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1" r:id="rId2"/>
    <p:sldId id="443" r:id="rId3"/>
    <p:sldId id="355" r:id="rId4"/>
    <p:sldId id="456" r:id="rId5"/>
    <p:sldId id="457" r:id="rId6"/>
    <p:sldId id="359" r:id="rId7"/>
    <p:sldId id="360" r:id="rId8"/>
    <p:sldId id="361" r:id="rId9"/>
    <p:sldId id="363" r:id="rId10"/>
    <p:sldId id="364" r:id="rId11"/>
    <p:sldId id="366" r:id="rId12"/>
    <p:sldId id="452" r:id="rId13"/>
    <p:sldId id="455" r:id="rId14"/>
    <p:sldId id="376" r:id="rId15"/>
    <p:sldId id="448" r:id="rId16"/>
    <p:sldId id="377" r:id="rId17"/>
    <p:sldId id="378" r:id="rId18"/>
    <p:sldId id="379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90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2" r:id="rId37"/>
    <p:sldId id="403" r:id="rId38"/>
    <p:sldId id="404" r:id="rId39"/>
    <p:sldId id="405" r:id="rId40"/>
    <p:sldId id="406" r:id="rId41"/>
    <p:sldId id="407" r:id="rId42"/>
    <p:sldId id="408" r:id="rId43"/>
    <p:sldId id="409" r:id="rId44"/>
    <p:sldId id="410" r:id="rId45"/>
    <p:sldId id="411" r:id="rId46"/>
    <p:sldId id="412" r:id="rId47"/>
    <p:sldId id="413" r:id="rId48"/>
    <p:sldId id="414" r:id="rId49"/>
    <p:sldId id="415" r:id="rId50"/>
    <p:sldId id="416" r:id="rId51"/>
    <p:sldId id="418" r:id="rId52"/>
    <p:sldId id="419" r:id="rId53"/>
    <p:sldId id="421" r:id="rId54"/>
    <p:sldId id="422" r:id="rId55"/>
    <p:sldId id="423" r:id="rId56"/>
    <p:sldId id="425" r:id="rId57"/>
    <p:sldId id="426" r:id="rId58"/>
    <p:sldId id="427" r:id="rId59"/>
    <p:sldId id="428" r:id="rId60"/>
    <p:sldId id="429" r:id="rId61"/>
    <p:sldId id="430" r:id="rId62"/>
    <p:sldId id="431" r:id="rId63"/>
    <p:sldId id="432" r:id="rId64"/>
    <p:sldId id="433" r:id="rId65"/>
    <p:sldId id="434" r:id="rId66"/>
    <p:sldId id="435" r:id="rId67"/>
    <p:sldId id="449" r:id="rId68"/>
    <p:sldId id="459" r:id="rId69"/>
    <p:sldId id="460" r:id="rId70"/>
    <p:sldId id="462" r:id="rId71"/>
    <p:sldId id="463" r:id="rId72"/>
    <p:sldId id="464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53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E84E-BBAD-4F7D-B162-FCE84426215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8295-BE71-4777-A6BE-DEDDCEF17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7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E84E-BBAD-4F7D-B162-FCE84426215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8295-BE71-4777-A6BE-DEDDCEF17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434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E84E-BBAD-4F7D-B162-FCE84426215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8295-BE71-4777-A6BE-DEDDCEF17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939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E84E-BBAD-4F7D-B162-FCE84426215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8295-BE71-4777-A6BE-DEDDCEF17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6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E84E-BBAD-4F7D-B162-FCE84426215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8295-BE71-4777-A6BE-DEDDCEF17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10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E84E-BBAD-4F7D-B162-FCE84426215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8295-BE71-4777-A6BE-DEDDCEF17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69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E84E-BBAD-4F7D-B162-FCE84426215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8295-BE71-4777-A6BE-DEDDCEF17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86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E84E-BBAD-4F7D-B162-FCE84426215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8295-BE71-4777-A6BE-DEDDCEF17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53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E84E-BBAD-4F7D-B162-FCE84426215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8295-BE71-4777-A6BE-DEDDCEF17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005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E84E-BBAD-4F7D-B162-FCE84426215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8295-BE71-4777-A6BE-DEDDCEF17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6807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EE84E-BBAD-4F7D-B162-FCE84426215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C8295-BE71-4777-A6BE-DEDDCEF17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31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EE84E-BBAD-4F7D-B162-FCE844262151}" type="datetimeFigureOut">
              <a:rPr lang="zh-CN" altLang="en-US" smtClean="0"/>
              <a:t>2021/10/18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C8295-BE71-4777-A6BE-DEDDCEF173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2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i.org/10.1073/pnas.1211286109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73/pnas.1211286109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cg.com/publications/2020/what-keeps-women-out-data-science.asp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2757" y="1202635"/>
            <a:ext cx="103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7933" y="1202635"/>
            <a:ext cx="12616404" cy="4317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CN" sz="4800" dirty="0" smtClean="0">
                <a:latin typeface="Arial Black" panose="020B0A04020102020204" pitchFamily="34" charset="0"/>
              </a:rPr>
              <a:t>Observational Study </a:t>
            </a:r>
          </a:p>
          <a:p>
            <a:pPr algn="ctr">
              <a:lnSpc>
                <a:spcPct val="200000"/>
              </a:lnSpc>
            </a:pPr>
            <a:r>
              <a:rPr lang="en-US" altLang="zh-CN" sz="4800" dirty="0" smtClean="0">
                <a:latin typeface="Arial Black" panose="020B0A04020102020204" pitchFamily="34" charset="0"/>
              </a:rPr>
              <a:t>and </a:t>
            </a:r>
          </a:p>
          <a:p>
            <a:pPr algn="ctr">
              <a:lnSpc>
                <a:spcPct val="200000"/>
              </a:lnSpc>
            </a:pPr>
            <a:r>
              <a:rPr lang="en-US" altLang="zh-CN" sz="4800" dirty="0" smtClean="0">
                <a:latin typeface="Arial Black" panose="020B0A04020102020204" pitchFamily="34" charset="0"/>
              </a:rPr>
              <a:t>Experiment</a:t>
            </a:r>
            <a:endParaRPr lang="zh-CN" altLang="en-US" sz="48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79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13A30A-7AFA-4E4F-A742-C713F083D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/>
          <a:stretch/>
        </p:blipFill>
        <p:spPr>
          <a:xfrm>
            <a:off x="4502519" y="1617031"/>
            <a:ext cx="7288566" cy="3623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007CCB-8793-4D8F-9B80-D1F2E3565F12}"/>
              </a:ext>
            </a:extLst>
          </p:cNvPr>
          <p:cNvSpPr txBox="1"/>
          <p:nvPr/>
        </p:nvSpPr>
        <p:spPr>
          <a:xfrm>
            <a:off x="298967" y="1904112"/>
            <a:ext cx="4203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u="sng" dirty="0">
                <a:solidFill>
                  <a:srgbClr val="0070C0"/>
                </a:solidFill>
              </a:rPr>
              <a:t>Confounding: </a:t>
            </a:r>
            <a:r>
              <a:rPr lang="en-US" sz="4500" b="1" dirty="0">
                <a:solidFill>
                  <a:srgbClr val="0070C0"/>
                </a:solidFill>
              </a:rPr>
              <a:t>Socialization</a:t>
            </a:r>
            <a:endParaRPr lang="en-US" sz="4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667BD-A0CB-4259-9908-CF32556494F7}"/>
              </a:ext>
            </a:extLst>
          </p:cNvPr>
          <p:cNvSpPr txBox="1"/>
          <p:nvPr/>
        </p:nvSpPr>
        <p:spPr>
          <a:xfrm>
            <a:off x="298967" y="3198168"/>
            <a:ext cx="4015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Women are given fewer research and workforce opportunities in STEM due to: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F7392-426D-4EEE-96FF-CE53069F80A1}"/>
              </a:ext>
            </a:extLst>
          </p:cNvPr>
          <p:cNvSpPr/>
          <p:nvPr/>
        </p:nvSpPr>
        <p:spPr>
          <a:xfrm>
            <a:off x="195309" y="5170916"/>
            <a:ext cx="1180763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dirty="0" smtClean="0">
                <a:latin typeface="Bahnschrift" panose="020B0502040204020203" pitchFamily="34" charset="0"/>
              </a:rPr>
              <a:t>Additionally, We </a:t>
            </a:r>
            <a:r>
              <a:rPr lang="en-US" sz="3400" dirty="0">
                <a:latin typeface="Bahnschrift" panose="020B0502040204020203" pitchFamily="34" charset="0"/>
              </a:rPr>
              <a:t>tend to foster boys’ belief of talent in STEM </a:t>
            </a:r>
            <a:r>
              <a:rPr lang="en-US" sz="3400" dirty="0" smtClean="0">
                <a:latin typeface="Bahnschrift" panose="020B0502040204020203" pitchFamily="34" charset="0"/>
              </a:rPr>
              <a:t>which leads </a:t>
            </a:r>
            <a:r>
              <a:rPr lang="en-US" sz="3400" dirty="0">
                <a:latin typeface="Bahnschrift" panose="020B0502040204020203" pitchFamily="34" charset="0"/>
              </a:rPr>
              <a:t>m</a:t>
            </a:r>
            <a:r>
              <a:rPr lang="en-US" sz="3400" dirty="0" smtClean="0">
                <a:latin typeface="Bahnschrift" panose="020B0502040204020203" pitchFamily="34" charset="0"/>
              </a:rPr>
              <a:t>ore </a:t>
            </a:r>
            <a:r>
              <a:rPr lang="en-US" sz="3400" dirty="0">
                <a:latin typeface="Bahnschrift" panose="020B0502040204020203" pitchFamily="34" charset="0"/>
              </a:rPr>
              <a:t>men pursue STEM as </a:t>
            </a:r>
            <a:r>
              <a:rPr lang="en-US" sz="3400" dirty="0" smtClean="0">
                <a:latin typeface="Bahnschrift" panose="020B0502040204020203" pitchFamily="34" charset="0"/>
              </a:rPr>
              <a:t>adults.</a:t>
            </a:r>
            <a:endParaRPr lang="en-US" sz="34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DE456-AFF7-4E85-B3D4-D8ABD2FA4B16}"/>
              </a:ext>
            </a:extLst>
          </p:cNvPr>
          <p:cNvSpPr txBox="1"/>
          <p:nvPr/>
        </p:nvSpPr>
        <p:spPr>
          <a:xfrm>
            <a:off x="298967" y="338024"/>
            <a:ext cx="808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Possible Confounding Variable</a:t>
            </a:r>
          </a:p>
        </p:txBody>
      </p:sp>
    </p:spTree>
    <p:extLst>
      <p:ext uri="{BB962C8B-B14F-4D97-AF65-F5344CB8AC3E}">
        <p14:creationId xmlns:p14="http://schemas.microsoft.com/office/powerpoint/2010/main" val="208399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13A30A-7AFA-4E4F-A742-C713F083D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/>
          <a:stretch/>
        </p:blipFill>
        <p:spPr>
          <a:xfrm>
            <a:off x="5211192" y="1677285"/>
            <a:ext cx="6779496" cy="33708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7EBB97-869C-4C9D-9EFD-1107DB92836B}"/>
              </a:ext>
            </a:extLst>
          </p:cNvPr>
          <p:cNvSpPr txBox="1"/>
          <p:nvPr/>
        </p:nvSpPr>
        <p:spPr>
          <a:xfrm>
            <a:off x="298967" y="338024"/>
            <a:ext cx="74309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What causes this trend?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07CCB-8793-4D8F-9B80-D1F2E3565F12}"/>
              </a:ext>
            </a:extLst>
          </p:cNvPr>
          <p:cNvSpPr txBox="1"/>
          <p:nvPr/>
        </p:nvSpPr>
        <p:spPr>
          <a:xfrm>
            <a:off x="201312" y="1677285"/>
            <a:ext cx="51164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1. Hiring discrimination?</a:t>
            </a:r>
          </a:p>
          <a:p>
            <a:r>
              <a:rPr lang="en-US" sz="3200" dirty="0"/>
              <a:t>2. Socialization?</a:t>
            </a:r>
          </a:p>
          <a:p>
            <a:r>
              <a:rPr lang="en-US" sz="3200" dirty="0"/>
              <a:t>3. A combo of #1 and #2?</a:t>
            </a:r>
          </a:p>
          <a:p>
            <a:r>
              <a:rPr lang="en-US" sz="3200" dirty="0"/>
              <a:t>4. Other causes?</a:t>
            </a:r>
          </a:p>
          <a:p>
            <a:r>
              <a:rPr lang="en-US" sz="3200" dirty="0"/>
              <a:t>5. A combo of #1, #2, and other causes?...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F33B4-04F7-4C7F-9886-DB927548636A}"/>
              </a:ext>
            </a:extLst>
          </p:cNvPr>
          <p:cNvSpPr txBox="1"/>
          <p:nvPr/>
        </p:nvSpPr>
        <p:spPr>
          <a:xfrm>
            <a:off x="552450" y="5525596"/>
            <a:ext cx="10388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 don’t know! But maybe we can </a:t>
            </a:r>
            <a:r>
              <a:rPr lang="en-US" sz="4000" b="1" dirty="0"/>
              <a:t>test</a:t>
            </a:r>
            <a:r>
              <a:rPr lang="en-US" sz="4000" dirty="0"/>
              <a:t> it…</a:t>
            </a:r>
          </a:p>
        </p:txBody>
      </p:sp>
    </p:spTree>
    <p:extLst>
      <p:ext uri="{BB962C8B-B14F-4D97-AF65-F5344CB8AC3E}">
        <p14:creationId xmlns:p14="http://schemas.microsoft.com/office/powerpoint/2010/main" val="282410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05" y="301759"/>
            <a:ext cx="11254945" cy="1566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0C76BE-A829-4220-BC0D-4B264BF5C9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8904"/>
            <a:ext cx="6202017" cy="3482636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2797CF11-66E3-4EA5-884C-14B6D0264D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017" y="2089392"/>
            <a:ext cx="5923507" cy="3312206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370DC724-3349-4628-9E31-115A8AC20865}"/>
              </a:ext>
            </a:extLst>
          </p:cNvPr>
          <p:cNvSpPr/>
          <p:nvPr/>
        </p:nvSpPr>
        <p:spPr>
          <a:xfrm>
            <a:off x="407004" y="5731052"/>
            <a:ext cx="113397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</a:rPr>
              <a:t>Cannot </a:t>
            </a:r>
            <a:r>
              <a:rPr lang="en-US" sz="4000" dirty="0"/>
              <a:t>show cause and </a:t>
            </a:r>
            <a:r>
              <a:rPr lang="en-US" sz="4000" dirty="0" smtClean="0"/>
              <a:t>effect!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2644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BD15E0-96EF-445B-B6DC-FD6E19CF8FFE}"/>
              </a:ext>
            </a:extLst>
          </p:cNvPr>
          <p:cNvSpPr txBox="1"/>
          <p:nvPr/>
        </p:nvSpPr>
        <p:spPr>
          <a:xfrm>
            <a:off x="488272" y="319596"/>
            <a:ext cx="684468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Experimental studies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442699-391F-4F03-BA24-20573367D38E}"/>
              </a:ext>
            </a:extLst>
          </p:cNvPr>
          <p:cNvSpPr txBox="1"/>
          <p:nvPr/>
        </p:nvSpPr>
        <p:spPr>
          <a:xfrm>
            <a:off x="707253" y="1780268"/>
            <a:ext cx="112065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Experiments:</a:t>
            </a:r>
            <a:r>
              <a:rPr lang="en-US" sz="4000" dirty="0"/>
              <a:t> a study in which treatment is </a:t>
            </a:r>
            <a:r>
              <a:rPr lang="en-US" sz="4000" b="1" dirty="0">
                <a:solidFill>
                  <a:srgbClr val="0070C0"/>
                </a:solidFill>
              </a:rPr>
              <a:t>imposed </a:t>
            </a:r>
            <a:r>
              <a:rPr lang="en-US" sz="4000" dirty="0"/>
              <a:t>on subjects.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4000" dirty="0"/>
              <a:t>-If well designed, experiments </a:t>
            </a:r>
            <a:r>
              <a:rPr lang="en-US" sz="4000" b="1" dirty="0">
                <a:solidFill>
                  <a:srgbClr val="0070C0"/>
                </a:solidFill>
              </a:rPr>
              <a:t>can show </a:t>
            </a:r>
            <a:r>
              <a:rPr lang="en-US" sz="4000" dirty="0"/>
              <a:t>cause-effect relationships by </a:t>
            </a:r>
            <a:r>
              <a:rPr lang="en-US" sz="4000" b="1" dirty="0">
                <a:solidFill>
                  <a:srgbClr val="0070C0"/>
                </a:solidFill>
              </a:rPr>
              <a:t>controlling</a:t>
            </a:r>
            <a:r>
              <a:rPr lang="en-US" sz="4000" dirty="0"/>
              <a:t> for confounding variables.</a:t>
            </a:r>
          </a:p>
        </p:txBody>
      </p:sp>
    </p:spTree>
    <p:extLst>
      <p:ext uri="{BB962C8B-B14F-4D97-AF65-F5344CB8AC3E}">
        <p14:creationId xmlns:p14="http://schemas.microsoft.com/office/powerpoint/2010/main" val="250666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13A30A-7AFA-4E4F-A742-C713F083D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/>
          <a:stretch/>
        </p:blipFill>
        <p:spPr>
          <a:xfrm>
            <a:off x="4502519" y="1617031"/>
            <a:ext cx="7288566" cy="36239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7EBB97-869C-4C9D-9EFD-1107DB92836B}"/>
              </a:ext>
            </a:extLst>
          </p:cNvPr>
          <p:cNvSpPr txBox="1"/>
          <p:nvPr/>
        </p:nvSpPr>
        <p:spPr>
          <a:xfrm>
            <a:off x="298967" y="338024"/>
            <a:ext cx="8111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What causes this trend?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4F82F-E87B-44A5-99D4-7DDA001FAC67}"/>
              </a:ext>
            </a:extLst>
          </p:cNvPr>
          <p:cNvSpPr txBox="1"/>
          <p:nvPr/>
        </p:nvSpPr>
        <p:spPr>
          <a:xfrm>
            <a:off x="177554" y="1934144"/>
            <a:ext cx="4692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>
                <a:solidFill>
                  <a:srgbClr val="0070C0"/>
                </a:solidFill>
              </a:rPr>
              <a:t>Possible Cause: </a:t>
            </a:r>
            <a:r>
              <a:rPr lang="en-US" sz="3600" b="1" dirty="0">
                <a:solidFill>
                  <a:srgbClr val="0070C0"/>
                </a:solidFill>
              </a:rPr>
              <a:t>Hiring Discrimination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9F76DB-4631-4788-AF90-77281E53521B}"/>
              </a:ext>
            </a:extLst>
          </p:cNvPr>
          <p:cNvSpPr txBox="1"/>
          <p:nvPr/>
        </p:nvSpPr>
        <p:spPr>
          <a:xfrm>
            <a:off x="177554" y="5069150"/>
            <a:ext cx="6125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How can we design an experiment to test this?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401713C5-74C4-4CC0-8202-5C9B02E5ED55}"/>
              </a:ext>
            </a:extLst>
          </p:cNvPr>
          <p:cNvSpPr/>
          <p:nvPr/>
        </p:nvSpPr>
        <p:spPr>
          <a:xfrm>
            <a:off x="1615736" y="3701988"/>
            <a:ext cx="816746" cy="1367162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70DC724-3349-4628-9E31-115A8AC20865}"/>
              </a:ext>
            </a:extLst>
          </p:cNvPr>
          <p:cNvSpPr/>
          <p:nvPr/>
        </p:nvSpPr>
        <p:spPr>
          <a:xfrm>
            <a:off x="534595" y="566730"/>
            <a:ext cx="1133974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 smtClean="0"/>
              <a:t>Observational Studies &amp; Experiments</a:t>
            </a:r>
          </a:p>
          <a:p>
            <a:endParaRPr lang="en-US" altLang="zh-CN" sz="4000" b="1" dirty="0" smtClean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Observational Studies </a:t>
            </a:r>
            <a:r>
              <a:rPr lang="en-US" altLang="zh-CN" sz="3600" b="1" dirty="0">
                <a:solidFill>
                  <a:srgbClr val="FF0000"/>
                </a:solidFill>
              </a:rPr>
              <a:t>c</a:t>
            </a:r>
            <a:r>
              <a:rPr lang="en-US" sz="3600" b="1" dirty="0" smtClean="0">
                <a:solidFill>
                  <a:srgbClr val="FF0000"/>
                </a:solidFill>
              </a:rPr>
              <a:t>annot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dirty="0"/>
              <a:t>show cause and effect because they </a:t>
            </a:r>
            <a:r>
              <a:rPr lang="en-US" sz="3600" dirty="0">
                <a:solidFill>
                  <a:srgbClr val="0070C0"/>
                </a:solidFill>
              </a:rPr>
              <a:t>do not control </a:t>
            </a:r>
            <a:r>
              <a:rPr lang="en-US" sz="3600" dirty="0"/>
              <a:t>for confounding</a:t>
            </a:r>
            <a:r>
              <a:rPr lang="en-US" sz="3600" dirty="0" smtClean="0"/>
              <a:t>!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3600" dirty="0" smtClean="0"/>
              <a:t>If </a:t>
            </a:r>
            <a:r>
              <a:rPr lang="en-US" altLang="zh-CN" sz="3600" dirty="0"/>
              <a:t>well designed, experiments </a:t>
            </a:r>
            <a:r>
              <a:rPr lang="en-US" altLang="zh-CN" sz="3600" b="1" dirty="0">
                <a:solidFill>
                  <a:srgbClr val="FF0000"/>
                </a:solidFill>
              </a:rPr>
              <a:t>can </a:t>
            </a:r>
            <a:r>
              <a:rPr lang="en-US" altLang="zh-CN" sz="3600" dirty="0"/>
              <a:t>show </a:t>
            </a:r>
            <a:r>
              <a:rPr lang="en-US" altLang="zh-CN" sz="3600" dirty="0" smtClean="0"/>
              <a:t>cause and effect </a:t>
            </a:r>
            <a:r>
              <a:rPr lang="en-US" altLang="zh-CN" sz="3600" dirty="0"/>
              <a:t>by </a:t>
            </a:r>
            <a:r>
              <a:rPr lang="en-US" altLang="zh-CN" sz="3600" dirty="0">
                <a:solidFill>
                  <a:srgbClr val="0070C0"/>
                </a:solidFill>
              </a:rPr>
              <a:t>controlling</a:t>
            </a:r>
            <a:r>
              <a:rPr lang="en-US" altLang="zh-CN" sz="3600" dirty="0"/>
              <a:t> for confounding variables.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9566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7" y="536988"/>
            <a:ext cx="1137719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Topics</a:t>
            </a:r>
            <a:endParaRPr lang="en-US" sz="2000" dirty="0"/>
          </a:p>
          <a:p>
            <a:pPr marL="914400" indent="-914400">
              <a:buFontTx/>
              <a:buAutoNum type="arabicPeriod"/>
            </a:pPr>
            <a:r>
              <a:rPr lang="en-US" sz="5000" dirty="0"/>
              <a:t>Observational studies vs. experiments</a:t>
            </a:r>
          </a:p>
          <a:p>
            <a:pPr marL="914400" indent="-914400">
              <a:buFontTx/>
              <a:buAutoNum type="arabicPeriod"/>
            </a:pPr>
            <a:r>
              <a:rPr lang="en-US" sz="5000" b="1" dirty="0">
                <a:solidFill>
                  <a:srgbClr val="0070C0"/>
                </a:solidFill>
              </a:rPr>
              <a:t>Components of experiments</a:t>
            </a:r>
          </a:p>
          <a:p>
            <a:pPr marL="914400" indent="-914400">
              <a:buFontTx/>
              <a:buAutoNum type="arabicPeriod"/>
            </a:pPr>
            <a:r>
              <a:rPr lang="en-US" sz="5000" dirty="0"/>
              <a:t>Principles of experimental design</a:t>
            </a:r>
          </a:p>
          <a:p>
            <a:pPr marL="914400" indent="-914400">
              <a:buFontTx/>
              <a:buAutoNum type="arabicPeriod"/>
            </a:pPr>
            <a:r>
              <a:rPr lang="en-US" sz="5000" dirty="0"/>
              <a:t>Describing a completely randomized design</a:t>
            </a:r>
          </a:p>
        </p:txBody>
      </p:sp>
    </p:spTree>
    <p:extLst>
      <p:ext uri="{BB962C8B-B14F-4D97-AF65-F5344CB8AC3E}">
        <p14:creationId xmlns:p14="http://schemas.microsoft.com/office/powerpoint/2010/main" val="337628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65772C-BB60-42ED-BDB5-55AFEB439644}"/>
              </a:ext>
            </a:extLst>
          </p:cNvPr>
          <p:cNvSpPr txBox="1"/>
          <p:nvPr/>
        </p:nvSpPr>
        <p:spPr>
          <a:xfrm>
            <a:off x="8700116" y="1891514"/>
            <a:ext cx="339422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Researchers from Yale developed an experiment to test for gender bias in research lab hiring.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1FDC2C-3555-4846-979B-5FFFA193DB9E}"/>
              </a:ext>
            </a:extLst>
          </p:cNvPr>
          <p:cNvSpPr/>
          <p:nvPr/>
        </p:nvSpPr>
        <p:spPr>
          <a:xfrm>
            <a:off x="207146" y="6114437"/>
            <a:ext cx="88924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Moss-</a:t>
            </a:r>
            <a:r>
              <a:rPr lang="en-US" sz="1400" dirty="0" err="1"/>
              <a:t>Racusin</a:t>
            </a:r>
            <a:r>
              <a:rPr lang="en-US" sz="1400" dirty="0"/>
              <a:t>, C., Dovidio, J., et al. “Science faculty’s subtle gender biases favor male students.” </a:t>
            </a:r>
            <a:r>
              <a:rPr lang="en-US" sz="1400" i="1" dirty="0"/>
              <a:t>PNAS</a:t>
            </a:r>
            <a:r>
              <a:rPr lang="en-US" sz="1400" dirty="0"/>
              <a:t> October 9, 2012 109 (41) 16474-16479; </a:t>
            </a:r>
            <a:r>
              <a:rPr lang="en-US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https://doi.org/10.1073/pnas.1211286109</a:t>
            </a:r>
            <a:endParaRPr lang="en-US" sz="1400" b="0" i="0" dirty="0">
              <a:solidFill>
                <a:srgbClr val="0070C0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F2844-A708-45E3-B4AA-774DD8AB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4963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3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C0ECC8-AA1A-4DB9-9550-ADD174FDD3C3}"/>
              </a:ext>
            </a:extLst>
          </p:cNvPr>
          <p:cNvSpPr txBox="1"/>
          <p:nvPr/>
        </p:nvSpPr>
        <p:spPr>
          <a:xfrm>
            <a:off x="767351" y="2524042"/>
            <a:ext cx="107584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We’ll discuss a simplified version of what they did (read paper for full version)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8DECA8-75D7-4B7D-B404-4232FA3B1EB4}"/>
              </a:ext>
            </a:extLst>
          </p:cNvPr>
          <p:cNvSpPr/>
          <p:nvPr/>
        </p:nvSpPr>
        <p:spPr>
          <a:xfrm>
            <a:off x="1154096" y="4323737"/>
            <a:ext cx="956125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b="1" dirty="0"/>
              <a:t>Paper:</a:t>
            </a:r>
            <a:r>
              <a:rPr lang="en-US" sz="2500" dirty="0"/>
              <a:t> Moss-</a:t>
            </a:r>
            <a:r>
              <a:rPr lang="en-US" sz="2500" dirty="0" err="1"/>
              <a:t>Racusin</a:t>
            </a:r>
            <a:r>
              <a:rPr lang="en-US" sz="2500" dirty="0"/>
              <a:t>, C., Dovidio, J., et al. “Science faculty’s subtle gender biases favor male students.” </a:t>
            </a:r>
            <a:r>
              <a:rPr lang="en-US" sz="2500" i="1" dirty="0"/>
              <a:t>PNAS</a:t>
            </a:r>
            <a:r>
              <a:rPr lang="en-US" sz="2500" dirty="0"/>
              <a:t> October 9, 2012 109 (41) 16474-16479; </a:t>
            </a:r>
            <a:r>
              <a:rPr lang="en-US" sz="25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https://doi.org/10.1073/pnas.1211286109</a:t>
            </a:r>
            <a:endParaRPr lang="en-US" sz="2500" b="0" i="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500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22FC2A-2B37-4B6A-9130-6E5FA47424EB}"/>
              </a:ext>
            </a:extLst>
          </p:cNvPr>
          <p:cNvSpPr txBox="1"/>
          <p:nvPr/>
        </p:nvSpPr>
        <p:spPr>
          <a:xfrm>
            <a:off x="1414509" y="1535836"/>
            <a:ext cx="4057095" cy="49398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Resumé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John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Williams</a:t>
            </a:r>
          </a:p>
          <a:p>
            <a:endParaRPr lang="en-US" sz="1200" dirty="0"/>
          </a:p>
          <a:p>
            <a:r>
              <a:rPr lang="en-US" dirty="0"/>
              <a:t>University of Indiana</a:t>
            </a:r>
          </a:p>
          <a:p>
            <a:r>
              <a:rPr lang="en-US" dirty="0"/>
              <a:t>Major: Biology, GPA: 3.5</a:t>
            </a:r>
          </a:p>
          <a:p>
            <a:pPr algn="ctr"/>
            <a:endParaRPr lang="en-US" dirty="0"/>
          </a:p>
          <a:p>
            <a:r>
              <a:rPr lang="en-US" b="1" dirty="0"/>
              <a:t>Experience</a:t>
            </a:r>
            <a:endParaRPr lang="en-US" dirty="0"/>
          </a:p>
          <a:p>
            <a:r>
              <a:rPr lang="en-US" dirty="0"/>
              <a:t>Research Assistant, Summer 2011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Development Intern, Spring 2010</a:t>
            </a:r>
          </a:p>
          <a:p>
            <a:r>
              <a:rPr lang="en-US" dirty="0"/>
              <a:t>_________________________________________________________________________________________________</a:t>
            </a:r>
          </a:p>
          <a:p>
            <a:pPr algn="ctr"/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7102E-3119-42FC-AC5E-611FB02B0DBF}"/>
              </a:ext>
            </a:extLst>
          </p:cNvPr>
          <p:cNvSpPr txBox="1"/>
          <p:nvPr/>
        </p:nvSpPr>
        <p:spPr>
          <a:xfrm>
            <a:off x="5837068" y="1535836"/>
            <a:ext cx="4057095" cy="49398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Resumé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Jennifer</a:t>
            </a:r>
            <a:r>
              <a:rPr lang="en-US" sz="1600" dirty="0"/>
              <a:t> Williams</a:t>
            </a:r>
          </a:p>
          <a:p>
            <a:endParaRPr lang="en-US" sz="1200" dirty="0"/>
          </a:p>
          <a:p>
            <a:r>
              <a:rPr lang="en-US" dirty="0"/>
              <a:t>University of Indiana</a:t>
            </a:r>
          </a:p>
          <a:p>
            <a:r>
              <a:rPr lang="en-US" dirty="0"/>
              <a:t>Major: Biology, GPA: 3.5</a:t>
            </a:r>
          </a:p>
          <a:p>
            <a:pPr algn="ctr"/>
            <a:endParaRPr lang="en-US" dirty="0"/>
          </a:p>
          <a:p>
            <a:r>
              <a:rPr lang="en-US" b="1" dirty="0"/>
              <a:t>Experience</a:t>
            </a:r>
            <a:endParaRPr lang="en-US" dirty="0"/>
          </a:p>
          <a:p>
            <a:r>
              <a:rPr lang="en-US" dirty="0"/>
              <a:t>Research Assistant, Summer 2011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Development Intern, Spring 2010</a:t>
            </a:r>
          </a:p>
          <a:p>
            <a:r>
              <a:rPr lang="en-US" dirty="0"/>
              <a:t>_________________________________________________________________________________________________</a:t>
            </a:r>
          </a:p>
          <a:p>
            <a:pPr algn="ctr"/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7E9D-398B-45C9-B599-C059A00E9E06}"/>
              </a:ext>
            </a:extLst>
          </p:cNvPr>
          <p:cNvSpPr txBox="1"/>
          <p:nvPr/>
        </p:nvSpPr>
        <p:spPr>
          <a:xfrm>
            <a:off x="479394" y="266330"/>
            <a:ext cx="972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Jenn/John Experiment</a:t>
            </a:r>
          </a:p>
        </p:txBody>
      </p:sp>
    </p:spTree>
    <p:extLst>
      <p:ext uri="{BB962C8B-B14F-4D97-AF65-F5344CB8AC3E}">
        <p14:creationId xmlns:p14="http://schemas.microsoft.com/office/powerpoint/2010/main" val="272303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7" y="536988"/>
            <a:ext cx="113771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Topics</a:t>
            </a:r>
            <a:endParaRPr lang="en-US" dirty="0"/>
          </a:p>
          <a:p>
            <a:pPr marL="914400" indent="-914400">
              <a:buFontTx/>
              <a:buAutoNum type="arabicPeriod"/>
            </a:pPr>
            <a:r>
              <a:rPr lang="en-US" sz="4800" dirty="0"/>
              <a:t>Observational studies vs. experiments</a:t>
            </a:r>
          </a:p>
          <a:p>
            <a:pPr marL="914400" indent="-914400">
              <a:buFontTx/>
              <a:buAutoNum type="arabicPeriod"/>
            </a:pPr>
            <a:r>
              <a:rPr lang="en-US" sz="4800" dirty="0"/>
              <a:t>Components of experiments</a:t>
            </a:r>
          </a:p>
          <a:p>
            <a:pPr marL="914400" indent="-914400">
              <a:buFontTx/>
              <a:buAutoNum type="arabicPeriod"/>
            </a:pPr>
            <a:r>
              <a:rPr lang="en-US" sz="4800" dirty="0"/>
              <a:t>Principles of experimental design</a:t>
            </a:r>
          </a:p>
          <a:p>
            <a:pPr marL="914400" indent="-914400">
              <a:buFontTx/>
              <a:buAutoNum type="arabicPeriod"/>
            </a:pPr>
            <a:r>
              <a:rPr lang="en-US" sz="4800" dirty="0"/>
              <a:t>Describing a completely randomized design</a:t>
            </a:r>
          </a:p>
        </p:txBody>
      </p:sp>
    </p:spTree>
    <p:extLst>
      <p:ext uri="{BB962C8B-B14F-4D97-AF65-F5344CB8AC3E}">
        <p14:creationId xmlns:p14="http://schemas.microsoft.com/office/powerpoint/2010/main" val="352019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22FC2A-2B37-4B6A-9130-6E5FA47424EB}"/>
              </a:ext>
            </a:extLst>
          </p:cNvPr>
          <p:cNvSpPr txBox="1"/>
          <p:nvPr/>
        </p:nvSpPr>
        <p:spPr>
          <a:xfrm>
            <a:off x="1414509" y="1535836"/>
            <a:ext cx="4057095" cy="49398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Resumé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John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Williams</a:t>
            </a:r>
          </a:p>
          <a:p>
            <a:endParaRPr lang="en-US" sz="1200" dirty="0"/>
          </a:p>
          <a:p>
            <a:r>
              <a:rPr lang="en-US" dirty="0"/>
              <a:t>University of Indiana</a:t>
            </a:r>
          </a:p>
          <a:p>
            <a:r>
              <a:rPr lang="en-US" dirty="0"/>
              <a:t>Major: Biology, GPA: 3.5</a:t>
            </a:r>
          </a:p>
          <a:p>
            <a:pPr algn="ctr"/>
            <a:endParaRPr lang="en-US" dirty="0"/>
          </a:p>
          <a:p>
            <a:r>
              <a:rPr lang="en-US" b="1" dirty="0"/>
              <a:t>Experience</a:t>
            </a:r>
            <a:endParaRPr lang="en-US" dirty="0"/>
          </a:p>
          <a:p>
            <a:r>
              <a:rPr lang="en-US" dirty="0"/>
              <a:t>Research Assistant, Summer 2011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Development Intern, Spring 2010</a:t>
            </a:r>
          </a:p>
          <a:p>
            <a:r>
              <a:rPr lang="en-US" dirty="0"/>
              <a:t>_________________________________________________________________________________________________</a:t>
            </a:r>
          </a:p>
          <a:p>
            <a:pPr algn="ctr"/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7102E-3119-42FC-AC5E-611FB02B0DBF}"/>
              </a:ext>
            </a:extLst>
          </p:cNvPr>
          <p:cNvSpPr txBox="1"/>
          <p:nvPr/>
        </p:nvSpPr>
        <p:spPr>
          <a:xfrm>
            <a:off x="5837068" y="1535836"/>
            <a:ext cx="4057095" cy="49398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Resumé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Jennifer</a:t>
            </a:r>
            <a:r>
              <a:rPr lang="en-US" sz="1600" dirty="0"/>
              <a:t> Williams</a:t>
            </a:r>
          </a:p>
          <a:p>
            <a:endParaRPr lang="en-US" sz="1200" dirty="0"/>
          </a:p>
          <a:p>
            <a:r>
              <a:rPr lang="en-US" dirty="0"/>
              <a:t>University of Indiana</a:t>
            </a:r>
          </a:p>
          <a:p>
            <a:r>
              <a:rPr lang="en-US" dirty="0"/>
              <a:t>Major: Biology, GPA: 3.5</a:t>
            </a:r>
          </a:p>
          <a:p>
            <a:pPr algn="ctr"/>
            <a:endParaRPr lang="en-US" dirty="0"/>
          </a:p>
          <a:p>
            <a:r>
              <a:rPr lang="en-US" b="1" dirty="0"/>
              <a:t>Experience</a:t>
            </a:r>
            <a:endParaRPr lang="en-US" dirty="0"/>
          </a:p>
          <a:p>
            <a:r>
              <a:rPr lang="en-US" dirty="0"/>
              <a:t>Research Assistant, Summer 2011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Development Intern, Spring 2010</a:t>
            </a:r>
          </a:p>
          <a:p>
            <a:r>
              <a:rPr lang="en-US" dirty="0"/>
              <a:t>_________________________________________________________________________________________________</a:t>
            </a:r>
          </a:p>
          <a:p>
            <a:pPr algn="ctr"/>
            <a:endParaRPr lang="en-US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ECD179-721E-4A17-BA7A-9BC0CE788CBB}"/>
              </a:ext>
            </a:extLst>
          </p:cNvPr>
          <p:cNvCxnSpPr>
            <a:cxnSpLocks/>
          </p:cNvCxnSpPr>
          <p:nvPr/>
        </p:nvCxnSpPr>
        <p:spPr>
          <a:xfrm flipH="1">
            <a:off x="479394" y="2254928"/>
            <a:ext cx="2379216" cy="87560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9F584-D7D6-456F-81EC-4C89076EF531}"/>
              </a:ext>
            </a:extLst>
          </p:cNvPr>
          <p:cNvCxnSpPr>
            <a:cxnSpLocks/>
          </p:cNvCxnSpPr>
          <p:nvPr/>
        </p:nvCxnSpPr>
        <p:spPr>
          <a:xfrm flipH="1">
            <a:off x="2858610" y="2327034"/>
            <a:ext cx="409853" cy="80350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479394" y="3130536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78244-159A-46CA-B0FF-83DAEE406F3D}"/>
              </a:ext>
            </a:extLst>
          </p:cNvPr>
          <p:cNvCxnSpPr>
            <a:cxnSpLocks/>
          </p:cNvCxnSpPr>
          <p:nvPr/>
        </p:nvCxnSpPr>
        <p:spPr>
          <a:xfrm flipH="1">
            <a:off x="5721656" y="2327034"/>
            <a:ext cx="1344969" cy="87111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A063FA-CD0E-420F-8359-824521DDAC71}"/>
              </a:ext>
            </a:extLst>
          </p:cNvPr>
          <p:cNvCxnSpPr>
            <a:cxnSpLocks/>
          </p:cNvCxnSpPr>
          <p:nvPr/>
        </p:nvCxnSpPr>
        <p:spPr>
          <a:xfrm>
            <a:off x="7821226" y="2331532"/>
            <a:ext cx="603680" cy="87111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0A8843-93C7-42B4-B7BA-BEC3A907A9D3}"/>
              </a:ext>
            </a:extLst>
          </p:cNvPr>
          <p:cNvSpPr txBox="1"/>
          <p:nvPr/>
        </p:nvSpPr>
        <p:spPr>
          <a:xfrm>
            <a:off x="5721656" y="3202642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7480A-C55C-4A44-AA55-D91F2FAA1986}"/>
              </a:ext>
            </a:extLst>
          </p:cNvPr>
          <p:cNvSpPr txBox="1"/>
          <p:nvPr/>
        </p:nvSpPr>
        <p:spPr>
          <a:xfrm>
            <a:off x="479394" y="266330"/>
            <a:ext cx="972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Jenn/John Experiment</a:t>
            </a:r>
          </a:p>
        </p:txBody>
      </p:sp>
    </p:spTree>
    <p:extLst>
      <p:ext uri="{BB962C8B-B14F-4D97-AF65-F5344CB8AC3E}">
        <p14:creationId xmlns:p14="http://schemas.microsoft.com/office/powerpoint/2010/main" val="397145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22FC2A-2B37-4B6A-9130-6E5FA47424EB}"/>
              </a:ext>
            </a:extLst>
          </p:cNvPr>
          <p:cNvSpPr txBox="1"/>
          <p:nvPr/>
        </p:nvSpPr>
        <p:spPr>
          <a:xfrm>
            <a:off x="1414509" y="1535836"/>
            <a:ext cx="4057095" cy="49398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Resumé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John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Williams</a:t>
            </a:r>
          </a:p>
          <a:p>
            <a:endParaRPr lang="en-US" sz="1200" dirty="0"/>
          </a:p>
          <a:p>
            <a:r>
              <a:rPr lang="en-US" dirty="0"/>
              <a:t>University of Indiana</a:t>
            </a:r>
          </a:p>
          <a:p>
            <a:r>
              <a:rPr lang="en-US" dirty="0"/>
              <a:t>Major: Biology, GPA: 3.5</a:t>
            </a:r>
          </a:p>
          <a:p>
            <a:pPr algn="ctr"/>
            <a:endParaRPr lang="en-US" dirty="0"/>
          </a:p>
          <a:p>
            <a:r>
              <a:rPr lang="en-US" b="1" dirty="0"/>
              <a:t>Experience</a:t>
            </a:r>
            <a:endParaRPr lang="en-US" dirty="0"/>
          </a:p>
          <a:p>
            <a:r>
              <a:rPr lang="en-US" dirty="0"/>
              <a:t>Research Assistant, Summer 2011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Development Intern, Spring 2010</a:t>
            </a:r>
          </a:p>
          <a:p>
            <a:r>
              <a:rPr lang="en-US" dirty="0"/>
              <a:t>_________________________________________________________________________________________________</a:t>
            </a:r>
          </a:p>
          <a:p>
            <a:pPr algn="ctr"/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7102E-3119-42FC-AC5E-611FB02B0DBF}"/>
              </a:ext>
            </a:extLst>
          </p:cNvPr>
          <p:cNvSpPr txBox="1"/>
          <p:nvPr/>
        </p:nvSpPr>
        <p:spPr>
          <a:xfrm>
            <a:off x="5837068" y="1535836"/>
            <a:ext cx="4057095" cy="49398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Resumé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Jennifer</a:t>
            </a:r>
            <a:r>
              <a:rPr lang="en-US" sz="1600" dirty="0"/>
              <a:t> Williams</a:t>
            </a:r>
          </a:p>
          <a:p>
            <a:endParaRPr lang="en-US" sz="1200" dirty="0"/>
          </a:p>
          <a:p>
            <a:r>
              <a:rPr lang="en-US" dirty="0"/>
              <a:t>University of Indiana</a:t>
            </a:r>
          </a:p>
          <a:p>
            <a:r>
              <a:rPr lang="en-US" dirty="0"/>
              <a:t>Major: Biology, GPA: 3.5</a:t>
            </a:r>
          </a:p>
          <a:p>
            <a:pPr algn="ctr"/>
            <a:endParaRPr lang="en-US" dirty="0"/>
          </a:p>
          <a:p>
            <a:r>
              <a:rPr lang="en-US" b="1" dirty="0"/>
              <a:t>Experience</a:t>
            </a:r>
            <a:endParaRPr lang="en-US" dirty="0"/>
          </a:p>
          <a:p>
            <a:r>
              <a:rPr lang="en-US" dirty="0"/>
              <a:t>Research Assistant, Summer 2011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Development Intern, Spring 2010</a:t>
            </a:r>
          </a:p>
          <a:p>
            <a:r>
              <a:rPr lang="en-US" dirty="0"/>
              <a:t>_________________________________________________________________________________________________</a:t>
            </a:r>
          </a:p>
          <a:p>
            <a:pPr algn="ctr"/>
            <a:endParaRPr lang="en-US" sz="12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ECD179-721E-4A17-BA7A-9BC0CE788CBB}"/>
              </a:ext>
            </a:extLst>
          </p:cNvPr>
          <p:cNvCxnSpPr>
            <a:cxnSpLocks/>
          </p:cNvCxnSpPr>
          <p:nvPr/>
        </p:nvCxnSpPr>
        <p:spPr>
          <a:xfrm flipH="1">
            <a:off x="479394" y="2254928"/>
            <a:ext cx="2379216" cy="87560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29F584-D7D6-456F-81EC-4C89076EF531}"/>
              </a:ext>
            </a:extLst>
          </p:cNvPr>
          <p:cNvCxnSpPr>
            <a:cxnSpLocks/>
          </p:cNvCxnSpPr>
          <p:nvPr/>
        </p:nvCxnSpPr>
        <p:spPr>
          <a:xfrm flipH="1">
            <a:off x="2858610" y="2327034"/>
            <a:ext cx="409853" cy="80350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479394" y="3130536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678244-159A-46CA-B0FF-83DAEE406F3D}"/>
              </a:ext>
            </a:extLst>
          </p:cNvPr>
          <p:cNvCxnSpPr>
            <a:cxnSpLocks/>
          </p:cNvCxnSpPr>
          <p:nvPr/>
        </p:nvCxnSpPr>
        <p:spPr>
          <a:xfrm flipH="1">
            <a:off x="5721656" y="2327034"/>
            <a:ext cx="1344969" cy="87111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A063FA-CD0E-420F-8359-824521DDAC71}"/>
              </a:ext>
            </a:extLst>
          </p:cNvPr>
          <p:cNvCxnSpPr>
            <a:cxnSpLocks/>
          </p:cNvCxnSpPr>
          <p:nvPr/>
        </p:nvCxnSpPr>
        <p:spPr>
          <a:xfrm>
            <a:off x="7821226" y="2331532"/>
            <a:ext cx="603680" cy="87111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0A8843-93C7-42B4-B7BA-BEC3A907A9D3}"/>
              </a:ext>
            </a:extLst>
          </p:cNvPr>
          <p:cNvSpPr txBox="1"/>
          <p:nvPr/>
        </p:nvSpPr>
        <p:spPr>
          <a:xfrm>
            <a:off x="5721656" y="3202642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FD5735-34B5-4836-A8A1-F4D0E4D24C85}"/>
              </a:ext>
            </a:extLst>
          </p:cNvPr>
          <p:cNvSpPr txBox="1"/>
          <p:nvPr/>
        </p:nvSpPr>
        <p:spPr>
          <a:xfrm>
            <a:off x="257452" y="4797342"/>
            <a:ext cx="9880847" cy="120032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/>
              <a:t>“have been pretested as equivalent in likability and recognizability…” – study authors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9DB48E-440E-4022-A2B4-E923927758F4}"/>
              </a:ext>
            </a:extLst>
          </p:cNvPr>
          <p:cNvSpPr txBox="1"/>
          <p:nvPr/>
        </p:nvSpPr>
        <p:spPr>
          <a:xfrm>
            <a:off x="479394" y="266330"/>
            <a:ext cx="972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Jenn/John Experiment</a:t>
            </a:r>
          </a:p>
        </p:txBody>
      </p:sp>
    </p:spTree>
    <p:extLst>
      <p:ext uri="{BB962C8B-B14F-4D97-AF65-F5344CB8AC3E}">
        <p14:creationId xmlns:p14="http://schemas.microsoft.com/office/powerpoint/2010/main" val="36242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D04A5CE-F9E0-40A7-9D0A-6873F6D16E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19" y="1232442"/>
            <a:ext cx="984504" cy="1085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34" y="2330251"/>
            <a:ext cx="984504" cy="1085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8F99D4B-EEDF-4C3C-9D16-B360B1B1F1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57" y="2556516"/>
            <a:ext cx="984504" cy="1085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9C0141-51BF-444F-81C3-A46C8530C5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84" y="1108617"/>
            <a:ext cx="984504" cy="1085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3EF9-01AB-4E00-BB0D-733AD26813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6" y="1356267"/>
            <a:ext cx="984504" cy="1085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EC76CE-705D-489B-A215-48CB8D7C68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41" y="2442117"/>
            <a:ext cx="984504" cy="1085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F6E2CE-DB60-4273-AA52-6EFF5DD9E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99" y="1281993"/>
            <a:ext cx="984504" cy="1085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854216-83AA-484C-9ADF-158B69E56E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73" y="2321437"/>
            <a:ext cx="984504" cy="10858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DBC263-EC81-4483-8053-0E7DC146DB3E}"/>
              </a:ext>
            </a:extLst>
          </p:cNvPr>
          <p:cNvSpPr txBox="1"/>
          <p:nvPr/>
        </p:nvSpPr>
        <p:spPr>
          <a:xfrm>
            <a:off x="9756931" y="1545421"/>
            <a:ext cx="1953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 = 127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5FB3F1-204B-4D14-BE24-0C3A89362099}"/>
              </a:ext>
            </a:extLst>
          </p:cNvPr>
          <p:cNvSpPr txBox="1"/>
          <p:nvPr/>
        </p:nvSpPr>
        <p:spPr>
          <a:xfrm>
            <a:off x="337352" y="154464"/>
            <a:ext cx="972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Jenn/John Experiment</a:t>
            </a:r>
          </a:p>
        </p:txBody>
      </p:sp>
    </p:spTree>
    <p:extLst>
      <p:ext uri="{BB962C8B-B14F-4D97-AF65-F5344CB8AC3E}">
        <p14:creationId xmlns:p14="http://schemas.microsoft.com/office/powerpoint/2010/main" val="326478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06755D-FB93-4B10-A383-607F00832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0A8843-93C7-42B4-B7BA-BEC3A907A9D3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DEEDC-342D-460E-ABD4-A1D50F762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187DA-AB25-4E76-8CEE-667EC586B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1AA84A-2BCD-4250-B9D1-B1C2EAC742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8CEA59-F45F-4AE7-BE4F-1E961896B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FE33AF-08CE-41D5-8CE2-C7E51149D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4744D7-E190-41DA-B432-0C3C5DEC3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9C16EE-11DD-41EF-BE05-C107FB397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C4D5B7-9E0E-40C9-85FC-616B03621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322FB1-7F85-4704-A23D-99EE3A31D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04A5CE-F9E0-40A7-9D0A-6873F6D16E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19" y="1232442"/>
            <a:ext cx="984504" cy="1085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34" y="2330251"/>
            <a:ext cx="984504" cy="1085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8F99D4B-EEDF-4C3C-9D16-B360B1B1F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57" y="2556516"/>
            <a:ext cx="984504" cy="1085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9C0141-51BF-444F-81C3-A46C8530C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84" y="1108617"/>
            <a:ext cx="984504" cy="1085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3EF9-01AB-4E00-BB0D-733AD26813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6" y="1356267"/>
            <a:ext cx="984504" cy="1085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EC76CE-705D-489B-A215-48CB8D7C68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41" y="2442117"/>
            <a:ext cx="984504" cy="1085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F6E2CE-DB60-4273-AA52-6EFF5DD9E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99" y="1281993"/>
            <a:ext cx="984504" cy="1085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854216-83AA-484C-9ADF-158B69E56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73" y="2321437"/>
            <a:ext cx="984504" cy="10858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30DBF1-5ADD-40D9-9247-D835CC92E6C9}"/>
              </a:ext>
            </a:extLst>
          </p:cNvPr>
          <p:cNvSpPr txBox="1"/>
          <p:nvPr/>
        </p:nvSpPr>
        <p:spPr>
          <a:xfrm>
            <a:off x="337352" y="154464"/>
            <a:ext cx="972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Jenn/John Experiment</a:t>
            </a:r>
          </a:p>
        </p:txBody>
      </p:sp>
      <p:sp>
        <p:nvSpPr>
          <p:cNvPr id="25" name="TextBox 33">
            <a:extLst>
              <a:ext uri="{FF2B5EF4-FFF2-40B4-BE49-F238E27FC236}">
                <a16:creationId xmlns:a16="http://schemas.microsoft.com/office/drawing/2014/main" id="{19DBC263-EC81-4483-8053-0E7DC146DB3E}"/>
              </a:ext>
            </a:extLst>
          </p:cNvPr>
          <p:cNvSpPr txBox="1"/>
          <p:nvPr/>
        </p:nvSpPr>
        <p:spPr>
          <a:xfrm>
            <a:off x="9756931" y="1545421"/>
            <a:ext cx="1953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 = 127</a:t>
            </a:r>
          </a:p>
        </p:txBody>
      </p:sp>
    </p:spTree>
    <p:extLst>
      <p:ext uri="{BB962C8B-B14F-4D97-AF65-F5344CB8AC3E}">
        <p14:creationId xmlns:p14="http://schemas.microsoft.com/office/powerpoint/2010/main" val="404732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C17F21-6874-43B7-8EE4-30B2518CC4FC}"/>
              </a:ext>
            </a:extLst>
          </p:cNvPr>
          <p:cNvCxnSpPr>
            <a:cxnSpLocks/>
          </p:cNvCxnSpPr>
          <p:nvPr/>
        </p:nvCxnSpPr>
        <p:spPr>
          <a:xfrm>
            <a:off x="4398919" y="2367843"/>
            <a:ext cx="1919654" cy="217186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06755D-FB93-4B10-A383-607F00832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0A8843-93C7-42B4-B7BA-BEC3A907A9D3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DEEDC-342D-460E-ABD4-A1D50F762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187DA-AB25-4E76-8CEE-667EC586B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1AA84A-2BCD-4250-B9D1-B1C2EAC742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8CEA59-F45F-4AE7-BE4F-1E961896B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FE33AF-08CE-41D5-8CE2-C7E51149D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4744D7-E190-41DA-B432-0C3C5DEC3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9C16EE-11DD-41EF-BE05-C107FB397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C4D5B7-9E0E-40C9-85FC-616B03621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322FB1-7F85-4704-A23D-99EE3A31D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04A5CE-F9E0-40A7-9D0A-6873F6D16E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19" y="1232442"/>
            <a:ext cx="984504" cy="1085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34" y="2330251"/>
            <a:ext cx="984504" cy="1085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8F99D4B-EEDF-4C3C-9D16-B360B1B1F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57" y="2556516"/>
            <a:ext cx="984504" cy="1085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9C0141-51BF-444F-81C3-A46C8530C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84" y="1108617"/>
            <a:ext cx="984504" cy="1085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3EF9-01AB-4E00-BB0D-733AD26813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6" y="1356267"/>
            <a:ext cx="984504" cy="1085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EC76CE-705D-489B-A215-48CB8D7C68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41" y="2442117"/>
            <a:ext cx="984504" cy="1085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F6E2CE-DB60-4273-AA52-6EFF5DD9E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99" y="1281993"/>
            <a:ext cx="984504" cy="1085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854216-83AA-484C-9ADF-158B69E56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73" y="2321437"/>
            <a:ext cx="984504" cy="10858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DE490-A726-4527-9872-849180F503DF}"/>
              </a:ext>
            </a:extLst>
          </p:cNvPr>
          <p:cNvCxnSpPr/>
          <p:nvPr/>
        </p:nvCxnSpPr>
        <p:spPr>
          <a:xfrm>
            <a:off x="1413851" y="2647950"/>
            <a:ext cx="199919" cy="16478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B04B42-D4D6-4825-B83C-59C6A03B0AB6}"/>
              </a:ext>
            </a:extLst>
          </p:cNvPr>
          <p:cNvCxnSpPr>
            <a:cxnSpLocks/>
          </p:cNvCxnSpPr>
          <p:nvPr/>
        </p:nvCxnSpPr>
        <p:spPr>
          <a:xfrm>
            <a:off x="3173166" y="3407287"/>
            <a:ext cx="2376658" cy="14028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096FEE-A3F9-4851-AEBD-159C899B1D82}"/>
              </a:ext>
            </a:extLst>
          </p:cNvPr>
          <p:cNvCxnSpPr>
            <a:cxnSpLocks/>
          </p:cNvCxnSpPr>
          <p:nvPr/>
        </p:nvCxnSpPr>
        <p:spPr>
          <a:xfrm flipH="1">
            <a:off x="2688350" y="3471862"/>
            <a:ext cx="2038368" cy="112080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806D31-A693-4851-BD44-CACC3C2A50E7}"/>
              </a:ext>
            </a:extLst>
          </p:cNvPr>
          <p:cNvCxnSpPr>
            <a:cxnSpLocks/>
          </p:cNvCxnSpPr>
          <p:nvPr/>
        </p:nvCxnSpPr>
        <p:spPr>
          <a:xfrm flipH="1">
            <a:off x="3371024" y="3578853"/>
            <a:ext cx="3567866" cy="12312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62BCF9-BA7C-497D-8CB7-1DFCE42723CD}"/>
              </a:ext>
            </a:extLst>
          </p:cNvPr>
          <p:cNvCxnSpPr>
            <a:cxnSpLocks/>
          </p:cNvCxnSpPr>
          <p:nvPr/>
        </p:nvCxnSpPr>
        <p:spPr>
          <a:xfrm>
            <a:off x="6530327" y="2433397"/>
            <a:ext cx="408563" cy="205676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B69271-37FC-4A46-BBBF-3BE2665ACA39}"/>
              </a:ext>
            </a:extLst>
          </p:cNvPr>
          <p:cNvCxnSpPr>
            <a:cxnSpLocks/>
          </p:cNvCxnSpPr>
          <p:nvPr/>
        </p:nvCxnSpPr>
        <p:spPr>
          <a:xfrm flipH="1">
            <a:off x="2877694" y="2097427"/>
            <a:ext cx="5129603" cy="27429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4C278A-D772-4703-8EB0-73625EDB8B7F}"/>
              </a:ext>
            </a:extLst>
          </p:cNvPr>
          <p:cNvCxnSpPr>
            <a:cxnSpLocks/>
          </p:cNvCxnSpPr>
          <p:nvPr/>
        </p:nvCxnSpPr>
        <p:spPr>
          <a:xfrm flipH="1">
            <a:off x="7544327" y="3468889"/>
            <a:ext cx="1657361" cy="119464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7D415AA-B63B-49B6-83E8-741E3BB875B4}"/>
              </a:ext>
            </a:extLst>
          </p:cNvPr>
          <p:cNvSpPr txBox="1"/>
          <p:nvPr/>
        </p:nvSpPr>
        <p:spPr>
          <a:xfrm>
            <a:off x="337352" y="154464"/>
            <a:ext cx="972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Jenn/John Experiment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3DA906-D32F-4C56-91BF-625B375B5624}"/>
              </a:ext>
            </a:extLst>
          </p:cNvPr>
          <p:cNvSpPr/>
          <p:nvPr/>
        </p:nvSpPr>
        <p:spPr>
          <a:xfrm>
            <a:off x="9814560" y="5090160"/>
            <a:ext cx="2194560" cy="1613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33">
            <a:extLst>
              <a:ext uri="{FF2B5EF4-FFF2-40B4-BE49-F238E27FC236}">
                <a16:creationId xmlns:a16="http://schemas.microsoft.com/office/drawing/2014/main" id="{19DBC263-EC81-4483-8053-0E7DC146DB3E}"/>
              </a:ext>
            </a:extLst>
          </p:cNvPr>
          <p:cNvSpPr txBox="1"/>
          <p:nvPr/>
        </p:nvSpPr>
        <p:spPr>
          <a:xfrm>
            <a:off x="9756931" y="1545421"/>
            <a:ext cx="1953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 = 127</a:t>
            </a:r>
          </a:p>
        </p:txBody>
      </p:sp>
    </p:spTree>
    <p:extLst>
      <p:ext uri="{BB962C8B-B14F-4D97-AF65-F5344CB8AC3E}">
        <p14:creationId xmlns:p14="http://schemas.microsoft.com/office/powerpoint/2010/main" val="143273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06755D-FB93-4B10-A383-607F00832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0A8843-93C7-42B4-B7BA-BEC3A907A9D3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DEEDC-342D-460E-ABD4-A1D50F762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187DA-AB25-4E76-8CEE-667EC586B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1AA84A-2BCD-4250-B9D1-B1C2EAC742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8CEA59-F45F-4AE7-BE4F-1E961896B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FE33AF-08CE-41D5-8CE2-C7E51149D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4744D7-E190-41DA-B432-0C3C5DEC3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9C16EE-11DD-41EF-BE05-C107FB397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C4D5B7-9E0E-40C9-85FC-616B03621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322FB1-7F85-4704-A23D-99EE3A31D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04A5CE-F9E0-40A7-9D0A-6873F6D16E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14" y="3581864"/>
            <a:ext cx="984504" cy="1085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57" y="3381574"/>
            <a:ext cx="984504" cy="1085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8F99D4B-EEDF-4C3C-9D16-B360B1B1F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58" y="3424779"/>
            <a:ext cx="984504" cy="1085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9C0141-51BF-444F-81C3-A46C8530C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503" y="3470783"/>
            <a:ext cx="984504" cy="1085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3EF9-01AB-4E00-BB0D-733AD26813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9" y="3642366"/>
            <a:ext cx="984504" cy="1085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EC76CE-705D-489B-A215-48CB8D7C68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07" y="4324203"/>
            <a:ext cx="984504" cy="1085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F6E2CE-DB60-4273-AA52-6EFF5DD9E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01" y="3642366"/>
            <a:ext cx="984504" cy="1085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854216-83AA-484C-9ADF-158B69E56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72" y="4615236"/>
            <a:ext cx="984504" cy="10858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8DDA5B-7318-4441-B809-97CDB7C5CAB9}"/>
              </a:ext>
            </a:extLst>
          </p:cNvPr>
          <p:cNvSpPr txBox="1"/>
          <p:nvPr/>
        </p:nvSpPr>
        <p:spPr>
          <a:xfrm>
            <a:off x="2912712" y="5810310"/>
            <a:ext cx="1953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  <a:r>
              <a:rPr lang="en-US" sz="4000" baseline="-25000" dirty="0"/>
              <a:t>1</a:t>
            </a:r>
            <a:r>
              <a:rPr lang="en-US" sz="4000" dirty="0"/>
              <a:t> = 63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DD91C4-DB89-41B9-92D0-C721EB59E46E}"/>
              </a:ext>
            </a:extLst>
          </p:cNvPr>
          <p:cNvSpPr txBox="1"/>
          <p:nvPr/>
        </p:nvSpPr>
        <p:spPr>
          <a:xfrm>
            <a:off x="8200273" y="5801265"/>
            <a:ext cx="187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  <a:r>
              <a:rPr lang="en-US" sz="4000" baseline="-25000" dirty="0"/>
              <a:t>2</a:t>
            </a:r>
            <a:r>
              <a:rPr lang="en-US" sz="4000" dirty="0"/>
              <a:t> = 64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884A18-2B9E-407E-947B-A4C0418F8EEB}"/>
              </a:ext>
            </a:extLst>
          </p:cNvPr>
          <p:cNvSpPr txBox="1"/>
          <p:nvPr/>
        </p:nvSpPr>
        <p:spPr>
          <a:xfrm>
            <a:off x="337352" y="154464"/>
            <a:ext cx="972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Jenn/John Experiment</a:t>
            </a:r>
          </a:p>
        </p:txBody>
      </p:sp>
    </p:spTree>
    <p:extLst>
      <p:ext uri="{BB962C8B-B14F-4D97-AF65-F5344CB8AC3E}">
        <p14:creationId xmlns:p14="http://schemas.microsoft.com/office/powerpoint/2010/main" val="14565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06755D-FB93-4B10-A383-607F00832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0A8843-93C7-42B4-B7BA-BEC3A907A9D3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DEEDC-342D-460E-ABD4-A1D50F762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187DA-AB25-4E76-8CEE-667EC586B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1AA84A-2BCD-4250-B9D1-B1C2EAC742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8CEA59-F45F-4AE7-BE4F-1E961896B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FE33AF-08CE-41D5-8CE2-C7E51149D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4744D7-E190-41DA-B432-0C3C5DEC3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9C16EE-11DD-41EF-BE05-C107FB397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C4D5B7-9E0E-40C9-85FC-616B03621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322FB1-7F85-4704-A23D-99EE3A31D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04A5CE-F9E0-40A7-9D0A-6873F6D16E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14" y="3581864"/>
            <a:ext cx="984504" cy="1085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57" y="3381574"/>
            <a:ext cx="984504" cy="1085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8F99D4B-EEDF-4C3C-9D16-B360B1B1F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58" y="3424779"/>
            <a:ext cx="984504" cy="1085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9C0141-51BF-444F-81C3-A46C8530C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503" y="3470783"/>
            <a:ext cx="984504" cy="1085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3EF9-01AB-4E00-BB0D-733AD26813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9" y="3642366"/>
            <a:ext cx="984504" cy="1085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EC76CE-705D-489B-A215-48CB8D7C68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07" y="4324203"/>
            <a:ext cx="984504" cy="1085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F6E2CE-DB60-4273-AA52-6EFF5DD9E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01" y="3642366"/>
            <a:ext cx="984504" cy="1085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854216-83AA-484C-9ADF-158B69E56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72" y="4615236"/>
            <a:ext cx="984504" cy="10858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8DDA5B-7318-4441-B809-97CDB7C5CAB9}"/>
              </a:ext>
            </a:extLst>
          </p:cNvPr>
          <p:cNvSpPr txBox="1"/>
          <p:nvPr/>
        </p:nvSpPr>
        <p:spPr>
          <a:xfrm>
            <a:off x="2912712" y="5810310"/>
            <a:ext cx="1953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  <a:r>
              <a:rPr lang="en-US" sz="4000" baseline="-25000" dirty="0"/>
              <a:t>1</a:t>
            </a:r>
            <a:r>
              <a:rPr lang="en-US" sz="4000" dirty="0"/>
              <a:t> = 63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DD91C4-DB89-41B9-92D0-C721EB59E46E}"/>
              </a:ext>
            </a:extLst>
          </p:cNvPr>
          <p:cNvSpPr txBox="1"/>
          <p:nvPr/>
        </p:nvSpPr>
        <p:spPr>
          <a:xfrm>
            <a:off x="8200273" y="5801265"/>
            <a:ext cx="187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  <a:r>
              <a:rPr lang="en-US" sz="4000" baseline="-25000" dirty="0"/>
              <a:t>2</a:t>
            </a:r>
            <a:r>
              <a:rPr lang="en-US" sz="4000" dirty="0"/>
              <a:t> = 64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C7F5D-6CF9-425F-8727-6360CE4C512D}"/>
              </a:ext>
            </a:extLst>
          </p:cNvPr>
          <p:cNvSpPr txBox="1"/>
          <p:nvPr/>
        </p:nvSpPr>
        <p:spPr>
          <a:xfrm>
            <a:off x="779317" y="1294743"/>
            <a:ext cx="994893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Measured which group gave the applicant … </a:t>
            </a:r>
          </a:p>
          <a:p>
            <a:r>
              <a:rPr lang="en-US" sz="3500" dirty="0"/>
              <a:t>   -Better “hireability” ratings</a:t>
            </a:r>
          </a:p>
          <a:p>
            <a:r>
              <a:rPr lang="en-US" sz="3500" dirty="0"/>
              <a:t>   -A higher starting salary estimate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FC1E11-3455-44E8-9199-D7A33541C6A7}"/>
              </a:ext>
            </a:extLst>
          </p:cNvPr>
          <p:cNvSpPr txBox="1"/>
          <p:nvPr/>
        </p:nvSpPr>
        <p:spPr>
          <a:xfrm>
            <a:off x="337352" y="154464"/>
            <a:ext cx="97299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The Jenn/John Experiment</a:t>
            </a:r>
          </a:p>
        </p:txBody>
      </p:sp>
    </p:spTree>
    <p:extLst>
      <p:ext uri="{BB962C8B-B14F-4D97-AF65-F5344CB8AC3E}">
        <p14:creationId xmlns:p14="http://schemas.microsoft.com/office/powerpoint/2010/main" val="3160161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D1AED-1F2A-4211-A899-E4332B7FE324}"/>
              </a:ext>
            </a:extLst>
          </p:cNvPr>
          <p:cNvSpPr txBox="1"/>
          <p:nvPr/>
        </p:nvSpPr>
        <p:spPr>
          <a:xfrm>
            <a:off x="275207" y="230819"/>
            <a:ext cx="8451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Components of experiments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943D9-F495-4B30-9DC1-8E29525CF10A}"/>
              </a:ext>
            </a:extLst>
          </p:cNvPr>
          <p:cNvSpPr/>
          <p:nvPr/>
        </p:nvSpPr>
        <p:spPr>
          <a:xfrm>
            <a:off x="609876" y="1476534"/>
            <a:ext cx="11296374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300" u="sng" dirty="0"/>
              <a:t>Experimental units:</a:t>
            </a:r>
            <a:r>
              <a:rPr lang="en-US" altLang="en-US" sz="3300" dirty="0"/>
              <a:t> the </a:t>
            </a:r>
            <a:r>
              <a:rPr lang="en-US" altLang="en-US" sz="3300" b="1" dirty="0">
                <a:solidFill>
                  <a:srgbClr val="0070C0"/>
                </a:solidFill>
              </a:rPr>
              <a:t>individuals/subjects</a:t>
            </a:r>
            <a:r>
              <a:rPr lang="en-US" altLang="en-US" sz="3300" dirty="0">
                <a:solidFill>
                  <a:srgbClr val="0070C0"/>
                </a:solidFill>
              </a:rPr>
              <a:t> </a:t>
            </a:r>
            <a:r>
              <a:rPr lang="en-US" altLang="en-US" sz="3300" dirty="0"/>
              <a:t>(person, animal, plant, virus, particle, etc.) that are assigned to different treatments.</a:t>
            </a:r>
          </a:p>
          <a:p>
            <a:pPr>
              <a:spcBef>
                <a:spcPct val="20000"/>
              </a:spcBef>
            </a:pPr>
            <a:r>
              <a:rPr lang="en-US" altLang="en-US" sz="3300" dirty="0"/>
              <a:t>	</a:t>
            </a:r>
            <a:r>
              <a:rPr lang="en-US" altLang="en-US" sz="3300" i="1" dirty="0"/>
              <a:t>In hiring study:</a:t>
            </a:r>
            <a:r>
              <a:rPr lang="en-US" altLang="en-US" sz="3300" dirty="0"/>
              <a:t> </a:t>
            </a:r>
            <a:r>
              <a:rPr lang="en-US" altLang="en-US" sz="3300" b="1" dirty="0">
                <a:solidFill>
                  <a:srgbClr val="0070C0"/>
                </a:solidFill>
              </a:rPr>
              <a:t>Science lab faculty</a:t>
            </a:r>
            <a:endParaRPr lang="en-US" altLang="en-US" sz="33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endParaRPr lang="en-US" altLang="en-US" sz="2500" b="1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sz="3300" u="sng" dirty="0"/>
              <a:t>Explanatory variable:</a:t>
            </a:r>
            <a:r>
              <a:rPr lang="en-US" altLang="en-US" sz="3300" dirty="0"/>
              <a:t> the variable that is purposefully </a:t>
            </a:r>
            <a:r>
              <a:rPr lang="en-US" altLang="en-US" sz="3300" b="1" dirty="0">
                <a:solidFill>
                  <a:srgbClr val="0070C0"/>
                </a:solidFill>
              </a:rPr>
              <a:t>manipulated</a:t>
            </a:r>
            <a:r>
              <a:rPr lang="en-US" altLang="en-US" sz="3300" dirty="0"/>
              <a:t>. This is also known as the factor.</a:t>
            </a:r>
          </a:p>
          <a:p>
            <a:pPr>
              <a:spcBef>
                <a:spcPct val="20000"/>
              </a:spcBef>
            </a:pPr>
            <a:r>
              <a:rPr lang="en-US" altLang="en-US" sz="3300" dirty="0"/>
              <a:t>	</a:t>
            </a:r>
            <a:r>
              <a:rPr lang="en-US" altLang="en-US" sz="3300" i="1" dirty="0"/>
              <a:t>In hiring study</a:t>
            </a:r>
            <a:r>
              <a:rPr lang="en-US" altLang="en-US" sz="3300" i="1" dirty="0" smtClean="0"/>
              <a:t>:</a:t>
            </a:r>
            <a:r>
              <a:rPr lang="en-US" altLang="en-US" sz="3300" b="1" dirty="0">
                <a:solidFill>
                  <a:srgbClr val="0070C0"/>
                </a:solidFill>
              </a:rPr>
              <a:t> Applicant name</a:t>
            </a:r>
            <a:endParaRPr lang="en-US" altLang="en-US" sz="3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518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0D1AED-1F2A-4211-A899-E4332B7FE324}"/>
              </a:ext>
            </a:extLst>
          </p:cNvPr>
          <p:cNvSpPr txBox="1"/>
          <p:nvPr/>
        </p:nvSpPr>
        <p:spPr>
          <a:xfrm>
            <a:off x="275207" y="230819"/>
            <a:ext cx="8451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Components of experiments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F943D9-F495-4B30-9DC1-8E29525CF10A}"/>
              </a:ext>
            </a:extLst>
          </p:cNvPr>
          <p:cNvSpPr/>
          <p:nvPr/>
        </p:nvSpPr>
        <p:spPr>
          <a:xfrm>
            <a:off x="609876" y="1476534"/>
            <a:ext cx="11582124" cy="390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3300" u="sng" dirty="0"/>
              <a:t>Treatments:</a:t>
            </a:r>
            <a:r>
              <a:rPr lang="en-US" altLang="en-US" sz="3300" dirty="0"/>
              <a:t> the different </a:t>
            </a:r>
            <a:r>
              <a:rPr lang="en-US" altLang="en-US" sz="3300" b="1" dirty="0">
                <a:solidFill>
                  <a:srgbClr val="0070C0"/>
                </a:solidFill>
              </a:rPr>
              <a:t>levels</a:t>
            </a:r>
            <a:r>
              <a:rPr lang="en-US" altLang="en-US" sz="3300" dirty="0"/>
              <a:t> of the explanatory variable in the experiment. </a:t>
            </a:r>
          </a:p>
          <a:p>
            <a:pPr>
              <a:spcBef>
                <a:spcPct val="20000"/>
              </a:spcBef>
            </a:pPr>
            <a:r>
              <a:rPr lang="en-US" altLang="en-US" sz="3300" dirty="0"/>
              <a:t>	</a:t>
            </a:r>
            <a:r>
              <a:rPr lang="en-US" altLang="en-US" sz="3300" i="1" dirty="0"/>
              <a:t>In hiring study:</a:t>
            </a:r>
            <a:r>
              <a:rPr lang="en-US" altLang="en-US" sz="3300" dirty="0"/>
              <a:t> </a:t>
            </a:r>
            <a:r>
              <a:rPr lang="en-US" altLang="en-US" sz="3300" b="1" dirty="0">
                <a:solidFill>
                  <a:srgbClr val="0070C0"/>
                </a:solidFill>
              </a:rPr>
              <a:t>Jennifer/John</a:t>
            </a:r>
          </a:p>
          <a:p>
            <a:pPr>
              <a:spcBef>
                <a:spcPct val="20000"/>
              </a:spcBef>
            </a:pPr>
            <a:endParaRPr lang="en-US" altLang="en-US" sz="2500" b="1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sz="3300" u="sng" dirty="0"/>
              <a:t>Response variable:</a:t>
            </a:r>
            <a:r>
              <a:rPr lang="en-US" altLang="en-US" sz="3300" dirty="0"/>
              <a:t> the measured experiment </a:t>
            </a:r>
            <a:r>
              <a:rPr lang="en-US" altLang="en-US" sz="3300" b="1" dirty="0">
                <a:solidFill>
                  <a:srgbClr val="0070C0"/>
                </a:solidFill>
              </a:rPr>
              <a:t>outcome</a:t>
            </a:r>
            <a:r>
              <a:rPr lang="en-US" altLang="en-US" sz="3300" dirty="0"/>
              <a:t> that is compared between treatment groups. 	</a:t>
            </a:r>
          </a:p>
          <a:p>
            <a:pPr>
              <a:spcBef>
                <a:spcPct val="20000"/>
              </a:spcBef>
            </a:pPr>
            <a:r>
              <a:rPr lang="en-US" altLang="en-US" sz="3300" i="1" dirty="0"/>
              <a:t>	In hiring study:</a:t>
            </a:r>
            <a:r>
              <a:rPr lang="en-US" altLang="en-US" sz="3300" dirty="0"/>
              <a:t> </a:t>
            </a:r>
            <a:r>
              <a:rPr lang="en-US" altLang="en-US" sz="3300" b="1" dirty="0">
                <a:solidFill>
                  <a:srgbClr val="0070C0"/>
                </a:solidFill>
              </a:rPr>
              <a:t>“Hireability” rating and salary estimate</a:t>
            </a:r>
            <a:endParaRPr lang="en-US" altLang="en-US" sz="3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37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7" y="536988"/>
            <a:ext cx="1137719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Topics</a:t>
            </a:r>
            <a:endParaRPr lang="en-US" sz="2000" dirty="0"/>
          </a:p>
          <a:p>
            <a:pPr marL="914400" indent="-914400">
              <a:buFontTx/>
              <a:buAutoNum type="arabicPeriod"/>
            </a:pPr>
            <a:r>
              <a:rPr lang="en-US" sz="5000" dirty="0"/>
              <a:t>Observational studies vs. experiments</a:t>
            </a:r>
          </a:p>
          <a:p>
            <a:pPr marL="914400" indent="-914400">
              <a:buFontTx/>
              <a:buAutoNum type="arabicPeriod"/>
            </a:pPr>
            <a:r>
              <a:rPr lang="en-US" sz="5000" dirty="0"/>
              <a:t>Components of experiments</a:t>
            </a:r>
          </a:p>
          <a:p>
            <a:pPr marL="914400" indent="-914400">
              <a:buFontTx/>
              <a:buAutoNum type="arabicPeriod"/>
            </a:pPr>
            <a:r>
              <a:rPr lang="en-US" sz="5000" b="1" dirty="0">
                <a:solidFill>
                  <a:srgbClr val="0070C0"/>
                </a:solidFill>
              </a:rPr>
              <a:t>Principles of experimental design</a:t>
            </a:r>
          </a:p>
          <a:p>
            <a:pPr marL="914400" indent="-914400">
              <a:buFontTx/>
              <a:buAutoNum type="arabicPeriod"/>
            </a:pPr>
            <a:r>
              <a:rPr lang="en-US" sz="5000" dirty="0"/>
              <a:t>Describing a completely randomized design</a:t>
            </a:r>
          </a:p>
        </p:txBody>
      </p:sp>
    </p:spTree>
    <p:extLst>
      <p:ext uri="{BB962C8B-B14F-4D97-AF65-F5344CB8AC3E}">
        <p14:creationId xmlns:p14="http://schemas.microsoft.com/office/powerpoint/2010/main" val="37761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6" y="536988"/>
            <a:ext cx="116997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Topics</a:t>
            </a:r>
            <a:endParaRPr lang="en-US" dirty="0"/>
          </a:p>
          <a:p>
            <a:pPr marL="914400" indent="-914400">
              <a:buFontTx/>
              <a:buAutoNum type="arabicPeriod"/>
            </a:pPr>
            <a:r>
              <a:rPr lang="en-US" sz="4800" b="1" dirty="0">
                <a:solidFill>
                  <a:srgbClr val="0070C0"/>
                </a:solidFill>
              </a:rPr>
              <a:t>Observational studies vs. experiments</a:t>
            </a:r>
          </a:p>
          <a:p>
            <a:pPr marL="914400" indent="-914400">
              <a:buFontTx/>
              <a:buAutoNum type="arabicPeriod"/>
            </a:pPr>
            <a:r>
              <a:rPr lang="en-US" sz="4800" dirty="0"/>
              <a:t>Components of experiments</a:t>
            </a:r>
          </a:p>
          <a:p>
            <a:pPr marL="914400" indent="-914400">
              <a:buFontTx/>
              <a:buAutoNum type="arabicPeriod"/>
            </a:pPr>
            <a:r>
              <a:rPr lang="en-US" sz="4800" dirty="0"/>
              <a:t>Principles of experimental design</a:t>
            </a:r>
          </a:p>
          <a:p>
            <a:pPr marL="914400" indent="-914400">
              <a:buFontTx/>
              <a:buAutoNum type="arabicPeriod"/>
            </a:pPr>
            <a:r>
              <a:rPr lang="en-US" sz="4800" dirty="0"/>
              <a:t>Describing a completely randomized design</a:t>
            </a:r>
          </a:p>
        </p:txBody>
      </p:sp>
    </p:spTree>
    <p:extLst>
      <p:ext uri="{BB962C8B-B14F-4D97-AF65-F5344CB8AC3E}">
        <p14:creationId xmlns:p14="http://schemas.microsoft.com/office/powerpoint/2010/main" val="146005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977D71-E21D-47D7-A59C-4B1E8C8EA7E9}"/>
              </a:ext>
            </a:extLst>
          </p:cNvPr>
          <p:cNvSpPr txBox="1"/>
          <p:nvPr/>
        </p:nvSpPr>
        <p:spPr>
          <a:xfrm>
            <a:off x="295274" y="390525"/>
            <a:ext cx="97821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Principles of Experimental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BD264-E129-47FE-B871-DFF7FC2B1FF7}"/>
              </a:ext>
            </a:extLst>
          </p:cNvPr>
          <p:cNvSpPr txBox="1"/>
          <p:nvPr/>
        </p:nvSpPr>
        <p:spPr>
          <a:xfrm>
            <a:off x="425303" y="1693013"/>
            <a:ext cx="11766697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</a:rPr>
              <a:t>Comparison</a:t>
            </a:r>
            <a:r>
              <a:rPr lang="en-US" sz="3200" dirty="0"/>
              <a:t> of at least two treatment groups</a:t>
            </a:r>
          </a:p>
          <a:p>
            <a:pPr>
              <a:lnSpc>
                <a:spcPct val="150000"/>
              </a:lnSpc>
            </a:pPr>
            <a:endParaRPr lang="en-US" sz="9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</a:rPr>
              <a:t>Random assignment </a:t>
            </a:r>
            <a:r>
              <a:rPr lang="en-US" sz="3200" dirty="0"/>
              <a:t>of experimental units to treatment</a:t>
            </a:r>
          </a:p>
          <a:p>
            <a:pPr>
              <a:lnSpc>
                <a:spcPct val="150000"/>
              </a:lnSpc>
            </a:pPr>
            <a:endParaRPr lang="en-US" sz="9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</a:rPr>
              <a:t>Replication</a:t>
            </a:r>
            <a:r>
              <a:rPr lang="en-US" sz="3200" dirty="0"/>
              <a:t> – many experimental units in each treatment group</a:t>
            </a:r>
          </a:p>
          <a:p>
            <a:pPr>
              <a:lnSpc>
                <a:spcPct val="150000"/>
              </a:lnSpc>
            </a:pPr>
            <a:endParaRPr lang="en-US" sz="9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</a:rPr>
              <a:t>Control</a:t>
            </a:r>
            <a:r>
              <a:rPr lang="en-US" sz="3200" dirty="0"/>
              <a:t> of confounding variables</a:t>
            </a:r>
          </a:p>
        </p:txBody>
      </p:sp>
    </p:spTree>
    <p:extLst>
      <p:ext uri="{BB962C8B-B14F-4D97-AF65-F5344CB8AC3E}">
        <p14:creationId xmlns:p14="http://schemas.microsoft.com/office/powerpoint/2010/main" val="392408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844CF-B1D6-409A-A377-7D0EDA643C73}"/>
              </a:ext>
            </a:extLst>
          </p:cNvPr>
          <p:cNvSpPr txBox="1"/>
          <p:nvPr/>
        </p:nvSpPr>
        <p:spPr>
          <a:xfrm>
            <a:off x="485775" y="314325"/>
            <a:ext cx="465772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A4D73-201D-4167-B25C-A5D6740EE0D2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6CA2-7631-44A3-96D5-CF85C6075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95C51-4A23-45F6-9E7C-CC180A0DE8A7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4D58C-4486-41FB-B846-35ECEB5EB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670D2-6104-4A0A-A74A-92D10C1F0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25E0E-4CEC-478A-83D3-745A397BD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E866E-BC31-42A7-84FC-9BEDAF2EF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A9C64-1752-40A4-99AE-9E34FD552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AA04-339E-4018-AD45-4D7047903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529CB-3BF1-46C0-B6BB-622B72C9E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D7A2CE-7C62-4E76-A2C1-2915B1466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46D7-9B33-4093-B28B-65AC76E8C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139F5-0333-4607-B6FB-9F5B4C2B4C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00" y="1616296"/>
            <a:ext cx="984504" cy="1085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5E84C-76C6-4D96-A716-FCF147253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15" y="2714105"/>
            <a:ext cx="984504" cy="1085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8F3DB4-231E-4F97-A09D-E17A16008C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38" y="2940370"/>
            <a:ext cx="984504" cy="10858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9F5724-C407-40C2-8BFE-C9C4F165F0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7" y="1740121"/>
            <a:ext cx="984504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D5C581-1F03-4E05-B9B0-9AF444E29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0" y="1665847"/>
            <a:ext cx="984504" cy="1085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99D1EB-732F-4D2E-A715-2C3AC475E1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54" y="2705291"/>
            <a:ext cx="984504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40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844CF-B1D6-409A-A377-7D0EDA643C73}"/>
              </a:ext>
            </a:extLst>
          </p:cNvPr>
          <p:cNvSpPr txBox="1"/>
          <p:nvPr/>
        </p:nvSpPr>
        <p:spPr>
          <a:xfrm>
            <a:off x="485775" y="314325"/>
            <a:ext cx="578652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2"/>
                </a:solidFill>
              </a:rPr>
              <a:t>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A4D73-201D-4167-B25C-A5D6740EE0D2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6CA2-7631-44A3-96D5-CF85C6075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95C51-4A23-45F6-9E7C-CC180A0DE8A7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4D58C-4486-41FB-B846-35ECEB5EB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670D2-6104-4A0A-A74A-92D10C1F0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25E0E-4CEC-478A-83D3-745A397BD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E866E-BC31-42A7-84FC-9BEDAF2EF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A9C64-1752-40A4-99AE-9E34FD552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AA04-339E-4018-AD45-4D7047903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529CB-3BF1-46C0-B6BB-622B72C9E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D7A2CE-7C62-4E76-A2C1-2915B1466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46D7-9B33-4093-B28B-65AC76E8C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139F5-0333-4607-B6FB-9F5B4C2B4C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400" y="1616296"/>
            <a:ext cx="984504" cy="1085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5E84C-76C6-4D96-A716-FCF147253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15" y="2714105"/>
            <a:ext cx="984504" cy="1085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8F3DB4-231E-4F97-A09D-E17A16008C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838" y="2940370"/>
            <a:ext cx="984504" cy="10858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9F5724-C407-40C2-8BFE-C9C4F165F0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7" y="1740121"/>
            <a:ext cx="984504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D5C581-1F03-4E05-B9B0-9AF444E29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780" y="1665847"/>
            <a:ext cx="984504" cy="1085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99D1EB-732F-4D2E-A715-2C3AC475E1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254" y="2705291"/>
            <a:ext cx="984504" cy="108585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304D732D-F0F3-4589-ABC5-25B2C820FFD4}"/>
              </a:ext>
            </a:extLst>
          </p:cNvPr>
          <p:cNvSpPr/>
          <p:nvPr/>
        </p:nvSpPr>
        <p:spPr>
          <a:xfrm>
            <a:off x="203450" y="4182037"/>
            <a:ext cx="3028950" cy="28860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FE3CD0-D6F6-4E9D-802B-1F014F583298}"/>
              </a:ext>
            </a:extLst>
          </p:cNvPr>
          <p:cNvSpPr/>
          <p:nvPr/>
        </p:nvSpPr>
        <p:spPr>
          <a:xfrm>
            <a:off x="5165975" y="4140387"/>
            <a:ext cx="3028950" cy="28860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7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844CF-B1D6-409A-A377-7D0EDA643C73}"/>
              </a:ext>
            </a:extLst>
          </p:cNvPr>
          <p:cNvSpPr txBox="1"/>
          <p:nvPr/>
        </p:nvSpPr>
        <p:spPr>
          <a:xfrm>
            <a:off x="485775" y="314325"/>
            <a:ext cx="5300352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b="1" dirty="0">
                <a:solidFill>
                  <a:schemeClr val="accent2"/>
                </a:solidFill>
              </a:rPr>
              <a:t>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A4D73-201D-4167-B25C-A5D6740EE0D2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6CA2-7631-44A3-96D5-CF85C6075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95C51-4A23-45F6-9E7C-CC180A0DE8A7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4D58C-4486-41FB-B846-35ECEB5EB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670D2-6104-4A0A-A74A-92D10C1F0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25E0E-4CEC-478A-83D3-745A397BD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E866E-BC31-42A7-84FC-9BEDAF2EF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A9C64-1752-40A4-99AE-9E34FD552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AA04-339E-4018-AD45-4D7047903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529CB-3BF1-46C0-B6BB-622B72C9E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D7A2CE-7C62-4E76-A2C1-2915B1466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46D7-9B33-4093-B28B-65AC76E8C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304D732D-F0F3-4589-ABC5-25B2C820FFD4}"/>
              </a:ext>
            </a:extLst>
          </p:cNvPr>
          <p:cNvSpPr/>
          <p:nvPr/>
        </p:nvSpPr>
        <p:spPr>
          <a:xfrm>
            <a:off x="203450" y="4182037"/>
            <a:ext cx="3028950" cy="28860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0FE3CD0-D6F6-4E9D-802B-1F014F583298}"/>
              </a:ext>
            </a:extLst>
          </p:cNvPr>
          <p:cNvSpPr/>
          <p:nvPr/>
        </p:nvSpPr>
        <p:spPr>
          <a:xfrm>
            <a:off x="5165975" y="4140387"/>
            <a:ext cx="3028950" cy="2886075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46C502-AACC-49B9-BDE7-DF97785B5FED}"/>
              </a:ext>
            </a:extLst>
          </p:cNvPr>
          <p:cNvSpPr txBox="1"/>
          <p:nvPr/>
        </p:nvSpPr>
        <p:spPr>
          <a:xfrm>
            <a:off x="1334077" y="1628686"/>
            <a:ext cx="890409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Comparing at least two treatments </a:t>
            </a:r>
          </a:p>
        </p:txBody>
      </p:sp>
      <p:pic>
        <p:nvPicPr>
          <p:cNvPr id="1026" name="Picture 2" descr="Green checkmark icon - Free green check mark icons">
            <a:extLst>
              <a:ext uri="{FF2B5EF4-FFF2-40B4-BE49-F238E27FC236}">
                <a16:creationId xmlns:a16="http://schemas.microsoft.com/office/drawing/2014/main" id="{FD3ED820-5E9D-4A02-BCCD-CBE8F0476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766" y="2563034"/>
            <a:ext cx="938719" cy="938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86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844CF-B1D6-409A-A377-7D0EDA643C73}"/>
              </a:ext>
            </a:extLst>
          </p:cNvPr>
          <p:cNvSpPr txBox="1"/>
          <p:nvPr/>
        </p:nvSpPr>
        <p:spPr>
          <a:xfrm>
            <a:off x="485775" y="314325"/>
            <a:ext cx="925364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Random 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A4D73-201D-4167-B25C-A5D6740EE0D2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6CA2-7631-44A3-96D5-CF85C6075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95C51-4A23-45F6-9E7C-CC180A0DE8A7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4D58C-4486-41FB-B846-35ECEB5EB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670D2-6104-4A0A-A74A-92D10C1F0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25E0E-4CEC-478A-83D3-745A397BD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E866E-BC31-42A7-84FC-9BEDAF2EF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A9C64-1752-40A4-99AE-9E34FD552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AA04-339E-4018-AD45-4D7047903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529CB-3BF1-46C0-B6BB-622B72C9E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D7A2CE-7C62-4E76-A2C1-2915B1466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46D7-9B33-4093-B28B-65AC76E8C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139F5-0333-4607-B6FB-9F5B4C2B4C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28" y="1662204"/>
            <a:ext cx="984504" cy="1085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5E84C-76C6-4D96-A716-FCF147253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68" y="2748054"/>
            <a:ext cx="984504" cy="1085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8F3DB4-231E-4F97-A09D-E17A16008C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05" y="2984991"/>
            <a:ext cx="984504" cy="10858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9F5724-C407-40C2-8BFE-C9C4F165F0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20" y="1774070"/>
            <a:ext cx="984504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D5C581-1F03-4E05-B9B0-9AF444E29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47" y="1710468"/>
            <a:ext cx="984504" cy="1085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99D1EB-732F-4D2E-A715-2C3AC475E1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21" y="2749912"/>
            <a:ext cx="984504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3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844CF-B1D6-409A-A377-7D0EDA643C73}"/>
              </a:ext>
            </a:extLst>
          </p:cNvPr>
          <p:cNvSpPr txBox="1"/>
          <p:nvPr/>
        </p:nvSpPr>
        <p:spPr>
          <a:xfrm>
            <a:off x="485775" y="314325"/>
            <a:ext cx="962578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Random 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A4D73-201D-4167-B25C-A5D6740EE0D2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6CA2-7631-44A3-96D5-CF85C6075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95C51-4A23-45F6-9E7C-CC180A0DE8A7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4D58C-4486-41FB-B846-35ECEB5EB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670D2-6104-4A0A-A74A-92D10C1F0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25E0E-4CEC-478A-83D3-745A397BD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E866E-BC31-42A7-84FC-9BEDAF2EF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A9C64-1752-40A4-99AE-9E34FD552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AA04-339E-4018-AD45-4D7047903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529CB-3BF1-46C0-B6BB-622B72C9E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D7A2CE-7C62-4E76-A2C1-2915B1466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46D7-9B33-4093-B28B-65AC76E8C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139F5-0333-4607-B6FB-9F5B4C2B4C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28" y="1662204"/>
            <a:ext cx="984504" cy="1085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5E84C-76C6-4D96-A716-FCF147253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68" y="2748054"/>
            <a:ext cx="984504" cy="1085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8F3DB4-231E-4F97-A09D-E17A16008C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05" y="2984991"/>
            <a:ext cx="984504" cy="10858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9F5724-C407-40C2-8BFE-C9C4F165F0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20" y="1774070"/>
            <a:ext cx="984504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D5C581-1F03-4E05-B9B0-9AF444E29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47" y="1710468"/>
            <a:ext cx="984504" cy="1085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99D1EB-732F-4D2E-A715-2C3AC475E1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21" y="2749912"/>
            <a:ext cx="984504" cy="10858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8A227A-27FF-4726-BC22-AFF70436125E}"/>
              </a:ext>
            </a:extLst>
          </p:cNvPr>
          <p:cNvCxnSpPr/>
          <p:nvPr/>
        </p:nvCxnSpPr>
        <p:spPr>
          <a:xfrm>
            <a:off x="4107302" y="1440361"/>
            <a:ext cx="0" cy="28126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FEEE0E-7F12-403A-85FC-6878408D4697}"/>
              </a:ext>
            </a:extLst>
          </p:cNvPr>
          <p:cNvSpPr txBox="1"/>
          <p:nvPr/>
        </p:nvSpPr>
        <p:spPr>
          <a:xfrm>
            <a:off x="742951" y="3833904"/>
            <a:ext cx="238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1517E4-9DA4-4AB3-9742-529C63D815B7}"/>
              </a:ext>
            </a:extLst>
          </p:cNvPr>
          <p:cNvSpPr txBox="1"/>
          <p:nvPr/>
        </p:nvSpPr>
        <p:spPr>
          <a:xfrm>
            <a:off x="4679598" y="3949665"/>
            <a:ext cx="27285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accent2"/>
                </a:solidFill>
              </a:rPr>
              <a:t>Tier 2</a:t>
            </a:r>
          </a:p>
        </p:txBody>
      </p:sp>
    </p:spTree>
    <p:extLst>
      <p:ext uri="{BB962C8B-B14F-4D97-AF65-F5344CB8AC3E}">
        <p14:creationId xmlns:p14="http://schemas.microsoft.com/office/powerpoint/2010/main" val="12368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844CF-B1D6-409A-A377-7D0EDA643C73}"/>
              </a:ext>
            </a:extLst>
          </p:cNvPr>
          <p:cNvSpPr txBox="1"/>
          <p:nvPr/>
        </p:nvSpPr>
        <p:spPr>
          <a:xfrm>
            <a:off x="485775" y="314325"/>
            <a:ext cx="878581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Random 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A4D73-201D-4167-B25C-A5D6740EE0D2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6CA2-7631-44A3-96D5-CF85C6075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95C51-4A23-45F6-9E7C-CC180A0DE8A7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4D58C-4486-41FB-B846-35ECEB5EB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670D2-6104-4A0A-A74A-92D10C1F0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25E0E-4CEC-478A-83D3-745A397BD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E866E-BC31-42A7-84FC-9BEDAF2EF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A9C64-1752-40A4-99AE-9E34FD552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AA04-339E-4018-AD45-4D7047903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529CB-3BF1-46C0-B6BB-622B72C9E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D7A2CE-7C62-4E76-A2C1-2915B1466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46D7-9B33-4093-B28B-65AC76E8C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139F5-0333-4607-B6FB-9F5B4C2B4C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128" y="1662204"/>
            <a:ext cx="984504" cy="1085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5E84C-76C6-4D96-A716-FCF147253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68" y="2748054"/>
            <a:ext cx="984504" cy="1085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8F3DB4-231E-4F97-A09D-E17A16008C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705" y="2984991"/>
            <a:ext cx="984504" cy="10858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9F5724-C407-40C2-8BFE-C9C4F165F0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020" y="1774070"/>
            <a:ext cx="984504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D5C581-1F03-4E05-B9B0-9AF444E29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47" y="1710468"/>
            <a:ext cx="984504" cy="1085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99D1EB-732F-4D2E-A715-2C3AC475E1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121" y="2749912"/>
            <a:ext cx="984504" cy="108585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8A227A-27FF-4726-BC22-AFF70436125E}"/>
              </a:ext>
            </a:extLst>
          </p:cNvPr>
          <p:cNvCxnSpPr/>
          <p:nvPr/>
        </p:nvCxnSpPr>
        <p:spPr>
          <a:xfrm>
            <a:off x="4107302" y="1440361"/>
            <a:ext cx="0" cy="28126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79F363-28A4-469F-95BA-FED286CBA30C}"/>
              </a:ext>
            </a:extLst>
          </p:cNvPr>
          <p:cNvSpPr txBox="1"/>
          <p:nvPr/>
        </p:nvSpPr>
        <p:spPr>
          <a:xfrm>
            <a:off x="8010545" y="1355365"/>
            <a:ext cx="3958638" cy="2785378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0" dirty="0"/>
              <a:t>What if I assigned </a:t>
            </a:r>
            <a:r>
              <a:rPr lang="en-US" sz="3500" b="1" dirty="0">
                <a:solidFill>
                  <a:srgbClr val="7030A0"/>
                </a:solidFill>
              </a:rPr>
              <a:t>Tier 1 </a:t>
            </a:r>
            <a:r>
              <a:rPr lang="en-US" sz="3500" dirty="0"/>
              <a:t>University labs to get “John” and </a:t>
            </a:r>
            <a:r>
              <a:rPr lang="en-US" sz="3500" b="1" dirty="0">
                <a:solidFill>
                  <a:schemeClr val="accent2"/>
                </a:solidFill>
              </a:rPr>
              <a:t>Tier 2 </a:t>
            </a:r>
            <a:r>
              <a:rPr lang="en-US" sz="3500" dirty="0"/>
              <a:t>labs to get “Jennifer”?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84FB54-908F-486F-86F0-661849D138E4}"/>
              </a:ext>
            </a:extLst>
          </p:cNvPr>
          <p:cNvSpPr txBox="1"/>
          <p:nvPr/>
        </p:nvSpPr>
        <p:spPr>
          <a:xfrm>
            <a:off x="742951" y="3833904"/>
            <a:ext cx="238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E09A69-3124-4A53-8FD1-A951F5C9EAC3}"/>
              </a:ext>
            </a:extLst>
          </p:cNvPr>
          <p:cNvSpPr txBox="1"/>
          <p:nvPr/>
        </p:nvSpPr>
        <p:spPr>
          <a:xfrm>
            <a:off x="4679598" y="3949665"/>
            <a:ext cx="27285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accent2"/>
                </a:solidFill>
              </a:rPr>
              <a:t>Tier 2</a:t>
            </a:r>
          </a:p>
        </p:txBody>
      </p:sp>
    </p:spTree>
    <p:extLst>
      <p:ext uri="{BB962C8B-B14F-4D97-AF65-F5344CB8AC3E}">
        <p14:creationId xmlns:p14="http://schemas.microsoft.com/office/powerpoint/2010/main" val="41567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844CF-B1D6-409A-A377-7D0EDA643C73}"/>
              </a:ext>
            </a:extLst>
          </p:cNvPr>
          <p:cNvSpPr txBox="1"/>
          <p:nvPr/>
        </p:nvSpPr>
        <p:spPr>
          <a:xfrm>
            <a:off x="485774" y="314325"/>
            <a:ext cx="850936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Random 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A4D73-201D-4167-B25C-A5D6740EE0D2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6CA2-7631-44A3-96D5-CF85C6075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95C51-4A23-45F6-9E7C-CC180A0DE8A7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4D58C-4486-41FB-B846-35ECEB5EB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670D2-6104-4A0A-A74A-92D10C1F0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25E0E-4CEC-478A-83D3-745A397BD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E866E-BC31-42A7-84FC-9BEDAF2EF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A9C64-1752-40A4-99AE-9E34FD552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AA04-339E-4018-AD45-4D7047903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529CB-3BF1-46C0-B6BB-622B72C9E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D7A2CE-7C62-4E76-A2C1-2915B1466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46D7-9B33-4093-B28B-65AC76E8C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139F5-0333-4607-B6FB-9F5B4C2B4C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77" y="3471163"/>
            <a:ext cx="984504" cy="1085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5E84C-76C6-4D96-A716-FCF147253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55" y="4288560"/>
            <a:ext cx="984504" cy="1085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8F3DB4-231E-4F97-A09D-E17A16008C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26" y="4293025"/>
            <a:ext cx="984504" cy="10858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9F5724-C407-40C2-8BFE-C9C4F165F0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" y="4079544"/>
            <a:ext cx="984504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D5C581-1F03-4E05-B9B0-9AF444E29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97" y="3501193"/>
            <a:ext cx="984504" cy="1085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99D1EB-732F-4D2E-A715-2C3AC475E1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23" y="4441828"/>
            <a:ext cx="984504" cy="10858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D1517E4-9DA4-4AB3-9742-529C63D815B7}"/>
              </a:ext>
            </a:extLst>
          </p:cNvPr>
          <p:cNvSpPr txBox="1"/>
          <p:nvPr/>
        </p:nvSpPr>
        <p:spPr>
          <a:xfrm>
            <a:off x="5197098" y="2798058"/>
            <a:ext cx="27285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7D1087-22B9-45B7-B52D-51761A2CBF59}"/>
              </a:ext>
            </a:extLst>
          </p:cNvPr>
          <p:cNvSpPr txBox="1"/>
          <p:nvPr/>
        </p:nvSpPr>
        <p:spPr>
          <a:xfrm>
            <a:off x="695396" y="2840221"/>
            <a:ext cx="238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7030A0"/>
                </a:solidFill>
              </a:rPr>
              <a:t>Tier 1</a:t>
            </a:r>
          </a:p>
        </p:txBody>
      </p:sp>
    </p:spTree>
    <p:extLst>
      <p:ext uri="{BB962C8B-B14F-4D97-AF65-F5344CB8AC3E}">
        <p14:creationId xmlns:p14="http://schemas.microsoft.com/office/powerpoint/2010/main" val="9629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844CF-B1D6-409A-A377-7D0EDA643C73}"/>
              </a:ext>
            </a:extLst>
          </p:cNvPr>
          <p:cNvSpPr txBox="1"/>
          <p:nvPr/>
        </p:nvSpPr>
        <p:spPr>
          <a:xfrm>
            <a:off x="485774" y="314325"/>
            <a:ext cx="9030365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Random 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A4D73-201D-4167-B25C-A5D6740EE0D2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6CA2-7631-44A3-96D5-CF85C6075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95C51-4A23-45F6-9E7C-CC180A0DE8A7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4D58C-4486-41FB-B846-35ECEB5EB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670D2-6104-4A0A-A74A-92D10C1F0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25E0E-4CEC-478A-83D3-745A397BD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E866E-BC31-42A7-84FC-9BEDAF2EF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A9C64-1752-40A4-99AE-9E34FD552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AA04-339E-4018-AD45-4D7047903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529CB-3BF1-46C0-B6BB-622B72C9E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D7A2CE-7C62-4E76-A2C1-2915B1466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46D7-9B33-4093-B28B-65AC76E8C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1139F5-0333-4607-B6FB-9F5B4C2B4C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977" y="3471163"/>
            <a:ext cx="984504" cy="10858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5E84C-76C6-4D96-A716-FCF147253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655" y="4288560"/>
            <a:ext cx="984504" cy="1085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8F3DB4-231E-4F97-A09D-E17A16008C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526" y="4293025"/>
            <a:ext cx="984504" cy="10858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9F5724-C407-40C2-8BFE-C9C4F165F0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" y="4079544"/>
            <a:ext cx="984504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D5C581-1F03-4E05-B9B0-9AF444E293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597" y="3501193"/>
            <a:ext cx="984504" cy="10858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99D1EB-732F-4D2E-A715-2C3AC475E1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623" y="4441828"/>
            <a:ext cx="984504" cy="10858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79F363-28A4-469F-95BA-FED286CBA30C}"/>
              </a:ext>
            </a:extLst>
          </p:cNvPr>
          <p:cNvSpPr txBox="1"/>
          <p:nvPr/>
        </p:nvSpPr>
        <p:spPr>
          <a:xfrm>
            <a:off x="1323334" y="1403260"/>
            <a:ext cx="10694799" cy="1169551"/>
          </a:xfrm>
          <a:prstGeom prst="rect">
            <a:avLst/>
          </a:prstGeom>
          <a:ln w="762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0" dirty="0"/>
              <a:t>Now we have </a:t>
            </a:r>
            <a:r>
              <a:rPr lang="en-US" sz="3500" dirty="0">
                <a:solidFill>
                  <a:schemeClr val="tx1"/>
                </a:solidFill>
              </a:rPr>
              <a:t>confounding</a:t>
            </a:r>
            <a:r>
              <a:rPr lang="en-US" sz="3500" dirty="0"/>
              <a:t>! Not sure if it’s gender or lab quality that causes hiring outcome differences.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9595E6-5F4B-4AB5-A86E-446B2317F6C9}"/>
              </a:ext>
            </a:extLst>
          </p:cNvPr>
          <p:cNvSpPr txBox="1"/>
          <p:nvPr/>
        </p:nvSpPr>
        <p:spPr>
          <a:xfrm>
            <a:off x="5197098" y="2798058"/>
            <a:ext cx="272858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9A3D15-714C-4EEE-B392-424E3243BF24}"/>
              </a:ext>
            </a:extLst>
          </p:cNvPr>
          <p:cNvSpPr txBox="1"/>
          <p:nvPr/>
        </p:nvSpPr>
        <p:spPr>
          <a:xfrm>
            <a:off x="695396" y="2840221"/>
            <a:ext cx="238957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7030A0"/>
                </a:solidFill>
              </a:rPr>
              <a:t>Tier 1</a:t>
            </a:r>
          </a:p>
        </p:txBody>
      </p:sp>
    </p:spTree>
    <p:extLst>
      <p:ext uri="{BB962C8B-B14F-4D97-AF65-F5344CB8AC3E}">
        <p14:creationId xmlns:p14="http://schemas.microsoft.com/office/powerpoint/2010/main" val="254733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06755D-FB93-4B10-A383-607F00832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BD21E8-6626-45F9-918D-A915033A1F5F}"/>
              </a:ext>
            </a:extLst>
          </p:cNvPr>
          <p:cNvSpPr txBox="1"/>
          <p:nvPr/>
        </p:nvSpPr>
        <p:spPr>
          <a:xfrm>
            <a:off x="286074" y="161200"/>
            <a:ext cx="7600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Random Assignment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0A8843-93C7-42B4-B7BA-BEC3A907A9D3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DEEDC-342D-460E-ABD4-A1D50F762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187DA-AB25-4E76-8CEE-667EC586B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1AA84A-2BCD-4250-B9D1-B1C2EAC742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8CEA59-F45F-4AE7-BE4F-1E961896B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FE33AF-08CE-41D5-8CE2-C7E51149D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4744D7-E190-41DA-B432-0C3C5DEC3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9C16EE-11DD-41EF-BE05-C107FB397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C4D5B7-9E0E-40C9-85FC-616B03621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322FB1-7F85-4704-A23D-99EE3A31D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04A5CE-F9E0-40A7-9D0A-6873F6D16E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19" y="1232442"/>
            <a:ext cx="984504" cy="1085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34" y="2330251"/>
            <a:ext cx="984504" cy="1085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8F99D4B-EEDF-4C3C-9D16-B360B1B1F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57" y="2556516"/>
            <a:ext cx="984504" cy="1085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9C0141-51BF-444F-81C3-A46C8530C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84" y="1108617"/>
            <a:ext cx="984504" cy="1085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3EF9-01AB-4E00-BB0D-733AD26813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6" y="1356267"/>
            <a:ext cx="984504" cy="1085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EC76CE-705D-489B-A215-48CB8D7C68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41" y="2442117"/>
            <a:ext cx="984504" cy="1085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F6E2CE-DB60-4273-AA52-6EFF5DD9E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99" y="1281993"/>
            <a:ext cx="984504" cy="1085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854216-83AA-484C-9ADF-158B69E56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73" y="2321437"/>
            <a:ext cx="984504" cy="1085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BDA7C1-8542-48F9-A64A-52B1B611D04F}"/>
              </a:ext>
            </a:extLst>
          </p:cNvPr>
          <p:cNvSpPr txBox="1"/>
          <p:nvPr/>
        </p:nvSpPr>
        <p:spPr>
          <a:xfrm>
            <a:off x="0" y="1281993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4A6BEC2-FF31-4B65-B404-D367CC45224C}"/>
              </a:ext>
            </a:extLst>
          </p:cNvPr>
          <p:cNvSpPr txBox="1"/>
          <p:nvPr/>
        </p:nvSpPr>
        <p:spPr>
          <a:xfrm>
            <a:off x="1206747" y="2392363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0EF9E0-6397-4634-9271-8EED5B3FC5BE}"/>
              </a:ext>
            </a:extLst>
          </p:cNvPr>
          <p:cNvSpPr txBox="1"/>
          <p:nvPr/>
        </p:nvSpPr>
        <p:spPr>
          <a:xfrm>
            <a:off x="2629999" y="1215393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0F70DD-5677-4627-B36F-6D5109FA65D4}"/>
              </a:ext>
            </a:extLst>
          </p:cNvPr>
          <p:cNvSpPr txBox="1"/>
          <p:nvPr/>
        </p:nvSpPr>
        <p:spPr>
          <a:xfrm>
            <a:off x="3809862" y="2392363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A0629E-755A-40B0-8EDB-D96D104AAADC}"/>
              </a:ext>
            </a:extLst>
          </p:cNvPr>
          <p:cNvSpPr txBox="1"/>
          <p:nvPr/>
        </p:nvSpPr>
        <p:spPr>
          <a:xfrm>
            <a:off x="5228563" y="1104185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CF9A4F-D477-4FBC-A864-D685CA162BDB}"/>
              </a:ext>
            </a:extLst>
          </p:cNvPr>
          <p:cNvSpPr txBox="1"/>
          <p:nvPr/>
        </p:nvSpPr>
        <p:spPr>
          <a:xfrm>
            <a:off x="6146837" y="2449843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6771FD-8E51-429B-ADF2-862104ED5B42}"/>
              </a:ext>
            </a:extLst>
          </p:cNvPr>
          <p:cNvSpPr txBox="1"/>
          <p:nvPr/>
        </p:nvSpPr>
        <p:spPr>
          <a:xfrm>
            <a:off x="7293826" y="1014897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1D5849-935C-4FBC-BD08-8686B5F9343B}"/>
              </a:ext>
            </a:extLst>
          </p:cNvPr>
          <p:cNvSpPr txBox="1"/>
          <p:nvPr/>
        </p:nvSpPr>
        <p:spPr>
          <a:xfrm>
            <a:off x="8386653" y="2392363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Tier 2</a:t>
            </a:r>
          </a:p>
        </p:txBody>
      </p:sp>
    </p:spTree>
    <p:extLst>
      <p:ext uri="{BB962C8B-B14F-4D97-AF65-F5344CB8AC3E}">
        <p14:creationId xmlns:p14="http://schemas.microsoft.com/office/powerpoint/2010/main" val="403096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59D7E8-5565-41E6-AC41-E4F2CAC64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/>
          <a:stretch/>
        </p:blipFill>
        <p:spPr>
          <a:xfrm>
            <a:off x="236380" y="1028155"/>
            <a:ext cx="10014395" cy="4979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59132-289D-4CC7-8E5A-7DA043E36D78}"/>
              </a:ext>
            </a:extLst>
          </p:cNvPr>
          <p:cNvSpPr txBox="1"/>
          <p:nvPr/>
        </p:nvSpPr>
        <p:spPr>
          <a:xfrm>
            <a:off x="1736706" y="320269"/>
            <a:ext cx="6436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Gender Gaps in 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C0C0C-11B4-48B4-8FCC-7DB425B1516E}"/>
              </a:ext>
            </a:extLst>
          </p:cNvPr>
          <p:cNvSpPr txBox="1"/>
          <p:nvPr/>
        </p:nvSpPr>
        <p:spPr>
          <a:xfrm>
            <a:off x="236380" y="5833890"/>
            <a:ext cx="119556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Sources:</a:t>
            </a:r>
          </a:p>
          <a:p>
            <a:r>
              <a:rPr lang="en-US" sz="1200" dirty="0"/>
              <a:t>-Huang, J. et al. “Historical comparison of gender inequality in scientific careers across countries and disciplines.” </a:t>
            </a:r>
            <a:r>
              <a:rPr lang="en-US" sz="1200" i="1" dirty="0"/>
              <a:t>Proceedings of the National Academy of Sciences, </a:t>
            </a:r>
            <a:r>
              <a:rPr lang="en-US" sz="1200" dirty="0"/>
              <a:t>Mar 2020, 117 (9) 4609-4616; DOI: 10.1073/pnas.1914221117</a:t>
            </a:r>
          </a:p>
          <a:p>
            <a:r>
              <a:rPr lang="en-US" sz="1200" dirty="0"/>
              <a:t>-</a:t>
            </a:r>
            <a:r>
              <a:rPr lang="en-US" sz="1200" i="1" dirty="0"/>
              <a:t>Boston Consulting Group, </a:t>
            </a:r>
            <a:r>
              <a:rPr lang="en-US" sz="1200" dirty="0"/>
              <a:t>“What’s Keeping Women out of Data Science?” </a:t>
            </a:r>
            <a:r>
              <a:rPr lang="en-US" sz="1200" dirty="0">
                <a:hlinkClick r:id="rId3"/>
              </a:rPr>
              <a:t>bcg.com/publications/2020/what-keeps-women-out-data-science.aspx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16E900-E383-4ABE-A7F6-1661136B3EB4}"/>
              </a:ext>
            </a:extLst>
          </p:cNvPr>
          <p:cNvSpPr/>
          <p:nvPr/>
        </p:nvSpPr>
        <p:spPr>
          <a:xfrm>
            <a:off x="9880847" y="3207058"/>
            <a:ext cx="550416" cy="4864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9AD32-3BBD-4F6E-BF82-C1AD862B5E4A}"/>
              </a:ext>
            </a:extLst>
          </p:cNvPr>
          <p:cNvSpPr txBox="1"/>
          <p:nvPr/>
        </p:nvSpPr>
        <p:spPr>
          <a:xfrm>
            <a:off x="10431262" y="3138255"/>
            <a:ext cx="17755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-Male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884A44-A075-4AD4-91AB-BEE549B107F3}"/>
              </a:ext>
            </a:extLst>
          </p:cNvPr>
          <p:cNvSpPr/>
          <p:nvPr/>
        </p:nvSpPr>
        <p:spPr>
          <a:xfrm>
            <a:off x="9880847" y="2645545"/>
            <a:ext cx="550416" cy="486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4EEBE2-F029-4B78-A5E6-4A5FEA317EE5}"/>
              </a:ext>
            </a:extLst>
          </p:cNvPr>
          <p:cNvSpPr txBox="1"/>
          <p:nvPr/>
        </p:nvSpPr>
        <p:spPr>
          <a:xfrm>
            <a:off x="10431262" y="2583401"/>
            <a:ext cx="20951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-Female</a:t>
            </a:r>
          </a:p>
        </p:txBody>
      </p:sp>
    </p:spTree>
    <p:extLst>
      <p:ext uri="{BB962C8B-B14F-4D97-AF65-F5344CB8AC3E}">
        <p14:creationId xmlns:p14="http://schemas.microsoft.com/office/powerpoint/2010/main" val="2995672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C17F21-6874-43B7-8EE4-30B2518CC4FC}"/>
              </a:ext>
            </a:extLst>
          </p:cNvPr>
          <p:cNvCxnSpPr>
            <a:cxnSpLocks/>
          </p:cNvCxnSpPr>
          <p:nvPr/>
        </p:nvCxnSpPr>
        <p:spPr>
          <a:xfrm>
            <a:off x="4398919" y="2367843"/>
            <a:ext cx="1919654" cy="217186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06755D-FB93-4B10-A383-607F00832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0A8843-93C7-42B4-B7BA-BEC3A907A9D3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DEEDC-342D-460E-ABD4-A1D50F762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187DA-AB25-4E76-8CEE-667EC586B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1AA84A-2BCD-4250-B9D1-B1C2EAC742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8CEA59-F45F-4AE7-BE4F-1E961896B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FE33AF-08CE-41D5-8CE2-C7E51149D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4744D7-E190-41DA-B432-0C3C5DEC3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9C16EE-11DD-41EF-BE05-C107FB397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C4D5B7-9E0E-40C9-85FC-616B03621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322FB1-7F85-4704-A23D-99EE3A31D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04A5CE-F9E0-40A7-9D0A-6873F6D16E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19" y="1232442"/>
            <a:ext cx="984504" cy="1085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34" y="2330251"/>
            <a:ext cx="984504" cy="1085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8F99D4B-EEDF-4C3C-9D16-B360B1B1F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57" y="2556516"/>
            <a:ext cx="984504" cy="1085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9C0141-51BF-444F-81C3-A46C8530C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84" y="1108617"/>
            <a:ext cx="984504" cy="1085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3EF9-01AB-4E00-BB0D-733AD26813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6" y="1356267"/>
            <a:ext cx="984504" cy="1085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EC76CE-705D-489B-A215-48CB8D7C68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41" y="2442117"/>
            <a:ext cx="984504" cy="1085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F6E2CE-DB60-4273-AA52-6EFF5DD9E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99" y="1281993"/>
            <a:ext cx="984504" cy="1085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854216-83AA-484C-9ADF-158B69E56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73" y="2321437"/>
            <a:ext cx="984504" cy="10858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DE490-A726-4527-9872-849180F503DF}"/>
              </a:ext>
            </a:extLst>
          </p:cNvPr>
          <p:cNvCxnSpPr/>
          <p:nvPr/>
        </p:nvCxnSpPr>
        <p:spPr>
          <a:xfrm>
            <a:off x="1413851" y="2647950"/>
            <a:ext cx="199919" cy="16478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B04B42-D4D6-4825-B83C-59C6A03B0AB6}"/>
              </a:ext>
            </a:extLst>
          </p:cNvPr>
          <p:cNvCxnSpPr>
            <a:cxnSpLocks/>
          </p:cNvCxnSpPr>
          <p:nvPr/>
        </p:nvCxnSpPr>
        <p:spPr>
          <a:xfrm>
            <a:off x="3173166" y="3407287"/>
            <a:ext cx="2376658" cy="14028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096FEE-A3F9-4851-AEBD-159C899B1D82}"/>
              </a:ext>
            </a:extLst>
          </p:cNvPr>
          <p:cNvCxnSpPr>
            <a:cxnSpLocks/>
          </p:cNvCxnSpPr>
          <p:nvPr/>
        </p:nvCxnSpPr>
        <p:spPr>
          <a:xfrm flipH="1">
            <a:off x="2688350" y="3471862"/>
            <a:ext cx="2038368" cy="112080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806D31-A693-4851-BD44-CACC3C2A50E7}"/>
              </a:ext>
            </a:extLst>
          </p:cNvPr>
          <p:cNvCxnSpPr>
            <a:cxnSpLocks/>
          </p:cNvCxnSpPr>
          <p:nvPr/>
        </p:nvCxnSpPr>
        <p:spPr>
          <a:xfrm flipH="1">
            <a:off x="3371024" y="3578853"/>
            <a:ext cx="3567866" cy="12312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62BCF9-BA7C-497D-8CB7-1DFCE42723CD}"/>
              </a:ext>
            </a:extLst>
          </p:cNvPr>
          <p:cNvCxnSpPr>
            <a:cxnSpLocks/>
          </p:cNvCxnSpPr>
          <p:nvPr/>
        </p:nvCxnSpPr>
        <p:spPr>
          <a:xfrm>
            <a:off x="6530327" y="2433397"/>
            <a:ext cx="408563" cy="205676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B69271-37FC-4A46-BBBF-3BE2665ACA39}"/>
              </a:ext>
            </a:extLst>
          </p:cNvPr>
          <p:cNvCxnSpPr>
            <a:cxnSpLocks/>
          </p:cNvCxnSpPr>
          <p:nvPr/>
        </p:nvCxnSpPr>
        <p:spPr>
          <a:xfrm flipH="1">
            <a:off x="2877694" y="2097427"/>
            <a:ext cx="5129603" cy="27429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4C278A-D772-4703-8EB0-73625EDB8B7F}"/>
              </a:ext>
            </a:extLst>
          </p:cNvPr>
          <p:cNvCxnSpPr>
            <a:cxnSpLocks/>
          </p:cNvCxnSpPr>
          <p:nvPr/>
        </p:nvCxnSpPr>
        <p:spPr>
          <a:xfrm flipH="1">
            <a:off x="7544327" y="3468889"/>
            <a:ext cx="1657361" cy="119464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817693-E9EA-446F-88B3-73876FADB9C4}"/>
              </a:ext>
            </a:extLst>
          </p:cNvPr>
          <p:cNvSpPr txBox="1"/>
          <p:nvPr/>
        </p:nvSpPr>
        <p:spPr>
          <a:xfrm>
            <a:off x="286074" y="161200"/>
            <a:ext cx="7600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Random Assignment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2ED95D0-29B3-49B3-ACC6-8151BBEDF2FB}"/>
              </a:ext>
            </a:extLst>
          </p:cNvPr>
          <p:cNvSpPr txBox="1"/>
          <p:nvPr/>
        </p:nvSpPr>
        <p:spPr>
          <a:xfrm>
            <a:off x="0" y="1281993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7A11557-4BED-466A-A00A-D624433D3CFC}"/>
              </a:ext>
            </a:extLst>
          </p:cNvPr>
          <p:cNvSpPr txBox="1"/>
          <p:nvPr/>
        </p:nvSpPr>
        <p:spPr>
          <a:xfrm>
            <a:off x="1206747" y="2392363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8AFCC36-77EB-441E-A444-0A76845A1541}"/>
              </a:ext>
            </a:extLst>
          </p:cNvPr>
          <p:cNvSpPr txBox="1"/>
          <p:nvPr/>
        </p:nvSpPr>
        <p:spPr>
          <a:xfrm>
            <a:off x="2629999" y="1215393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F77E93-CF93-4213-A200-55A5826EBC26}"/>
              </a:ext>
            </a:extLst>
          </p:cNvPr>
          <p:cNvSpPr txBox="1"/>
          <p:nvPr/>
        </p:nvSpPr>
        <p:spPr>
          <a:xfrm>
            <a:off x="3809862" y="2392363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84467B4-B20C-4C08-A084-D6CCFBD54C5F}"/>
              </a:ext>
            </a:extLst>
          </p:cNvPr>
          <p:cNvSpPr txBox="1"/>
          <p:nvPr/>
        </p:nvSpPr>
        <p:spPr>
          <a:xfrm>
            <a:off x="5228563" y="1104185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DB1744-A6A5-4578-AED5-82BBA8BCE2BA}"/>
              </a:ext>
            </a:extLst>
          </p:cNvPr>
          <p:cNvSpPr txBox="1"/>
          <p:nvPr/>
        </p:nvSpPr>
        <p:spPr>
          <a:xfrm>
            <a:off x="6146837" y="2449843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0AE3C1-E46E-4027-B12E-BAD900655DEA}"/>
              </a:ext>
            </a:extLst>
          </p:cNvPr>
          <p:cNvSpPr txBox="1"/>
          <p:nvPr/>
        </p:nvSpPr>
        <p:spPr>
          <a:xfrm>
            <a:off x="7293826" y="1014897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25846F-44FC-4291-A48B-C04CE3F34C20}"/>
              </a:ext>
            </a:extLst>
          </p:cNvPr>
          <p:cNvSpPr txBox="1"/>
          <p:nvPr/>
        </p:nvSpPr>
        <p:spPr>
          <a:xfrm>
            <a:off x="8386653" y="2392363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Tier 2</a:t>
            </a:r>
          </a:p>
        </p:txBody>
      </p:sp>
    </p:spTree>
    <p:extLst>
      <p:ext uri="{BB962C8B-B14F-4D97-AF65-F5344CB8AC3E}">
        <p14:creationId xmlns:p14="http://schemas.microsoft.com/office/powerpoint/2010/main" val="21073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06755D-FB93-4B10-A383-607F00832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0A8843-93C7-42B4-B7BA-BEC3A907A9D3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DEEDC-342D-460E-ABD4-A1D50F762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187DA-AB25-4E76-8CEE-667EC586B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1AA84A-2BCD-4250-B9D1-B1C2EAC742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8CEA59-F45F-4AE7-BE4F-1E961896B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FE33AF-08CE-41D5-8CE2-C7E51149D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4744D7-E190-41DA-B432-0C3C5DEC3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9C16EE-11DD-41EF-BE05-C107FB397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C4D5B7-9E0E-40C9-85FC-616B03621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322FB1-7F85-4704-A23D-99EE3A31D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04A5CE-F9E0-40A7-9D0A-6873F6D16E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14" y="3581864"/>
            <a:ext cx="984504" cy="1085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57" y="3381574"/>
            <a:ext cx="984504" cy="1085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8F99D4B-EEDF-4C3C-9D16-B360B1B1F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58" y="3424779"/>
            <a:ext cx="984504" cy="1085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9C0141-51BF-444F-81C3-A46C8530C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503" y="3470783"/>
            <a:ext cx="984504" cy="1085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3EF9-01AB-4E00-BB0D-733AD26813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9" y="3642366"/>
            <a:ext cx="984504" cy="1085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EC76CE-705D-489B-A215-48CB8D7C68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07" y="4324203"/>
            <a:ext cx="984504" cy="1085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F6E2CE-DB60-4273-AA52-6EFF5DD9E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01" y="3642366"/>
            <a:ext cx="984504" cy="1085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854216-83AA-484C-9ADF-158B69E56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72" y="4615236"/>
            <a:ext cx="984504" cy="10858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5EF5753-E068-4C85-9E6C-DA9230132332}"/>
              </a:ext>
            </a:extLst>
          </p:cNvPr>
          <p:cNvSpPr txBox="1"/>
          <p:nvPr/>
        </p:nvSpPr>
        <p:spPr>
          <a:xfrm>
            <a:off x="286074" y="161200"/>
            <a:ext cx="7600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Random Assignment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D86C87-41D0-44AE-A072-6E30A003688E}"/>
              </a:ext>
            </a:extLst>
          </p:cNvPr>
          <p:cNvSpPr txBox="1"/>
          <p:nvPr/>
        </p:nvSpPr>
        <p:spPr>
          <a:xfrm>
            <a:off x="-23276" y="3027866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FC4E87-BB91-4855-98AB-CE3D9915C4E0}"/>
              </a:ext>
            </a:extLst>
          </p:cNvPr>
          <p:cNvSpPr txBox="1"/>
          <p:nvPr/>
        </p:nvSpPr>
        <p:spPr>
          <a:xfrm>
            <a:off x="1206673" y="2848074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2EA197-2DE2-4989-9C1D-0A20B702F6AD}"/>
              </a:ext>
            </a:extLst>
          </p:cNvPr>
          <p:cNvSpPr txBox="1"/>
          <p:nvPr/>
        </p:nvSpPr>
        <p:spPr>
          <a:xfrm>
            <a:off x="6085954" y="2907768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5CBCB4-4B11-421E-A0E4-20597CDC7075}"/>
              </a:ext>
            </a:extLst>
          </p:cNvPr>
          <p:cNvSpPr txBox="1"/>
          <p:nvPr/>
        </p:nvSpPr>
        <p:spPr>
          <a:xfrm>
            <a:off x="4798412" y="3104575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1DCC07-360D-4DFA-B7DB-2FE2490870E8}"/>
              </a:ext>
            </a:extLst>
          </p:cNvPr>
          <p:cNvSpPr txBox="1"/>
          <p:nvPr/>
        </p:nvSpPr>
        <p:spPr>
          <a:xfrm>
            <a:off x="2853935" y="3056307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60B23F-AF6D-4AFE-9DCE-BABABCF83788}"/>
              </a:ext>
            </a:extLst>
          </p:cNvPr>
          <p:cNvSpPr txBox="1"/>
          <p:nvPr/>
        </p:nvSpPr>
        <p:spPr>
          <a:xfrm>
            <a:off x="3462902" y="4158660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B76660-9AD9-4E28-8F23-EACDDA7A25D6}"/>
              </a:ext>
            </a:extLst>
          </p:cNvPr>
          <p:cNvSpPr txBox="1"/>
          <p:nvPr/>
        </p:nvSpPr>
        <p:spPr>
          <a:xfrm>
            <a:off x="7677755" y="3017280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C97AB6-E260-4996-83FD-C306923CE3A7}"/>
              </a:ext>
            </a:extLst>
          </p:cNvPr>
          <p:cNvSpPr txBox="1"/>
          <p:nvPr/>
        </p:nvSpPr>
        <p:spPr>
          <a:xfrm>
            <a:off x="8715750" y="3847790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Tier 2</a:t>
            </a:r>
          </a:p>
        </p:txBody>
      </p:sp>
    </p:spTree>
    <p:extLst>
      <p:ext uri="{BB962C8B-B14F-4D97-AF65-F5344CB8AC3E}">
        <p14:creationId xmlns:p14="http://schemas.microsoft.com/office/powerpoint/2010/main" val="11733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06755D-FB93-4B10-A383-607F00832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0A8843-93C7-42B4-B7BA-BEC3A907A9D3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DEEDC-342D-460E-ABD4-A1D50F762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187DA-AB25-4E76-8CEE-667EC586B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1AA84A-2BCD-4250-B9D1-B1C2EAC742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8CEA59-F45F-4AE7-BE4F-1E961896B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FE33AF-08CE-41D5-8CE2-C7E51149D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4744D7-E190-41DA-B432-0C3C5DEC3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9C16EE-11DD-41EF-BE05-C107FB397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C4D5B7-9E0E-40C9-85FC-616B03621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322FB1-7F85-4704-A23D-99EE3A31D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04A5CE-F9E0-40A7-9D0A-6873F6D16E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14" y="3581864"/>
            <a:ext cx="984504" cy="1085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57" y="3381574"/>
            <a:ext cx="984504" cy="1085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8F99D4B-EEDF-4C3C-9D16-B360B1B1F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58" y="3424779"/>
            <a:ext cx="984504" cy="1085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9C0141-51BF-444F-81C3-A46C8530C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503" y="3470783"/>
            <a:ext cx="984504" cy="1085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3EF9-01AB-4E00-BB0D-733AD26813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9" y="3642366"/>
            <a:ext cx="984504" cy="1085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EC76CE-705D-489B-A215-48CB8D7C68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07" y="4324203"/>
            <a:ext cx="984504" cy="1085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F6E2CE-DB60-4273-AA52-6EFF5DD9E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01" y="3642366"/>
            <a:ext cx="984504" cy="1085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854216-83AA-484C-9ADF-158B69E56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72" y="4615236"/>
            <a:ext cx="984504" cy="10858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5EF5753-E068-4C85-9E6C-DA9230132332}"/>
              </a:ext>
            </a:extLst>
          </p:cNvPr>
          <p:cNvSpPr txBox="1"/>
          <p:nvPr/>
        </p:nvSpPr>
        <p:spPr>
          <a:xfrm>
            <a:off x="286074" y="161200"/>
            <a:ext cx="7600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Random Assignment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A08E4-2C9B-4C3D-9C63-CEF5E2CD3339}"/>
              </a:ext>
            </a:extLst>
          </p:cNvPr>
          <p:cNvSpPr txBox="1"/>
          <p:nvPr/>
        </p:nvSpPr>
        <p:spPr>
          <a:xfrm>
            <a:off x="786725" y="1369682"/>
            <a:ext cx="110636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Random assignment tends to </a:t>
            </a:r>
            <a:r>
              <a:rPr lang="en-US" sz="3500" b="1" dirty="0">
                <a:solidFill>
                  <a:srgbClr val="0070C0"/>
                </a:solidFill>
              </a:rPr>
              <a:t>balance</a:t>
            </a:r>
            <a:r>
              <a:rPr lang="en-US" sz="3500" dirty="0"/>
              <a:t> confounding factors, so inferences can be made about the explanatory variable.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E128B3A-A082-42BC-A8EA-A487B0951DF9}"/>
              </a:ext>
            </a:extLst>
          </p:cNvPr>
          <p:cNvSpPr txBox="1"/>
          <p:nvPr/>
        </p:nvSpPr>
        <p:spPr>
          <a:xfrm>
            <a:off x="-23276" y="3027866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3F59115-C6D0-450D-B8BE-0B5346D0BB3B}"/>
              </a:ext>
            </a:extLst>
          </p:cNvPr>
          <p:cNvSpPr txBox="1"/>
          <p:nvPr/>
        </p:nvSpPr>
        <p:spPr>
          <a:xfrm>
            <a:off x="1206673" y="2848074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D02B2E-BCA5-41D3-A6E0-991652F41876}"/>
              </a:ext>
            </a:extLst>
          </p:cNvPr>
          <p:cNvSpPr txBox="1"/>
          <p:nvPr/>
        </p:nvSpPr>
        <p:spPr>
          <a:xfrm>
            <a:off x="6085954" y="2907768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817E2EE-E34B-4B16-91DE-6F552A77B7C7}"/>
              </a:ext>
            </a:extLst>
          </p:cNvPr>
          <p:cNvSpPr txBox="1"/>
          <p:nvPr/>
        </p:nvSpPr>
        <p:spPr>
          <a:xfrm>
            <a:off x="4798412" y="3104575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Tier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62A84AF-EE0B-4CDA-98D0-FEFB034C2DBB}"/>
              </a:ext>
            </a:extLst>
          </p:cNvPr>
          <p:cNvSpPr txBox="1"/>
          <p:nvPr/>
        </p:nvSpPr>
        <p:spPr>
          <a:xfrm>
            <a:off x="2853935" y="3056307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AFF502-6D95-4201-98C0-3E7589A3F416}"/>
              </a:ext>
            </a:extLst>
          </p:cNvPr>
          <p:cNvSpPr txBox="1"/>
          <p:nvPr/>
        </p:nvSpPr>
        <p:spPr>
          <a:xfrm>
            <a:off x="3462902" y="4158660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DE67CAA-9F42-4D5D-9B7A-2D3BAFCA6B0C}"/>
              </a:ext>
            </a:extLst>
          </p:cNvPr>
          <p:cNvSpPr txBox="1"/>
          <p:nvPr/>
        </p:nvSpPr>
        <p:spPr>
          <a:xfrm>
            <a:off x="7677755" y="3017280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Tier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B2D9D8-CBA5-4A91-A863-08E271701344}"/>
              </a:ext>
            </a:extLst>
          </p:cNvPr>
          <p:cNvSpPr txBox="1"/>
          <p:nvPr/>
        </p:nvSpPr>
        <p:spPr>
          <a:xfrm>
            <a:off x="8715750" y="3847790"/>
            <a:ext cx="10928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Tier 2</a:t>
            </a:r>
          </a:p>
        </p:txBody>
      </p:sp>
    </p:spTree>
    <p:extLst>
      <p:ext uri="{BB962C8B-B14F-4D97-AF65-F5344CB8AC3E}">
        <p14:creationId xmlns:p14="http://schemas.microsoft.com/office/powerpoint/2010/main" val="269169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247453-2BAC-4FF4-BC9E-E056A09AF5DC}"/>
              </a:ext>
            </a:extLst>
          </p:cNvPr>
          <p:cNvSpPr txBox="1"/>
          <p:nvPr/>
        </p:nvSpPr>
        <p:spPr>
          <a:xfrm>
            <a:off x="533399" y="381000"/>
            <a:ext cx="5353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Terminology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06585-738A-4257-9103-30A7395068CA}"/>
              </a:ext>
            </a:extLst>
          </p:cNvPr>
          <p:cNvSpPr txBox="1"/>
          <p:nvPr/>
        </p:nvSpPr>
        <p:spPr>
          <a:xfrm>
            <a:off x="761999" y="3152240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Random </a:t>
            </a:r>
            <a:r>
              <a:rPr lang="en-US" sz="4000" b="1" dirty="0">
                <a:solidFill>
                  <a:srgbClr val="0070C0"/>
                </a:solidFill>
              </a:rPr>
              <a:t>sample</a:t>
            </a:r>
            <a:endParaRPr lang="en-US" sz="4000" dirty="0">
              <a:sym typeface="Wingdings" panose="05000000000000000000" pitchFamily="2" charset="2"/>
            </a:endParaRPr>
          </a:p>
          <a:p>
            <a:r>
              <a:rPr lang="en-US" sz="4000" dirty="0">
                <a:sym typeface="Wingdings" panose="05000000000000000000" pitchFamily="2" charset="2"/>
              </a:rPr>
              <a:t>	Reduces </a:t>
            </a:r>
            <a:r>
              <a:rPr lang="en-US" sz="4000" b="1" dirty="0">
                <a:solidFill>
                  <a:srgbClr val="0070C0"/>
                </a:solidFill>
                <a:sym typeface="Wingdings" panose="05000000000000000000" pitchFamily="2" charset="2"/>
              </a:rPr>
              <a:t>bias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3F89E-3266-41C3-B51A-F287195C4337}"/>
              </a:ext>
            </a:extLst>
          </p:cNvPr>
          <p:cNvSpPr txBox="1"/>
          <p:nvPr/>
        </p:nvSpPr>
        <p:spPr>
          <a:xfrm>
            <a:off x="904875" y="2079694"/>
            <a:ext cx="36195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u="sng" dirty="0"/>
              <a:t>Sampling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083E0-2157-4BEC-B3FD-C5CE33D3FADF}"/>
              </a:ext>
            </a:extLst>
          </p:cNvPr>
          <p:cNvSpPr txBox="1"/>
          <p:nvPr/>
        </p:nvSpPr>
        <p:spPr>
          <a:xfrm>
            <a:off x="6505575" y="2079694"/>
            <a:ext cx="39052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u="sng" dirty="0"/>
              <a:t>Experiments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46274-DF29-41FB-9750-0AB4D454F456}"/>
              </a:ext>
            </a:extLst>
          </p:cNvPr>
          <p:cNvSpPr txBox="1"/>
          <p:nvPr/>
        </p:nvSpPr>
        <p:spPr>
          <a:xfrm>
            <a:off x="5962648" y="3142180"/>
            <a:ext cx="62293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Random </a:t>
            </a:r>
            <a:r>
              <a:rPr lang="en-US" sz="4000" b="1" dirty="0">
                <a:solidFill>
                  <a:srgbClr val="0070C0"/>
                </a:solidFill>
              </a:rPr>
              <a:t>assignment</a:t>
            </a:r>
            <a:endParaRPr lang="en-US" sz="4000" dirty="0">
              <a:sym typeface="Wingdings" panose="05000000000000000000" pitchFamily="2" charset="2"/>
            </a:endParaRPr>
          </a:p>
          <a:p>
            <a:r>
              <a:rPr lang="en-US" sz="4000" dirty="0">
                <a:sym typeface="Wingdings" panose="05000000000000000000" pitchFamily="2" charset="2"/>
              </a:rPr>
              <a:t>	Reduces </a:t>
            </a:r>
            <a:r>
              <a:rPr lang="en-US" sz="4000" b="1" dirty="0">
                <a:solidFill>
                  <a:srgbClr val="0070C0"/>
                </a:solidFill>
                <a:sym typeface="Wingdings" panose="05000000000000000000" pitchFamily="2" charset="2"/>
              </a:rPr>
              <a:t>confounding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D5C86DEE-AB3B-4701-BD23-829C8C2319A0}"/>
              </a:ext>
            </a:extLst>
          </p:cNvPr>
          <p:cNvSpPr/>
          <p:nvPr/>
        </p:nvSpPr>
        <p:spPr>
          <a:xfrm flipV="1">
            <a:off x="1066801" y="3827980"/>
            <a:ext cx="609599" cy="477320"/>
          </a:xfrm>
          <a:prstGeom prst="bentArrow">
            <a:avLst>
              <a:gd name="adj1" fmla="val 25000"/>
              <a:gd name="adj2" fmla="val 35975"/>
              <a:gd name="adj3" fmla="val 25000"/>
              <a:gd name="adj4" fmla="val 4375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2D82A3FD-3E52-4AE5-A5C6-C4C4543FDD2C}"/>
              </a:ext>
            </a:extLst>
          </p:cNvPr>
          <p:cNvSpPr/>
          <p:nvPr/>
        </p:nvSpPr>
        <p:spPr>
          <a:xfrm flipV="1">
            <a:off x="6267450" y="3827980"/>
            <a:ext cx="609599" cy="477320"/>
          </a:xfrm>
          <a:prstGeom prst="bentArrow">
            <a:avLst>
              <a:gd name="adj1" fmla="val 25000"/>
              <a:gd name="adj2" fmla="val 35975"/>
              <a:gd name="adj3" fmla="val 25000"/>
              <a:gd name="adj4" fmla="val 4375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8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844CF-B1D6-409A-A377-7D0EDA643C73}"/>
              </a:ext>
            </a:extLst>
          </p:cNvPr>
          <p:cNvSpPr txBox="1"/>
          <p:nvPr/>
        </p:nvSpPr>
        <p:spPr>
          <a:xfrm>
            <a:off x="485775" y="314325"/>
            <a:ext cx="724305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Replication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A4D73-201D-4167-B25C-A5D6740EE0D2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6CA2-7631-44A3-96D5-CF85C6075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95C51-4A23-45F6-9E7C-CC180A0DE8A7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4D58C-4486-41FB-B846-35ECEB5EB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670D2-6104-4A0A-A74A-92D10C1F0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25E0E-4CEC-478A-83D3-745A397BD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E866E-BC31-42A7-84FC-9BEDAF2EF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A9C64-1752-40A4-99AE-9E34FD552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AA04-339E-4018-AD45-4D7047903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529CB-3BF1-46C0-B6BB-622B72C9E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D7A2CE-7C62-4E76-A2C1-2915B1466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46D7-9B33-4093-B28B-65AC76E8C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5E84C-76C6-4D96-A716-FCF147253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19" y="2409328"/>
            <a:ext cx="984504" cy="1085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8F3DB4-231E-4F97-A09D-E17A16008C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76" y="2343150"/>
            <a:ext cx="984504" cy="10858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1B2D0C-0ADA-4DDB-9E34-5B3AEDE1CD24}"/>
              </a:ext>
            </a:extLst>
          </p:cNvPr>
          <p:cNvSpPr txBox="1"/>
          <p:nvPr/>
        </p:nvSpPr>
        <p:spPr>
          <a:xfrm>
            <a:off x="6492037" y="1584271"/>
            <a:ext cx="5386285" cy="1708160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0" dirty="0"/>
              <a:t>Just two experimental units (two faculty). Randomly assign to treatment.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E8D4C5-8A67-4719-9D08-D28DB60FE6DF}"/>
              </a:ext>
            </a:extLst>
          </p:cNvPr>
          <p:cNvSpPr txBox="1"/>
          <p:nvPr/>
        </p:nvSpPr>
        <p:spPr>
          <a:xfrm>
            <a:off x="4445953" y="1368696"/>
            <a:ext cx="14954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n = 2</a:t>
            </a:r>
          </a:p>
        </p:txBody>
      </p:sp>
    </p:spTree>
    <p:extLst>
      <p:ext uri="{BB962C8B-B14F-4D97-AF65-F5344CB8AC3E}">
        <p14:creationId xmlns:p14="http://schemas.microsoft.com/office/powerpoint/2010/main" val="18209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844CF-B1D6-409A-A377-7D0EDA643C73}"/>
              </a:ext>
            </a:extLst>
          </p:cNvPr>
          <p:cNvSpPr txBox="1"/>
          <p:nvPr/>
        </p:nvSpPr>
        <p:spPr>
          <a:xfrm>
            <a:off x="485775" y="314325"/>
            <a:ext cx="724305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Replication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A4D73-201D-4167-B25C-A5D6740EE0D2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6CA2-7631-44A3-96D5-CF85C6075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95C51-4A23-45F6-9E7C-CC180A0DE8A7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4D58C-4486-41FB-B846-35ECEB5EB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670D2-6104-4A0A-A74A-92D10C1F0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25E0E-4CEC-478A-83D3-745A397BD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E866E-BC31-42A7-84FC-9BEDAF2EF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A9C64-1752-40A4-99AE-9E34FD552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AA04-339E-4018-AD45-4D7047903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529CB-3BF1-46C0-B6BB-622B72C9E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D7A2CE-7C62-4E76-A2C1-2915B1466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46D7-9B33-4093-B28B-65AC76E8C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5E84C-76C6-4D96-A716-FCF147253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19" y="2409328"/>
            <a:ext cx="984504" cy="1085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8F3DB4-231E-4F97-A09D-E17A16008C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276" y="2343150"/>
            <a:ext cx="984504" cy="10858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0E8D4C5-8A67-4719-9D08-D28DB60FE6DF}"/>
              </a:ext>
            </a:extLst>
          </p:cNvPr>
          <p:cNvSpPr txBox="1"/>
          <p:nvPr/>
        </p:nvSpPr>
        <p:spPr>
          <a:xfrm>
            <a:off x="4445953" y="1368696"/>
            <a:ext cx="149542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n =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4BCEB1-3F51-422F-824C-8772ED66FA40}"/>
              </a:ext>
            </a:extLst>
          </p:cNvPr>
          <p:cNvCxnSpPr>
            <a:cxnSpLocks/>
          </p:cNvCxnSpPr>
          <p:nvPr/>
        </p:nvCxnSpPr>
        <p:spPr>
          <a:xfrm flipH="1">
            <a:off x="2484216" y="3589035"/>
            <a:ext cx="1080648" cy="1078679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34EAB9-4BD8-44EF-B896-319C3988BC42}"/>
              </a:ext>
            </a:extLst>
          </p:cNvPr>
          <p:cNvCxnSpPr>
            <a:cxnSpLocks/>
          </p:cNvCxnSpPr>
          <p:nvPr/>
        </p:nvCxnSpPr>
        <p:spPr>
          <a:xfrm>
            <a:off x="2379948" y="3589035"/>
            <a:ext cx="3181817" cy="120204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6200B9-4D89-406F-B794-A86075C1266C}"/>
              </a:ext>
            </a:extLst>
          </p:cNvPr>
          <p:cNvSpPr txBox="1"/>
          <p:nvPr/>
        </p:nvSpPr>
        <p:spPr>
          <a:xfrm>
            <a:off x="6492037" y="1584271"/>
            <a:ext cx="5386285" cy="1708160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500" dirty="0"/>
              <a:t>Just two experimental units (two faculty). Randomly assign to treatment.</a:t>
            </a:r>
          </a:p>
        </p:txBody>
      </p:sp>
    </p:spTree>
    <p:extLst>
      <p:ext uri="{BB962C8B-B14F-4D97-AF65-F5344CB8AC3E}">
        <p14:creationId xmlns:p14="http://schemas.microsoft.com/office/powerpoint/2010/main" val="352951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844CF-B1D6-409A-A377-7D0EDA643C73}"/>
              </a:ext>
            </a:extLst>
          </p:cNvPr>
          <p:cNvSpPr txBox="1"/>
          <p:nvPr/>
        </p:nvSpPr>
        <p:spPr>
          <a:xfrm>
            <a:off x="485775" y="314325"/>
            <a:ext cx="724305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Replication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A4D73-201D-4167-B25C-A5D6740EE0D2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6CA2-7631-44A3-96D5-CF85C6075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95C51-4A23-45F6-9E7C-CC180A0DE8A7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4D58C-4486-41FB-B846-35ECEB5EB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670D2-6104-4A0A-A74A-92D10C1F0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25E0E-4CEC-478A-83D3-745A397BD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E866E-BC31-42A7-84FC-9BEDAF2EF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A9C64-1752-40A4-99AE-9E34FD552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AA04-339E-4018-AD45-4D7047903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529CB-3BF1-46C0-B6BB-622B72C9E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D7A2CE-7C62-4E76-A2C1-2915B1466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46D7-9B33-4093-B28B-65AC76E8C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A5E84C-76C6-4D96-A716-FCF1472537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514" y="4384133"/>
            <a:ext cx="984504" cy="1085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8F3DB4-231E-4F97-A09D-E17A16008C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24" y="4384133"/>
            <a:ext cx="984504" cy="10858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62D96B-7C37-45D5-86F0-D123A7DA938C}"/>
              </a:ext>
            </a:extLst>
          </p:cNvPr>
          <p:cNvSpPr txBox="1"/>
          <p:nvPr/>
        </p:nvSpPr>
        <p:spPr>
          <a:xfrm>
            <a:off x="2912712" y="5810310"/>
            <a:ext cx="19532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n</a:t>
            </a:r>
            <a:r>
              <a:rPr lang="en-US" sz="4500" baseline="-25000" dirty="0"/>
              <a:t>1</a:t>
            </a:r>
            <a:r>
              <a:rPr lang="en-US" sz="4500" dirty="0"/>
              <a:t> =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DABDE-1A4A-480D-8E92-8154CDD3D09A}"/>
              </a:ext>
            </a:extLst>
          </p:cNvPr>
          <p:cNvSpPr txBox="1"/>
          <p:nvPr/>
        </p:nvSpPr>
        <p:spPr>
          <a:xfrm>
            <a:off x="8200273" y="5801265"/>
            <a:ext cx="18736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n</a:t>
            </a:r>
            <a:r>
              <a:rPr lang="en-US" sz="4500" baseline="-25000" dirty="0"/>
              <a:t>2</a:t>
            </a:r>
            <a:r>
              <a:rPr lang="en-US" sz="45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27576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844CF-B1D6-409A-A377-7D0EDA643C73}"/>
              </a:ext>
            </a:extLst>
          </p:cNvPr>
          <p:cNvSpPr txBox="1"/>
          <p:nvPr/>
        </p:nvSpPr>
        <p:spPr>
          <a:xfrm>
            <a:off x="485775" y="314325"/>
            <a:ext cx="724305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0" dirty="0"/>
              <a:t>Replication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A4D73-201D-4167-B25C-A5D6740EE0D2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6CA2-7631-44A3-96D5-CF85C6075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F95C51-4A23-45F6-9E7C-CC180A0DE8A7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4D58C-4486-41FB-B846-35ECEB5EB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6670D2-6104-4A0A-A74A-92D10C1F04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025E0E-4CEC-478A-83D3-745A397BDA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EE866E-BC31-42A7-84FC-9BEDAF2EF0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1DA9C64-1752-40A4-99AE-9E34FD5520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9EAA04-339E-4018-AD45-4D70479030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9529CB-3BF1-46C0-B6BB-622B72C9E1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D7A2CE-7C62-4E76-A2C1-2915B1466D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EE46D7-9B33-4093-B28B-65AC76E8CC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962D96B-7C37-45D5-86F0-D123A7DA938C}"/>
              </a:ext>
            </a:extLst>
          </p:cNvPr>
          <p:cNvSpPr txBox="1"/>
          <p:nvPr/>
        </p:nvSpPr>
        <p:spPr>
          <a:xfrm>
            <a:off x="2912712" y="5810310"/>
            <a:ext cx="19532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n</a:t>
            </a:r>
            <a:r>
              <a:rPr lang="en-US" sz="4500" baseline="-25000" dirty="0"/>
              <a:t>1</a:t>
            </a:r>
            <a:r>
              <a:rPr lang="en-US" sz="4500" dirty="0"/>
              <a:t> =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DABDE-1A4A-480D-8E92-8154CDD3D09A}"/>
              </a:ext>
            </a:extLst>
          </p:cNvPr>
          <p:cNvSpPr txBox="1"/>
          <p:nvPr/>
        </p:nvSpPr>
        <p:spPr>
          <a:xfrm>
            <a:off x="8200273" y="5801265"/>
            <a:ext cx="187366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n</a:t>
            </a:r>
            <a:r>
              <a:rPr lang="en-US" sz="4500" baseline="-25000" dirty="0"/>
              <a:t>2</a:t>
            </a:r>
            <a:r>
              <a:rPr lang="en-US" sz="4500" dirty="0"/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BB6B2-FC75-4FBE-9D62-3F7251A9BEDD}"/>
              </a:ext>
            </a:extLst>
          </p:cNvPr>
          <p:cNvSpPr txBox="1"/>
          <p:nvPr/>
        </p:nvSpPr>
        <p:spPr>
          <a:xfrm>
            <a:off x="478326" y="1232039"/>
            <a:ext cx="11587938" cy="2971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Hard to tell if differences are due to explanatory variable (gender) or chance variation between these two faculty. </a:t>
            </a:r>
          </a:p>
          <a:p>
            <a:pPr>
              <a:lnSpc>
                <a:spcPct val="150000"/>
              </a:lnSpc>
            </a:pPr>
            <a:r>
              <a:rPr lang="en-US" sz="3200" b="1" dirty="0" smtClean="0"/>
              <a:t>Ex</a:t>
            </a:r>
            <a:r>
              <a:rPr lang="en-US" sz="3200" b="1" dirty="0"/>
              <a:t>:</a:t>
            </a:r>
            <a:r>
              <a:rPr lang="en-US" sz="3200" dirty="0"/>
              <a:t> maybe one of the faculty members was having a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	bad morning while reading applications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ED6E042-7F96-4EF4-86DF-C0A7BDD266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514" y="4384133"/>
            <a:ext cx="984504" cy="1085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C734A0-ED32-4053-B24C-6C7B5B404B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624" y="4384133"/>
            <a:ext cx="984504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BD21E8-6626-45F9-918D-A915033A1F5F}"/>
              </a:ext>
            </a:extLst>
          </p:cNvPr>
          <p:cNvSpPr txBox="1"/>
          <p:nvPr/>
        </p:nvSpPr>
        <p:spPr>
          <a:xfrm>
            <a:off x="286074" y="161200"/>
            <a:ext cx="6258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Replication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D04A5CE-F9E0-40A7-9D0A-6873F6D16E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19" y="1232442"/>
            <a:ext cx="984504" cy="1085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34" y="2330251"/>
            <a:ext cx="984504" cy="1085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8F99D4B-EEDF-4C3C-9D16-B360B1B1F1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57" y="2556516"/>
            <a:ext cx="984504" cy="1085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9C0141-51BF-444F-81C3-A46C8530C5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84" y="1108617"/>
            <a:ext cx="984504" cy="1085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3EF9-01AB-4E00-BB0D-733AD26813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6" y="1356267"/>
            <a:ext cx="984504" cy="1085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EC76CE-705D-489B-A215-48CB8D7C68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41" y="2442117"/>
            <a:ext cx="984504" cy="1085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F6E2CE-DB60-4273-AA52-6EFF5DD9E2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99" y="1281993"/>
            <a:ext cx="984504" cy="1085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854216-83AA-484C-9ADF-158B69E56E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73" y="2321437"/>
            <a:ext cx="984504" cy="10858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DBC263-EC81-4483-8053-0E7DC146DB3E}"/>
              </a:ext>
            </a:extLst>
          </p:cNvPr>
          <p:cNvSpPr txBox="1"/>
          <p:nvPr/>
        </p:nvSpPr>
        <p:spPr>
          <a:xfrm>
            <a:off x="9756931" y="1545421"/>
            <a:ext cx="19532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n = 127</a:t>
            </a:r>
          </a:p>
        </p:txBody>
      </p:sp>
    </p:spTree>
    <p:extLst>
      <p:ext uri="{BB962C8B-B14F-4D97-AF65-F5344CB8AC3E}">
        <p14:creationId xmlns:p14="http://schemas.microsoft.com/office/powerpoint/2010/main" val="184840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06755D-FB93-4B10-A383-607F00832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0A8843-93C7-42B4-B7BA-BEC3A907A9D3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DEEDC-342D-460E-ABD4-A1D50F762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187DA-AB25-4E76-8CEE-667EC586B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1AA84A-2BCD-4250-B9D1-B1C2EAC742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8CEA59-F45F-4AE7-BE4F-1E961896B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FE33AF-08CE-41D5-8CE2-C7E51149D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4744D7-E190-41DA-B432-0C3C5DEC3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9C16EE-11DD-41EF-BE05-C107FB397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C4D5B7-9E0E-40C9-85FC-616B03621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322FB1-7F85-4704-A23D-99EE3A31D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04A5CE-F9E0-40A7-9D0A-6873F6D16E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19" y="1232442"/>
            <a:ext cx="984504" cy="1085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34" y="2330251"/>
            <a:ext cx="984504" cy="1085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8F99D4B-EEDF-4C3C-9D16-B360B1B1F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57" y="2556516"/>
            <a:ext cx="984504" cy="1085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9C0141-51BF-444F-81C3-A46C8530C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84" y="1108617"/>
            <a:ext cx="984504" cy="1085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3EF9-01AB-4E00-BB0D-733AD26813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6" y="1356267"/>
            <a:ext cx="984504" cy="1085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EC76CE-705D-489B-A215-48CB8D7C68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41" y="2442117"/>
            <a:ext cx="984504" cy="1085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F6E2CE-DB60-4273-AA52-6EFF5DD9E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99" y="1281993"/>
            <a:ext cx="984504" cy="1085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854216-83AA-484C-9ADF-158B69E56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73" y="2321437"/>
            <a:ext cx="984504" cy="10858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DBC263-EC81-4483-8053-0E7DC146DB3E}"/>
              </a:ext>
            </a:extLst>
          </p:cNvPr>
          <p:cNvSpPr txBox="1"/>
          <p:nvPr/>
        </p:nvSpPr>
        <p:spPr>
          <a:xfrm>
            <a:off x="9756931" y="1545421"/>
            <a:ext cx="1953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 = 127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3BEEB1-79EB-47F7-92C1-D33482F92B97}"/>
              </a:ext>
            </a:extLst>
          </p:cNvPr>
          <p:cNvSpPr txBox="1"/>
          <p:nvPr/>
        </p:nvSpPr>
        <p:spPr>
          <a:xfrm>
            <a:off x="286074" y="161200"/>
            <a:ext cx="6258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Replication</a:t>
            </a:r>
          </a:p>
        </p:txBody>
      </p:sp>
    </p:spTree>
    <p:extLst>
      <p:ext uri="{BB962C8B-B14F-4D97-AF65-F5344CB8AC3E}">
        <p14:creationId xmlns:p14="http://schemas.microsoft.com/office/powerpoint/2010/main" val="175584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59D7E8-5565-41E6-AC41-E4F2CAC646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/>
          <a:stretch/>
        </p:blipFill>
        <p:spPr>
          <a:xfrm>
            <a:off x="236380" y="1028155"/>
            <a:ext cx="10014395" cy="4979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59132-289D-4CC7-8E5A-7DA043E36D78}"/>
              </a:ext>
            </a:extLst>
          </p:cNvPr>
          <p:cNvSpPr txBox="1"/>
          <p:nvPr/>
        </p:nvSpPr>
        <p:spPr>
          <a:xfrm>
            <a:off x="1736706" y="320269"/>
            <a:ext cx="6436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Gender Gaps in 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3B2987-5E9D-404E-A908-13D2E090518E}"/>
              </a:ext>
            </a:extLst>
          </p:cNvPr>
          <p:cNvSpPr txBox="1"/>
          <p:nvPr/>
        </p:nvSpPr>
        <p:spPr>
          <a:xfrm>
            <a:off x="236380" y="4110342"/>
            <a:ext cx="9919674" cy="2554545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70C0"/>
                </a:solidFill>
              </a:rPr>
              <a:t>Today’s Key Analysis</a:t>
            </a:r>
            <a:endParaRPr lang="en-US" sz="6000" dirty="0">
              <a:solidFill>
                <a:srgbClr val="0070C0"/>
              </a:solidFill>
            </a:endParaRPr>
          </a:p>
          <a:p>
            <a:pPr algn="ctr"/>
            <a:r>
              <a:rPr lang="en-US" sz="5000" dirty="0"/>
              <a:t>Is it possible to find the true cause of these gender gaps in science?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5D60C2-6EEE-4D87-B3CA-7B02507EEEC0}"/>
              </a:ext>
            </a:extLst>
          </p:cNvPr>
          <p:cNvSpPr/>
          <p:nvPr/>
        </p:nvSpPr>
        <p:spPr>
          <a:xfrm>
            <a:off x="9880847" y="3207058"/>
            <a:ext cx="550416" cy="4864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4713A5-E181-44D5-A5B5-8ED568287A3E}"/>
              </a:ext>
            </a:extLst>
          </p:cNvPr>
          <p:cNvSpPr txBox="1"/>
          <p:nvPr/>
        </p:nvSpPr>
        <p:spPr>
          <a:xfrm>
            <a:off x="10431262" y="3138255"/>
            <a:ext cx="17755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-Male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5BBB1-FE58-4431-843A-1BF9C0D7860D}"/>
              </a:ext>
            </a:extLst>
          </p:cNvPr>
          <p:cNvSpPr/>
          <p:nvPr/>
        </p:nvSpPr>
        <p:spPr>
          <a:xfrm>
            <a:off x="9880847" y="2645545"/>
            <a:ext cx="550416" cy="486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6537B0-D66F-4503-9BB9-0505F901B277}"/>
              </a:ext>
            </a:extLst>
          </p:cNvPr>
          <p:cNvSpPr txBox="1"/>
          <p:nvPr/>
        </p:nvSpPr>
        <p:spPr>
          <a:xfrm>
            <a:off x="10431262" y="2583401"/>
            <a:ext cx="20951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-Female</a:t>
            </a:r>
          </a:p>
        </p:txBody>
      </p:sp>
    </p:spTree>
    <p:extLst>
      <p:ext uri="{BB962C8B-B14F-4D97-AF65-F5344CB8AC3E}">
        <p14:creationId xmlns:p14="http://schemas.microsoft.com/office/powerpoint/2010/main" val="223653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C17F21-6874-43B7-8EE4-30B2518CC4FC}"/>
              </a:ext>
            </a:extLst>
          </p:cNvPr>
          <p:cNvCxnSpPr>
            <a:cxnSpLocks/>
          </p:cNvCxnSpPr>
          <p:nvPr/>
        </p:nvCxnSpPr>
        <p:spPr>
          <a:xfrm>
            <a:off x="4398919" y="2367843"/>
            <a:ext cx="1919654" cy="217186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06755D-FB93-4B10-A383-607F00832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0A8843-93C7-42B4-B7BA-BEC3A907A9D3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DEEDC-342D-460E-ABD4-A1D50F762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187DA-AB25-4E76-8CEE-667EC586B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1AA84A-2BCD-4250-B9D1-B1C2EAC742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8CEA59-F45F-4AE7-BE4F-1E961896B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FE33AF-08CE-41D5-8CE2-C7E51149D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4744D7-E190-41DA-B432-0C3C5DEC3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9C16EE-11DD-41EF-BE05-C107FB397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C4D5B7-9E0E-40C9-85FC-616B03621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322FB1-7F85-4704-A23D-99EE3A31D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04A5CE-F9E0-40A7-9D0A-6873F6D16E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619" y="1232442"/>
            <a:ext cx="984504" cy="1085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34" y="2330251"/>
            <a:ext cx="984504" cy="1085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8F99D4B-EEDF-4C3C-9D16-B360B1B1F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057" y="2556516"/>
            <a:ext cx="984504" cy="1085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9C0141-51BF-444F-81C3-A46C8530C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184" y="1108617"/>
            <a:ext cx="984504" cy="1085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3EF9-01AB-4E00-BB0D-733AD26813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86" y="1356267"/>
            <a:ext cx="984504" cy="1085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EC76CE-705D-489B-A215-48CB8D7C68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641" y="2442117"/>
            <a:ext cx="984504" cy="1085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F6E2CE-DB60-4273-AA52-6EFF5DD9E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999" y="1281993"/>
            <a:ext cx="984504" cy="1085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854216-83AA-484C-9ADF-158B69E56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73" y="2321437"/>
            <a:ext cx="984504" cy="10858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9DBC263-EC81-4483-8053-0E7DC146DB3E}"/>
              </a:ext>
            </a:extLst>
          </p:cNvPr>
          <p:cNvSpPr txBox="1"/>
          <p:nvPr/>
        </p:nvSpPr>
        <p:spPr>
          <a:xfrm>
            <a:off x="9756931" y="1545421"/>
            <a:ext cx="1953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 = 127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DE490-A726-4527-9872-849180F503DF}"/>
              </a:ext>
            </a:extLst>
          </p:cNvPr>
          <p:cNvCxnSpPr/>
          <p:nvPr/>
        </p:nvCxnSpPr>
        <p:spPr>
          <a:xfrm>
            <a:off x="1413851" y="2647950"/>
            <a:ext cx="199919" cy="16478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B04B42-D4D6-4825-B83C-59C6A03B0AB6}"/>
              </a:ext>
            </a:extLst>
          </p:cNvPr>
          <p:cNvCxnSpPr>
            <a:cxnSpLocks/>
          </p:cNvCxnSpPr>
          <p:nvPr/>
        </p:nvCxnSpPr>
        <p:spPr>
          <a:xfrm>
            <a:off x="3173166" y="3407287"/>
            <a:ext cx="2376658" cy="140283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096FEE-A3F9-4851-AEBD-159C899B1D82}"/>
              </a:ext>
            </a:extLst>
          </p:cNvPr>
          <p:cNvCxnSpPr>
            <a:cxnSpLocks/>
          </p:cNvCxnSpPr>
          <p:nvPr/>
        </p:nvCxnSpPr>
        <p:spPr>
          <a:xfrm flipH="1">
            <a:off x="2688350" y="3471862"/>
            <a:ext cx="2038368" cy="112080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F806D31-A693-4851-BD44-CACC3C2A50E7}"/>
              </a:ext>
            </a:extLst>
          </p:cNvPr>
          <p:cNvCxnSpPr>
            <a:cxnSpLocks/>
          </p:cNvCxnSpPr>
          <p:nvPr/>
        </p:nvCxnSpPr>
        <p:spPr>
          <a:xfrm flipH="1">
            <a:off x="3371024" y="3578853"/>
            <a:ext cx="3567866" cy="1231272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62BCF9-BA7C-497D-8CB7-1DFCE42723CD}"/>
              </a:ext>
            </a:extLst>
          </p:cNvPr>
          <p:cNvCxnSpPr>
            <a:cxnSpLocks/>
          </p:cNvCxnSpPr>
          <p:nvPr/>
        </p:nvCxnSpPr>
        <p:spPr>
          <a:xfrm>
            <a:off x="6530327" y="2433397"/>
            <a:ext cx="408563" cy="2056761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3B69271-37FC-4A46-BBBF-3BE2665ACA39}"/>
              </a:ext>
            </a:extLst>
          </p:cNvPr>
          <p:cNvCxnSpPr>
            <a:cxnSpLocks/>
          </p:cNvCxnSpPr>
          <p:nvPr/>
        </p:nvCxnSpPr>
        <p:spPr>
          <a:xfrm flipH="1">
            <a:off x="2877694" y="2097427"/>
            <a:ext cx="5129603" cy="274292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4C278A-D772-4703-8EB0-73625EDB8B7F}"/>
              </a:ext>
            </a:extLst>
          </p:cNvPr>
          <p:cNvCxnSpPr>
            <a:cxnSpLocks/>
          </p:cNvCxnSpPr>
          <p:nvPr/>
        </p:nvCxnSpPr>
        <p:spPr>
          <a:xfrm flipH="1">
            <a:off x="7544327" y="3468889"/>
            <a:ext cx="1657361" cy="119464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24A1508-FBB3-49E4-A7E3-12D876679113}"/>
              </a:ext>
            </a:extLst>
          </p:cNvPr>
          <p:cNvSpPr txBox="1"/>
          <p:nvPr/>
        </p:nvSpPr>
        <p:spPr>
          <a:xfrm>
            <a:off x="286074" y="161200"/>
            <a:ext cx="6258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Replication</a:t>
            </a:r>
          </a:p>
        </p:txBody>
      </p:sp>
    </p:spTree>
    <p:extLst>
      <p:ext uri="{BB962C8B-B14F-4D97-AF65-F5344CB8AC3E}">
        <p14:creationId xmlns:p14="http://schemas.microsoft.com/office/powerpoint/2010/main" val="10144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AD673F-82C7-4444-AAA7-7F7DFBF402FC}"/>
              </a:ext>
            </a:extLst>
          </p:cNvPr>
          <p:cNvSpPr txBox="1"/>
          <p:nvPr/>
        </p:nvSpPr>
        <p:spPr>
          <a:xfrm>
            <a:off x="523138" y="5583425"/>
            <a:ext cx="2389574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John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E06755D-FB93-4B10-A383-607F00832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2357">
            <a:off x="1031987" y="4745256"/>
            <a:ext cx="812464" cy="9832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0A8843-93C7-42B4-B7BA-BEC3A907A9D3}"/>
              </a:ext>
            </a:extLst>
          </p:cNvPr>
          <p:cNvSpPr txBox="1"/>
          <p:nvPr/>
        </p:nvSpPr>
        <p:spPr>
          <a:xfrm>
            <a:off x="5386526" y="5588653"/>
            <a:ext cx="2703250" cy="938719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500" dirty="0"/>
              <a:t>Jennifer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0DEEDC-342D-460E-ABD4-A1D50F762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1377">
            <a:off x="5920134" y="4740353"/>
            <a:ext cx="796878" cy="9573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187DA-AB25-4E76-8CEE-667EC586B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8428">
            <a:off x="1214979" y="4684221"/>
            <a:ext cx="812464" cy="983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41AA84A-2BCD-4250-B9D1-B1C2EAC742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35794">
            <a:off x="6014234" y="4696154"/>
            <a:ext cx="796878" cy="9573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8CEA59-F45F-4AE7-BE4F-1E961896B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295" y="4667714"/>
            <a:ext cx="796878" cy="9573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FE33AF-08CE-41D5-8CE2-C7E51149DF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9716">
            <a:off x="6514677" y="4691034"/>
            <a:ext cx="796878" cy="9573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4744D7-E190-41DA-B432-0C3C5DEC3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57815">
            <a:off x="6787064" y="4715474"/>
            <a:ext cx="796878" cy="9573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79C16EE-11DD-41EF-BE05-C107FB397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19663">
            <a:off x="1302187" y="4646693"/>
            <a:ext cx="812464" cy="9832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C4D5B7-9E0E-40C9-85FC-616B03621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5350">
            <a:off x="1483951" y="4673790"/>
            <a:ext cx="812464" cy="9832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2322FB1-7F85-4704-A23D-99EE3A31D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70231">
            <a:off x="1744828" y="4717254"/>
            <a:ext cx="812464" cy="98320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D04A5CE-F9E0-40A7-9D0A-6873F6D16E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814" y="3581864"/>
            <a:ext cx="984504" cy="10858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4C18C7A-6D44-4B9E-9336-EFA537AA53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657" y="3381574"/>
            <a:ext cx="984504" cy="10858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8F99D4B-EEDF-4C3C-9D16-B360B1B1F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758" y="3424779"/>
            <a:ext cx="984504" cy="108585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79C0141-51BF-444F-81C3-A46C8530C5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503" y="3470783"/>
            <a:ext cx="984504" cy="10858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5713EF9-01AB-4E00-BB0D-733AD26813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9" y="3642366"/>
            <a:ext cx="984504" cy="108585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FEC76CE-705D-489B-A215-48CB8D7C68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007" y="4324203"/>
            <a:ext cx="984504" cy="10858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F6E2CE-DB60-4273-AA52-6EFF5DD9E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01" y="3642366"/>
            <a:ext cx="984504" cy="10858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854216-83AA-484C-9ADF-158B69E56E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72" y="4615236"/>
            <a:ext cx="984504" cy="10858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8DDA5B-7318-4441-B809-97CDB7C5CAB9}"/>
              </a:ext>
            </a:extLst>
          </p:cNvPr>
          <p:cNvSpPr txBox="1"/>
          <p:nvPr/>
        </p:nvSpPr>
        <p:spPr>
          <a:xfrm>
            <a:off x="2912712" y="5810310"/>
            <a:ext cx="19532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n</a:t>
            </a:r>
            <a:r>
              <a:rPr lang="en-US" sz="4400" baseline="-25000" dirty="0"/>
              <a:t>1</a:t>
            </a:r>
            <a:r>
              <a:rPr lang="en-US" sz="4400" dirty="0"/>
              <a:t> = 63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DD91C4-DB89-41B9-92D0-C721EB59E46E}"/>
              </a:ext>
            </a:extLst>
          </p:cNvPr>
          <p:cNvSpPr txBox="1"/>
          <p:nvPr/>
        </p:nvSpPr>
        <p:spPr>
          <a:xfrm>
            <a:off x="8200273" y="5801265"/>
            <a:ext cx="1873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</a:t>
            </a:r>
            <a:r>
              <a:rPr lang="en-US" sz="4000" baseline="-25000" dirty="0"/>
              <a:t>2</a:t>
            </a:r>
            <a:r>
              <a:rPr lang="en-US" sz="4000" dirty="0"/>
              <a:t> = 64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1F31DB-0892-4476-ACE5-2136CA7319AA}"/>
              </a:ext>
            </a:extLst>
          </p:cNvPr>
          <p:cNvSpPr txBox="1"/>
          <p:nvPr/>
        </p:nvSpPr>
        <p:spPr>
          <a:xfrm>
            <a:off x="286074" y="161200"/>
            <a:ext cx="6258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Replication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9FD8E0-E854-45B8-822F-7654CBA949AD}"/>
              </a:ext>
            </a:extLst>
          </p:cNvPr>
          <p:cNvSpPr txBox="1"/>
          <p:nvPr/>
        </p:nvSpPr>
        <p:spPr>
          <a:xfrm>
            <a:off x="523139" y="1383952"/>
            <a:ext cx="1139135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Larger treatment group size reduces the likelihood of differences arising due to chance alone. In other words, it makes our estimates of treatment effect </a:t>
            </a:r>
            <a:r>
              <a:rPr lang="en-US" sz="3500" b="1" dirty="0">
                <a:solidFill>
                  <a:srgbClr val="0070C0"/>
                </a:solidFill>
              </a:rPr>
              <a:t>more precise</a:t>
            </a:r>
            <a:r>
              <a:rPr lang="en-US" sz="3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1903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BD21E8-6626-45F9-918D-A915033A1F5F}"/>
              </a:ext>
            </a:extLst>
          </p:cNvPr>
          <p:cNvSpPr txBox="1"/>
          <p:nvPr/>
        </p:nvSpPr>
        <p:spPr>
          <a:xfrm>
            <a:off x="479394" y="266330"/>
            <a:ext cx="6258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FC2A-2B37-4B6A-9130-6E5FA47424EB}"/>
              </a:ext>
            </a:extLst>
          </p:cNvPr>
          <p:cNvSpPr txBox="1"/>
          <p:nvPr/>
        </p:nvSpPr>
        <p:spPr>
          <a:xfrm>
            <a:off x="1414509" y="1535836"/>
            <a:ext cx="4057095" cy="49398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Resumé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John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Williams</a:t>
            </a:r>
          </a:p>
          <a:p>
            <a:endParaRPr lang="en-US" sz="1200" dirty="0"/>
          </a:p>
          <a:p>
            <a:r>
              <a:rPr lang="en-US" dirty="0"/>
              <a:t>University of Indiana</a:t>
            </a:r>
          </a:p>
          <a:p>
            <a:r>
              <a:rPr lang="en-US" dirty="0"/>
              <a:t>Major: Biology, GPA: 3.5</a:t>
            </a:r>
          </a:p>
          <a:p>
            <a:pPr algn="ctr"/>
            <a:endParaRPr lang="en-US" dirty="0"/>
          </a:p>
          <a:p>
            <a:r>
              <a:rPr lang="en-US" b="1" dirty="0"/>
              <a:t>Experience</a:t>
            </a:r>
            <a:endParaRPr lang="en-US" dirty="0"/>
          </a:p>
          <a:p>
            <a:r>
              <a:rPr lang="en-US" dirty="0"/>
              <a:t>Research Assistant, Summer 2011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Development Intern, Spring 2010</a:t>
            </a:r>
          </a:p>
          <a:p>
            <a:r>
              <a:rPr lang="en-US" dirty="0"/>
              <a:t>_________________________________________________________________________________________________</a:t>
            </a:r>
          </a:p>
          <a:p>
            <a:pPr algn="ctr"/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7102E-3119-42FC-AC5E-611FB02B0DBF}"/>
              </a:ext>
            </a:extLst>
          </p:cNvPr>
          <p:cNvSpPr txBox="1"/>
          <p:nvPr/>
        </p:nvSpPr>
        <p:spPr>
          <a:xfrm>
            <a:off x="5837068" y="1535836"/>
            <a:ext cx="4057095" cy="49398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Resumé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Jennifer</a:t>
            </a:r>
            <a:r>
              <a:rPr lang="en-US" sz="1600" dirty="0"/>
              <a:t> Williams</a:t>
            </a:r>
          </a:p>
          <a:p>
            <a:endParaRPr lang="en-US" sz="1200" dirty="0"/>
          </a:p>
          <a:p>
            <a:r>
              <a:rPr lang="en-US" dirty="0"/>
              <a:t>University of Indiana</a:t>
            </a:r>
          </a:p>
          <a:p>
            <a:r>
              <a:rPr lang="en-US" dirty="0"/>
              <a:t>Major: Biology, GPA: 3.5</a:t>
            </a:r>
          </a:p>
          <a:p>
            <a:pPr algn="ctr"/>
            <a:endParaRPr lang="en-US" dirty="0"/>
          </a:p>
          <a:p>
            <a:r>
              <a:rPr lang="en-US" b="1" dirty="0"/>
              <a:t>Experience</a:t>
            </a:r>
            <a:endParaRPr lang="en-US" dirty="0"/>
          </a:p>
          <a:p>
            <a:r>
              <a:rPr lang="en-US" dirty="0"/>
              <a:t>Research Assistant, Summer 2011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Development Intern, Spring 2010</a:t>
            </a:r>
          </a:p>
          <a:p>
            <a:r>
              <a:rPr lang="en-US" dirty="0"/>
              <a:t>_________________________________________________________________________________________________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2248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BD21E8-6626-45F9-918D-A915033A1F5F}"/>
              </a:ext>
            </a:extLst>
          </p:cNvPr>
          <p:cNvSpPr txBox="1"/>
          <p:nvPr/>
        </p:nvSpPr>
        <p:spPr>
          <a:xfrm>
            <a:off x="479394" y="266330"/>
            <a:ext cx="6258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Control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2FC2A-2B37-4B6A-9130-6E5FA47424EB}"/>
              </a:ext>
            </a:extLst>
          </p:cNvPr>
          <p:cNvSpPr txBox="1"/>
          <p:nvPr/>
        </p:nvSpPr>
        <p:spPr>
          <a:xfrm>
            <a:off x="1414509" y="1535836"/>
            <a:ext cx="4057095" cy="49398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Resumé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John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Williams</a:t>
            </a:r>
          </a:p>
          <a:p>
            <a:endParaRPr lang="en-US" sz="1200" dirty="0"/>
          </a:p>
          <a:p>
            <a:r>
              <a:rPr lang="en-US" dirty="0"/>
              <a:t>University of Indiana</a:t>
            </a:r>
          </a:p>
          <a:p>
            <a:r>
              <a:rPr lang="en-US" dirty="0"/>
              <a:t>Major: Biology, GPA: 3.5</a:t>
            </a:r>
          </a:p>
          <a:p>
            <a:pPr algn="ctr"/>
            <a:endParaRPr lang="en-US" dirty="0"/>
          </a:p>
          <a:p>
            <a:r>
              <a:rPr lang="en-US" b="1" dirty="0"/>
              <a:t>Experience</a:t>
            </a:r>
            <a:endParaRPr lang="en-US" dirty="0"/>
          </a:p>
          <a:p>
            <a:r>
              <a:rPr lang="en-US" dirty="0"/>
              <a:t>Research Assistant, Summer 2011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Development Intern, Spring 2010</a:t>
            </a:r>
          </a:p>
          <a:p>
            <a:r>
              <a:rPr lang="en-US" dirty="0"/>
              <a:t>_________________________________________________________________________________________________</a:t>
            </a:r>
          </a:p>
          <a:p>
            <a:pPr algn="ctr"/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7102E-3119-42FC-AC5E-611FB02B0DBF}"/>
              </a:ext>
            </a:extLst>
          </p:cNvPr>
          <p:cNvSpPr txBox="1"/>
          <p:nvPr/>
        </p:nvSpPr>
        <p:spPr>
          <a:xfrm>
            <a:off x="5837068" y="1535836"/>
            <a:ext cx="4057095" cy="4939814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500" dirty="0"/>
              <a:t>Resumé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Jennifer</a:t>
            </a:r>
            <a:r>
              <a:rPr lang="en-US" sz="1600" dirty="0"/>
              <a:t> Williams</a:t>
            </a:r>
          </a:p>
          <a:p>
            <a:endParaRPr lang="en-US" sz="1200" dirty="0"/>
          </a:p>
          <a:p>
            <a:r>
              <a:rPr lang="en-US" dirty="0"/>
              <a:t>University of Indiana</a:t>
            </a:r>
          </a:p>
          <a:p>
            <a:r>
              <a:rPr lang="en-US" dirty="0"/>
              <a:t>Major: Biology, GPA: 3.5</a:t>
            </a:r>
          </a:p>
          <a:p>
            <a:pPr algn="ctr"/>
            <a:endParaRPr lang="en-US" dirty="0"/>
          </a:p>
          <a:p>
            <a:r>
              <a:rPr lang="en-US" b="1" dirty="0"/>
              <a:t>Experience</a:t>
            </a:r>
            <a:endParaRPr lang="en-US" dirty="0"/>
          </a:p>
          <a:p>
            <a:r>
              <a:rPr lang="en-US" dirty="0"/>
              <a:t>Research Assistant, Summer 2011</a:t>
            </a:r>
          </a:p>
          <a:p>
            <a:r>
              <a:rPr lang="en-US" dirty="0"/>
              <a:t>___________________________________________________________________________</a:t>
            </a:r>
          </a:p>
          <a:p>
            <a:endParaRPr lang="en-US" dirty="0"/>
          </a:p>
          <a:p>
            <a:r>
              <a:rPr lang="en-US" dirty="0"/>
              <a:t>Development Intern, Spring 2010</a:t>
            </a:r>
          </a:p>
          <a:p>
            <a:r>
              <a:rPr lang="en-US" dirty="0"/>
              <a:t>_________________________________________________________________________________________________</a:t>
            </a:r>
          </a:p>
          <a:p>
            <a:pPr algn="ctr"/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C5991-FEE9-4043-B2C9-D595E71C41EC}"/>
              </a:ext>
            </a:extLst>
          </p:cNvPr>
          <p:cNvSpPr txBox="1"/>
          <p:nvPr/>
        </p:nvSpPr>
        <p:spPr>
          <a:xfrm>
            <a:off x="148856" y="1535836"/>
            <a:ext cx="11823404" cy="4424224"/>
          </a:xfrm>
          <a:prstGeom prst="rect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Bahnschrift" panose="020B0502040204020203" pitchFamily="34" charset="0"/>
              </a:rPr>
              <a:t>One way they control for confounding factors is by making the application materials </a:t>
            </a:r>
            <a:r>
              <a:rPr lang="en-US" sz="3200" b="1" dirty="0" smtClean="0">
                <a:solidFill>
                  <a:srgbClr val="0070C0"/>
                </a:solidFill>
                <a:latin typeface="Bahnschrift" panose="020B0502040204020203" pitchFamily="34" charset="0"/>
              </a:rPr>
              <a:t>completely </a:t>
            </a:r>
            <a:r>
              <a:rPr 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identical</a:t>
            </a:r>
            <a:r>
              <a:rPr lang="en-US" sz="3200" dirty="0">
                <a:latin typeface="Bahnschrift" panose="020B0502040204020203" pitchFamily="34" charset="0"/>
              </a:rPr>
              <a:t>, except for the explanatory variable (gender</a:t>
            </a:r>
            <a:r>
              <a:rPr lang="en-US" sz="3200" dirty="0" smtClean="0">
                <a:latin typeface="Bahnschrift" panose="020B0502040204020203" pitchFamily="34" charset="0"/>
              </a:rPr>
              <a:t>).</a:t>
            </a:r>
            <a:endParaRPr lang="en-US" sz="3200" dirty="0">
              <a:latin typeface="Bahnschrift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Bahnschrift" panose="020B0502040204020203" pitchFamily="34" charset="0"/>
              </a:rPr>
              <a:t>They even control for name </a:t>
            </a:r>
            <a:r>
              <a:rPr lang="en-US" sz="3200" b="1" dirty="0" smtClean="0">
                <a:latin typeface="Bahnschrift" panose="020B0502040204020203" pitchFamily="34" charset="0"/>
              </a:rPr>
              <a:t>likability:</a:t>
            </a:r>
          </a:p>
          <a:p>
            <a:pPr>
              <a:lnSpc>
                <a:spcPct val="150000"/>
              </a:lnSpc>
            </a:pPr>
            <a:r>
              <a:rPr lang="en-US" sz="3200" dirty="0" smtClean="0">
                <a:latin typeface="Bahnschrift" panose="020B0502040204020203" pitchFamily="34" charset="0"/>
              </a:rPr>
              <a:t>Jennifer</a:t>
            </a:r>
            <a:r>
              <a:rPr lang="en-US" sz="3200" dirty="0">
                <a:latin typeface="Bahnschrift" panose="020B0502040204020203" pitchFamily="34" charset="0"/>
              </a:rPr>
              <a:t>/ John “have been pretested as equivalent in likability and recognizability…”</a:t>
            </a:r>
          </a:p>
        </p:txBody>
      </p:sp>
    </p:spTree>
    <p:extLst>
      <p:ext uri="{BB962C8B-B14F-4D97-AF65-F5344CB8AC3E}">
        <p14:creationId xmlns:p14="http://schemas.microsoft.com/office/powerpoint/2010/main" val="181207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7" y="536988"/>
            <a:ext cx="1137719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Topics</a:t>
            </a:r>
            <a:endParaRPr lang="en-US" sz="2000" dirty="0"/>
          </a:p>
          <a:p>
            <a:pPr marL="914400" indent="-914400">
              <a:buFontTx/>
              <a:buAutoNum type="arabicPeriod"/>
            </a:pPr>
            <a:r>
              <a:rPr lang="en-US" sz="5000" dirty="0"/>
              <a:t>Observational studies vs. experiments</a:t>
            </a:r>
          </a:p>
          <a:p>
            <a:pPr marL="914400" indent="-914400">
              <a:buFontTx/>
              <a:buAutoNum type="arabicPeriod"/>
            </a:pPr>
            <a:r>
              <a:rPr lang="en-US" sz="5000" dirty="0"/>
              <a:t>Components of experiments</a:t>
            </a:r>
          </a:p>
          <a:p>
            <a:pPr marL="914400" indent="-914400">
              <a:buFontTx/>
              <a:buAutoNum type="arabicPeriod"/>
            </a:pPr>
            <a:r>
              <a:rPr lang="en-US" sz="5000" dirty="0"/>
              <a:t>Principles of experimental design</a:t>
            </a:r>
          </a:p>
          <a:p>
            <a:pPr marL="914400" indent="-914400">
              <a:buFontTx/>
              <a:buAutoNum type="arabicPeriod"/>
            </a:pPr>
            <a:r>
              <a:rPr lang="en-US" sz="5000" b="1" dirty="0">
                <a:solidFill>
                  <a:srgbClr val="0070C0"/>
                </a:solidFill>
              </a:rPr>
              <a:t>Describing a completely randomized design</a:t>
            </a:r>
          </a:p>
        </p:txBody>
      </p:sp>
    </p:spTree>
    <p:extLst>
      <p:ext uri="{BB962C8B-B14F-4D97-AF65-F5344CB8AC3E}">
        <p14:creationId xmlns:p14="http://schemas.microsoft.com/office/powerpoint/2010/main" val="292914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CE9B4A-FCB0-493F-A434-B3E0A7C23BCE}"/>
              </a:ext>
            </a:extLst>
          </p:cNvPr>
          <p:cNvSpPr txBox="1"/>
          <p:nvPr/>
        </p:nvSpPr>
        <p:spPr>
          <a:xfrm>
            <a:off x="409575" y="381000"/>
            <a:ext cx="81915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/>
              <a:t>Completely Randomized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13FEF-F602-4F2A-A36C-388955683EED}"/>
              </a:ext>
            </a:extLst>
          </p:cNvPr>
          <p:cNvSpPr txBox="1"/>
          <p:nvPr/>
        </p:nvSpPr>
        <p:spPr>
          <a:xfrm>
            <a:off x="1057275" y="1692265"/>
            <a:ext cx="10477500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Completely randomized design:</a:t>
            </a:r>
            <a:r>
              <a:rPr lang="en-US" sz="4000" dirty="0"/>
              <a:t> </a:t>
            </a:r>
            <a:endParaRPr lang="en-US" sz="4000" dirty="0" smtClean="0"/>
          </a:p>
          <a:p>
            <a:r>
              <a:rPr lang="en-US" sz="4000" dirty="0" smtClean="0"/>
              <a:t>An </a:t>
            </a:r>
            <a:r>
              <a:rPr lang="en-US" sz="4000" dirty="0"/>
              <a:t>experimental design in which experimental units are assigned to treatments </a:t>
            </a:r>
            <a:r>
              <a:rPr lang="en-US" sz="4000" b="1" dirty="0">
                <a:solidFill>
                  <a:srgbClr val="0070C0"/>
                </a:solidFill>
              </a:rPr>
              <a:t>completely at random</a:t>
            </a:r>
            <a:r>
              <a:rPr lang="en-US" sz="4000" dirty="0"/>
              <a:t>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2192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BB00A4-B345-4D08-A5DE-FCFEE7CF66C9}"/>
              </a:ext>
            </a:extLst>
          </p:cNvPr>
          <p:cNvSpPr txBox="1"/>
          <p:nvPr/>
        </p:nvSpPr>
        <p:spPr>
          <a:xfrm>
            <a:off x="352424" y="295275"/>
            <a:ext cx="8086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Describing an 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299B0-B6B7-4F91-BE70-CC0EBCF42AF8}"/>
              </a:ext>
            </a:extLst>
          </p:cNvPr>
          <p:cNvSpPr txBox="1"/>
          <p:nvPr/>
        </p:nvSpPr>
        <p:spPr>
          <a:xfrm>
            <a:off x="676830" y="1391095"/>
            <a:ext cx="1137229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i="1" dirty="0"/>
              <a:t>Describe how you would implement a completely randomized design of the Jennifer/John experiment, with 127 science faculty members.</a:t>
            </a:r>
          </a:p>
        </p:txBody>
      </p:sp>
    </p:spTree>
    <p:extLst>
      <p:ext uri="{BB962C8B-B14F-4D97-AF65-F5344CB8AC3E}">
        <p14:creationId xmlns:p14="http://schemas.microsoft.com/office/powerpoint/2010/main" val="264754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BB00A4-B345-4D08-A5DE-FCFEE7CF66C9}"/>
              </a:ext>
            </a:extLst>
          </p:cNvPr>
          <p:cNvSpPr txBox="1"/>
          <p:nvPr/>
        </p:nvSpPr>
        <p:spPr>
          <a:xfrm>
            <a:off x="352424" y="295275"/>
            <a:ext cx="8086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Describing an experiment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A78C3-F8E6-4FD9-9D73-E99DB6D7B49B}"/>
              </a:ext>
            </a:extLst>
          </p:cNvPr>
          <p:cNvSpPr txBox="1"/>
          <p:nvPr/>
        </p:nvSpPr>
        <p:spPr>
          <a:xfrm>
            <a:off x="352424" y="1157049"/>
            <a:ext cx="11839576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Key Steps:</a:t>
            </a:r>
          </a:p>
          <a:p>
            <a:r>
              <a:rPr lang="en-US" sz="3200" dirty="0"/>
              <a:t>1. Assign each experimental unit a number 1 – n (sample size).</a:t>
            </a:r>
          </a:p>
          <a:p>
            <a:endParaRPr lang="en-US" sz="1100" dirty="0"/>
          </a:p>
          <a:p>
            <a:r>
              <a:rPr lang="en-US" sz="3200" dirty="0"/>
              <a:t>2. Write all the numbers on identical slips of paper, put into a hat, and mix well. </a:t>
            </a:r>
          </a:p>
          <a:p>
            <a:endParaRPr lang="en-US" sz="1100" dirty="0"/>
          </a:p>
          <a:p>
            <a:r>
              <a:rPr lang="en-US" sz="3200" dirty="0"/>
              <a:t>3. Draw out </a:t>
            </a:r>
            <a:r>
              <a:rPr lang="en-US" sz="3200" dirty="0" err="1"/>
              <a:t>n</a:t>
            </a:r>
            <a:r>
              <a:rPr lang="en-US" sz="3200" baseline="-25000" dirty="0" err="1"/>
              <a:t>t</a:t>
            </a:r>
            <a:r>
              <a:rPr lang="en-US" sz="3200" dirty="0"/>
              <a:t> (treatment group size) slips of paper, without replacement. The corresponding units are assigned treatment 1. Draw out another </a:t>
            </a:r>
            <a:r>
              <a:rPr lang="en-US" sz="3200" dirty="0" err="1"/>
              <a:t>n</a:t>
            </a:r>
            <a:r>
              <a:rPr lang="en-US" sz="3200" baseline="-25000" dirty="0" err="1"/>
              <a:t>t</a:t>
            </a:r>
            <a:r>
              <a:rPr lang="en-US" sz="3200" dirty="0"/>
              <a:t> slips of paper, assign to treatment 2, etc.</a:t>
            </a:r>
          </a:p>
          <a:p>
            <a:endParaRPr lang="en-US" sz="1100" dirty="0"/>
          </a:p>
          <a:p>
            <a:r>
              <a:rPr lang="en-US" sz="3200" dirty="0"/>
              <a:t>4. Compare response among treatment groups</a:t>
            </a:r>
          </a:p>
        </p:txBody>
      </p:sp>
    </p:spTree>
    <p:extLst>
      <p:ext uri="{BB962C8B-B14F-4D97-AF65-F5344CB8AC3E}">
        <p14:creationId xmlns:p14="http://schemas.microsoft.com/office/powerpoint/2010/main" val="40782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BB00A4-B345-4D08-A5DE-FCFEE7CF66C9}"/>
              </a:ext>
            </a:extLst>
          </p:cNvPr>
          <p:cNvSpPr txBox="1"/>
          <p:nvPr/>
        </p:nvSpPr>
        <p:spPr>
          <a:xfrm>
            <a:off x="352424" y="295275"/>
            <a:ext cx="8086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Describing an experiment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04BAD-BF0D-4D59-B72B-7036A00810A5}"/>
              </a:ext>
            </a:extLst>
          </p:cNvPr>
          <p:cNvSpPr txBox="1"/>
          <p:nvPr/>
        </p:nvSpPr>
        <p:spPr>
          <a:xfrm>
            <a:off x="676830" y="1391095"/>
            <a:ext cx="1137229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i="1" dirty="0"/>
              <a:t>Describe how you would implement a completely randomized design of the Jennifer/John experiment, with 127 science faculty members.</a:t>
            </a:r>
          </a:p>
        </p:txBody>
      </p:sp>
    </p:spTree>
    <p:extLst>
      <p:ext uri="{BB962C8B-B14F-4D97-AF65-F5344CB8AC3E}">
        <p14:creationId xmlns:p14="http://schemas.microsoft.com/office/powerpoint/2010/main" val="357235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BB00A4-B345-4D08-A5DE-FCFEE7CF66C9}"/>
              </a:ext>
            </a:extLst>
          </p:cNvPr>
          <p:cNvSpPr txBox="1"/>
          <p:nvPr/>
        </p:nvSpPr>
        <p:spPr>
          <a:xfrm>
            <a:off x="352424" y="295275"/>
            <a:ext cx="80867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Describing an experiment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E11FE-5A9D-4739-884C-19BA5C685E31}"/>
              </a:ext>
            </a:extLst>
          </p:cNvPr>
          <p:cNvSpPr/>
          <p:nvPr/>
        </p:nvSpPr>
        <p:spPr>
          <a:xfrm>
            <a:off x="695325" y="1413063"/>
            <a:ext cx="11125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Assign each faculty member an integer, </a:t>
            </a:r>
            <a:r>
              <a:rPr lang="en-US" sz="2800" b="1" dirty="0">
                <a:solidFill>
                  <a:srgbClr val="0070C0"/>
                </a:solidFill>
              </a:rPr>
              <a:t>1-127</a:t>
            </a:r>
            <a:r>
              <a:rPr lang="en-US" sz="2800" dirty="0"/>
              <a:t>. Write integers 1-127 on identical slips of paper, put them into a hat, and </a:t>
            </a:r>
            <a:r>
              <a:rPr lang="en-US" sz="2800" b="1" dirty="0">
                <a:solidFill>
                  <a:srgbClr val="0070C0"/>
                </a:solidFill>
              </a:rPr>
              <a:t>mix well</a:t>
            </a:r>
            <a:r>
              <a:rPr lang="en-US" sz="2800" dirty="0"/>
              <a:t>. Draw out 63 slips (without replacement). The corresponding faculty members will receive “John” application materials. The </a:t>
            </a:r>
            <a:r>
              <a:rPr lang="en-US" sz="2800" b="1" dirty="0">
                <a:solidFill>
                  <a:srgbClr val="0070C0"/>
                </a:solidFill>
              </a:rPr>
              <a:t>remaining</a:t>
            </a:r>
            <a:r>
              <a:rPr lang="en-US" sz="2800" dirty="0"/>
              <a:t> faculty members will receive “Jennifer” application materials. At the end of the experiment, record faculty members’ rating of applicants’ “hireability” and starting salary estimates. Finally, </a:t>
            </a:r>
            <a:r>
              <a:rPr lang="en-US" sz="2800" b="1" dirty="0">
                <a:solidFill>
                  <a:srgbClr val="0070C0"/>
                </a:solidFill>
              </a:rPr>
              <a:t>compare </a:t>
            </a:r>
            <a:r>
              <a:rPr lang="en-US" sz="2800" dirty="0"/>
              <a:t>these results across the two groups.</a:t>
            </a:r>
          </a:p>
        </p:txBody>
      </p:sp>
    </p:spTree>
    <p:extLst>
      <p:ext uri="{BB962C8B-B14F-4D97-AF65-F5344CB8AC3E}">
        <p14:creationId xmlns:p14="http://schemas.microsoft.com/office/powerpoint/2010/main" val="370507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13A30A-7AFA-4E4F-A742-C713F083D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/>
          <a:stretch/>
        </p:blipFill>
        <p:spPr>
          <a:xfrm>
            <a:off x="4745587" y="1593637"/>
            <a:ext cx="7288566" cy="36239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7EBB97-869C-4C9D-9EFD-1107DB92836B}"/>
              </a:ext>
            </a:extLst>
          </p:cNvPr>
          <p:cNvSpPr txBox="1"/>
          <p:nvPr/>
        </p:nvSpPr>
        <p:spPr>
          <a:xfrm>
            <a:off x="298967" y="338024"/>
            <a:ext cx="94085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What causes this trend?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07CCB-8793-4D8F-9B80-D1F2E3565F12}"/>
              </a:ext>
            </a:extLst>
          </p:cNvPr>
          <p:cNvSpPr txBox="1"/>
          <p:nvPr/>
        </p:nvSpPr>
        <p:spPr>
          <a:xfrm>
            <a:off x="177554" y="2216974"/>
            <a:ext cx="42030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solidFill>
                  <a:srgbClr val="0070C0"/>
                </a:solidFill>
              </a:rPr>
              <a:t>Possible Cause: </a:t>
            </a:r>
            <a:r>
              <a:rPr lang="en-US" sz="3200" b="1" dirty="0">
                <a:solidFill>
                  <a:srgbClr val="0070C0"/>
                </a:solidFill>
              </a:rPr>
              <a:t>Hiring Discrimination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667BD-A0CB-4259-9908-CF32556494F7}"/>
              </a:ext>
            </a:extLst>
          </p:cNvPr>
          <p:cNvSpPr txBox="1"/>
          <p:nvPr/>
        </p:nvSpPr>
        <p:spPr>
          <a:xfrm>
            <a:off x="177554" y="3676768"/>
            <a:ext cx="50657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ahnschrift" panose="020B0502040204020203" pitchFamily="34" charset="0"/>
              </a:rPr>
              <a:t>Women are given fewer research and workforce opportunities in STEM due to: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F7392-426D-4EEE-96FF-CE53069F80A1}"/>
              </a:ext>
            </a:extLst>
          </p:cNvPr>
          <p:cNvSpPr/>
          <p:nvPr/>
        </p:nvSpPr>
        <p:spPr>
          <a:xfrm>
            <a:off x="177554" y="5217575"/>
            <a:ext cx="113276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Bahnschrift Light" panose="020B0502040204020203" pitchFamily="34" charset="0"/>
              </a:rPr>
              <a:t>d</a:t>
            </a:r>
            <a:r>
              <a:rPr lang="en-US" sz="3200" dirty="0" smtClean="0">
                <a:latin typeface="Bahnschrift Light" panose="020B0502040204020203" pitchFamily="34" charset="0"/>
              </a:rPr>
              <a:t>iscriminatory practices in research/industry hiring, </a:t>
            </a:r>
          </a:p>
          <a:p>
            <a:r>
              <a:rPr lang="en-US" sz="3200" dirty="0">
                <a:latin typeface="Bahnschrift Light" panose="020B0502040204020203" pitchFamily="34" charset="0"/>
              </a:rPr>
              <a:t>t</a:t>
            </a:r>
            <a:r>
              <a:rPr lang="en-US" sz="3200" dirty="0" smtClean="0">
                <a:latin typeface="Bahnschrift Light" panose="020B0502040204020203" pitchFamily="34" charset="0"/>
              </a:rPr>
              <a:t>herefore, fewer women can enter or succeed in the field.</a:t>
            </a:r>
            <a:endParaRPr lang="en-US" sz="32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3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B20BD-FE67-4A2C-9EA2-A4FBFDE161E1}"/>
              </a:ext>
            </a:extLst>
          </p:cNvPr>
          <p:cNvSpPr txBox="1"/>
          <p:nvPr/>
        </p:nvSpPr>
        <p:spPr>
          <a:xfrm>
            <a:off x="636233" y="1495234"/>
            <a:ext cx="1091953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0" b="1" dirty="0" smtClean="0">
                <a:solidFill>
                  <a:srgbClr val="0070C0"/>
                </a:solidFill>
              </a:rPr>
              <a:t>Discussion</a:t>
            </a:r>
            <a:endParaRPr lang="en-US" sz="9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41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42BEF-A1EE-4721-B8A4-2E2F805E644A}"/>
              </a:ext>
            </a:extLst>
          </p:cNvPr>
          <p:cNvSpPr txBox="1"/>
          <p:nvPr/>
        </p:nvSpPr>
        <p:spPr>
          <a:xfrm>
            <a:off x="363984" y="346229"/>
            <a:ext cx="63120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Experiment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6EE3CE-429E-4B13-BD74-D42E242A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90" y="1490763"/>
            <a:ext cx="4254177" cy="3835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101D77-77FB-4E9C-AA4E-59D2C4D92F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"/>
          <a:stretch/>
        </p:blipFill>
        <p:spPr>
          <a:xfrm>
            <a:off x="222387" y="1509310"/>
            <a:ext cx="4593936" cy="38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6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42BEF-A1EE-4721-B8A4-2E2F805E644A}"/>
              </a:ext>
            </a:extLst>
          </p:cNvPr>
          <p:cNvSpPr txBox="1"/>
          <p:nvPr/>
        </p:nvSpPr>
        <p:spPr>
          <a:xfrm>
            <a:off x="363984" y="346229"/>
            <a:ext cx="63120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Experiment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490607-483B-490C-BC14-597B4BB88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540935"/>
              </p:ext>
            </p:extLst>
          </p:nvPr>
        </p:nvGraphicFramePr>
        <p:xfrm>
          <a:off x="222387" y="5326585"/>
          <a:ext cx="5437319" cy="11366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5837">
                  <a:extLst>
                    <a:ext uri="{9D8B030D-6E8A-4147-A177-3AD203B41FA5}">
                      <a16:colId xmlns:a16="http://schemas.microsoft.com/office/drawing/2014/main" val="83266470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3473974241"/>
                    </a:ext>
                  </a:extLst>
                </a:gridCol>
                <a:gridCol w="1251751">
                  <a:extLst>
                    <a:ext uri="{9D8B030D-6E8A-4147-A177-3AD203B41FA5}">
                      <a16:colId xmlns:a16="http://schemas.microsoft.com/office/drawing/2014/main" val="1495029853"/>
                    </a:ext>
                  </a:extLst>
                </a:gridCol>
                <a:gridCol w="1495634">
                  <a:extLst>
                    <a:ext uri="{9D8B030D-6E8A-4147-A177-3AD203B41FA5}">
                      <a16:colId xmlns:a16="http://schemas.microsoft.com/office/drawing/2014/main" val="4260945251"/>
                    </a:ext>
                  </a:extLst>
                </a:gridCol>
              </a:tblGrid>
              <a:tr h="367087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John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Jennifer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Difference</a:t>
                      </a:r>
                      <a:endParaRPr lang="en-US" sz="24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43885"/>
                  </a:ext>
                </a:extLst>
              </a:tr>
              <a:tr h="3627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Hireability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2.93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-0.85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289542"/>
                  </a:ext>
                </a:extLst>
              </a:tr>
              <a:tr h="389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Salary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 $30,238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$26,508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 -$3,730</a:t>
                      </a:r>
                      <a:endParaRPr lang="en-US" sz="24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30955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A6EE3CE-429E-4B13-BD74-D42E242A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590" y="1437598"/>
            <a:ext cx="4254177" cy="3835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101D77-77FB-4E9C-AA4E-59D2C4D92F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"/>
          <a:stretch/>
        </p:blipFill>
        <p:spPr>
          <a:xfrm>
            <a:off x="222387" y="1360451"/>
            <a:ext cx="4593936" cy="381951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D9991-B21F-47FA-8D8E-5B91B9A71778}"/>
              </a:ext>
            </a:extLst>
          </p:cNvPr>
          <p:cNvCxnSpPr/>
          <p:nvPr/>
        </p:nvCxnSpPr>
        <p:spPr>
          <a:xfrm>
            <a:off x="2386584" y="2532888"/>
            <a:ext cx="1380744" cy="301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511F5A-9BD4-48D5-B64E-EFF5234707FD}"/>
              </a:ext>
            </a:extLst>
          </p:cNvPr>
          <p:cNvCxnSpPr>
            <a:cxnSpLocks/>
          </p:cNvCxnSpPr>
          <p:nvPr/>
        </p:nvCxnSpPr>
        <p:spPr>
          <a:xfrm>
            <a:off x="6836664" y="3438144"/>
            <a:ext cx="1328928" cy="3108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9D45E08-9C59-488F-B388-955999FEC828}"/>
              </a:ext>
            </a:extLst>
          </p:cNvPr>
          <p:cNvSpPr/>
          <p:nvPr/>
        </p:nvSpPr>
        <p:spPr>
          <a:xfrm rot="786375">
            <a:off x="6920862" y="3529203"/>
            <a:ext cx="1047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2800" b="1" dirty="0">
                <a:solidFill>
                  <a:srgbClr val="FF0000"/>
                </a:solidFill>
              </a:rPr>
              <a:t>-0.85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78130-901F-41EA-B538-FFF73A7FC9E1}"/>
              </a:ext>
            </a:extLst>
          </p:cNvPr>
          <p:cNvSpPr/>
          <p:nvPr/>
        </p:nvSpPr>
        <p:spPr>
          <a:xfrm rot="733025">
            <a:off x="2220567" y="2661547"/>
            <a:ext cx="1544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2800" b="1" dirty="0">
                <a:solidFill>
                  <a:srgbClr val="FF0000"/>
                </a:solidFill>
              </a:rPr>
              <a:t> -$3,730</a:t>
            </a:r>
            <a:endParaRPr lang="en-US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54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42BEF-A1EE-4721-B8A4-2E2F805E644A}"/>
              </a:ext>
            </a:extLst>
          </p:cNvPr>
          <p:cNvSpPr txBox="1"/>
          <p:nvPr/>
        </p:nvSpPr>
        <p:spPr>
          <a:xfrm>
            <a:off x="363984" y="346229"/>
            <a:ext cx="63120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Experiment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6EE3CE-429E-4B13-BD74-D42E242A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6" y="2938522"/>
            <a:ext cx="4254177" cy="3835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101D77-77FB-4E9C-AA4E-59D2C4D92F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"/>
          <a:stretch/>
        </p:blipFill>
        <p:spPr>
          <a:xfrm>
            <a:off x="121803" y="2957069"/>
            <a:ext cx="4593936" cy="381951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D9991-B21F-47FA-8D8E-5B91B9A71778}"/>
              </a:ext>
            </a:extLst>
          </p:cNvPr>
          <p:cNvCxnSpPr/>
          <p:nvPr/>
        </p:nvCxnSpPr>
        <p:spPr>
          <a:xfrm>
            <a:off x="2286000" y="3980647"/>
            <a:ext cx="1380744" cy="301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511F5A-9BD4-48D5-B64E-EFF5234707FD}"/>
              </a:ext>
            </a:extLst>
          </p:cNvPr>
          <p:cNvCxnSpPr>
            <a:cxnSpLocks/>
          </p:cNvCxnSpPr>
          <p:nvPr/>
        </p:nvCxnSpPr>
        <p:spPr>
          <a:xfrm>
            <a:off x="6736080" y="4885903"/>
            <a:ext cx="1328928" cy="3108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9D45E08-9C59-488F-B388-955999FEC828}"/>
              </a:ext>
            </a:extLst>
          </p:cNvPr>
          <p:cNvSpPr/>
          <p:nvPr/>
        </p:nvSpPr>
        <p:spPr>
          <a:xfrm rot="786375">
            <a:off x="6848331" y="4961573"/>
            <a:ext cx="9909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3000" b="1" dirty="0">
                <a:solidFill>
                  <a:srgbClr val="FF0000"/>
                </a:solidFill>
              </a:rPr>
              <a:t>-0.85</a:t>
            </a:r>
            <a:endParaRPr lang="en-US" sz="3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78130-901F-41EA-B538-FFF73A7FC9E1}"/>
              </a:ext>
            </a:extLst>
          </p:cNvPr>
          <p:cNvSpPr/>
          <p:nvPr/>
        </p:nvSpPr>
        <p:spPr>
          <a:xfrm rot="733025">
            <a:off x="2159256" y="4093917"/>
            <a:ext cx="14654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3000" b="1" dirty="0">
                <a:solidFill>
                  <a:srgbClr val="FF0000"/>
                </a:solidFill>
              </a:rPr>
              <a:t> -$3,730</a:t>
            </a:r>
            <a:endParaRPr lang="en-US" sz="3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5978-F18C-47A5-ABE3-950EAA38C623}"/>
              </a:ext>
            </a:extLst>
          </p:cNvPr>
          <p:cNvSpPr txBox="1"/>
          <p:nvPr/>
        </p:nvSpPr>
        <p:spPr>
          <a:xfrm>
            <a:off x="363983" y="1536233"/>
            <a:ext cx="117062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0000"/>
                </a:solidFill>
              </a:rPr>
              <a:t>differences</a:t>
            </a:r>
            <a:r>
              <a:rPr lang="en-US" sz="3200" dirty="0"/>
              <a:t> were found to be </a:t>
            </a:r>
            <a:r>
              <a:rPr lang="en-US" sz="3200" u="sng" dirty="0"/>
              <a:t>statistically significant</a:t>
            </a:r>
            <a:r>
              <a:rPr lang="en-US" sz="3200" dirty="0"/>
              <a:t>: </a:t>
            </a:r>
          </a:p>
          <a:p>
            <a:r>
              <a:rPr lang="en-US" sz="3200" dirty="0"/>
              <a:t>so extreme that they were unlikely to happen by </a:t>
            </a:r>
            <a:r>
              <a:rPr lang="en-US" sz="3200" b="1" dirty="0">
                <a:solidFill>
                  <a:srgbClr val="0070C0"/>
                </a:solidFill>
              </a:rPr>
              <a:t>chance alone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42BEF-A1EE-4721-B8A4-2E2F805E644A}"/>
              </a:ext>
            </a:extLst>
          </p:cNvPr>
          <p:cNvSpPr txBox="1"/>
          <p:nvPr/>
        </p:nvSpPr>
        <p:spPr>
          <a:xfrm>
            <a:off x="228335" y="332314"/>
            <a:ext cx="63120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Experiment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6EE3CE-429E-4B13-BD74-D42E242A6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06" y="2938522"/>
            <a:ext cx="4254177" cy="38358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101D77-77FB-4E9C-AA4E-59D2C4D92F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"/>
          <a:stretch/>
        </p:blipFill>
        <p:spPr>
          <a:xfrm>
            <a:off x="121803" y="2957069"/>
            <a:ext cx="4593936" cy="381951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D9991-B21F-47FA-8D8E-5B91B9A71778}"/>
              </a:ext>
            </a:extLst>
          </p:cNvPr>
          <p:cNvCxnSpPr/>
          <p:nvPr/>
        </p:nvCxnSpPr>
        <p:spPr>
          <a:xfrm>
            <a:off x="2286000" y="3980647"/>
            <a:ext cx="1380744" cy="301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511F5A-9BD4-48D5-B64E-EFF5234707FD}"/>
              </a:ext>
            </a:extLst>
          </p:cNvPr>
          <p:cNvCxnSpPr>
            <a:cxnSpLocks/>
          </p:cNvCxnSpPr>
          <p:nvPr/>
        </p:nvCxnSpPr>
        <p:spPr>
          <a:xfrm>
            <a:off x="6736080" y="4885903"/>
            <a:ext cx="1328928" cy="3108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9D45E08-9C59-488F-B388-955999FEC828}"/>
              </a:ext>
            </a:extLst>
          </p:cNvPr>
          <p:cNvSpPr/>
          <p:nvPr/>
        </p:nvSpPr>
        <p:spPr>
          <a:xfrm rot="786375">
            <a:off x="6848331" y="4961573"/>
            <a:ext cx="99097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3000" b="1" dirty="0">
                <a:solidFill>
                  <a:srgbClr val="FF0000"/>
                </a:solidFill>
              </a:rPr>
              <a:t>-0.85</a:t>
            </a:r>
            <a:endParaRPr lang="en-US" sz="3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C78130-901F-41EA-B538-FFF73A7FC9E1}"/>
              </a:ext>
            </a:extLst>
          </p:cNvPr>
          <p:cNvSpPr/>
          <p:nvPr/>
        </p:nvSpPr>
        <p:spPr>
          <a:xfrm rot="733025">
            <a:off x="2159256" y="4093917"/>
            <a:ext cx="146546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"/>
            <a:r>
              <a:rPr lang="en-US" sz="3000" b="1" dirty="0">
                <a:solidFill>
                  <a:srgbClr val="FF0000"/>
                </a:solidFill>
              </a:rPr>
              <a:t> -$3,730</a:t>
            </a:r>
            <a:endParaRPr lang="en-US" sz="3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55978-F18C-47A5-ABE3-950EAA38C623}"/>
              </a:ext>
            </a:extLst>
          </p:cNvPr>
          <p:cNvSpPr txBox="1"/>
          <p:nvPr/>
        </p:nvSpPr>
        <p:spPr>
          <a:xfrm>
            <a:off x="325990" y="1520002"/>
            <a:ext cx="113215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Since this was a well-designed experiment, we can infer that these average differences are </a:t>
            </a:r>
            <a:r>
              <a:rPr lang="en-US" sz="3500" b="1" dirty="0">
                <a:solidFill>
                  <a:srgbClr val="0070C0"/>
                </a:solidFill>
              </a:rPr>
              <a:t>caused </a:t>
            </a:r>
            <a:r>
              <a:rPr lang="en-US" sz="3500" dirty="0"/>
              <a:t>by gender bias.</a:t>
            </a:r>
            <a:endParaRPr lang="en-US" sz="35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23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1ECCFF-A2A4-4C4D-9419-7730CF4F3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/>
          <a:stretch/>
        </p:blipFill>
        <p:spPr>
          <a:xfrm>
            <a:off x="236380" y="1028155"/>
            <a:ext cx="10014395" cy="49792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BC764D-0C5A-4B80-AF8E-DAA7B554E05F}"/>
              </a:ext>
            </a:extLst>
          </p:cNvPr>
          <p:cNvSpPr txBox="1"/>
          <p:nvPr/>
        </p:nvSpPr>
        <p:spPr>
          <a:xfrm>
            <a:off x="1736706" y="320269"/>
            <a:ext cx="6436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Gender Gaps in 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7506B-54AA-4E1B-8641-680232FE4D0F}"/>
              </a:ext>
            </a:extLst>
          </p:cNvPr>
          <p:cNvSpPr/>
          <p:nvPr/>
        </p:nvSpPr>
        <p:spPr>
          <a:xfrm>
            <a:off x="9880847" y="3207058"/>
            <a:ext cx="550416" cy="4864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A32FE-3420-4F3F-AC66-39257303F685}"/>
              </a:ext>
            </a:extLst>
          </p:cNvPr>
          <p:cNvSpPr txBox="1"/>
          <p:nvPr/>
        </p:nvSpPr>
        <p:spPr>
          <a:xfrm>
            <a:off x="10431262" y="3138255"/>
            <a:ext cx="177553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-Male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BF72F-6AFE-4EFC-8BDD-DCC2D0919880}"/>
              </a:ext>
            </a:extLst>
          </p:cNvPr>
          <p:cNvSpPr/>
          <p:nvPr/>
        </p:nvSpPr>
        <p:spPr>
          <a:xfrm>
            <a:off x="9880847" y="2645545"/>
            <a:ext cx="550416" cy="486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C04EB-80E7-46F6-AFEE-0657683DF38E}"/>
              </a:ext>
            </a:extLst>
          </p:cNvPr>
          <p:cNvSpPr txBox="1"/>
          <p:nvPr/>
        </p:nvSpPr>
        <p:spPr>
          <a:xfrm>
            <a:off x="10431262" y="2583401"/>
            <a:ext cx="209513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-Female</a:t>
            </a:r>
          </a:p>
        </p:txBody>
      </p:sp>
    </p:spTree>
    <p:extLst>
      <p:ext uri="{BB962C8B-B14F-4D97-AF65-F5344CB8AC3E}">
        <p14:creationId xmlns:p14="http://schemas.microsoft.com/office/powerpoint/2010/main" val="426234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1ECCFF-A2A4-4C4D-9419-7730CF4F35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 b="7155"/>
          <a:stretch/>
        </p:blipFill>
        <p:spPr>
          <a:xfrm>
            <a:off x="236380" y="1028155"/>
            <a:ext cx="10014395" cy="45833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BC764D-0C5A-4B80-AF8E-DAA7B554E05F}"/>
              </a:ext>
            </a:extLst>
          </p:cNvPr>
          <p:cNvSpPr txBox="1"/>
          <p:nvPr/>
        </p:nvSpPr>
        <p:spPr>
          <a:xfrm>
            <a:off x="1736706" y="320269"/>
            <a:ext cx="6436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Gender Gaps in STEM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37506B-54AA-4E1B-8641-680232FE4D0F}"/>
              </a:ext>
            </a:extLst>
          </p:cNvPr>
          <p:cNvSpPr/>
          <p:nvPr/>
        </p:nvSpPr>
        <p:spPr>
          <a:xfrm>
            <a:off x="9880847" y="3207058"/>
            <a:ext cx="550416" cy="48645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BF72F-6AFE-4EFC-8BDD-DCC2D0919880}"/>
              </a:ext>
            </a:extLst>
          </p:cNvPr>
          <p:cNvSpPr/>
          <p:nvPr/>
        </p:nvSpPr>
        <p:spPr>
          <a:xfrm>
            <a:off x="9880847" y="2645545"/>
            <a:ext cx="550416" cy="4864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794940-4FEC-4327-94B3-66014081EE6B}"/>
              </a:ext>
            </a:extLst>
          </p:cNvPr>
          <p:cNvSpPr txBox="1"/>
          <p:nvPr/>
        </p:nvSpPr>
        <p:spPr>
          <a:xfrm>
            <a:off x="399494" y="2991774"/>
            <a:ext cx="10493406" cy="2308324"/>
          </a:xfrm>
          <a:prstGeom prst="rect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/>
              <a:t>Discussion Question: </a:t>
            </a:r>
            <a:r>
              <a:rPr lang="en-US" sz="3600" dirty="0"/>
              <a:t>Is the proven gender bias among the faculty in this study enough to explain the large gender gaps in STEM? Or might there be other causes as well? Explain your reasoning. 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816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3" y="756134"/>
            <a:ext cx="11876269" cy="49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2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3" y="756134"/>
            <a:ext cx="11876269" cy="49048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5522" b="2387"/>
          <a:stretch/>
        </p:blipFill>
        <p:spPr>
          <a:xfrm>
            <a:off x="923800" y="2754772"/>
            <a:ext cx="9172408" cy="25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1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3" y="756134"/>
            <a:ext cx="11876269" cy="49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8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13A30A-7AFA-4E4F-A742-C713F083D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/>
          <a:stretch/>
        </p:blipFill>
        <p:spPr>
          <a:xfrm>
            <a:off x="5094345" y="1371322"/>
            <a:ext cx="6779496" cy="33708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7EBB97-869C-4C9D-9EFD-1107DB92836B}"/>
              </a:ext>
            </a:extLst>
          </p:cNvPr>
          <p:cNvSpPr txBox="1"/>
          <p:nvPr/>
        </p:nvSpPr>
        <p:spPr>
          <a:xfrm>
            <a:off x="289441" y="352738"/>
            <a:ext cx="82272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Can we prove this cause?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E1035-680B-40D8-86EF-14FF46C1DF75}"/>
              </a:ext>
            </a:extLst>
          </p:cNvPr>
          <p:cNvSpPr txBox="1"/>
          <p:nvPr/>
        </p:nvSpPr>
        <p:spPr>
          <a:xfrm>
            <a:off x="289442" y="2071225"/>
            <a:ext cx="4893033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From this </a:t>
            </a:r>
            <a:r>
              <a:rPr lang="en-US" sz="3600" b="1" dirty="0">
                <a:solidFill>
                  <a:srgbClr val="0070C0"/>
                </a:solidFill>
              </a:rPr>
              <a:t>observed</a:t>
            </a:r>
            <a:r>
              <a:rPr lang="en-US" sz="3600" dirty="0"/>
              <a:t> data alone, we </a:t>
            </a:r>
            <a:r>
              <a:rPr lang="en-US" sz="3600" b="1" dirty="0">
                <a:solidFill>
                  <a:srgbClr val="FF0000"/>
                </a:solidFill>
              </a:rPr>
              <a:t>cannot </a:t>
            </a:r>
            <a:r>
              <a:rPr lang="en-US" sz="3600" dirty="0"/>
              <a:t>prove that hiring discrimination is the cause.</a:t>
            </a:r>
          </a:p>
          <a:p>
            <a:endParaRPr lang="en-US" sz="2900" dirty="0"/>
          </a:p>
          <a:p>
            <a:r>
              <a:rPr lang="en-US" sz="4500" b="1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5512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3" y="2767"/>
            <a:ext cx="11876269" cy="490489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/>
          <a:srcRect t="24328" r="6413" b="54893"/>
          <a:stretch/>
        </p:blipFill>
        <p:spPr>
          <a:xfrm>
            <a:off x="219652" y="4178461"/>
            <a:ext cx="11876270" cy="165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4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53" y="756134"/>
            <a:ext cx="11876269" cy="49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t="45814" b="1"/>
          <a:stretch/>
        </p:blipFill>
        <p:spPr>
          <a:xfrm>
            <a:off x="0" y="405115"/>
            <a:ext cx="12273289" cy="62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13A30A-7AFA-4E4F-A742-C713F083D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/>
          <a:stretch/>
        </p:blipFill>
        <p:spPr>
          <a:xfrm>
            <a:off x="5094345" y="1371322"/>
            <a:ext cx="6779496" cy="33708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7EBB97-869C-4C9D-9EFD-1107DB92836B}"/>
              </a:ext>
            </a:extLst>
          </p:cNvPr>
          <p:cNvSpPr txBox="1"/>
          <p:nvPr/>
        </p:nvSpPr>
        <p:spPr>
          <a:xfrm>
            <a:off x="289442" y="352738"/>
            <a:ext cx="832293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Can we prove this cause?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BCE551-3840-4C71-B0E8-4DDD80D91E9E}"/>
              </a:ext>
            </a:extLst>
          </p:cNvPr>
          <p:cNvSpPr txBox="1"/>
          <p:nvPr/>
        </p:nvSpPr>
        <p:spPr>
          <a:xfrm>
            <a:off x="289441" y="4614555"/>
            <a:ext cx="11799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Confounding variables:</a:t>
            </a:r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dirty="0" smtClean="0"/>
              <a:t>Provide </a:t>
            </a:r>
            <a:r>
              <a:rPr lang="en-US" sz="3600" b="1" dirty="0">
                <a:solidFill>
                  <a:srgbClr val="0070C0"/>
                </a:solidFill>
              </a:rPr>
              <a:t>alternative </a:t>
            </a:r>
            <a:r>
              <a:rPr lang="en-US" sz="3600" dirty="0"/>
              <a:t>explanations for trends between explanatory (gender) and response (hiring rates) variables. </a:t>
            </a:r>
            <a:endParaRPr lang="en-US" sz="3600" u="sng" dirty="0"/>
          </a:p>
        </p:txBody>
      </p:sp>
      <p:sp>
        <p:nvSpPr>
          <p:cNvPr id="5" name="文本框 4"/>
          <p:cNvSpPr txBox="1"/>
          <p:nvPr/>
        </p:nvSpPr>
        <p:spPr>
          <a:xfrm>
            <a:off x="289440" y="1504709"/>
            <a:ext cx="56020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Bahnschrift" panose="020B0502040204020203" pitchFamily="34" charset="0"/>
              </a:rPr>
              <a:t>Drownings &amp; Ice cream sales</a:t>
            </a:r>
            <a:endParaRPr lang="en-US" altLang="zh-CN" sz="2400" dirty="0">
              <a:latin typeface="Bahnschrift" panose="020B0502040204020203" pitchFamily="34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Confounding variable: temperature </a:t>
            </a:r>
          </a:p>
          <a:p>
            <a:endParaRPr lang="en-US" altLang="zh-CN" sz="2400" dirty="0">
              <a:latin typeface="Bahnschrift" panose="020B0502040204020203" pitchFamily="34" charset="0"/>
            </a:endParaRPr>
          </a:p>
          <a:p>
            <a:r>
              <a:rPr lang="en-US" altLang="zh-CN" sz="2400" dirty="0" smtClean="0">
                <a:latin typeface="Bahnschrift" panose="020B0502040204020203" pitchFamily="34" charset="0"/>
              </a:rPr>
              <a:t>Attendance &amp; GPA</a:t>
            </a:r>
            <a:endParaRPr lang="en-US" altLang="zh-CN" sz="2400" dirty="0">
              <a:latin typeface="Bahnschrift" panose="020B0502040204020203" pitchFamily="34" charset="0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Bahnschrift" panose="020B0502040204020203" pitchFamily="34" charset="0"/>
              </a:rPr>
              <a:t>Confounding variable</a:t>
            </a:r>
            <a:r>
              <a:rPr lang="en-US" altLang="zh-CN" sz="2400" dirty="0" smtClean="0">
                <a:solidFill>
                  <a:srgbClr val="FF0000"/>
                </a:solidFill>
                <a:latin typeface="Bahnschrift" panose="020B0502040204020203" pitchFamily="34" charset="0"/>
              </a:rPr>
              <a:t>: Poverty </a:t>
            </a:r>
          </a:p>
          <a:p>
            <a:endParaRPr lang="zh-CN" alt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22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13A30A-7AFA-4E4F-A742-C713F083D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8"/>
          <a:stretch/>
        </p:blipFill>
        <p:spPr>
          <a:xfrm>
            <a:off x="4502519" y="1617031"/>
            <a:ext cx="7288566" cy="36239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007CCB-8793-4D8F-9B80-D1F2E3565F12}"/>
              </a:ext>
            </a:extLst>
          </p:cNvPr>
          <p:cNvSpPr txBox="1"/>
          <p:nvPr/>
        </p:nvSpPr>
        <p:spPr>
          <a:xfrm>
            <a:off x="309600" y="1829687"/>
            <a:ext cx="42035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u="sng" dirty="0">
                <a:solidFill>
                  <a:srgbClr val="0070C0"/>
                </a:solidFill>
              </a:rPr>
              <a:t>Confounding: </a:t>
            </a:r>
            <a:r>
              <a:rPr lang="en-US" sz="4500" b="1" dirty="0">
                <a:solidFill>
                  <a:srgbClr val="0070C0"/>
                </a:solidFill>
              </a:rPr>
              <a:t>Socialization</a:t>
            </a:r>
            <a:endParaRPr lang="en-US" sz="4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667BD-A0CB-4259-9908-CF32556494F7}"/>
              </a:ext>
            </a:extLst>
          </p:cNvPr>
          <p:cNvSpPr txBox="1"/>
          <p:nvPr/>
        </p:nvSpPr>
        <p:spPr>
          <a:xfrm>
            <a:off x="150921" y="3337810"/>
            <a:ext cx="40155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Women are given fewer research and workforce opportunities in STEM due to: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3F7392-426D-4EEE-96FF-CE53069F80A1}"/>
              </a:ext>
            </a:extLst>
          </p:cNvPr>
          <p:cNvSpPr/>
          <p:nvPr/>
        </p:nvSpPr>
        <p:spPr>
          <a:xfrm>
            <a:off x="298967" y="5103674"/>
            <a:ext cx="1164016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Bahnschrift" panose="020B0502040204020203" pitchFamily="34" charset="0"/>
              </a:rPr>
              <a:t>Many girls are not encouraged to </a:t>
            </a:r>
            <a:r>
              <a:rPr lang="en-US" sz="3600" dirty="0">
                <a:latin typeface="Bahnschrift" panose="020B0502040204020203" pitchFamily="34" charset="0"/>
              </a:rPr>
              <a:t>pursue STEM </a:t>
            </a:r>
            <a:r>
              <a:rPr lang="en-US" sz="3600" dirty="0" smtClean="0">
                <a:latin typeface="Bahnschrift" panose="020B0502040204020203" pitchFamily="34" charset="0"/>
              </a:rPr>
              <a:t>subjects when they are growing up.</a:t>
            </a:r>
            <a:r>
              <a:rPr lang="en-US" sz="3600" dirty="0">
                <a:latin typeface="Bahnschrift" panose="020B0502040204020203" pitchFamily="34" charset="0"/>
              </a:rPr>
              <a:t> </a:t>
            </a:r>
            <a:r>
              <a:rPr lang="en-US" sz="3600" dirty="0" smtClean="0">
                <a:latin typeface="Bahnschrift" panose="020B0502040204020203" pitchFamily="34" charset="0"/>
              </a:rPr>
              <a:t>Therefore, f</a:t>
            </a:r>
            <a:r>
              <a:rPr lang="en-US" sz="3600" dirty="0" smtClean="0">
                <a:latin typeface="Bahnschrift" panose="020B0502040204020203" pitchFamily="34" charset="0"/>
              </a:rPr>
              <a:t>ewer </a:t>
            </a:r>
            <a:r>
              <a:rPr lang="en-US" sz="3600" dirty="0">
                <a:latin typeface="Bahnschrift" panose="020B0502040204020203" pitchFamily="34" charset="0"/>
              </a:rPr>
              <a:t>women choose to pursue STEM as </a:t>
            </a:r>
            <a:r>
              <a:rPr lang="en-US" sz="3600" dirty="0" smtClean="0">
                <a:latin typeface="Bahnschrift" panose="020B0502040204020203" pitchFamily="34" charset="0"/>
              </a:rPr>
              <a:t>adults.</a:t>
            </a:r>
            <a:endParaRPr lang="en-US" sz="3600" dirty="0">
              <a:latin typeface="Bahnschrift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D0D8E0-7A57-4A4E-849F-EA3592602D9A}"/>
              </a:ext>
            </a:extLst>
          </p:cNvPr>
          <p:cNvSpPr txBox="1"/>
          <p:nvPr/>
        </p:nvSpPr>
        <p:spPr>
          <a:xfrm>
            <a:off x="298967" y="338024"/>
            <a:ext cx="80830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Possible Confounding Variable</a:t>
            </a:r>
          </a:p>
        </p:txBody>
      </p:sp>
    </p:spTree>
    <p:extLst>
      <p:ext uri="{BB962C8B-B14F-4D97-AF65-F5344CB8AC3E}">
        <p14:creationId xmlns:p14="http://schemas.microsoft.com/office/powerpoint/2010/main" val="16112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1803</Words>
  <Application>Microsoft Office PowerPoint</Application>
  <PresentationFormat>宽屏</PresentationFormat>
  <Paragraphs>440</Paragraphs>
  <Slides>72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1" baseType="lpstr">
      <vt:lpstr>等线</vt:lpstr>
      <vt:lpstr>等线 Light</vt:lpstr>
      <vt:lpstr>Arial</vt:lpstr>
      <vt:lpstr>Arial Black</vt:lpstr>
      <vt:lpstr>Bahnschrift</vt:lpstr>
      <vt:lpstr>Bahnschrift Light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X13 Yoga</dc:creator>
  <cp:lastModifiedBy>X13 Yoga</cp:lastModifiedBy>
  <cp:revision>37</cp:revision>
  <dcterms:created xsi:type="dcterms:W3CDTF">2021-10-08T02:09:56Z</dcterms:created>
  <dcterms:modified xsi:type="dcterms:W3CDTF">2021-10-19T06:56:12Z</dcterms:modified>
</cp:coreProperties>
</file>