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57" r:id="rId6"/>
    <p:sldId id="258" r:id="rId7"/>
    <p:sldId id="259"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242553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284528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227107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129517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315330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368052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1430307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1527898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2312966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311824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27F2038-4A7D-4157-A600-E6C472588461}" type="datetimeFigureOut">
              <a:rPr lang="zh-CN" altLang="en-US" smtClean="0"/>
              <a:t>2022/11/15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2525906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F2038-4A7D-4157-A600-E6C472588461}" type="datetimeFigureOut">
              <a:rPr lang="zh-CN" altLang="en-US" smtClean="0"/>
              <a:t>2022/11/15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1EF63-21B9-42D8-9E4D-03C0470E3E85}" type="slidenum">
              <a:rPr lang="zh-CN" altLang="en-US" smtClean="0"/>
              <a:t>‹#›</a:t>
            </a:fld>
            <a:endParaRPr lang="zh-CN" altLang="en-US"/>
          </a:p>
        </p:txBody>
      </p:sp>
    </p:spTree>
    <p:extLst>
      <p:ext uri="{BB962C8B-B14F-4D97-AF65-F5344CB8AC3E}">
        <p14:creationId xmlns:p14="http://schemas.microsoft.com/office/powerpoint/2010/main" val="1690975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84651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514350" indent="-514350">
              <a:buAutoNum type="arabicPeriod"/>
            </a:pPr>
            <a:r>
              <a:rPr lang="en-US" altLang="zh-CN" dirty="0" smtClean="0"/>
              <a:t>Hat</a:t>
            </a:r>
          </a:p>
          <a:p>
            <a:pPr marL="514350" indent="-514350">
              <a:buAutoNum type="arabicPeriod"/>
            </a:pPr>
            <a:r>
              <a:rPr lang="en-US" altLang="zh-CN" dirty="0" smtClean="0"/>
              <a:t>Context</a:t>
            </a:r>
            <a:endParaRPr lang="en-US" altLang="zh-CN" dirty="0"/>
          </a:p>
          <a:p>
            <a:pPr marL="514350" indent="-514350">
              <a:buAutoNum type="arabicPeriod"/>
            </a:pPr>
            <a:r>
              <a:rPr lang="en-US" altLang="zh-CN" dirty="0" smtClean="0"/>
              <a:t>Correct </a:t>
            </a:r>
            <a:r>
              <a:rPr lang="en-US" altLang="zh-CN" dirty="0" err="1" smtClean="0"/>
              <a:t>a,b</a:t>
            </a:r>
            <a:r>
              <a:rPr lang="en-US" altLang="zh-CN" dirty="0" smtClean="0"/>
              <a:t> value</a:t>
            </a:r>
            <a:endParaRPr lang="zh-CN" altLang="en-US" dirty="0"/>
          </a:p>
        </p:txBody>
      </p:sp>
      <p:pic>
        <p:nvPicPr>
          <p:cNvPr id="4" name="图片 3"/>
          <p:cNvPicPr>
            <a:picLocks noChangeAspect="1"/>
          </p:cNvPicPr>
          <p:nvPr/>
        </p:nvPicPr>
        <p:blipFill>
          <a:blip r:embed="rId2"/>
          <a:stretch>
            <a:fillRect/>
          </a:stretch>
        </p:blipFill>
        <p:spPr>
          <a:xfrm>
            <a:off x="838200" y="3722485"/>
            <a:ext cx="5933360" cy="2589415"/>
          </a:xfrm>
          <a:prstGeom prst="rect">
            <a:avLst/>
          </a:prstGeom>
        </p:spPr>
      </p:pic>
    </p:spTree>
    <p:extLst>
      <p:ext uri="{BB962C8B-B14F-4D97-AF65-F5344CB8AC3E}">
        <p14:creationId xmlns:p14="http://schemas.microsoft.com/office/powerpoint/2010/main" val="12659609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dirty="0" smtClean="0"/>
              <a:t>1. r = 0.755</a:t>
            </a:r>
          </a:p>
          <a:p>
            <a:pPr marL="0" indent="0">
              <a:buNone/>
            </a:pPr>
            <a:r>
              <a:rPr lang="en-US" altLang="zh-CN" dirty="0" smtClean="0"/>
              <a:t>2. Positive     Moderately strong      Linear     Context</a:t>
            </a:r>
          </a:p>
          <a:p>
            <a:pPr marL="0" indent="0">
              <a:buNone/>
            </a:pPr>
            <a:endParaRPr lang="en-US" altLang="zh-CN" dirty="0"/>
          </a:p>
          <a:p>
            <a:pPr marL="0" indent="0">
              <a:buNone/>
            </a:pPr>
            <a:endParaRPr lang="en-US" altLang="zh-CN" dirty="0" smtClean="0"/>
          </a:p>
          <a:p>
            <a:pPr marL="0" indent="0">
              <a:buNone/>
            </a:pPr>
            <a:endParaRPr lang="zh-CN" altLang="en-US" dirty="0"/>
          </a:p>
        </p:txBody>
      </p:sp>
    </p:spTree>
    <p:extLst>
      <p:ext uri="{BB962C8B-B14F-4D97-AF65-F5344CB8AC3E}">
        <p14:creationId xmlns:p14="http://schemas.microsoft.com/office/powerpoint/2010/main" val="2076756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4465" y="442452"/>
            <a:ext cx="11670889" cy="6253316"/>
          </a:xfrm>
        </p:spPr>
        <p:txBody>
          <a:bodyPr>
            <a:normAutofit/>
          </a:bodyPr>
          <a:lstStyle/>
          <a:p>
            <a:pPr marL="0" indent="0">
              <a:buNone/>
            </a:pPr>
            <a:r>
              <a:rPr lang="en-US" altLang="zh-CN" dirty="0" smtClean="0"/>
              <a:t>1. states that the existing line </a:t>
            </a:r>
            <a:r>
              <a:rPr lang="en-US" altLang="zh-CN" b="1" u="sng" dirty="0" smtClean="0"/>
              <a:t>is not </a:t>
            </a:r>
            <a:r>
              <a:rPr lang="en-US" altLang="zh-CN" dirty="0" smtClean="0"/>
              <a:t>a good fit for the remaining seven points.</a:t>
            </a:r>
          </a:p>
          <a:p>
            <a:pPr marL="0" indent="0">
              <a:buNone/>
            </a:pPr>
            <a:r>
              <a:rPr lang="en-US" altLang="zh-CN" dirty="0" smtClean="0"/>
              <a:t>2. correctly explains that the restricted data has a </a:t>
            </a:r>
            <a:r>
              <a:rPr lang="en-US" altLang="zh-CN" b="1" u="sng" dirty="0" smtClean="0"/>
              <a:t>negative correlation </a:t>
            </a:r>
            <a:r>
              <a:rPr lang="en-US" altLang="zh-CN" dirty="0" smtClean="0"/>
              <a:t>or the recalculated least-squares regression line has a </a:t>
            </a:r>
            <a:r>
              <a:rPr lang="en-US" altLang="zh-CN" b="1" u="sng" dirty="0" smtClean="0"/>
              <a:t>negative slope</a:t>
            </a:r>
            <a:r>
              <a:rPr lang="en-US" altLang="zh-CN" dirty="0" smtClean="0"/>
              <a:t>. </a:t>
            </a:r>
          </a:p>
          <a:p>
            <a:pPr marL="0" indent="0">
              <a:buNone/>
            </a:pPr>
            <a:endParaRPr lang="en-US" altLang="zh-CN" dirty="0"/>
          </a:p>
          <a:p>
            <a:pPr marL="0" indent="0">
              <a:buNone/>
            </a:pPr>
            <a:r>
              <a:rPr lang="en-US" altLang="zh-CN" dirty="0" smtClean="0"/>
              <a:t>No. The equation of the least-squares regression line is influenced by the three points in the upper right-hand corner and the two points in the lower left-hand corner of the scatterplot. The seven remaining points (with number of seats in the 250 to 350 range) would have a negative correlation. Hence, the slope of the recalculated least-squares regression line is negative</a:t>
            </a:r>
            <a:endParaRPr lang="zh-CN" altLang="en-US" dirty="0"/>
          </a:p>
        </p:txBody>
      </p:sp>
    </p:spTree>
    <p:extLst>
      <p:ext uri="{BB962C8B-B14F-4D97-AF65-F5344CB8AC3E}">
        <p14:creationId xmlns:p14="http://schemas.microsoft.com/office/powerpoint/2010/main" val="3500099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1948"/>
            <a:ext cx="10515600" cy="5705015"/>
          </a:xfrm>
        </p:spPr>
        <p:txBody>
          <a:bodyPr>
            <a:normAutofit fontScale="92500" lnSpcReduction="10000"/>
          </a:bodyPr>
          <a:lstStyle/>
          <a:p>
            <a:pPr marL="514350" indent="-514350">
              <a:buAutoNum type="arabicPeriod"/>
            </a:pPr>
            <a:r>
              <a:rPr lang="en-US" altLang="zh-CN" sz="3600" dirty="0" smtClean="0"/>
              <a:t>Samples about 5% of the trees (by sampling 5% of the plots). </a:t>
            </a:r>
          </a:p>
          <a:p>
            <a:pPr marL="514350" indent="-514350">
              <a:buAutoNum type="arabicPeriod"/>
            </a:pPr>
            <a:r>
              <a:rPr lang="en-US" altLang="zh-CN" sz="3600" dirty="0" smtClean="0"/>
              <a:t>Indicates that all trees in the selected clusters will be included in the sample. </a:t>
            </a:r>
            <a:endParaRPr lang="en-US" altLang="zh-CN" sz="3600" dirty="0"/>
          </a:p>
          <a:p>
            <a:pPr marL="514350" indent="-514350">
              <a:buAutoNum type="arabicPeriod"/>
            </a:pPr>
            <a:r>
              <a:rPr lang="en-US" altLang="zh-CN" sz="3600" dirty="0" smtClean="0"/>
              <a:t>Provides sufficient detail about how clusters will be selected.</a:t>
            </a:r>
          </a:p>
          <a:p>
            <a:pPr marL="0" indent="0">
              <a:buNone/>
            </a:pPr>
            <a:endParaRPr lang="en-US" altLang="zh-CN" sz="3600" dirty="0" smtClean="0"/>
          </a:p>
          <a:p>
            <a:pPr marL="0" indent="0">
              <a:buNone/>
            </a:pPr>
            <a:r>
              <a:rPr lang="en-US" altLang="zh-CN" sz="3600" dirty="0" smtClean="0"/>
              <a:t>Number the plots from 1 to 200.</a:t>
            </a:r>
          </a:p>
          <a:p>
            <a:pPr marL="0" indent="0">
              <a:buNone/>
            </a:pPr>
            <a:r>
              <a:rPr lang="en-US" altLang="zh-CN" sz="3600" dirty="0" smtClean="0"/>
              <a:t>Using a random number generator generate 10 unique random integers from 1 to 200. </a:t>
            </a:r>
          </a:p>
          <a:p>
            <a:pPr marL="0" indent="0">
              <a:buNone/>
            </a:pPr>
            <a:r>
              <a:rPr lang="en-US" altLang="zh-CN" sz="3600" dirty="0" smtClean="0"/>
              <a:t>Select the plots corresponding to the 10 integers. All trees in the 10 selected plots are selected as sample. </a:t>
            </a:r>
            <a:endParaRPr lang="zh-CN" altLang="en-US" sz="3600" dirty="0"/>
          </a:p>
        </p:txBody>
      </p:sp>
    </p:spTree>
    <p:extLst>
      <p:ext uri="{BB962C8B-B14F-4D97-AF65-F5344CB8AC3E}">
        <p14:creationId xmlns:p14="http://schemas.microsoft.com/office/powerpoint/2010/main" val="996696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71052" y="557263"/>
            <a:ext cx="11225980" cy="6030349"/>
          </a:xfrm>
        </p:spPr>
        <p:txBody>
          <a:bodyPr>
            <a:noAutofit/>
          </a:bodyPr>
          <a:lstStyle/>
          <a:p>
            <a:pPr marL="514350" indent="-514350">
              <a:buAutoNum type="arabicPeriod"/>
            </a:pPr>
            <a:r>
              <a:rPr lang="en-US" altLang="zh-CN" sz="3200" dirty="0" smtClean="0"/>
              <a:t>Samples about 5% of the trees. </a:t>
            </a:r>
          </a:p>
          <a:p>
            <a:pPr marL="514350" indent="-514350">
              <a:buAutoNum type="arabicPeriod"/>
            </a:pPr>
            <a:r>
              <a:rPr lang="en-US" altLang="zh-CN" sz="3200" dirty="0" smtClean="0"/>
              <a:t>Indicates that the trees will be randomly selected from each stratum. </a:t>
            </a:r>
            <a:endParaRPr lang="en-US" altLang="zh-CN" sz="3200" dirty="0"/>
          </a:p>
          <a:p>
            <a:pPr marL="514350" indent="-514350">
              <a:buAutoNum type="arabicPeriod"/>
            </a:pPr>
            <a:r>
              <a:rPr lang="en-US" altLang="zh-CN" sz="3200" dirty="0" smtClean="0"/>
              <a:t>Provides sufficient detail about how trees will be selected from each stratum.</a:t>
            </a:r>
          </a:p>
          <a:p>
            <a:pPr marL="0" indent="0">
              <a:buNone/>
            </a:pPr>
            <a:endParaRPr lang="en-US" altLang="zh-CN" sz="3200" dirty="0"/>
          </a:p>
          <a:p>
            <a:pPr marL="0" indent="0">
              <a:buNone/>
            </a:pPr>
            <a:r>
              <a:rPr lang="en-US" altLang="zh-CN" sz="3200" dirty="0" smtClean="0"/>
              <a:t>In each of the 200 plots, number each of the trees from 1 to n, where n is the number of trees in that plot. </a:t>
            </a:r>
          </a:p>
          <a:p>
            <a:pPr marL="0" indent="0">
              <a:buNone/>
            </a:pPr>
            <a:r>
              <a:rPr lang="en-US" altLang="zh-CN" sz="3200" dirty="0" smtClean="0"/>
              <a:t>Within each plot, obtain a simple random sample of 5 percent of the trees by using a random number generator to generate unique random integers from 1 to n. </a:t>
            </a:r>
          </a:p>
          <a:p>
            <a:pPr marL="0" indent="0">
              <a:buNone/>
            </a:pPr>
            <a:r>
              <a:rPr lang="en-US" altLang="zh-CN" sz="3200" dirty="0" smtClean="0"/>
              <a:t>Select the trees corresponding to the integers as the sample.</a:t>
            </a:r>
            <a:endParaRPr lang="zh-CN" altLang="en-US" sz="3200" dirty="0"/>
          </a:p>
        </p:txBody>
      </p:sp>
    </p:spTree>
    <p:extLst>
      <p:ext uri="{BB962C8B-B14F-4D97-AF65-F5344CB8AC3E}">
        <p14:creationId xmlns:p14="http://schemas.microsoft.com/office/powerpoint/2010/main" val="2630070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6419" y="350786"/>
            <a:ext cx="10515600" cy="6507214"/>
          </a:xfrm>
        </p:spPr>
        <p:txBody>
          <a:bodyPr>
            <a:normAutofit fontScale="77500" lnSpcReduction="20000"/>
          </a:bodyPr>
          <a:lstStyle/>
          <a:p>
            <a:pPr marL="514350" indent="-514350">
              <a:lnSpc>
                <a:spcPct val="120000"/>
              </a:lnSpc>
              <a:buAutoNum type="arabicPeriod"/>
            </a:pPr>
            <a:r>
              <a:rPr lang="en-US" altLang="zh-CN" dirty="0" smtClean="0"/>
              <a:t>A reasonable advantage of cluster sampling that is not also true of stratified sampling, with justification and context. </a:t>
            </a:r>
          </a:p>
          <a:p>
            <a:pPr marL="514350" indent="-514350">
              <a:lnSpc>
                <a:spcPct val="120000"/>
              </a:lnSpc>
              <a:buAutoNum type="arabicPeriod"/>
            </a:pPr>
            <a:endParaRPr lang="en-US" altLang="zh-CN" dirty="0"/>
          </a:p>
          <a:p>
            <a:pPr marL="514350" indent="-514350">
              <a:lnSpc>
                <a:spcPct val="120000"/>
              </a:lnSpc>
              <a:buAutoNum type="arabicPeriod"/>
            </a:pPr>
            <a:r>
              <a:rPr lang="en-US" altLang="zh-CN" dirty="0" smtClean="0"/>
              <a:t>A reasonable advantage of stratified sampling that is not also true of cluster sampling, with justification and context.</a:t>
            </a:r>
          </a:p>
          <a:p>
            <a:pPr marL="0" indent="0">
              <a:lnSpc>
                <a:spcPct val="120000"/>
              </a:lnSpc>
              <a:buNone/>
            </a:pPr>
            <a:endParaRPr lang="en-US" altLang="zh-CN" dirty="0" smtClean="0"/>
          </a:p>
          <a:p>
            <a:pPr marL="0" indent="0">
              <a:lnSpc>
                <a:spcPct val="120000"/>
              </a:lnSpc>
              <a:buNone/>
            </a:pPr>
            <a:r>
              <a:rPr lang="en-US" altLang="zh-CN" dirty="0" smtClean="0"/>
              <a:t>An advantage of using the cluster sample instead of the stratified sample is that the cluster sample is much easier to obtain. For the cluster sample, only 10 plots must be visited and the trees do not need to be individually numbered.</a:t>
            </a:r>
            <a:endParaRPr lang="en-US" altLang="zh-CN" dirty="0"/>
          </a:p>
          <a:p>
            <a:pPr marL="0" indent="0">
              <a:lnSpc>
                <a:spcPct val="120000"/>
              </a:lnSpc>
              <a:buNone/>
            </a:pPr>
            <a:r>
              <a:rPr lang="en-US" altLang="zh-CN" dirty="0" smtClean="0"/>
              <a:t>If the distribution of tree diameters is different in different parts of the forest, an advantage of using stratified random sampling instead of cluster sampling is that the stratified sampling is more likely to result in a sample that is representative of the population of all tree diameters. Cluster sampling is more likely to yield a sample in which trees with large diameters or trees with small diameters are over-represented simply by chance.</a:t>
            </a:r>
            <a:endParaRPr lang="zh-CN" altLang="en-US" dirty="0"/>
          </a:p>
        </p:txBody>
      </p:sp>
    </p:spTree>
    <p:extLst>
      <p:ext uri="{BB962C8B-B14F-4D97-AF65-F5344CB8AC3E}">
        <p14:creationId xmlns:p14="http://schemas.microsoft.com/office/powerpoint/2010/main" val="6237001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1475</TotalTime>
  <Words>474</Words>
  <Application>Microsoft Office PowerPoint</Application>
  <PresentationFormat>宽屏</PresentationFormat>
  <Paragraphs>30</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11</cp:revision>
  <dcterms:created xsi:type="dcterms:W3CDTF">2022-11-15T00:09:50Z</dcterms:created>
  <dcterms:modified xsi:type="dcterms:W3CDTF">2022-11-16T00:45:26Z</dcterms:modified>
</cp:coreProperties>
</file>