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60" r:id="rId3"/>
    <p:sldId id="261" r:id="rId4"/>
    <p:sldId id="262" r:id="rId5"/>
    <p:sldId id="266" r:id="rId6"/>
    <p:sldId id="268" r:id="rId7"/>
    <p:sldId id="270" r:id="rId8"/>
    <p:sldId id="271" r:id="rId9"/>
    <p:sldId id="267" r:id="rId10"/>
    <p:sldId id="275" r:id="rId11"/>
    <p:sldId id="279" r:id="rId12"/>
    <p:sldId id="276" r:id="rId13"/>
    <p:sldId id="277" r:id="rId14"/>
    <p:sldId id="280" r:id="rId15"/>
    <p:sldId id="274" r:id="rId16"/>
    <p:sldId id="256" r:id="rId17"/>
    <p:sldId id="257" r:id="rId18"/>
    <p:sldId id="26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369" autoAdjust="0"/>
  </p:normalViewPr>
  <p:slideViewPr>
    <p:cSldViewPr snapToGrid="0">
      <p:cViewPr varScale="1">
        <p:scale>
          <a:sx n="54" d="100"/>
          <a:sy n="54" d="100"/>
        </p:scale>
        <p:origin x="5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E3493-A829-4FA5-86CD-F17D34CCD105}" type="datetimeFigureOut">
              <a:rPr lang="zh-CN" altLang="en-US" smtClean="0"/>
              <a:t>2022/11/9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6EFDD0-0979-4421-853D-723804A76527}" type="slidenum">
              <a:rPr lang="zh-CN" altLang="en-US" smtClean="0"/>
              <a:t>‹#›</a:t>
            </a:fld>
            <a:endParaRPr lang="zh-CN" altLang="en-US"/>
          </a:p>
        </p:txBody>
      </p:sp>
    </p:spTree>
    <p:extLst>
      <p:ext uri="{BB962C8B-B14F-4D97-AF65-F5344CB8AC3E}">
        <p14:creationId xmlns:p14="http://schemas.microsoft.com/office/powerpoint/2010/main" val="346088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 male student</a:t>
            </a:r>
            <a:r>
              <a:rPr lang="en-US" altLang="zh-CN" baseline="0" dirty="0" smtClean="0"/>
              <a:t> with pierced ear</a:t>
            </a:r>
            <a:endParaRPr lang="zh-CN" altLang="en-US" dirty="0"/>
          </a:p>
        </p:txBody>
      </p:sp>
      <p:sp>
        <p:nvSpPr>
          <p:cNvPr id="4" name="灯片编号占位符 3"/>
          <p:cNvSpPr>
            <a:spLocks noGrp="1"/>
          </p:cNvSpPr>
          <p:nvPr>
            <p:ph type="sldNum" sz="quarter" idx="10"/>
          </p:nvPr>
        </p:nvSpPr>
        <p:spPr/>
        <p:txBody>
          <a:bodyPr/>
          <a:lstStyle/>
          <a:p>
            <a:fld id="{936EFDD0-0979-4421-853D-723804A76527}" type="slidenum">
              <a:rPr lang="zh-CN" altLang="en-US" smtClean="0"/>
              <a:t>3</a:t>
            </a:fld>
            <a:endParaRPr lang="zh-CN" altLang="en-US"/>
          </a:p>
        </p:txBody>
      </p:sp>
    </p:spTree>
    <p:extLst>
      <p:ext uri="{BB962C8B-B14F-4D97-AF65-F5344CB8AC3E}">
        <p14:creationId xmlns:p14="http://schemas.microsoft.com/office/powerpoint/2010/main" val="358572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student is male or</a:t>
            </a:r>
            <a:r>
              <a:rPr lang="en-US" altLang="zh-CN" baseline="0" dirty="0" smtClean="0"/>
              <a:t> the student had a pierced ear</a:t>
            </a:r>
            <a:endParaRPr lang="zh-CN" altLang="en-US" dirty="0"/>
          </a:p>
        </p:txBody>
      </p:sp>
      <p:sp>
        <p:nvSpPr>
          <p:cNvPr id="4" name="灯片编号占位符 3"/>
          <p:cNvSpPr>
            <a:spLocks noGrp="1"/>
          </p:cNvSpPr>
          <p:nvPr>
            <p:ph type="sldNum" sz="quarter" idx="10"/>
          </p:nvPr>
        </p:nvSpPr>
        <p:spPr/>
        <p:txBody>
          <a:bodyPr/>
          <a:lstStyle/>
          <a:p>
            <a:fld id="{936EFDD0-0979-4421-853D-723804A76527}" type="slidenum">
              <a:rPr lang="zh-CN" altLang="en-US" smtClean="0"/>
              <a:t>4</a:t>
            </a:fld>
            <a:endParaRPr lang="zh-CN" altLang="en-US"/>
          </a:p>
        </p:txBody>
      </p:sp>
    </p:spTree>
    <p:extLst>
      <p:ext uri="{BB962C8B-B14F-4D97-AF65-F5344CB8AC3E}">
        <p14:creationId xmlns:p14="http://schemas.microsoft.com/office/powerpoint/2010/main" val="3243268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这些就叫做</a:t>
            </a:r>
            <a:r>
              <a:rPr lang="en-US" altLang="zh-CN" dirty="0" smtClean="0"/>
              <a:t>conditional Probability</a:t>
            </a:r>
            <a:endParaRPr lang="zh-CN" altLang="en-US" dirty="0" smtClean="0"/>
          </a:p>
          <a:p>
            <a:r>
              <a:rPr lang="zh-CN" altLang="en-US" dirty="0" smtClean="0"/>
              <a:t>那我们观察一下我们是怎么计算的：</a:t>
            </a:r>
            <a:endParaRPr lang="en-US" altLang="zh-CN" dirty="0" smtClean="0"/>
          </a:p>
          <a:p>
            <a:r>
              <a:rPr lang="zh-CN" altLang="en-US" dirty="0" smtClean="0"/>
              <a:t>分子：</a:t>
            </a:r>
            <a:r>
              <a:rPr lang="en-US" altLang="zh-CN" dirty="0" smtClean="0"/>
              <a:t>pierced and male </a:t>
            </a:r>
          </a:p>
          <a:p>
            <a:r>
              <a:rPr lang="zh-CN" altLang="en-US" dirty="0" smtClean="0"/>
              <a:t>分母： </a:t>
            </a:r>
            <a:r>
              <a:rPr lang="en-US" altLang="zh-CN" smtClean="0"/>
              <a:t>male</a:t>
            </a:r>
            <a:endParaRPr lang="zh-CN" altLang="en-US"/>
          </a:p>
        </p:txBody>
      </p:sp>
      <p:sp>
        <p:nvSpPr>
          <p:cNvPr id="4" name="灯片编号占位符 3"/>
          <p:cNvSpPr>
            <a:spLocks noGrp="1"/>
          </p:cNvSpPr>
          <p:nvPr>
            <p:ph type="sldNum" sz="quarter" idx="10"/>
          </p:nvPr>
        </p:nvSpPr>
        <p:spPr/>
        <p:txBody>
          <a:bodyPr/>
          <a:lstStyle/>
          <a:p>
            <a:fld id="{936EFDD0-0979-4421-853D-723804A76527}" type="slidenum">
              <a:rPr lang="zh-CN" altLang="en-US" smtClean="0"/>
              <a:t>8</a:t>
            </a:fld>
            <a:endParaRPr lang="zh-CN" altLang="en-US"/>
          </a:p>
        </p:txBody>
      </p:sp>
    </p:spTree>
    <p:extLst>
      <p:ext uri="{BB962C8B-B14F-4D97-AF65-F5344CB8AC3E}">
        <p14:creationId xmlns:p14="http://schemas.microsoft.com/office/powerpoint/2010/main" val="62272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36EFDD0-0979-4421-853D-723804A76527}" type="slidenum">
              <a:rPr lang="zh-CN" altLang="en-US" smtClean="0"/>
              <a:t>9</a:t>
            </a:fld>
            <a:endParaRPr lang="zh-CN" altLang="en-US"/>
          </a:p>
        </p:txBody>
      </p:sp>
    </p:spTree>
    <p:extLst>
      <p:ext uri="{BB962C8B-B14F-4D97-AF65-F5344CB8AC3E}">
        <p14:creationId xmlns:p14="http://schemas.microsoft.com/office/powerpoint/2010/main" val="302886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743046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1419112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418009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4221504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423567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4269427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3344174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2074161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86839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366430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026E55D1-AD61-4529-A605-2E6699B38C68}" type="datetimeFigureOut">
              <a:rPr lang="zh-CN" altLang="en-US" smtClean="0"/>
              <a:t>2022/11/9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548216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6E55D1-AD61-4529-A605-2E6699B38C68}" type="datetimeFigureOut">
              <a:rPr lang="zh-CN" altLang="en-US" smtClean="0"/>
              <a:t>2022/11/9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E95DC8-85AB-4C87-A60D-CCE3808AE7E0}" type="slidenum">
              <a:rPr lang="zh-CN" altLang="en-US" smtClean="0"/>
              <a:t>‹#›</a:t>
            </a:fld>
            <a:endParaRPr lang="zh-CN" altLang="en-US"/>
          </a:p>
        </p:txBody>
      </p:sp>
    </p:spTree>
    <p:extLst>
      <p:ext uri="{BB962C8B-B14F-4D97-AF65-F5344CB8AC3E}">
        <p14:creationId xmlns:p14="http://schemas.microsoft.com/office/powerpoint/2010/main" val="2525564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3219059"/>
            <a:ext cx="12192000" cy="1325563"/>
          </a:xfrm>
        </p:spPr>
        <p:txBody>
          <a:bodyPr>
            <a:noAutofit/>
          </a:bodyPr>
          <a:lstStyle/>
          <a:p>
            <a:pPr algn="ctr">
              <a:lnSpc>
                <a:spcPct val="150000"/>
              </a:lnSpc>
            </a:pPr>
            <a:r>
              <a:rPr lang="en-US" altLang="zh-CN" sz="7200" dirty="0" smtClean="0">
                <a:latin typeface="Bell MT" panose="02020503060305020303" pitchFamily="18" charset="0"/>
              </a:rPr>
              <a:t>Lecture 2</a:t>
            </a:r>
            <a:r>
              <a:rPr lang="en-US" altLang="zh-CN" sz="6000" dirty="0" smtClean="0">
                <a:latin typeface="Bell MT" panose="02020503060305020303" pitchFamily="18" charset="0"/>
              </a:rPr>
              <a:t/>
            </a:r>
            <a:br>
              <a:rPr lang="en-US" altLang="zh-CN" sz="6000" dirty="0" smtClean="0">
                <a:latin typeface="Bell MT" panose="02020503060305020303" pitchFamily="18" charset="0"/>
              </a:rPr>
            </a:br>
            <a:r>
              <a:rPr lang="en-US" altLang="zh-CN" sz="6000" dirty="0" smtClean="0">
                <a:latin typeface="Bell MT" panose="02020503060305020303" pitchFamily="18" charset="0"/>
              </a:rPr>
              <a:t>Conditional Probability</a:t>
            </a:r>
            <a:r>
              <a:rPr lang="en-US" altLang="zh-CN" sz="6000" smtClean="0">
                <a:latin typeface="Bell MT" panose="02020503060305020303" pitchFamily="18" charset="0"/>
              </a:rPr>
              <a:t/>
            </a:r>
            <a:br>
              <a:rPr lang="en-US" altLang="zh-CN" sz="6000" smtClean="0">
                <a:latin typeface="Bell MT" panose="02020503060305020303" pitchFamily="18" charset="0"/>
              </a:rPr>
            </a:br>
            <a:endParaRPr lang="zh-CN" altLang="en-US" sz="6000" dirty="0">
              <a:latin typeface="Bell MT" panose="02020503060305020303" pitchFamily="18" charset="0"/>
            </a:endParaRPr>
          </a:p>
        </p:txBody>
      </p:sp>
    </p:spTree>
    <p:extLst>
      <p:ext uri="{BB962C8B-B14F-4D97-AF65-F5344CB8AC3E}">
        <p14:creationId xmlns:p14="http://schemas.microsoft.com/office/powerpoint/2010/main" val="1154209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78842" y="3902655"/>
            <a:ext cx="11585409" cy="2721170"/>
          </a:xfrm>
          <a:prstGeom prst="rect">
            <a:avLst/>
          </a:prstGeom>
        </p:spPr>
      </p:pic>
      <mc:AlternateContent xmlns:mc="http://schemas.openxmlformats.org/markup-compatibility/2006" xmlns:a14="http://schemas.microsoft.com/office/drawing/2010/main">
        <mc:Choice Requires="a14">
          <p:sp>
            <p:nvSpPr>
              <p:cNvPr id="5" name="矩形 4"/>
              <p:cNvSpPr/>
              <p:nvPr/>
            </p:nvSpPr>
            <p:spPr>
              <a:xfrm>
                <a:off x="3774790" y="497088"/>
                <a:ext cx="3995646" cy="1170898"/>
              </a:xfrm>
              <a:prstGeom prst="rect">
                <a:avLst/>
              </a:prstGeom>
            </p:spPr>
            <p:txBody>
              <a:bodyPr wrap="none">
                <a:spAutoFit/>
              </a:bodyPr>
              <a:lstStyle/>
              <a:p>
                <a:r>
                  <a:rPr lang="en-US" altLang="zh-CN" sz="4400" dirty="0">
                    <a:latin typeface="Bell MT" panose="02020503060305020303" pitchFamily="18" charset="0"/>
                  </a:rPr>
                  <a:t>P(A|B) =</a:t>
                </a:r>
                <a14:m>
                  <m:oMath xmlns:m="http://schemas.openxmlformats.org/officeDocument/2006/math">
                    <m:r>
                      <a:rPr lang="en-US" altLang="zh-CN" sz="4400">
                        <a:latin typeface="Cambria Math" panose="02040503050406030204" pitchFamily="18" charset="0"/>
                      </a:rPr>
                      <m:t> </m:t>
                    </m:r>
                    <m:f>
                      <m:fPr>
                        <m:ctrlPr>
                          <a:rPr lang="en-US" altLang="zh-CN" sz="4400" i="1">
                            <a:latin typeface="Cambria Math" panose="02040503050406030204" pitchFamily="18" charset="0"/>
                          </a:rPr>
                        </m:ctrlPr>
                      </m:fPr>
                      <m:num>
                        <m:r>
                          <a:rPr lang="en-US" altLang="zh-CN" sz="4400" i="1">
                            <a:latin typeface="Cambria Math" panose="02040503050406030204" pitchFamily="18" charset="0"/>
                          </a:rPr>
                          <m:t>𝑃</m:t>
                        </m:r>
                        <m:r>
                          <a:rPr lang="en-US" altLang="zh-CN" sz="4400" i="1">
                            <a:latin typeface="Cambria Math" panose="02040503050406030204" pitchFamily="18" charset="0"/>
                          </a:rPr>
                          <m:t>(</m:t>
                        </m:r>
                        <m:r>
                          <a:rPr lang="en-US" altLang="zh-CN" sz="4400" i="1">
                            <a:latin typeface="Cambria Math" panose="02040503050406030204" pitchFamily="18" charset="0"/>
                          </a:rPr>
                          <m:t>𝐴</m:t>
                        </m:r>
                        <m:r>
                          <a:rPr lang="en-US" altLang="zh-CN" sz="4400" i="1">
                            <a:latin typeface="Cambria Math" panose="02040503050406030204" pitchFamily="18" charset="0"/>
                            <a:ea typeface="Cambria Math" panose="02040503050406030204" pitchFamily="18" charset="0"/>
                          </a:rPr>
                          <m:t>∩</m:t>
                        </m:r>
                        <m:r>
                          <a:rPr lang="en-US" altLang="zh-CN" sz="4400" i="1">
                            <a:latin typeface="Cambria Math" panose="02040503050406030204" pitchFamily="18" charset="0"/>
                            <a:ea typeface="Cambria Math" panose="02040503050406030204" pitchFamily="18" charset="0"/>
                          </a:rPr>
                          <m:t>𝐵</m:t>
                        </m:r>
                        <m:r>
                          <a:rPr lang="en-US" altLang="zh-CN" sz="4400" i="1">
                            <a:latin typeface="Cambria Math" panose="02040503050406030204" pitchFamily="18" charset="0"/>
                            <a:ea typeface="Cambria Math" panose="02040503050406030204" pitchFamily="18" charset="0"/>
                          </a:rPr>
                          <m:t>)</m:t>
                        </m:r>
                      </m:num>
                      <m:den>
                        <m:r>
                          <a:rPr lang="en-US" altLang="zh-CN" sz="4400" i="1">
                            <a:latin typeface="Cambria Math" panose="02040503050406030204" pitchFamily="18" charset="0"/>
                          </a:rPr>
                          <m:t>𝑃</m:t>
                        </m:r>
                        <m:r>
                          <a:rPr lang="en-US" altLang="zh-CN" sz="4400" i="1">
                            <a:latin typeface="Cambria Math" panose="02040503050406030204" pitchFamily="18" charset="0"/>
                          </a:rPr>
                          <m:t>(</m:t>
                        </m:r>
                        <m:r>
                          <a:rPr lang="en-US" altLang="zh-CN" sz="4400" i="1">
                            <a:latin typeface="Cambria Math" panose="02040503050406030204" pitchFamily="18" charset="0"/>
                          </a:rPr>
                          <m:t>𝐵</m:t>
                        </m:r>
                        <m:r>
                          <a:rPr lang="en-US" altLang="zh-CN" sz="4400" i="1">
                            <a:latin typeface="Cambria Math" panose="02040503050406030204" pitchFamily="18" charset="0"/>
                          </a:rPr>
                          <m:t>)</m:t>
                        </m:r>
                      </m:den>
                    </m:f>
                  </m:oMath>
                </a14:m>
                <a:endParaRPr lang="zh-CN" altLang="en-US" sz="4400" dirty="0"/>
              </a:p>
            </p:txBody>
          </p:sp>
        </mc:Choice>
        <mc:Fallback xmlns="">
          <p:sp>
            <p:nvSpPr>
              <p:cNvPr id="5" name="矩形 4"/>
              <p:cNvSpPr>
                <a:spLocks noRot="1" noChangeAspect="1" noMove="1" noResize="1" noEditPoints="1" noAdjustHandles="1" noChangeArrowheads="1" noChangeShapeType="1" noTextEdit="1"/>
              </p:cNvSpPr>
              <p:nvPr/>
            </p:nvSpPr>
            <p:spPr>
              <a:xfrm>
                <a:off x="3774790" y="497088"/>
                <a:ext cx="3995646" cy="1170898"/>
              </a:xfrm>
              <a:prstGeom prst="rect">
                <a:avLst/>
              </a:prstGeom>
              <a:blipFill>
                <a:blip r:embed="rId3"/>
                <a:stretch>
                  <a:fillRect l="-6098" b="-6250"/>
                </a:stretch>
              </a:blipFill>
            </p:spPr>
            <p:txBody>
              <a:bodyPr/>
              <a:lstStyle/>
              <a:p>
                <a:r>
                  <a:rPr lang="zh-CN" altLang="en-US">
                    <a:noFill/>
                  </a:rPr>
                  <a:t> </a:t>
                </a:r>
              </a:p>
            </p:txBody>
          </p:sp>
        </mc:Fallback>
      </mc:AlternateContent>
      <p:sp>
        <p:nvSpPr>
          <p:cNvPr id="6" name="下箭头 5"/>
          <p:cNvSpPr/>
          <p:nvPr/>
        </p:nvSpPr>
        <p:spPr>
          <a:xfrm>
            <a:off x="5542156" y="1862255"/>
            <a:ext cx="1449659" cy="1996068"/>
          </a:xfrm>
          <a:prstGeom prst="downArrow">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723879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5872" y="2406417"/>
            <a:ext cx="11116361" cy="1077218"/>
          </a:xfrm>
          <a:prstGeom prst="rect">
            <a:avLst/>
          </a:prstGeom>
        </p:spPr>
        <p:txBody>
          <a:bodyPr wrap="square">
            <a:spAutoFit/>
          </a:bodyPr>
          <a:lstStyle/>
          <a:p>
            <a:r>
              <a:rPr lang="en-US" altLang="zh-CN" sz="3200" dirty="0" smtClean="0">
                <a:latin typeface="Bell MT" panose="02020503060305020303" pitchFamily="18" charset="0"/>
              </a:rPr>
              <a:t>If we know that a randomly selected student has a pierced ear, what is the probability that the student is male? </a:t>
            </a:r>
            <a:endParaRPr lang="zh-CN" altLang="en-US" sz="3200" dirty="0">
              <a:latin typeface="Bell MT" panose="02020503060305020303" pitchFamily="18" charset="0"/>
            </a:endParaRPr>
          </a:p>
        </p:txBody>
      </p:sp>
      <p:pic>
        <p:nvPicPr>
          <p:cNvPr id="5" name="图片 4"/>
          <p:cNvPicPr>
            <a:picLocks noChangeAspect="1"/>
          </p:cNvPicPr>
          <p:nvPr/>
        </p:nvPicPr>
        <p:blipFill>
          <a:blip r:embed="rId2"/>
          <a:stretch>
            <a:fillRect/>
          </a:stretch>
        </p:blipFill>
        <p:spPr>
          <a:xfrm>
            <a:off x="625873" y="386753"/>
            <a:ext cx="10307488" cy="1800476"/>
          </a:xfrm>
          <a:prstGeom prst="rect">
            <a:avLst/>
          </a:prstGeom>
        </p:spPr>
      </p:pic>
      <p:pic>
        <p:nvPicPr>
          <p:cNvPr id="6" name="图片 5"/>
          <p:cNvPicPr>
            <a:picLocks noChangeAspect="1"/>
          </p:cNvPicPr>
          <p:nvPr/>
        </p:nvPicPr>
        <p:blipFill>
          <a:blip r:embed="rId3"/>
          <a:stretch>
            <a:fillRect/>
          </a:stretch>
        </p:blipFill>
        <p:spPr>
          <a:xfrm>
            <a:off x="1049880" y="3963051"/>
            <a:ext cx="9883481" cy="589756"/>
          </a:xfrm>
          <a:prstGeom prst="rect">
            <a:avLst/>
          </a:prstGeom>
        </p:spPr>
      </p:pic>
      <p:pic>
        <p:nvPicPr>
          <p:cNvPr id="7" name="图片 6"/>
          <p:cNvPicPr>
            <a:picLocks noChangeAspect="1"/>
          </p:cNvPicPr>
          <p:nvPr/>
        </p:nvPicPr>
        <p:blipFill rotWithShape="1">
          <a:blip r:embed="rId4"/>
          <a:srcRect t="3271"/>
          <a:stretch/>
        </p:blipFill>
        <p:spPr>
          <a:xfrm>
            <a:off x="1238413" y="4817757"/>
            <a:ext cx="8270014" cy="1650467"/>
          </a:xfrm>
          <a:prstGeom prst="rect">
            <a:avLst/>
          </a:prstGeom>
        </p:spPr>
      </p:pic>
    </p:spTree>
    <p:extLst>
      <p:ext uri="{BB962C8B-B14F-4D97-AF65-F5344CB8AC3E}">
        <p14:creationId xmlns:p14="http://schemas.microsoft.com/office/powerpoint/2010/main" val="37438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62000" y="529903"/>
            <a:ext cx="10868721" cy="1077218"/>
          </a:xfrm>
          <a:prstGeom prst="rect">
            <a:avLst/>
          </a:prstGeom>
        </p:spPr>
        <p:txBody>
          <a:bodyPr wrap="square">
            <a:spAutoFit/>
          </a:bodyPr>
          <a:lstStyle/>
          <a:p>
            <a:r>
              <a:rPr lang="en-US" altLang="zh-CN" sz="3200" dirty="0" smtClean="0">
                <a:latin typeface="Bell MT" panose="02020503060305020303" pitchFamily="18" charset="0"/>
              </a:rPr>
              <a:t>The following table gives information on DVD players sold by a certain electronics store:</a:t>
            </a:r>
            <a:endParaRPr lang="zh-CN" altLang="en-US" sz="3200" dirty="0">
              <a:latin typeface="Bell MT" panose="02020503060305020303" pitchFamily="18" charset="0"/>
            </a:endParaRPr>
          </a:p>
        </p:txBody>
      </p:sp>
      <p:pic>
        <p:nvPicPr>
          <p:cNvPr id="5" name="图片 4"/>
          <p:cNvPicPr>
            <a:picLocks noChangeAspect="1"/>
          </p:cNvPicPr>
          <p:nvPr/>
        </p:nvPicPr>
        <p:blipFill>
          <a:blip r:embed="rId2"/>
          <a:stretch>
            <a:fillRect/>
          </a:stretch>
        </p:blipFill>
        <p:spPr>
          <a:xfrm>
            <a:off x="2972542" y="1607121"/>
            <a:ext cx="6001588" cy="2057687"/>
          </a:xfrm>
          <a:prstGeom prst="rect">
            <a:avLst/>
          </a:prstGeom>
        </p:spPr>
      </p:pic>
      <p:sp>
        <p:nvSpPr>
          <p:cNvPr id="6" name="矩形 5"/>
          <p:cNvSpPr/>
          <p:nvPr/>
        </p:nvSpPr>
        <p:spPr>
          <a:xfrm>
            <a:off x="466492" y="3952290"/>
            <a:ext cx="11459736" cy="1384995"/>
          </a:xfrm>
          <a:prstGeom prst="rect">
            <a:avLst/>
          </a:prstGeom>
        </p:spPr>
        <p:txBody>
          <a:bodyPr wrap="square">
            <a:spAutoFit/>
          </a:bodyPr>
          <a:lstStyle/>
          <a:p>
            <a:r>
              <a:rPr lang="en-US" altLang="zh-CN" sz="2800" dirty="0" smtClean="0">
                <a:latin typeface="Bell MT" panose="02020503060305020303" pitchFamily="18" charset="0"/>
              </a:rPr>
              <a:t>A purchaser is randomly selected from among all those who bought a DVD player from the store. What is the probability that the selected customer purchased a Brand 1 model and an extended warranty?</a:t>
            </a:r>
            <a:endParaRPr lang="zh-CN" altLang="en-US" sz="2800" dirty="0">
              <a:latin typeface="Bell MT" panose="02020503060305020303" pitchFamily="18" charset="0"/>
            </a:endParaRPr>
          </a:p>
        </p:txBody>
      </p:sp>
    </p:spTree>
    <p:extLst>
      <p:ext uri="{BB962C8B-B14F-4D97-AF65-F5344CB8AC3E}">
        <p14:creationId xmlns:p14="http://schemas.microsoft.com/office/powerpoint/2010/main" val="1560633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135698" y="4379328"/>
            <a:ext cx="7039957" cy="724001"/>
          </a:xfrm>
          <a:prstGeom prst="rect">
            <a:avLst/>
          </a:prstGeom>
        </p:spPr>
      </p:pic>
      <p:pic>
        <p:nvPicPr>
          <p:cNvPr id="5" name="图片 4"/>
          <p:cNvPicPr>
            <a:picLocks noChangeAspect="1"/>
          </p:cNvPicPr>
          <p:nvPr/>
        </p:nvPicPr>
        <p:blipFill>
          <a:blip r:embed="rId3"/>
          <a:stretch>
            <a:fillRect/>
          </a:stretch>
        </p:blipFill>
        <p:spPr>
          <a:xfrm>
            <a:off x="338899" y="202068"/>
            <a:ext cx="6001588" cy="2057687"/>
          </a:xfrm>
          <a:prstGeom prst="rect">
            <a:avLst/>
          </a:prstGeom>
        </p:spPr>
      </p:pic>
      <p:sp>
        <p:nvSpPr>
          <p:cNvPr id="6" name="矩形 5"/>
          <p:cNvSpPr/>
          <p:nvPr/>
        </p:nvSpPr>
        <p:spPr>
          <a:xfrm>
            <a:off x="6563459" y="107526"/>
            <a:ext cx="5235177" cy="3108543"/>
          </a:xfrm>
          <a:prstGeom prst="rect">
            <a:avLst/>
          </a:prstGeom>
        </p:spPr>
        <p:txBody>
          <a:bodyPr wrap="square">
            <a:spAutoFit/>
          </a:bodyPr>
          <a:lstStyle/>
          <a:p>
            <a:r>
              <a:rPr lang="en-US" altLang="zh-CN" sz="2800" dirty="0" smtClean="0">
                <a:latin typeface="Bell MT" panose="02020503060305020303" pitchFamily="18" charset="0"/>
              </a:rPr>
              <a:t>A purchaser is randomly selected from among all those who bought a DVD player from the store. What is the probability that the selected customer purchased a Brand 1 model and an extended warranty?</a:t>
            </a:r>
            <a:endParaRPr lang="zh-CN" altLang="en-US" sz="2800" dirty="0">
              <a:latin typeface="Bell MT" panose="02020503060305020303" pitchFamily="18" charset="0"/>
            </a:endParaRPr>
          </a:p>
        </p:txBody>
      </p:sp>
      <p:pic>
        <p:nvPicPr>
          <p:cNvPr id="7" name="图片 6"/>
          <p:cNvPicPr>
            <a:picLocks noChangeAspect="1"/>
          </p:cNvPicPr>
          <p:nvPr/>
        </p:nvPicPr>
        <p:blipFill>
          <a:blip r:embed="rId4"/>
          <a:stretch>
            <a:fillRect/>
          </a:stretch>
        </p:blipFill>
        <p:spPr>
          <a:xfrm>
            <a:off x="338899" y="3208285"/>
            <a:ext cx="6313449" cy="1171043"/>
          </a:xfrm>
          <a:prstGeom prst="rect">
            <a:avLst/>
          </a:prstGeom>
        </p:spPr>
      </p:pic>
      <p:sp>
        <p:nvSpPr>
          <p:cNvPr id="2" name="文本框 1"/>
          <p:cNvSpPr txBox="1"/>
          <p:nvPr/>
        </p:nvSpPr>
        <p:spPr>
          <a:xfrm>
            <a:off x="260973" y="2855783"/>
            <a:ext cx="11923936" cy="3170099"/>
          </a:xfrm>
          <a:prstGeom prst="rect">
            <a:avLst/>
          </a:prstGeom>
          <a:noFill/>
        </p:spPr>
        <p:txBody>
          <a:bodyPr wrap="square" rtlCol="0">
            <a:spAutoFit/>
          </a:bodyPr>
          <a:lstStyle/>
          <a:p>
            <a:r>
              <a:rPr lang="en-US" altLang="zh-CN" sz="2400" dirty="0" smtClean="0">
                <a:solidFill>
                  <a:srgbClr val="FF0000"/>
                </a:solidFill>
                <a:latin typeface="Bell MT" panose="02020503060305020303" pitchFamily="18" charset="0"/>
              </a:rPr>
              <a:t>Define the events as follows.</a:t>
            </a:r>
          </a:p>
          <a:p>
            <a:endParaRPr lang="en-US" altLang="zh-CN" sz="2400" dirty="0">
              <a:solidFill>
                <a:srgbClr val="FF0000"/>
              </a:solidFill>
              <a:latin typeface="Bell MT" panose="02020503060305020303" pitchFamily="18" charset="0"/>
            </a:endParaRPr>
          </a:p>
          <a:p>
            <a:endParaRPr lang="en-US" altLang="zh-CN" sz="2400" dirty="0" smtClean="0">
              <a:solidFill>
                <a:srgbClr val="FF0000"/>
              </a:solidFill>
              <a:latin typeface="Bell MT" panose="02020503060305020303" pitchFamily="18" charset="0"/>
            </a:endParaRPr>
          </a:p>
          <a:p>
            <a:endParaRPr lang="en-US" altLang="zh-CN" sz="2400" dirty="0">
              <a:solidFill>
                <a:srgbClr val="FF0000"/>
              </a:solidFill>
              <a:latin typeface="Bell MT" panose="02020503060305020303" pitchFamily="18" charset="0"/>
            </a:endParaRPr>
          </a:p>
          <a:p>
            <a:r>
              <a:rPr lang="en-US" altLang="zh-CN" sz="2400" dirty="0" smtClean="0">
                <a:solidFill>
                  <a:srgbClr val="FF0000"/>
                </a:solidFill>
                <a:latin typeface="Bell MT" panose="02020503060305020303" pitchFamily="18" charset="0"/>
              </a:rPr>
              <a:t>From the table, we have</a:t>
            </a:r>
          </a:p>
          <a:p>
            <a:endParaRPr lang="en-US" altLang="zh-CN" sz="2400" dirty="0" smtClean="0">
              <a:solidFill>
                <a:srgbClr val="FF0000"/>
              </a:solidFill>
              <a:latin typeface="Bell MT" panose="02020503060305020303" pitchFamily="18" charset="0"/>
            </a:endParaRPr>
          </a:p>
          <a:p>
            <a:r>
              <a:rPr lang="en-US" altLang="zh-CN" sz="2800" dirty="0" smtClean="0">
                <a:solidFill>
                  <a:srgbClr val="FF0000"/>
                </a:solidFill>
                <a:latin typeface="Bell MT" panose="02020503060305020303" pitchFamily="18" charset="0"/>
              </a:rPr>
              <a:t>Hence, we have the probability that the selected customer purchased a Brand 1 model and an extended warranty is P(B1 and E) = P(E|B1)P(B1)=0.2*0.7=0.14</a:t>
            </a:r>
          </a:p>
        </p:txBody>
      </p:sp>
    </p:spTree>
    <p:extLst>
      <p:ext uri="{BB962C8B-B14F-4D97-AF65-F5344CB8AC3E}">
        <p14:creationId xmlns:p14="http://schemas.microsoft.com/office/powerpoint/2010/main" val="38250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481982" y="2685468"/>
            <a:ext cx="7544853" cy="4172532"/>
          </a:xfrm>
          <a:prstGeom prst="rect">
            <a:avLst/>
          </a:prstGeom>
        </p:spPr>
      </p:pic>
      <p:pic>
        <p:nvPicPr>
          <p:cNvPr id="5" name="图片 4"/>
          <p:cNvPicPr>
            <a:picLocks noChangeAspect="1"/>
          </p:cNvPicPr>
          <p:nvPr/>
        </p:nvPicPr>
        <p:blipFill>
          <a:blip r:embed="rId3"/>
          <a:stretch>
            <a:fillRect/>
          </a:stretch>
        </p:blipFill>
        <p:spPr>
          <a:xfrm>
            <a:off x="190104" y="1128657"/>
            <a:ext cx="6001588" cy="2057687"/>
          </a:xfrm>
          <a:prstGeom prst="rect">
            <a:avLst/>
          </a:prstGeom>
        </p:spPr>
      </p:pic>
      <p:sp>
        <p:nvSpPr>
          <p:cNvPr id="6" name="文本框 5"/>
          <p:cNvSpPr txBox="1"/>
          <p:nvPr/>
        </p:nvSpPr>
        <p:spPr>
          <a:xfrm>
            <a:off x="531628" y="265814"/>
            <a:ext cx="4146698" cy="646331"/>
          </a:xfrm>
          <a:prstGeom prst="rect">
            <a:avLst/>
          </a:prstGeom>
          <a:noFill/>
        </p:spPr>
        <p:txBody>
          <a:bodyPr wrap="square" rtlCol="0">
            <a:spAutoFit/>
          </a:bodyPr>
          <a:lstStyle/>
          <a:p>
            <a:r>
              <a:rPr lang="en-US" altLang="zh-CN" sz="3600" dirty="0" smtClean="0">
                <a:latin typeface="Bell MT" panose="02020503060305020303" pitchFamily="18" charset="0"/>
              </a:rPr>
              <a:t>Tree Diagram</a:t>
            </a:r>
            <a:endParaRPr lang="zh-CN" altLang="en-US" sz="3600" dirty="0">
              <a:latin typeface="Bell MT" panose="02020503060305020303" pitchFamily="18" charset="0"/>
            </a:endParaRPr>
          </a:p>
        </p:txBody>
      </p:sp>
    </p:spTree>
    <p:extLst>
      <p:ext uri="{BB962C8B-B14F-4D97-AF65-F5344CB8AC3E}">
        <p14:creationId xmlns:p14="http://schemas.microsoft.com/office/powerpoint/2010/main" val="27126578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82136" y="71774"/>
            <a:ext cx="11459737" cy="1569660"/>
          </a:xfrm>
          <a:prstGeom prst="rect">
            <a:avLst/>
          </a:prstGeom>
        </p:spPr>
        <p:txBody>
          <a:bodyPr wrap="square">
            <a:spAutoFit/>
          </a:bodyPr>
          <a:lstStyle/>
          <a:p>
            <a:r>
              <a:rPr lang="en-US" altLang="zh-CN" sz="2400" dirty="0" smtClean="0">
                <a:latin typeface="Bell MT" panose="02020503060305020303" pitchFamily="18" charset="0"/>
              </a:rPr>
              <a:t>Yellowstone National Park surveyed a random sample of 1526 winter visitors to the park. They asked each person whether he or she owned, rented, or had never used a snowmobile. Respondents were also asked whether they belonged to an environmental organization (like the Sierra Club). The two-way table summarizes the survey responses.</a:t>
            </a:r>
            <a:endParaRPr lang="zh-CN" altLang="en-US" sz="2400" dirty="0">
              <a:latin typeface="Bell MT" panose="02020503060305020303" pitchFamily="18" charset="0"/>
            </a:endParaRPr>
          </a:p>
        </p:txBody>
      </p:sp>
      <p:pic>
        <p:nvPicPr>
          <p:cNvPr id="5" name="图片 4"/>
          <p:cNvPicPr>
            <a:picLocks noChangeAspect="1"/>
          </p:cNvPicPr>
          <p:nvPr/>
        </p:nvPicPr>
        <p:blipFill>
          <a:blip r:embed="rId2"/>
          <a:stretch>
            <a:fillRect/>
          </a:stretch>
        </p:blipFill>
        <p:spPr>
          <a:xfrm>
            <a:off x="1236264" y="1641434"/>
            <a:ext cx="9725384" cy="2058978"/>
          </a:xfrm>
          <a:prstGeom prst="rect">
            <a:avLst/>
          </a:prstGeom>
        </p:spPr>
      </p:pic>
      <p:sp>
        <p:nvSpPr>
          <p:cNvPr id="6" name="矩形 5"/>
          <p:cNvSpPr/>
          <p:nvPr/>
        </p:nvSpPr>
        <p:spPr>
          <a:xfrm>
            <a:off x="0" y="3485844"/>
            <a:ext cx="12191999" cy="3416320"/>
          </a:xfrm>
          <a:prstGeom prst="rect">
            <a:avLst/>
          </a:prstGeom>
        </p:spPr>
        <p:txBody>
          <a:bodyPr wrap="square">
            <a:spAutoFit/>
          </a:bodyPr>
          <a:lstStyle/>
          <a:p>
            <a:r>
              <a:rPr lang="en-US" altLang="zh-CN" sz="2400" dirty="0" smtClean="0">
                <a:latin typeface="Bell MT" panose="02020503060305020303" pitchFamily="18" charset="0"/>
              </a:rPr>
              <a:t>Suppose we randomly select one of the survey respondents. </a:t>
            </a:r>
          </a:p>
          <a:p>
            <a:r>
              <a:rPr lang="en-US" altLang="zh-CN" sz="2400" dirty="0" smtClean="0">
                <a:latin typeface="Bell MT" panose="02020503060305020303" pitchFamily="18" charset="0"/>
              </a:rPr>
              <a:t>Define events E: environmental club member, S: snowmobile owner, and N: never used. </a:t>
            </a:r>
          </a:p>
          <a:p>
            <a:pPr marL="457200" indent="-457200">
              <a:buAutoNum type="alphaLcPeriod"/>
            </a:pPr>
            <a:r>
              <a:rPr lang="en-US" altLang="zh-CN" sz="2400" dirty="0" smtClean="0">
                <a:latin typeface="Bell MT" panose="02020503060305020303" pitchFamily="18" charset="0"/>
              </a:rPr>
              <a:t>Find P(N | E). Interpret this value in context. </a:t>
            </a:r>
          </a:p>
          <a:p>
            <a:pPr marL="457200" indent="-457200">
              <a:buAutoNum type="alphaLcPeriod"/>
            </a:pPr>
            <a:r>
              <a:rPr lang="en-US" altLang="zh-CN" sz="2400" dirty="0" smtClean="0">
                <a:latin typeface="Bell MT" panose="02020503060305020303" pitchFamily="18" charset="0"/>
              </a:rPr>
              <a:t>Given that the chosen person is not a snowmobile owner, what’s the probability that she or he is an environmental club member? Write your answer as a probability statement using correct symbols for the events. </a:t>
            </a:r>
          </a:p>
          <a:p>
            <a:pPr marL="457200" indent="-457200">
              <a:buAutoNum type="alphaLcPeriod"/>
            </a:pPr>
            <a:r>
              <a:rPr lang="en-US" altLang="zh-CN" sz="2400" dirty="0" smtClean="0">
                <a:latin typeface="Bell MT" panose="02020503060305020303" pitchFamily="18" charset="0"/>
              </a:rPr>
              <a:t>Is the chosen person more likely to not be an environmental club member if he or she has never used a snowmobile, is a snowmobile owner, or a snowmobile renter? Justify your answer. </a:t>
            </a:r>
            <a:endParaRPr lang="zh-CN" altLang="en-US" sz="2400" dirty="0">
              <a:latin typeface="Bell MT" panose="02020503060305020303" pitchFamily="18" charset="0"/>
            </a:endParaRPr>
          </a:p>
        </p:txBody>
      </p:sp>
    </p:spTree>
    <p:extLst>
      <p:ext uri="{BB962C8B-B14F-4D97-AF65-F5344CB8AC3E}">
        <p14:creationId xmlns:p14="http://schemas.microsoft.com/office/powerpoint/2010/main" val="11438075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369" y="606355"/>
            <a:ext cx="11188995" cy="1200329"/>
          </a:xfrm>
          <a:prstGeom prst="rect">
            <a:avLst/>
          </a:prstGeom>
        </p:spPr>
        <p:txBody>
          <a:bodyPr wrap="square">
            <a:spAutoFit/>
          </a:bodyPr>
          <a:lstStyle/>
          <a:p>
            <a:r>
              <a:rPr lang="en-US" altLang="zh-CN" sz="2400" dirty="0" smtClean="0">
                <a:latin typeface="Bell MT" panose="02020503060305020303" pitchFamily="18" charset="0"/>
              </a:rPr>
              <a:t>At the fictional George Washington High School (GWHS), after-school activities can be classified into three types: </a:t>
            </a:r>
            <a:r>
              <a:rPr lang="en-US" altLang="zh-CN" sz="2400" b="1" dirty="0" smtClean="0">
                <a:latin typeface="Bell MT" panose="02020503060305020303" pitchFamily="18" charset="0"/>
              </a:rPr>
              <a:t>athletics</a:t>
            </a:r>
            <a:r>
              <a:rPr lang="en-US" altLang="zh-CN" sz="2400" dirty="0" smtClean="0">
                <a:latin typeface="Bell MT" panose="02020503060305020303" pitchFamily="18" charset="0"/>
              </a:rPr>
              <a:t>, </a:t>
            </a:r>
            <a:r>
              <a:rPr lang="en-US" altLang="zh-CN" sz="2400" b="1" dirty="0" smtClean="0">
                <a:latin typeface="Bell MT" panose="02020503060305020303" pitchFamily="18" charset="0"/>
              </a:rPr>
              <a:t>fine arts</a:t>
            </a:r>
            <a:r>
              <a:rPr lang="en-US" altLang="zh-CN" sz="2400" dirty="0" smtClean="0">
                <a:latin typeface="Bell MT" panose="02020503060305020303" pitchFamily="18" charset="0"/>
              </a:rPr>
              <a:t>, and </a:t>
            </a:r>
            <a:r>
              <a:rPr lang="en-US" altLang="zh-CN" sz="2400" b="1" dirty="0" smtClean="0">
                <a:latin typeface="Bell MT" panose="02020503060305020303" pitchFamily="18" charset="0"/>
              </a:rPr>
              <a:t>other</a:t>
            </a:r>
            <a:r>
              <a:rPr lang="en-US" altLang="zh-CN" sz="2400" dirty="0" smtClean="0">
                <a:latin typeface="Bell MT" panose="02020503060305020303" pitchFamily="18" charset="0"/>
              </a:rPr>
              <a:t>. The following table gives the number of students participating in each of these types of activities by </a:t>
            </a:r>
            <a:r>
              <a:rPr lang="en-US" altLang="zh-CN" sz="2400" b="1" dirty="0" smtClean="0">
                <a:latin typeface="Bell MT" panose="02020503060305020303" pitchFamily="18" charset="0"/>
              </a:rPr>
              <a:t>grade</a:t>
            </a:r>
            <a:r>
              <a:rPr lang="en-US" altLang="zh-CN" sz="2400" dirty="0" smtClean="0">
                <a:latin typeface="Bell MT" panose="02020503060305020303" pitchFamily="18" charset="0"/>
              </a:rPr>
              <a:t>:</a:t>
            </a:r>
            <a:endParaRPr lang="zh-CN" altLang="en-US" sz="2400" dirty="0">
              <a:latin typeface="Bell MT" panose="02020503060305020303" pitchFamily="18" charset="0"/>
            </a:endParaRPr>
          </a:p>
        </p:txBody>
      </p:sp>
      <p:pic>
        <p:nvPicPr>
          <p:cNvPr id="6" name="图片 5"/>
          <p:cNvPicPr>
            <a:picLocks noChangeAspect="1"/>
          </p:cNvPicPr>
          <p:nvPr/>
        </p:nvPicPr>
        <p:blipFill>
          <a:blip r:embed="rId2"/>
          <a:stretch>
            <a:fillRect/>
          </a:stretch>
        </p:blipFill>
        <p:spPr>
          <a:xfrm>
            <a:off x="1401061" y="1914563"/>
            <a:ext cx="8847609" cy="2382544"/>
          </a:xfrm>
          <a:prstGeom prst="rect">
            <a:avLst/>
          </a:prstGeom>
        </p:spPr>
      </p:pic>
      <p:sp>
        <p:nvSpPr>
          <p:cNvPr id="7" name="矩形 6"/>
          <p:cNvSpPr/>
          <p:nvPr/>
        </p:nvSpPr>
        <p:spPr>
          <a:xfrm>
            <a:off x="230369" y="4349837"/>
            <a:ext cx="11656828" cy="1569660"/>
          </a:xfrm>
          <a:prstGeom prst="rect">
            <a:avLst/>
          </a:prstGeom>
        </p:spPr>
        <p:txBody>
          <a:bodyPr wrap="square">
            <a:spAutoFit/>
          </a:bodyPr>
          <a:lstStyle/>
          <a:p>
            <a:r>
              <a:rPr lang="en-US" altLang="zh-CN" sz="2400" dirty="0" smtClean="0">
                <a:latin typeface="Bell MT" panose="02020503060305020303" pitchFamily="18" charset="0"/>
              </a:rPr>
              <a:t>Assume that every </a:t>
            </a:r>
            <a:r>
              <a:rPr lang="en-US" altLang="zh-CN" sz="2400" dirty="0">
                <a:latin typeface="Bell MT" panose="02020503060305020303" pitchFamily="18" charset="0"/>
              </a:rPr>
              <a:t>student at the school is in exactly one of these after-school activities </a:t>
            </a:r>
            <a:r>
              <a:rPr lang="en-US" altLang="zh-CN" sz="2400" dirty="0" smtClean="0">
                <a:latin typeface="Bell MT" panose="02020503060305020303" pitchFamily="18" charset="0"/>
              </a:rPr>
              <a:t>and that </a:t>
            </a:r>
            <a:r>
              <a:rPr lang="en-US" altLang="zh-CN" sz="2400" dirty="0">
                <a:latin typeface="Bell MT" panose="02020503060305020303" pitchFamily="18" charset="0"/>
              </a:rPr>
              <a:t>each student is equally likely to be selected. </a:t>
            </a:r>
            <a:r>
              <a:rPr lang="en-US" altLang="zh-CN" sz="2400" dirty="0" smtClean="0">
                <a:latin typeface="Bell MT" panose="02020503060305020303" pitchFamily="18" charset="0"/>
              </a:rPr>
              <a:t>Now, the </a:t>
            </a:r>
            <a:r>
              <a:rPr lang="en-US" altLang="zh-CN" sz="2400" dirty="0">
                <a:latin typeface="Bell MT" panose="02020503060305020303" pitchFamily="18" charset="0"/>
              </a:rPr>
              <a:t>principal at GWHS selects students at random and invites them to have lunch with her to discuss various issues that might be of concern to them. </a:t>
            </a:r>
            <a:endParaRPr lang="zh-CN" altLang="en-US" sz="2400" dirty="0">
              <a:latin typeface="Bell MT" panose="02020503060305020303" pitchFamily="18" charset="0"/>
            </a:endParaRPr>
          </a:p>
        </p:txBody>
      </p:sp>
      <p:sp>
        <p:nvSpPr>
          <p:cNvPr id="8" name="矩形 7"/>
          <p:cNvSpPr/>
          <p:nvPr/>
        </p:nvSpPr>
        <p:spPr>
          <a:xfrm>
            <a:off x="2794651" y="5889559"/>
            <a:ext cx="3593676" cy="584775"/>
          </a:xfrm>
          <a:prstGeom prst="rect">
            <a:avLst/>
          </a:prstGeom>
        </p:spPr>
        <p:txBody>
          <a:bodyPr wrap="none">
            <a:spAutoFit/>
          </a:bodyPr>
          <a:lstStyle/>
          <a:p>
            <a:r>
              <a:rPr lang="en-US" altLang="zh-CN" sz="3200" dirty="0" smtClean="0">
                <a:latin typeface="Bell MT" panose="02020503060305020303" pitchFamily="18" charset="0"/>
              </a:rPr>
              <a:t>P(senior athlete) = ?</a:t>
            </a:r>
            <a:endParaRPr lang="zh-CN" altLang="en-US" sz="3200" dirty="0">
              <a:latin typeface="Bell MT" panose="02020503060305020303" pitchFamily="18" charset="0"/>
            </a:endParaRPr>
          </a:p>
        </p:txBody>
      </p:sp>
      <p:pic>
        <p:nvPicPr>
          <p:cNvPr id="9" name="图片 8"/>
          <p:cNvPicPr>
            <a:picLocks noChangeAspect="1"/>
          </p:cNvPicPr>
          <p:nvPr/>
        </p:nvPicPr>
        <p:blipFill>
          <a:blip r:embed="rId3"/>
          <a:stretch>
            <a:fillRect/>
          </a:stretch>
        </p:blipFill>
        <p:spPr>
          <a:xfrm>
            <a:off x="6058783" y="5786603"/>
            <a:ext cx="5239481" cy="790685"/>
          </a:xfrm>
          <a:prstGeom prst="rect">
            <a:avLst/>
          </a:prstGeom>
        </p:spPr>
      </p:pic>
    </p:spTree>
    <p:extLst>
      <p:ext uri="{BB962C8B-B14F-4D97-AF65-F5344CB8AC3E}">
        <p14:creationId xmlns:p14="http://schemas.microsoft.com/office/powerpoint/2010/main" val="2133444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0369" y="606355"/>
            <a:ext cx="11188995" cy="1200329"/>
          </a:xfrm>
          <a:prstGeom prst="rect">
            <a:avLst/>
          </a:prstGeom>
        </p:spPr>
        <p:txBody>
          <a:bodyPr wrap="square">
            <a:spAutoFit/>
          </a:bodyPr>
          <a:lstStyle/>
          <a:p>
            <a:r>
              <a:rPr lang="en-US" altLang="zh-CN" sz="2400" dirty="0" smtClean="0">
                <a:latin typeface="Bell MT" panose="02020503060305020303" pitchFamily="18" charset="0"/>
              </a:rPr>
              <a:t>At the fictional George Washington High School (GWHS), after-school activities can be classified into three types: </a:t>
            </a:r>
            <a:r>
              <a:rPr lang="en-US" altLang="zh-CN" sz="2400" b="1" dirty="0" smtClean="0">
                <a:latin typeface="Bell MT" panose="02020503060305020303" pitchFamily="18" charset="0"/>
              </a:rPr>
              <a:t>athletics</a:t>
            </a:r>
            <a:r>
              <a:rPr lang="en-US" altLang="zh-CN" sz="2400" dirty="0" smtClean="0">
                <a:latin typeface="Bell MT" panose="02020503060305020303" pitchFamily="18" charset="0"/>
              </a:rPr>
              <a:t>, </a:t>
            </a:r>
            <a:r>
              <a:rPr lang="en-US" altLang="zh-CN" sz="2400" b="1" dirty="0" smtClean="0">
                <a:latin typeface="Bell MT" panose="02020503060305020303" pitchFamily="18" charset="0"/>
              </a:rPr>
              <a:t>fine arts</a:t>
            </a:r>
            <a:r>
              <a:rPr lang="en-US" altLang="zh-CN" sz="2400" dirty="0" smtClean="0">
                <a:latin typeface="Bell MT" panose="02020503060305020303" pitchFamily="18" charset="0"/>
              </a:rPr>
              <a:t>, and </a:t>
            </a:r>
            <a:r>
              <a:rPr lang="en-US" altLang="zh-CN" sz="2400" b="1" dirty="0" smtClean="0">
                <a:latin typeface="Bell MT" panose="02020503060305020303" pitchFamily="18" charset="0"/>
              </a:rPr>
              <a:t>other</a:t>
            </a:r>
            <a:r>
              <a:rPr lang="en-US" altLang="zh-CN" sz="2400" dirty="0" smtClean="0">
                <a:latin typeface="Bell MT" panose="02020503060305020303" pitchFamily="18" charset="0"/>
              </a:rPr>
              <a:t>. The following table gives the number of students participating in each of these types of activities by </a:t>
            </a:r>
            <a:r>
              <a:rPr lang="en-US" altLang="zh-CN" sz="2400" b="1" dirty="0" smtClean="0">
                <a:latin typeface="Bell MT" panose="02020503060305020303" pitchFamily="18" charset="0"/>
              </a:rPr>
              <a:t>grade</a:t>
            </a:r>
            <a:r>
              <a:rPr lang="en-US" altLang="zh-CN" sz="2400" dirty="0" smtClean="0">
                <a:latin typeface="Bell MT" panose="02020503060305020303" pitchFamily="18" charset="0"/>
              </a:rPr>
              <a:t>:</a:t>
            </a:r>
            <a:endParaRPr lang="zh-CN" altLang="en-US" sz="2400" dirty="0">
              <a:latin typeface="Bell MT" panose="02020503060305020303" pitchFamily="18" charset="0"/>
            </a:endParaRPr>
          </a:p>
        </p:txBody>
      </p:sp>
      <p:pic>
        <p:nvPicPr>
          <p:cNvPr id="6" name="图片 5"/>
          <p:cNvPicPr>
            <a:picLocks noChangeAspect="1"/>
          </p:cNvPicPr>
          <p:nvPr/>
        </p:nvPicPr>
        <p:blipFill>
          <a:blip r:embed="rId2"/>
          <a:stretch>
            <a:fillRect/>
          </a:stretch>
        </p:blipFill>
        <p:spPr>
          <a:xfrm>
            <a:off x="1401061" y="1914563"/>
            <a:ext cx="8847609" cy="2382544"/>
          </a:xfrm>
          <a:prstGeom prst="rect">
            <a:avLst/>
          </a:prstGeom>
        </p:spPr>
      </p:pic>
      <p:sp>
        <p:nvSpPr>
          <p:cNvPr id="7" name="矩形 6"/>
          <p:cNvSpPr/>
          <p:nvPr/>
        </p:nvSpPr>
        <p:spPr>
          <a:xfrm>
            <a:off x="230369" y="4349837"/>
            <a:ext cx="11656828" cy="1569660"/>
          </a:xfrm>
          <a:prstGeom prst="rect">
            <a:avLst/>
          </a:prstGeom>
        </p:spPr>
        <p:txBody>
          <a:bodyPr wrap="square">
            <a:spAutoFit/>
          </a:bodyPr>
          <a:lstStyle/>
          <a:p>
            <a:r>
              <a:rPr lang="en-US" altLang="zh-CN" sz="2400" dirty="0" smtClean="0">
                <a:latin typeface="Bell MT" panose="02020503060305020303" pitchFamily="18" charset="0"/>
              </a:rPr>
              <a:t>Assume that every </a:t>
            </a:r>
            <a:r>
              <a:rPr lang="en-US" altLang="zh-CN" sz="2400" dirty="0">
                <a:latin typeface="Bell MT" panose="02020503060305020303" pitchFamily="18" charset="0"/>
              </a:rPr>
              <a:t>student at the school is in exactly one of these after-school activities </a:t>
            </a:r>
            <a:r>
              <a:rPr lang="en-US" altLang="zh-CN" sz="2400" dirty="0" smtClean="0">
                <a:latin typeface="Bell MT" panose="02020503060305020303" pitchFamily="18" charset="0"/>
              </a:rPr>
              <a:t>and that </a:t>
            </a:r>
            <a:r>
              <a:rPr lang="en-US" altLang="zh-CN" sz="2400" dirty="0">
                <a:latin typeface="Bell MT" panose="02020503060305020303" pitchFamily="18" charset="0"/>
              </a:rPr>
              <a:t>each student is equally likely to be selected. </a:t>
            </a:r>
            <a:r>
              <a:rPr lang="en-US" altLang="zh-CN" sz="2400" dirty="0" smtClean="0">
                <a:latin typeface="Bell MT" panose="02020503060305020303" pitchFamily="18" charset="0"/>
              </a:rPr>
              <a:t>Now, the </a:t>
            </a:r>
            <a:r>
              <a:rPr lang="en-US" altLang="zh-CN" sz="2400" dirty="0">
                <a:latin typeface="Bell MT" panose="02020503060305020303" pitchFamily="18" charset="0"/>
              </a:rPr>
              <a:t>principal at GWHS selects students at random and invites them to have lunch with her to discuss various issues that might be of concern to them. </a:t>
            </a:r>
            <a:endParaRPr lang="zh-CN" altLang="en-US" sz="2400" dirty="0">
              <a:latin typeface="Bell MT" panose="02020503060305020303" pitchFamily="18" charset="0"/>
            </a:endParaRPr>
          </a:p>
        </p:txBody>
      </p:sp>
    </p:spTree>
    <p:extLst>
      <p:ext uri="{BB962C8B-B14F-4D97-AF65-F5344CB8AC3E}">
        <p14:creationId xmlns:p14="http://schemas.microsoft.com/office/powerpoint/2010/main" val="6123194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9860" y="254928"/>
            <a:ext cx="11486707" cy="3416320"/>
          </a:xfrm>
          <a:prstGeom prst="rect">
            <a:avLst/>
          </a:prstGeom>
        </p:spPr>
        <p:txBody>
          <a:bodyPr wrap="square">
            <a:spAutoFit/>
          </a:bodyPr>
          <a:lstStyle/>
          <a:p>
            <a:pPr>
              <a:lnSpc>
                <a:spcPct val="150000"/>
              </a:lnSpc>
            </a:pPr>
            <a:r>
              <a:rPr lang="en-US" altLang="zh-CN" sz="3200" b="1" dirty="0" smtClean="0">
                <a:latin typeface="Bell MT" panose="02020503060305020303" pitchFamily="18" charset="0"/>
              </a:rPr>
              <a:t>Practice</a:t>
            </a:r>
            <a:r>
              <a:rPr lang="zh-CN" altLang="en-US" sz="3200" b="1" dirty="0" smtClean="0">
                <a:latin typeface="Bell MT" panose="02020503060305020303" pitchFamily="18" charset="0"/>
              </a:rPr>
              <a:t>：</a:t>
            </a:r>
            <a:endParaRPr lang="en-US" altLang="zh-CN" sz="3200" b="1" dirty="0" smtClean="0">
              <a:latin typeface="Bell MT" panose="02020503060305020303" pitchFamily="18" charset="0"/>
            </a:endParaRPr>
          </a:p>
          <a:p>
            <a:r>
              <a:rPr lang="en-US" altLang="zh-CN" sz="2800" dirty="0" smtClean="0">
                <a:latin typeface="Bell MT" panose="02020503060305020303" pitchFamily="18" charset="0"/>
              </a:rPr>
              <a:t>A survey of all residents in a large apartment complex reveals that 68% use Facebook, 28% use Instagram, and 25% do both. Suppose we select a resident at random. </a:t>
            </a:r>
          </a:p>
          <a:p>
            <a:pPr marL="514350" indent="-514350">
              <a:buAutoNum type="alphaLcPeriod"/>
            </a:pPr>
            <a:r>
              <a:rPr lang="en-US" altLang="zh-CN" sz="2800" dirty="0" smtClean="0">
                <a:latin typeface="Bell MT" panose="02020503060305020303" pitchFamily="18" charset="0"/>
              </a:rPr>
              <a:t>Make a Venn diagram to display the sample space of this chance process using the events F: uses Facebook and I: uses Instagram. </a:t>
            </a:r>
          </a:p>
          <a:p>
            <a:pPr marL="514350" indent="-514350">
              <a:buAutoNum type="alphaLcPeriod"/>
            </a:pPr>
            <a:r>
              <a:rPr lang="en-US" altLang="zh-CN" sz="2800" dirty="0" smtClean="0">
                <a:latin typeface="Bell MT" panose="02020503060305020303" pitchFamily="18" charset="0"/>
              </a:rPr>
              <a:t>Find the probability that the person uses neither Facebook nor Instagram.</a:t>
            </a:r>
            <a:endParaRPr lang="zh-CN" altLang="en-US" sz="2800" dirty="0">
              <a:latin typeface="Bell MT" panose="02020503060305020303" pitchFamily="18" charset="0"/>
            </a:endParaRPr>
          </a:p>
        </p:txBody>
      </p:sp>
      <p:pic>
        <p:nvPicPr>
          <p:cNvPr id="5" name="图片 4"/>
          <p:cNvPicPr>
            <a:picLocks noChangeAspect="1"/>
          </p:cNvPicPr>
          <p:nvPr/>
        </p:nvPicPr>
        <p:blipFill>
          <a:blip r:embed="rId2"/>
          <a:stretch>
            <a:fillRect/>
          </a:stretch>
        </p:blipFill>
        <p:spPr>
          <a:xfrm>
            <a:off x="389860" y="3766838"/>
            <a:ext cx="4353533" cy="2705478"/>
          </a:xfrm>
          <a:prstGeom prst="rect">
            <a:avLst/>
          </a:prstGeom>
        </p:spPr>
      </p:pic>
      <p:sp>
        <p:nvSpPr>
          <p:cNvPr id="6" name="矩形 5"/>
          <p:cNvSpPr/>
          <p:nvPr/>
        </p:nvSpPr>
        <p:spPr>
          <a:xfrm>
            <a:off x="4903227" y="3983482"/>
            <a:ext cx="7288773" cy="1938992"/>
          </a:xfrm>
          <a:prstGeom prst="rect">
            <a:avLst/>
          </a:prstGeom>
        </p:spPr>
        <p:txBody>
          <a:bodyPr wrap="square">
            <a:spAutoFit/>
          </a:bodyPr>
          <a:lstStyle/>
          <a:p>
            <a:r>
              <a:rPr lang="en-US" altLang="zh-CN" sz="4000" dirty="0" smtClean="0">
                <a:latin typeface="Bell MT" panose="02020503060305020303" pitchFamily="18" charset="0"/>
              </a:rPr>
              <a:t>Let event A be the event that the person uses neither FB nor Ins.</a:t>
            </a:r>
          </a:p>
          <a:p>
            <a:r>
              <a:rPr lang="en-US" altLang="zh-CN" sz="4000" dirty="0" smtClean="0">
                <a:latin typeface="Bell MT" panose="02020503060305020303" pitchFamily="18" charset="0"/>
              </a:rPr>
              <a:t>Then we have P (A) = 0.29.</a:t>
            </a:r>
            <a:endParaRPr lang="zh-CN" altLang="en-US" sz="4000" dirty="0">
              <a:latin typeface="Bell MT" panose="02020503060305020303" pitchFamily="18" charset="0"/>
            </a:endParaRPr>
          </a:p>
        </p:txBody>
      </p:sp>
    </p:spTree>
    <p:extLst>
      <p:ext uri="{BB962C8B-B14F-4D97-AF65-F5344CB8AC3E}">
        <p14:creationId xmlns:p14="http://schemas.microsoft.com/office/powerpoint/2010/main" val="2144045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9982" y="404336"/>
            <a:ext cx="11242158" cy="1815882"/>
          </a:xfrm>
          <a:prstGeom prst="rect">
            <a:avLst/>
          </a:prstGeom>
        </p:spPr>
        <p:txBody>
          <a:bodyPr wrap="square">
            <a:spAutoFit/>
          </a:bodyPr>
          <a:lstStyle/>
          <a:p>
            <a:r>
              <a:rPr lang="en-US" altLang="zh-CN" sz="2800" dirty="0" smtClean="0">
                <a:latin typeface="Bell MT" panose="02020503060305020303" pitchFamily="18" charset="0"/>
              </a:rPr>
              <a:t>Students in a college statistics class wanted to find out how common it is for young adults to have their ears pierced. They recorded data on two variables—gender and whether or not the student had a pierced ear—for all 178 people in the class. The two-way table summarizes the data</a:t>
            </a:r>
            <a:endParaRPr lang="zh-CN" altLang="en-US" sz="2800" dirty="0">
              <a:latin typeface="Bell MT" panose="02020503060305020303" pitchFamily="18" charset="0"/>
            </a:endParaRPr>
          </a:p>
        </p:txBody>
      </p:sp>
      <p:pic>
        <p:nvPicPr>
          <p:cNvPr id="6" name="图片 5"/>
          <p:cNvPicPr>
            <a:picLocks noChangeAspect="1"/>
          </p:cNvPicPr>
          <p:nvPr/>
        </p:nvPicPr>
        <p:blipFill>
          <a:blip r:embed="rId2"/>
          <a:stretch>
            <a:fillRect/>
          </a:stretch>
        </p:blipFill>
        <p:spPr>
          <a:xfrm>
            <a:off x="1027317" y="2347814"/>
            <a:ext cx="10307488" cy="1800476"/>
          </a:xfrm>
          <a:prstGeom prst="rect">
            <a:avLst/>
          </a:prstGeom>
        </p:spPr>
      </p:pic>
      <p:sp>
        <p:nvSpPr>
          <p:cNvPr id="7" name="矩形 6"/>
          <p:cNvSpPr/>
          <p:nvPr/>
        </p:nvSpPr>
        <p:spPr>
          <a:xfrm>
            <a:off x="485552" y="4264231"/>
            <a:ext cx="11316587" cy="2246769"/>
          </a:xfrm>
          <a:prstGeom prst="rect">
            <a:avLst/>
          </a:prstGeom>
        </p:spPr>
        <p:txBody>
          <a:bodyPr wrap="square">
            <a:spAutoFit/>
          </a:bodyPr>
          <a:lstStyle/>
          <a:p>
            <a:r>
              <a:rPr lang="en-US" altLang="zh-CN" sz="2800" dirty="0" smtClean="0">
                <a:latin typeface="Bell MT" panose="02020503060305020303" pitchFamily="18" charset="0"/>
              </a:rPr>
              <a:t>Suppose we choose a student from the class at random. Define event A as getting a male student and event B as getting a student with a pierced ear. </a:t>
            </a:r>
          </a:p>
          <a:p>
            <a:pPr marL="514350" indent="-514350">
              <a:buAutoNum type="alphaLcPeriod"/>
            </a:pPr>
            <a:r>
              <a:rPr lang="en-US" altLang="zh-CN" sz="2800" dirty="0" smtClean="0">
                <a:solidFill>
                  <a:srgbClr val="C00000"/>
                </a:solidFill>
                <a:latin typeface="Bell MT" panose="02020503060305020303" pitchFamily="18" charset="0"/>
              </a:rPr>
              <a:t>Find P(B). </a:t>
            </a:r>
          </a:p>
          <a:p>
            <a:pPr marL="514350" indent="-514350">
              <a:buAutoNum type="alphaLcPeriod"/>
            </a:pPr>
            <a:r>
              <a:rPr lang="en-US" altLang="zh-CN" sz="2800" dirty="0" smtClean="0">
                <a:solidFill>
                  <a:srgbClr val="C00000"/>
                </a:solidFill>
                <a:latin typeface="Bell MT" panose="02020503060305020303" pitchFamily="18" charset="0"/>
              </a:rPr>
              <a:t>Find P(A and B). Interpret this value in context. </a:t>
            </a:r>
          </a:p>
          <a:p>
            <a:pPr marL="514350" indent="-514350">
              <a:buAutoNum type="alphaLcPeriod"/>
            </a:pPr>
            <a:r>
              <a:rPr lang="en-US" altLang="zh-CN" sz="2800" dirty="0" smtClean="0">
                <a:solidFill>
                  <a:srgbClr val="C00000"/>
                </a:solidFill>
                <a:latin typeface="Bell MT" panose="02020503060305020303" pitchFamily="18" charset="0"/>
              </a:rPr>
              <a:t>Find P(A or B).</a:t>
            </a:r>
            <a:endParaRPr lang="zh-CN" altLang="en-US" sz="2800" dirty="0">
              <a:solidFill>
                <a:srgbClr val="C00000"/>
              </a:solidFill>
              <a:latin typeface="Bell MT" panose="02020503060305020303" pitchFamily="18" charset="0"/>
            </a:endParaRPr>
          </a:p>
        </p:txBody>
      </p:sp>
      <p:pic>
        <p:nvPicPr>
          <p:cNvPr id="8" name="图片 7"/>
          <p:cNvPicPr>
            <a:picLocks noChangeAspect="1"/>
          </p:cNvPicPr>
          <p:nvPr/>
        </p:nvPicPr>
        <p:blipFill>
          <a:blip r:embed="rId3"/>
          <a:stretch>
            <a:fillRect/>
          </a:stretch>
        </p:blipFill>
        <p:spPr>
          <a:xfrm>
            <a:off x="2953143" y="5111351"/>
            <a:ext cx="5477639" cy="552527"/>
          </a:xfrm>
          <a:prstGeom prst="rect">
            <a:avLst/>
          </a:prstGeom>
        </p:spPr>
      </p:pic>
    </p:spTree>
    <p:extLst>
      <p:ext uri="{BB962C8B-B14F-4D97-AF65-F5344CB8AC3E}">
        <p14:creationId xmlns:p14="http://schemas.microsoft.com/office/powerpoint/2010/main" val="172716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9982" y="290"/>
            <a:ext cx="11242158" cy="1815882"/>
          </a:xfrm>
          <a:prstGeom prst="rect">
            <a:avLst/>
          </a:prstGeom>
        </p:spPr>
        <p:txBody>
          <a:bodyPr wrap="square">
            <a:spAutoFit/>
          </a:bodyPr>
          <a:lstStyle/>
          <a:p>
            <a:r>
              <a:rPr lang="en-US" altLang="zh-CN" sz="2800" dirty="0" smtClean="0">
                <a:latin typeface="Bell MT" panose="02020503060305020303" pitchFamily="18" charset="0"/>
              </a:rPr>
              <a:t>Students in a college statistics class wanted to find out how common it is for young adults to have their ears pierced. They recorded data on two variables—gender and whether or not the student had a pierced ear—for all 178 people in the class. The two-way table summarizes the data</a:t>
            </a:r>
            <a:endParaRPr lang="zh-CN" altLang="en-US" sz="2800" dirty="0">
              <a:latin typeface="Bell MT" panose="02020503060305020303" pitchFamily="18" charset="0"/>
            </a:endParaRPr>
          </a:p>
        </p:txBody>
      </p:sp>
      <p:pic>
        <p:nvPicPr>
          <p:cNvPr id="6" name="图片 5"/>
          <p:cNvPicPr>
            <a:picLocks noChangeAspect="1"/>
          </p:cNvPicPr>
          <p:nvPr/>
        </p:nvPicPr>
        <p:blipFill>
          <a:blip r:embed="rId3"/>
          <a:stretch>
            <a:fillRect/>
          </a:stretch>
        </p:blipFill>
        <p:spPr>
          <a:xfrm>
            <a:off x="1027317" y="1943768"/>
            <a:ext cx="10307488" cy="1800476"/>
          </a:xfrm>
          <a:prstGeom prst="rect">
            <a:avLst/>
          </a:prstGeom>
        </p:spPr>
      </p:pic>
      <p:sp>
        <p:nvSpPr>
          <p:cNvPr id="7" name="矩形 6"/>
          <p:cNvSpPr/>
          <p:nvPr/>
        </p:nvSpPr>
        <p:spPr>
          <a:xfrm>
            <a:off x="485552" y="3860185"/>
            <a:ext cx="11316587" cy="1384995"/>
          </a:xfrm>
          <a:prstGeom prst="rect">
            <a:avLst/>
          </a:prstGeom>
        </p:spPr>
        <p:txBody>
          <a:bodyPr wrap="square">
            <a:spAutoFit/>
          </a:bodyPr>
          <a:lstStyle/>
          <a:p>
            <a:r>
              <a:rPr lang="en-US" altLang="zh-CN" sz="2800" dirty="0" smtClean="0">
                <a:latin typeface="Bell MT" panose="02020503060305020303" pitchFamily="18" charset="0"/>
              </a:rPr>
              <a:t>Suppose we choose a student from the class at random. Define event A as getting a male student and event B as getting a student with a pierced ear. </a:t>
            </a:r>
          </a:p>
          <a:p>
            <a:r>
              <a:rPr lang="en-US" altLang="zh-CN" sz="2800" dirty="0" smtClean="0">
                <a:solidFill>
                  <a:srgbClr val="C00000"/>
                </a:solidFill>
                <a:latin typeface="Bell MT" panose="02020503060305020303" pitchFamily="18" charset="0"/>
              </a:rPr>
              <a:t>b. Find P(A and B). Interpret this value in context.</a:t>
            </a:r>
          </a:p>
        </p:txBody>
      </p:sp>
      <p:pic>
        <p:nvPicPr>
          <p:cNvPr id="2" name="图片 1"/>
          <p:cNvPicPr>
            <a:picLocks noChangeAspect="1"/>
          </p:cNvPicPr>
          <p:nvPr/>
        </p:nvPicPr>
        <p:blipFill>
          <a:blip r:embed="rId4"/>
          <a:stretch>
            <a:fillRect/>
          </a:stretch>
        </p:blipFill>
        <p:spPr>
          <a:xfrm>
            <a:off x="559982" y="5245180"/>
            <a:ext cx="7678222" cy="543001"/>
          </a:xfrm>
          <a:prstGeom prst="rect">
            <a:avLst/>
          </a:prstGeom>
        </p:spPr>
      </p:pic>
      <p:sp>
        <p:nvSpPr>
          <p:cNvPr id="3" name="矩形 2"/>
          <p:cNvSpPr/>
          <p:nvPr/>
        </p:nvSpPr>
        <p:spPr>
          <a:xfrm>
            <a:off x="336698" y="5788181"/>
            <a:ext cx="11855302" cy="954107"/>
          </a:xfrm>
          <a:prstGeom prst="rect">
            <a:avLst/>
          </a:prstGeom>
        </p:spPr>
        <p:txBody>
          <a:bodyPr wrap="square">
            <a:spAutoFit/>
          </a:bodyPr>
          <a:lstStyle/>
          <a:p>
            <a:r>
              <a:rPr lang="en-US" altLang="zh-CN" sz="2800" dirty="0" smtClean="0">
                <a:solidFill>
                  <a:srgbClr val="C00000"/>
                </a:solidFill>
                <a:latin typeface="Bell MT" panose="02020503060305020303" pitchFamily="18" charset="0"/>
              </a:rPr>
              <a:t>There’s about an 11% chance that a randomly selected student from this class is male and has a pierced ear.</a:t>
            </a:r>
            <a:endParaRPr lang="zh-CN" altLang="en-US" sz="2800" dirty="0">
              <a:solidFill>
                <a:srgbClr val="C00000"/>
              </a:solidFill>
              <a:latin typeface="Bell MT" panose="02020503060305020303" pitchFamily="18" charset="0"/>
            </a:endParaRPr>
          </a:p>
        </p:txBody>
      </p:sp>
    </p:spTree>
    <p:extLst>
      <p:ext uri="{BB962C8B-B14F-4D97-AF65-F5344CB8AC3E}">
        <p14:creationId xmlns:p14="http://schemas.microsoft.com/office/powerpoint/2010/main" val="57474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9981" y="404336"/>
            <a:ext cx="11242158" cy="1815882"/>
          </a:xfrm>
          <a:prstGeom prst="rect">
            <a:avLst/>
          </a:prstGeom>
        </p:spPr>
        <p:txBody>
          <a:bodyPr wrap="square">
            <a:spAutoFit/>
          </a:bodyPr>
          <a:lstStyle/>
          <a:p>
            <a:r>
              <a:rPr lang="en-US" altLang="zh-CN" sz="2800" dirty="0" smtClean="0">
                <a:latin typeface="Bell MT" panose="02020503060305020303" pitchFamily="18" charset="0"/>
              </a:rPr>
              <a:t>Students in a college statistics class wanted to find out how common it is for young adults to have their ears pierced. They recorded data on two variables—gender and whether or not the student had a pierced ear—for all 178 people in the class. The two-way table summarizes the data</a:t>
            </a:r>
            <a:endParaRPr lang="zh-CN" altLang="en-US" sz="2800" dirty="0">
              <a:latin typeface="Bell MT" panose="02020503060305020303" pitchFamily="18" charset="0"/>
            </a:endParaRPr>
          </a:p>
        </p:txBody>
      </p:sp>
      <p:pic>
        <p:nvPicPr>
          <p:cNvPr id="6" name="图片 5"/>
          <p:cNvPicPr>
            <a:picLocks noChangeAspect="1"/>
          </p:cNvPicPr>
          <p:nvPr/>
        </p:nvPicPr>
        <p:blipFill>
          <a:blip r:embed="rId3"/>
          <a:stretch>
            <a:fillRect/>
          </a:stretch>
        </p:blipFill>
        <p:spPr>
          <a:xfrm>
            <a:off x="1027317" y="2379712"/>
            <a:ext cx="10307488" cy="1800476"/>
          </a:xfrm>
          <a:prstGeom prst="rect">
            <a:avLst/>
          </a:prstGeom>
        </p:spPr>
      </p:pic>
      <p:sp>
        <p:nvSpPr>
          <p:cNvPr id="7" name="矩形 6"/>
          <p:cNvSpPr/>
          <p:nvPr/>
        </p:nvSpPr>
        <p:spPr>
          <a:xfrm>
            <a:off x="485552" y="4264231"/>
            <a:ext cx="11316587" cy="1384995"/>
          </a:xfrm>
          <a:prstGeom prst="rect">
            <a:avLst/>
          </a:prstGeom>
        </p:spPr>
        <p:txBody>
          <a:bodyPr wrap="square">
            <a:spAutoFit/>
          </a:bodyPr>
          <a:lstStyle/>
          <a:p>
            <a:r>
              <a:rPr lang="en-US" altLang="zh-CN" sz="2800" dirty="0" smtClean="0">
                <a:latin typeface="Bell MT" panose="02020503060305020303" pitchFamily="18" charset="0"/>
              </a:rPr>
              <a:t>Suppose we choose a student from the class at random. Define event A as getting a male student and event B as getting a student with a pierced ear. </a:t>
            </a:r>
          </a:p>
          <a:p>
            <a:r>
              <a:rPr lang="en-US" altLang="zh-CN" sz="2800" dirty="0" smtClean="0">
                <a:solidFill>
                  <a:srgbClr val="C00000"/>
                </a:solidFill>
                <a:latin typeface="Bell MT" panose="02020503060305020303" pitchFamily="18" charset="0"/>
              </a:rPr>
              <a:t>c. Find P(A or B).</a:t>
            </a:r>
            <a:endParaRPr lang="zh-CN" altLang="en-US" sz="2800" dirty="0">
              <a:solidFill>
                <a:srgbClr val="C00000"/>
              </a:solidFill>
              <a:latin typeface="Bell MT" panose="02020503060305020303" pitchFamily="18" charset="0"/>
            </a:endParaRPr>
          </a:p>
        </p:txBody>
      </p:sp>
      <p:pic>
        <p:nvPicPr>
          <p:cNvPr id="9" name="图片 8"/>
          <p:cNvPicPr>
            <a:picLocks noChangeAspect="1"/>
          </p:cNvPicPr>
          <p:nvPr/>
        </p:nvPicPr>
        <p:blipFill>
          <a:blip r:embed="rId4"/>
          <a:stretch>
            <a:fillRect/>
          </a:stretch>
        </p:blipFill>
        <p:spPr>
          <a:xfrm>
            <a:off x="3806298" y="5403651"/>
            <a:ext cx="5430008" cy="990738"/>
          </a:xfrm>
          <a:prstGeom prst="rect">
            <a:avLst/>
          </a:prstGeom>
        </p:spPr>
      </p:pic>
    </p:spTree>
    <p:extLst>
      <p:ext uri="{BB962C8B-B14F-4D97-AF65-F5344CB8AC3E}">
        <p14:creationId xmlns:p14="http://schemas.microsoft.com/office/powerpoint/2010/main" val="206012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59982" y="404336"/>
            <a:ext cx="11242158" cy="1815882"/>
          </a:xfrm>
          <a:prstGeom prst="rect">
            <a:avLst/>
          </a:prstGeom>
        </p:spPr>
        <p:txBody>
          <a:bodyPr wrap="square">
            <a:spAutoFit/>
          </a:bodyPr>
          <a:lstStyle/>
          <a:p>
            <a:r>
              <a:rPr lang="en-US" altLang="zh-CN" sz="2800" dirty="0" smtClean="0">
                <a:latin typeface="Bell MT" panose="02020503060305020303" pitchFamily="18" charset="0"/>
              </a:rPr>
              <a:t>Students in a college statistics class wanted to find out how common it is for young adults to have their ears pierced. They recorded data on two variables—gender and whether or not the student had a pierced ear—for all 178 people in the class. The two-way table summarizes the data</a:t>
            </a:r>
            <a:endParaRPr lang="zh-CN" altLang="en-US" sz="2800" dirty="0">
              <a:latin typeface="Bell MT" panose="02020503060305020303" pitchFamily="18" charset="0"/>
            </a:endParaRPr>
          </a:p>
        </p:txBody>
      </p:sp>
      <p:pic>
        <p:nvPicPr>
          <p:cNvPr id="6" name="图片 5"/>
          <p:cNvPicPr>
            <a:picLocks noChangeAspect="1"/>
          </p:cNvPicPr>
          <p:nvPr/>
        </p:nvPicPr>
        <p:blipFill>
          <a:blip r:embed="rId2"/>
          <a:stretch>
            <a:fillRect/>
          </a:stretch>
        </p:blipFill>
        <p:spPr>
          <a:xfrm>
            <a:off x="1027317" y="2347814"/>
            <a:ext cx="10307488" cy="1800476"/>
          </a:xfrm>
          <a:prstGeom prst="rect">
            <a:avLst/>
          </a:prstGeom>
        </p:spPr>
      </p:pic>
      <p:sp>
        <p:nvSpPr>
          <p:cNvPr id="7" name="矩形 6"/>
          <p:cNvSpPr/>
          <p:nvPr/>
        </p:nvSpPr>
        <p:spPr>
          <a:xfrm>
            <a:off x="485552" y="4264231"/>
            <a:ext cx="11316587" cy="1384995"/>
          </a:xfrm>
          <a:prstGeom prst="rect">
            <a:avLst/>
          </a:prstGeom>
        </p:spPr>
        <p:txBody>
          <a:bodyPr wrap="square">
            <a:spAutoFit/>
          </a:bodyPr>
          <a:lstStyle/>
          <a:p>
            <a:r>
              <a:rPr lang="en-US" altLang="zh-CN" sz="2800" dirty="0" smtClean="0">
                <a:latin typeface="Bell MT" panose="02020503060305020303" pitchFamily="18" charset="0"/>
              </a:rPr>
              <a:t>Suppose we choose a student from the class at random. Define event A as getting a male student and event B as getting a student with a pierced ear. </a:t>
            </a:r>
          </a:p>
          <a:p>
            <a:r>
              <a:rPr lang="en-US" altLang="zh-CN" sz="2800" dirty="0" smtClean="0">
                <a:solidFill>
                  <a:srgbClr val="C00000"/>
                </a:solidFill>
                <a:latin typeface="Bell MT" panose="02020503060305020303" pitchFamily="18" charset="0"/>
              </a:rPr>
              <a:t>c. Find P(A or B).</a:t>
            </a:r>
            <a:endParaRPr lang="zh-CN" altLang="en-US" sz="2800" dirty="0">
              <a:solidFill>
                <a:srgbClr val="C00000"/>
              </a:solidFill>
              <a:latin typeface="Bell MT" panose="02020503060305020303" pitchFamily="18" charset="0"/>
            </a:endParaRPr>
          </a:p>
        </p:txBody>
      </p:sp>
      <p:pic>
        <p:nvPicPr>
          <p:cNvPr id="8" name="图片 7"/>
          <p:cNvPicPr>
            <a:picLocks noChangeAspect="1"/>
          </p:cNvPicPr>
          <p:nvPr/>
        </p:nvPicPr>
        <p:blipFill rotWithShape="1">
          <a:blip r:embed="rId3"/>
          <a:srcRect t="6928"/>
          <a:stretch/>
        </p:blipFill>
        <p:spPr>
          <a:xfrm>
            <a:off x="446036" y="5536917"/>
            <a:ext cx="11745964" cy="1321083"/>
          </a:xfrm>
          <a:prstGeom prst="rect">
            <a:avLst/>
          </a:prstGeom>
        </p:spPr>
      </p:pic>
      <p:pic>
        <p:nvPicPr>
          <p:cNvPr id="2" name="图片 1"/>
          <p:cNvPicPr>
            <a:picLocks noChangeAspect="1"/>
          </p:cNvPicPr>
          <p:nvPr/>
        </p:nvPicPr>
        <p:blipFill rotWithShape="1">
          <a:blip r:embed="rId4"/>
          <a:srcRect r="2581"/>
          <a:stretch/>
        </p:blipFill>
        <p:spPr>
          <a:xfrm>
            <a:off x="0" y="2205309"/>
            <a:ext cx="12121116" cy="257518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0027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459136" y="729976"/>
            <a:ext cx="8954750" cy="4972744"/>
          </a:xfrm>
          <a:prstGeom prst="rect">
            <a:avLst/>
          </a:prstGeom>
        </p:spPr>
      </p:pic>
    </p:spTree>
    <p:extLst>
      <p:ext uri="{BB962C8B-B14F-4D97-AF65-F5344CB8AC3E}">
        <p14:creationId xmlns:p14="http://schemas.microsoft.com/office/powerpoint/2010/main" val="540677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5872" y="2470215"/>
            <a:ext cx="11116361" cy="1077218"/>
          </a:xfrm>
          <a:prstGeom prst="rect">
            <a:avLst/>
          </a:prstGeom>
        </p:spPr>
        <p:txBody>
          <a:bodyPr wrap="square">
            <a:spAutoFit/>
          </a:bodyPr>
          <a:lstStyle/>
          <a:p>
            <a:r>
              <a:rPr lang="en-US" altLang="zh-CN" sz="3200" dirty="0" smtClean="0">
                <a:latin typeface="Bell MT" panose="02020503060305020303" pitchFamily="18" charset="0"/>
              </a:rPr>
              <a:t>If we know that a randomly selected student has a pierced ear, what is the probability that the student is male? </a:t>
            </a:r>
            <a:endParaRPr lang="zh-CN" altLang="en-US" sz="3200" dirty="0">
              <a:latin typeface="Bell MT" panose="02020503060305020303" pitchFamily="18" charset="0"/>
            </a:endParaRPr>
          </a:p>
        </p:txBody>
      </p:sp>
      <p:pic>
        <p:nvPicPr>
          <p:cNvPr id="5" name="图片 4"/>
          <p:cNvPicPr>
            <a:picLocks noChangeAspect="1"/>
          </p:cNvPicPr>
          <p:nvPr/>
        </p:nvPicPr>
        <p:blipFill>
          <a:blip r:embed="rId2"/>
          <a:stretch>
            <a:fillRect/>
          </a:stretch>
        </p:blipFill>
        <p:spPr>
          <a:xfrm>
            <a:off x="625873" y="450551"/>
            <a:ext cx="10307488" cy="1800476"/>
          </a:xfrm>
          <a:prstGeom prst="rect">
            <a:avLst/>
          </a:prstGeom>
        </p:spPr>
      </p:pic>
      <p:pic>
        <p:nvPicPr>
          <p:cNvPr id="6" name="图片 5"/>
          <p:cNvPicPr>
            <a:picLocks noChangeAspect="1"/>
          </p:cNvPicPr>
          <p:nvPr/>
        </p:nvPicPr>
        <p:blipFill>
          <a:blip r:embed="rId3"/>
          <a:stretch>
            <a:fillRect/>
          </a:stretch>
        </p:blipFill>
        <p:spPr>
          <a:xfrm>
            <a:off x="1049880" y="4026849"/>
            <a:ext cx="9883481" cy="589756"/>
          </a:xfrm>
          <a:prstGeom prst="rect">
            <a:avLst/>
          </a:prstGeom>
        </p:spPr>
      </p:pic>
    </p:spTree>
    <p:extLst>
      <p:ext uri="{BB962C8B-B14F-4D97-AF65-F5344CB8AC3E}">
        <p14:creationId xmlns:p14="http://schemas.microsoft.com/office/powerpoint/2010/main" val="339566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5872" y="2470215"/>
            <a:ext cx="11116361" cy="1077218"/>
          </a:xfrm>
          <a:prstGeom prst="rect">
            <a:avLst/>
          </a:prstGeom>
        </p:spPr>
        <p:txBody>
          <a:bodyPr wrap="square">
            <a:spAutoFit/>
          </a:bodyPr>
          <a:lstStyle/>
          <a:p>
            <a:r>
              <a:rPr lang="en-US" altLang="zh-CN" sz="3200" dirty="0" smtClean="0"/>
              <a:t>If we know that a randomly selected student is male, what’s the probability that the student has a pierced ear?</a:t>
            </a:r>
            <a:endParaRPr lang="zh-CN" altLang="en-US" sz="3200" dirty="0"/>
          </a:p>
        </p:txBody>
      </p:sp>
      <p:pic>
        <p:nvPicPr>
          <p:cNvPr id="5" name="图片 4"/>
          <p:cNvPicPr>
            <a:picLocks noChangeAspect="1"/>
          </p:cNvPicPr>
          <p:nvPr/>
        </p:nvPicPr>
        <p:blipFill>
          <a:blip r:embed="rId3"/>
          <a:stretch>
            <a:fillRect/>
          </a:stretch>
        </p:blipFill>
        <p:spPr>
          <a:xfrm>
            <a:off x="625873" y="450551"/>
            <a:ext cx="10307488" cy="1800476"/>
          </a:xfrm>
          <a:prstGeom prst="rect">
            <a:avLst/>
          </a:prstGeom>
        </p:spPr>
      </p:pic>
      <p:pic>
        <p:nvPicPr>
          <p:cNvPr id="2" name="图片 1"/>
          <p:cNvPicPr>
            <a:picLocks noChangeAspect="1"/>
          </p:cNvPicPr>
          <p:nvPr/>
        </p:nvPicPr>
        <p:blipFill>
          <a:blip r:embed="rId4"/>
          <a:stretch>
            <a:fillRect/>
          </a:stretch>
        </p:blipFill>
        <p:spPr>
          <a:xfrm>
            <a:off x="1533095" y="4167050"/>
            <a:ext cx="8983803" cy="572217"/>
          </a:xfrm>
          <a:prstGeom prst="rect">
            <a:avLst/>
          </a:prstGeom>
        </p:spPr>
      </p:pic>
    </p:spTree>
    <p:extLst>
      <p:ext uri="{BB962C8B-B14F-4D97-AF65-F5344CB8AC3E}">
        <p14:creationId xmlns:p14="http://schemas.microsoft.com/office/powerpoint/2010/main" val="1745408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10">
                <a:extLst>
                  <a:ext uri="{FF2B5EF4-FFF2-40B4-BE49-F238E27FC236}">
                    <a16:creationId xmlns:a16="http://schemas.microsoft.com/office/drawing/2014/main" id="{5510EF03-EF0F-4028-A0F3-B5AD19C11022}"/>
                  </a:ext>
                </a:extLst>
              </p:cNvPr>
              <p:cNvSpPr txBox="1"/>
              <p:nvPr/>
            </p:nvSpPr>
            <p:spPr>
              <a:xfrm>
                <a:off x="275864" y="175557"/>
                <a:ext cx="11484153" cy="6254917"/>
              </a:xfrm>
              <a:prstGeom prst="rect">
                <a:avLst/>
              </a:prstGeom>
              <a:noFill/>
            </p:spPr>
            <p:txBody>
              <a:bodyPr wrap="square" rtlCol="0">
                <a:spAutoFit/>
              </a:bodyPr>
              <a:lstStyle/>
              <a:p>
                <a:r>
                  <a:rPr lang="en-US" altLang="zh-CN" sz="4000" b="1" dirty="0" smtClean="0">
                    <a:latin typeface="Bell MT" panose="02020503060305020303" pitchFamily="18" charset="0"/>
                  </a:rPr>
                  <a:t>Def. Conditional Probability</a:t>
                </a:r>
              </a:p>
              <a:p>
                <a:r>
                  <a:rPr lang="en-US" altLang="zh-CN" sz="4000" dirty="0" smtClean="0">
                    <a:latin typeface="Bell MT" panose="02020503060305020303" pitchFamily="18" charset="0"/>
                  </a:rPr>
                  <a:t>The probability that one event happens given that another event is known to have happened is called a conditional probability. </a:t>
                </a:r>
              </a:p>
              <a:p>
                <a:r>
                  <a:rPr lang="en-US" altLang="zh-CN" sz="3600" dirty="0" smtClean="0">
                    <a:latin typeface="Bell MT" panose="02020503060305020303" pitchFamily="18" charset="0"/>
                  </a:rPr>
                  <a:t>The conditional probability that event B happens given that event A has happened is denoted by P(B|A).</a:t>
                </a:r>
              </a:p>
              <a:p>
                <a:endParaRPr lang="en-US" sz="1200" dirty="0">
                  <a:latin typeface="Bell MT" panose="02020503060305020303" pitchFamily="18" charset="0"/>
                </a:endParaRPr>
              </a:p>
              <a:p>
                <a:pPr algn="ctr"/>
                <a:endParaRPr lang="en-US" sz="4000" dirty="0" smtClean="0">
                  <a:latin typeface="Bell MT" panose="02020503060305020303" pitchFamily="18" charset="0"/>
                </a:endParaRPr>
              </a:p>
              <a:p>
                <a:r>
                  <a:rPr lang="en-US" altLang="zh-CN" sz="4000" b="1" dirty="0" smtClean="0">
                    <a:latin typeface="Bell MT" panose="02020503060305020303" pitchFamily="18" charset="0"/>
                  </a:rPr>
                  <a:t>Formula:</a:t>
                </a:r>
              </a:p>
              <a:p>
                <a:pPr algn="ctr"/>
                <a:r>
                  <a:rPr lang="en-US" sz="4800" dirty="0" smtClean="0">
                    <a:latin typeface="Bell MT" panose="02020503060305020303" pitchFamily="18" charset="0"/>
                  </a:rPr>
                  <a:t>P(A|B</a:t>
                </a:r>
                <a:r>
                  <a:rPr lang="en-US" sz="4800" dirty="0">
                    <a:latin typeface="Bell MT" panose="02020503060305020303" pitchFamily="18" charset="0"/>
                  </a:rPr>
                  <a:t>) =</a:t>
                </a:r>
                <a14:m>
                  <m:oMath xmlns:m="http://schemas.openxmlformats.org/officeDocument/2006/math">
                    <m:r>
                      <a:rPr lang="en-US" sz="4800">
                        <a:latin typeface="Cambria Math" panose="02040503050406030204" pitchFamily="18" charset="0"/>
                      </a:rPr>
                      <m:t> </m:t>
                    </m:r>
                    <m:f>
                      <m:fPr>
                        <m:ctrlPr>
                          <a:rPr lang="en-US" sz="4800" i="1">
                            <a:latin typeface="Cambria Math" panose="02040503050406030204" pitchFamily="18" charset="0"/>
                          </a:rPr>
                        </m:ctrlPr>
                      </m:fPr>
                      <m:num>
                        <m:r>
                          <a:rPr lang="en-US" sz="4800" i="1" smtClean="0">
                            <a:solidFill>
                              <a:schemeClr val="tx1"/>
                            </a:solidFill>
                            <a:latin typeface="Cambria Math" panose="02040503050406030204" pitchFamily="18" charset="0"/>
                          </a:rPr>
                          <m:t>𝑃</m:t>
                        </m:r>
                        <m:r>
                          <a:rPr lang="en-US" sz="4800" i="1" smtClean="0">
                            <a:solidFill>
                              <a:schemeClr val="tx1"/>
                            </a:solidFill>
                            <a:latin typeface="Cambria Math" panose="02040503050406030204" pitchFamily="18" charset="0"/>
                          </a:rPr>
                          <m:t>(</m:t>
                        </m:r>
                        <m:r>
                          <a:rPr lang="en-US" sz="4800" i="1" smtClean="0">
                            <a:solidFill>
                              <a:schemeClr val="tx1"/>
                            </a:solidFill>
                            <a:latin typeface="Cambria Math" panose="02040503050406030204" pitchFamily="18" charset="0"/>
                          </a:rPr>
                          <m:t>𝐴</m:t>
                        </m:r>
                        <m:r>
                          <a:rPr lang="en-US" sz="4800" i="1">
                            <a:solidFill>
                              <a:schemeClr val="tx1"/>
                            </a:solidFill>
                            <a:latin typeface="Cambria Math" panose="02040503050406030204" pitchFamily="18" charset="0"/>
                            <a:ea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𝐵</m:t>
                        </m:r>
                        <m:r>
                          <a:rPr lang="en-US" sz="4800" i="1">
                            <a:solidFill>
                              <a:schemeClr val="tx1"/>
                            </a:solidFill>
                            <a:latin typeface="Cambria Math" panose="02040503050406030204" pitchFamily="18" charset="0"/>
                            <a:ea typeface="Cambria Math" panose="02040503050406030204" pitchFamily="18" charset="0"/>
                          </a:rPr>
                          <m:t>)</m:t>
                        </m:r>
                      </m:num>
                      <m:den>
                        <m:r>
                          <a:rPr lang="en-US" sz="4800" i="1">
                            <a:latin typeface="Cambria Math" panose="02040503050406030204" pitchFamily="18" charset="0"/>
                          </a:rPr>
                          <m:t>𝑃</m:t>
                        </m:r>
                        <m:r>
                          <a:rPr lang="en-US" sz="4800" i="1">
                            <a:latin typeface="Cambria Math" panose="02040503050406030204" pitchFamily="18" charset="0"/>
                          </a:rPr>
                          <m:t>(</m:t>
                        </m:r>
                        <m:r>
                          <a:rPr lang="en-US" sz="4800" i="1">
                            <a:latin typeface="Cambria Math" panose="02040503050406030204" pitchFamily="18" charset="0"/>
                          </a:rPr>
                          <m:t>𝐵</m:t>
                        </m:r>
                        <m:r>
                          <a:rPr lang="en-US" sz="4800" i="1">
                            <a:latin typeface="Cambria Math" panose="02040503050406030204" pitchFamily="18" charset="0"/>
                          </a:rPr>
                          <m:t>)</m:t>
                        </m:r>
                      </m:den>
                    </m:f>
                  </m:oMath>
                </a14:m>
                <a:endParaRPr lang="en-US" sz="4000" u="sng" dirty="0">
                  <a:latin typeface="Bell MT" panose="02020503060305020303" pitchFamily="18" charset="0"/>
                </a:endParaRPr>
              </a:p>
            </p:txBody>
          </p:sp>
        </mc:Choice>
        <mc:Fallback xmlns="">
          <p:sp>
            <p:nvSpPr>
              <p:cNvPr id="7" name="TextBox 10">
                <a:extLst>
                  <a:ext uri="{FF2B5EF4-FFF2-40B4-BE49-F238E27FC236}">
                    <a16:creationId xmlns:a16="http://schemas.microsoft.com/office/drawing/2014/main" id="{5510EF03-EF0F-4028-A0F3-B5AD19C11022}"/>
                  </a:ext>
                </a:extLst>
              </p:cNvPr>
              <p:cNvSpPr txBox="1">
                <a:spLocks noRot="1" noChangeAspect="1" noMove="1" noResize="1" noEditPoints="1" noAdjustHandles="1" noChangeArrowheads="1" noChangeShapeType="1" noTextEdit="1"/>
              </p:cNvSpPr>
              <p:nvPr/>
            </p:nvSpPr>
            <p:spPr>
              <a:xfrm>
                <a:off x="275864" y="175557"/>
                <a:ext cx="11484153" cy="6254917"/>
              </a:xfrm>
              <a:prstGeom prst="rect">
                <a:avLst/>
              </a:prstGeom>
              <a:blipFill>
                <a:blip r:embed="rId3"/>
                <a:stretch>
                  <a:fillRect l="-1858" t="-1852" r="-902" b="-5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86543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TotalTime>
  <Words>1208</Words>
  <Application>Microsoft Office PowerPoint</Application>
  <PresentationFormat>宽屏</PresentationFormat>
  <Paragraphs>65</Paragraphs>
  <Slides>18</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等线</vt:lpstr>
      <vt:lpstr>等线 Light</vt:lpstr>
      <vt:lpstr>Arial</vt:lpstr>
      <vt:lpstr>Bell MT</vt:lpstr>
      <vt:lpstr>Cambria Math</vt:lpstr>
      <vt:lpstr>Office 主题​​</vt:lpstr>
      <vt:lpstr>Lecture 2 Conditional Probability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32</cp:revision>
  <dcterms:created xsi:type="dcterms:W3CDTF">2021-10-31T17:00:40Z</dcterms:created>
  <dcterms:modified xsi:type="dcterms:W3CDTF">2022-11-09T13:16:56Z</dcterms:modified>
</cp:coreProperties>
</file>