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3580-B2B0-4369-85CB-DC68A382021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0C8-BDE0-4EC3-93CF-C550CAF9C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87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3580-B2B0-4369-85CB-DC68A382021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0C8-BDE0-4EC3-93CF-C550CAF9C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71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3580-B2B0-4369-85CB-DC68A382021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0C8-BDE0-4EC3-93CF-C550CAF9C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3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3580-B2B0-4369-85CB-DC68A382021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0C8-BDE0-4EC3-93CF-C550CAF9C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1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3580-B2B0-4369-85CB-DC68A382021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0C8-BDE0-4EC3-93CF-C550CAF9C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09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3580-B2B0-4369-85CB-DC68A382021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0C8-BDE0-4EC3-93CF-C550CAF9C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83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3580-B2B0-4369-85CB-DC68A382021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0C8-BDE0-4EC3-93CF-C550CAF9C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6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3580-B2B0-4369-85CB-DC68A382021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0C8-BDE0-4EC3-93CF-C550CAF9C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2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3580-B2B0-4369-85CB-DC68A382021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0C8-BDE0-4EC3-93CF-C550CAF9C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7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3580-B2B0-4369-85CB-DC68A382021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0C8-BDE0-4EC3-93CF-C550CAF9C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9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3580-B2B0-4369-85CB-DC68A382021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0C8-BDE0-4EC3-93CF-C550CAF9C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9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E3580-B2B0-4369-85CB-DC68A382021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20C8-BDE0-4EC3-93CF-C550CAF9C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91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3" y="104504"/>
            <a:ext cx="11612478" cy="664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35977" y="2365174"/>
            <a:ext cx="79944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Given that a person tests positive for the disease, what is the probability that he or she actually has Lyme disease? 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377787"/>
            <a:ext cx="10269165" cy="17775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20" y="2155370"/>
            <a:ext cx="2652706" cy="26663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918" y="4168978"/>
            <a:ext cx="8457247" cy="183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0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38E2D1-23CA-4987-AA84-B4B35323C898}"/>
              </a:ext>
            </a:extLst>
          </p:cNvPr>
          <p:cNvSpPr txBox="1"/>
          <p:nvPr/>
        </p:nvSpPr>
        <p:spPr>
          <a:xfrm>
            <a:off x="585626" y="267128"/>
            <a:ext cx="89590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/>
              <a:t>Independence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6EA93-B7CC-440C-8CC0-211DF4AE5D5E}"/>
              </a:ext>
            </a:extLst>
          </p:cNvPr>
          <p:cNvSpPr txBox="1"/>
          <p:nvPr/>
        </p:nvSpPr>
        <p:spPr>
          <a:xfrm>
            <a:off x="585626" y="1705510"/>
            <a:ext cx="111684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Two events (A &amp; B) are independent if knowing the outcome of one event </a:t>
            </a:r>
            <a:r>
              <a:rPr lang="en-US" sz="4500" b="1" dirty="0">
                <a:solidFill>
                  <a:srgbClr val="0070C0"/>
                </a:solidFill>
              </a:rPr>
              <a:t>does not</a:t>
            </a:r>
            <a:r>
              <a:rPr lang="en-US" sz="4500" dirty="0"/>
              <a:t> affect the probability that the other event will occur.</a:t>
            </a:r>
          </a:p>
          <a:p>
            <a:pPr algn="ctr"/>
            <a:endParaRPr lang="en-US" sz="2000" dirty="0"/>
          </a:p>
          <a:p>
            <a:pPr algn="ctr"/>
            <a:r>
              <a:rPr lang="en-US" sz="6500" b="1" dirty="0"/>
              <a:t>P(A|B) = </a:t>
            </a:r>
            <a:r>
              <a:rPr lang="en-US" sz="6500" b="1" dirty="0">
                <a:solidFill>
                  <a:srgbClr val="0070C0"/>
                </a:solidFill>
              </a:rPr>
              <a:t>P(A)  </a:t>
            </a:r>
          </a:p>
        </p:txBody>
      </p:sp>
    </p:spTree>
    <p:extLst>
      <p:ext uri="{BB962C8B-B14F-4D97-AF65-F5344CB8AC3E}">
        <p14:creationId xmlns:p14="http://schemas.microsoft.com/office/powerpoint/2010/main" val="323957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2159E5-508C-4662-BE39-2E4160F6FD6C}"/>
              </a:ext>
            </a:extLst>
          </p:cNvPr>
          <p:cNvSpPr txBox="1"/>
          <p:nvPr/>
        </p:nvSpPr>
        <p:spPr>
          <a:xfrm>
            <a:off x="274908" y="431430"/>
            <a:ext cx="8959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Formal Multiplication Rule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9B554-8CFA-4AA7-8F76-466ABC2D76C3}"/>
              </a:ext>
            </a:extLst>
          </p:cNvPr>
          <p:cNvSpPr txBox="1"/>
          <p:nvPr/>
        </p:nvSpPr>
        <p:spPr>
          <a:xfrm>
            <a:off x="627622" y="1695535"/>
            <a:ext cx="107981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i="1" dirty="0"/>
              <a:t>The formal multiplication rule (all events)…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4B756A-1376-41E9-B17C-4B6D5B75B8A2}"/>
                  </a:ext>
                </a:extLst>
              </p:cNvPr>
              <p:cNvSpPr txBox="1"/>
              <p:nvPr/>
            </p:nvSpPr>
            <p:spPr>
              <a:xfrm>
                <a:off x="0" y="5347847"/>
                <a:ext cx="10592656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4B756A-1376-41E9-B17C-4B6D5B75B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47847"/>
                <a:ext cx="10592656" cy="938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13322D8-3D00-4D45-909A-B2E28C2B37EC}"/>
              </a:ext>
            </a:extLst>
          </p:cNvPr>
          <p:cNvSpPr txBox="1"/>
          <p:nvPr/>
        </p:nvSpPr>
        <p:spPr>
          <a:xfrm>
            <a:off x="627622" y="4377636"/>
            <a:ext cx="77604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i="1" dirty="0"/>
              <a:t>For independent events only…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2A017B-F5DE-4AC2-BDDC-E5B884FDD95D}"/>
                  </a:ext>
                </a:extLst>
              </p:cNvPr>
              <p:cNvSpPr txBox="1"/>
              <p:nvPr/>
            </p:nvSpPr>
            <p:spPr>
              <a:xfrm>
                <a:off x="627622" y="2490281"/>
                <a:ext cx="10592656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55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55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55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2A017B-F5DE-4AC2-BDDC-E5B884FDD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22" y="2490281"/>
                <a:ext cx="10592656" cy="938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3041D9-2E91-4150-B2AC-1611D5FF1747}"/>
              </a:ext>
            </a:extLst>
          </p:cNvPr>
          <p:cNvCxnSpPr>
            <a:cxnSpLocks/>
          </p:cNvCxnSpPr>
          <p:nvPr/>
        </p:nvCxnSpPr>
        <p:spPr>
          <a:xfrm>
            <a:off x="8308203" y="3472932"/>
            <a:ext cx="0" cy="1689534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4761F-5DB4-48FC-ABDF-F5428BBF879A}"/>
              </a:ext>
            </a:extLst>
          </p:cNvPr>
          <p:cNvSpPr txBox="1"/>
          <p:nvPr/>
        </p:nvSpPr>
        <p:spPr>
          <a:xfrm>
            <a:off x="8504809" y="3614381"/>
            <a:ext cx="3687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Independence:</a:t>
            </a:r>
          </a:p>
          <a:p>
            <a:pPr algn="ctr"/>
            <a:r>
              <a:rPr lang="en-US" sz="4000" b="1" dirty="0">
                <a:solidFill>
                  <a:srgbClr val="0070C0"/>
                </a:solidFill>
              </a:rPr>
              <a:t>P(B) = P(B|A)</a:t>
            </a:r>
          </a:p>
        </p:txBody>
      </p:sp>
    </p:spTree>
    <p:extLst>
      <p:ext uri="{BB962C8B-B14F-4D97-AF65-F5344CB8AC3E}">
        <p14:creationId xmlns:p14="http://schemas.microsoft.com/office/powerpoint/2010/main" val="238177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021A7-70EC-4606-9AA9-CD1726BF325D}"/>
              </a:ext>
            </a:extLst>
          </p:cNvPr>
          <p:cNvSpPr txBox="1"/>
          <p:nvPr/>
        </p:nvSpPr>
        <p:spPr>
          <a:xfrm>
            <a:off x="265629" y="288592"/>
            <a:ext cx="110252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Independent vs. Mutually Exclusive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FE1AB-9AD2-431F-9C11-6C38311F666B}"/>
              </a:ext>
            </a:extLst>
          </p:cNvPr>
          <p:cNvSpPr txBox="1"/>
          <p:nvPr/>
        </p:nvSpPr>
        <p:spPr>
          <a:xfrm>
            <a:off x="452060" y="1489474"/>
            <a:ext cx="11069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u="sng" dirty="0"/>
              <a:t>Mutually exclusive</a:t>
            </a:r>
            <a:r>
              <a:rPr lang="en-US" sz="4500" dirty="0"/>
              <a:t>: when events that have no intersection (i.e. they cannot both occur)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324B2B-89A3-44C7-B2EF-93F8482FA01B}"/>
              </a:ext>
            </a:extLst>
          </p:cNvPr>
          <p:cNvSpPr/>
          <p:nvPr/>
        </p:nvSpPr>
        <p:spPr>
          <a:xfrm>
            <a:off x="422954" y="3744006"/>
            <a:ext cx="2678130" cy="26507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964941-A684-4EDA-ACD4-78DD548E43B1}"/>
              </a:ext>
            </a:extLst>
          </p:cNvPr>
          <p:cNvSpPr/>
          <p:nvPr/>
        </p:nvSpPr>
        <p:spPr>
          <a:xfrm>
            <a:off x="3417870" y="3744006"/>
            <a:ext cx="2678130" cy="26507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BDC2F-D0B3-4376-96E4-29EAE809882B}"/>
              </a:ext>
            </a:extLst>
          </p:cNvPr>
          <p:cNvSpPr txBox="1"/>
          <p:nvPr/>
        </p:nvSpPr>
        <p:spPr>
          <a:xfrm>
            <a:off x="204454" y="3351591"/>
            <a:ext cx="489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B1620-2F32-48BE-AF99-FE871A0073EB}"/>
              </a:ext>
            </a:extLst>
          </p:cNvPr>
          <p:cNvSpPr txBox="1"/>
          <p:nvPr/>
        </p:nvSpPr>
        <p:spPr>
          <a:xfrm>
            <a:off x="5606266" y="3351591"/>
            <a:ext cx="489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6B5E7-12FB-41FF-8D63-B128F77F5807}"/>
              </a:ext>
            </a:extLst>
          </p:cNvPr>
          <p:cNvSpPr txBox="1"/>
          <p:nvPr/>
        </p:nvSpPr>
        <p:spPr>
          <a:xfrm>
            <a:off x="1142152" y="4680783"/>
            <a:ext cx="14115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0.80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47B6-0B03-448C-AC7F-2E4AFE6A9B38}"/>
              </a:ext>
            </a:extLst>
          </p:cNvPr>
          <p:cNvSpPr txBox="1"/>
          <p:nvPr/>
        </p:nvSpPr>
        <p:spPr>
          <a:xfrm>
            <a:off x="4194716" y="4680783"/>
            <a:ext cx="14115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0.20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E4F0D3-8788-4FDB-948E-A1E156F09879}"/>
              </a:ext>
            </a:extLst>
          </p:cNvPr>
          <p:cNvSpPr/>
          <p:nvPr/>
        </p:nvSpPr>
        <p:spPr>
          <a:xfrm>
            <a:off x="6907914" y="3203455"/>
            <a:ext cx="52840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500" dirty="0"/>
              <a:t>P(A) = 0.80</a:t>
            </a:r>
          </a:p>
          <a:p>
            <a:r>
              <a:rPr lang="en-US" sz="5500" dirty="0"/>
              <a:t>P(A|B) = </a:t>
            </a:r>
            <a:r>
              <a:rPr lang="en-US" sz="5500" dirty="0" smtClean="0"/>
              <a:t>?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33479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B5DFF9E-6767-4C63-B1C9-80F1A9E01073}"/>
              </a:ext>
            </a:extLst>
          </p:cNvPr>
          <p:cNvSpPr/>
          <p:nvPr/>
        </p:nvSpPr>
        <p:spPr>
          <a:xfrm>
            <a:off x="68257" y="3203455"/>
            <a:ext cx="6500117" cy="3574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9B7077-F004-431E-949E-20A4C35D1764}"/>
              </a:ext>
            </a:extLst>
          </p:cNvPr>
          <p:cNvSpPr/>
          <p:nvPr/>
        </p:nvSpPr>
        <p:spPr>
          <a:xfrm>
            <a:off x="3432832" y="3744005"/>
            <a:ext cx="2650733" cy="26507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B021A7-70EC-4606-9AA9-CD1726BF325D}"/>
              </a:ext>
            </a:extLst>
          </p:cNvPr>
          <p:cNvSpPr txBox="1"/>
          <p:nvPr/>
        </p:nvSpPr>
        <p:spPr>
          <a:xfrm>
            <a:off x="265629" y="288592"/>
            <a:ext cx="102102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Independent vs. Mutually Exclusive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FE1AB-9AD2-431F-9C11-6C38311F666B}"/>
              </a:ext>
            </a:extLst>
          </p:cNvPr>
          <p:cNvSpPr txBox="1"/>
          <p:nvPr/>
        </p:nvSpPr>
        <p:spPr>
          <a:xfrm>
            <a:off x="452060" y="1489474"/>
            <a:ext cx="11069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u="sng" dirty="0"/>
              <a:t>Mutually exclusive</a:t>
            </a:r>
            <a:r>
              <a:rPr lang="en-US" sz="4500" dirty="0"/>
              <a:t>: when events that have no intersection (i.e. they cannot both occur)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324B2B-89A3-44C7-B2EF-93F8482FA01B}"/>
              </a:ext>
            </a:extLst>
          </p:cNvPr>
          <p:cNvSpPr/>
          <p:nvPr/>
        </p:nvSpPr>
        <p:spPr>
          <a:xfrm>
            <a:off x="422954" y="3744006"/>
            <a:ext cx="2678130" cy="265073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964941-A684-4EDA-ACD4-78DD548E43B1}"/>
              </a:ext>
            </a:extLst>
          </p:cNvPr>
          <p:cNvSpPr/>
          <p:nvPr/>
        </p:nvSpPr>
        <p:spPr>
          <a:xfrm>
            <a:off x="3417870" y="3744006"/>
            <a:ext cx="2678130" cy="26507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BDC2F-D0B3-4376-96E4-29EAE809882B}"/>
              </a:ext>
            </a:extLst>
          </p:cNvPr>
          <p:cNvSpPr txBox="1"/>
          <p:nvPr/>
        </p:nvSpPr>
        <p:spPr>
          <a:xfrm>
            <a:off x="204454" y="3351591"/>
            <a:ext cx="489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B1620-2F32-48BE-AF99-FE871A0073EB}"/>
              </a:ext>
            </a:extLst>
          </p:cNvPr>
          <p:cNvSpPr txBox="1"/>
          <p:nvPr/>
        </p:nvSpPr>
        <p:spPr>
          <a:xfrm>
            <a:off x="5606266" y="3351591"/>
            <a:ext cx="489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6B5E7-12FB-41FF-8D63-B128F77F5807}"/>
              </a:ext>
            </a:extLst>
          </p:cNvPr>
          <p:cNvSpPr txBox="1"/>
          <p:nvPr/>
        </p:nvSpPr>
        <p:spPr>
          <a:xfrm>
            <a:off x="1142152" y="4680783"/>
            <a:ext cx="14115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0.80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47B6-0B03-448C-AC7F-2E4AFE6A9B38}"/>
              </a:ext>
            </a:extLst>
          </p:cNvPr>
          <p:cNvSpPr txBox="1"/>
          <p:nvPr/>
        </p:nvSpPr>
        <p:spPr>
          <a:xfrm>
            <a:off x="4194716" y="4680783"/>
            <a:ext cx="14115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0.20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AE6A47-207C-4530-A155-1B5F750CEC7E}"/>
              </a:ext>
            </a:extLst>
          </p:cNvPr>
          <p:cNvSpPr/>
          <p:nvPr/>
        </p:nvSpPr>
        <p:spPr>
          <a:xfrm>
            <a:off x="6907914" y="3203455"/>
            <a:ext cx="52840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500" dirty="0"/>
              <a:t>P(A) = 0.80</a:t>
            </a:r>
          </a:p>
          <a:p>
            <a:r>
              <a:rPr lang="en-US" sz="5500" dirty="0"/>
              <a:t>P(</a:t>
            </a:r>
            <a:r>
              <a:rPr lang="en-US" sz="5500" b="1" dirty="0">
                <a:solidFill>
                  <a:srgbClr val="0070C0"/>
                </a:solidFill>
              </a:rPr>
              <a:t>A</a:t>
            </a:r>
            <a:r>
              <a:rPr lang="en-US" sz="5500" b="1" dirty="0"/>
              <a:t>|B</a:t>
            </a:r>
            <a:r>
              <a:rPr lang="en-US" sz="5500" dirty="0"/>
              <a:t>) = 0.00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73A71-B655-4B3C-834C-D0275096E107}"/>
              </a:ext>
            </a:extLst>
          </p:cNvPr>
          <p:cNvSpPr txBox="1"/>
          <p:nvPr/>
        </p:nvSpPr>
        <p:spPr>
          <a:xfrm>
            <a:off x="265629" y="4886612"/>
            <a:ext cx="10587901" cy="1800493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700" dirty="0"/>
              <a:t>Mutually exclusive events are </a:t>
            </a:r>
            <a:r>
              <a:rPr lang="en-US" sz="3700" b="1" dirty="0">
                <a:solidFill>
                  <a:srgbClr val="0070C0"/>
                </a:solidFill>
              </a:rPr>
              <a:t>not independent</a:t>
            </a:r>
            <a:r>
              <a:rPr lang="en-US" sz="3700" dirty="0"/>
              <a:t>. Knowing that one event occurs greatly affects the probability of the other event (</a:t>
            </a:r>
            <a:r>
              <a:rPr lang="en-US" sz="3700" b="1" dirty="0">
                <a:solidFill>
                  <a:srgbClr val="0070C0"/>
                </a:solidFill>
              </a:rPr>
              <a:t>lowers it to 0</a:t>
            </a:r>
            <a:r>
              <a:rPr lang="en-US" sz="37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23034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X13 Yoga</dc:creator>
  <cp:lastModifiedBy>X13 Yoga</cp:lastModifiedBy>
  <cp:revision>1</cp:revision>
  <dcterms:created xsi:type="dcterms:W3CDTF">2021-11-03T09:29:07Z</dcterms:created>
  <dcterms:modified xsi:type="dcterms:W3CDTF">2021-11-03T09:29:34Z</dcterms:modified>
</cp:coreProperties>
</file>