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6" r:id="rId3"/>
    <p:sldId id="274" r:id="rId4"/>
    <p:sldId id="280" r:id="rId5"/>
    <p:sldId id="284" r:id="rId6"/>
    <p:sldId id="285" r:id="rId7"/>
    <p:sldId id="290" r:id="rId8"/>
    <p:sldId id="291" r:id="rId9"/>
    <p:sldId id="296" r:id="rId10"/>
    <p:sldId id="299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6C475-34F2-4E02-BF8B-C56A52F83265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BBD5-9DEA-4591-864D-E2DADEC6D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16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0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9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1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87834-2AB1-4997-BB7F-DD05CFCAB5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2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8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5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2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3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6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6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3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6536-1CAD-47BE-BA97-449CB59CBDE4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9BD3-DEF4-4A49-A4EE-C7FE43F26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2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6730A31-5A80-4E26-B384-F900E543E950}"/>
              </a:ext>
            </a:extLst>
          </p:cNvPr>
          <p:cNvGrpSpPr/>
          <p:nvPr/>
        </p:nvGrpSpPr>
        <p:grpSpPr>
          <a:xfrm>
            <a:off x="726725" y="3305893"/>
            <a:ext cx="1611915" cy="1908323"/>
            <a:chOff x="726725" y="3305893"/>
            <a:chExt cx="1611915" cy="190832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16D6D4-C057-4620-9ED6-08124486D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25" y="3342357"/>
              <a:ext cx="1611915" cy="9422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7D7CA1-74A3-421A-8593-B55504A0BBBB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5" y="4283998"/>
              <a:ext cx="1542883" cy="8529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9D4307-EB44-4174-ADF3-0C84A6544930}"/>
                </a:ext>
              </a:extLst>
            </p:cNvPr>
            <p:cNvSpPr txBox="1"/>
            <p:nvPr/>
          </p:nvSpPr>
          <p:spPr>
            <a:xfrm rot="1465915">
              <a:off x="1328559" y="4408865"/>
              <a:ext cx="68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Tails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F27776-189B-46C3-8BA7-0164482F431E}"/>
                </a:ext>
              </a:extLst>
            </p:cNvPr>
            <p:cNvSpPr txBox="1"/>
            <p:nvPr/>
          </p:nvSpPr>
          <p:spPr>
            <a:xfrm>
              <a:off x="1498166" y="3687506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1467FA-4A84-4CA0-A34A-5BD156465A10}"/>
                </a:ext>
              </a:extLst>
            </p:cNvPr>
            <p:cNvSpPr txBox="1"/>
            <p:nvPr/>
          </p:nvSpPr>
          <p:spPr>
            <a:xfrm>
              <a:off x="1237523" y="4783329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C726B8-3D73-4FFD-80E2-BF04B0F2C1FF}"/>
                </a:ext>
              </a:extLst>
            </p:cNvPr>
            <p:cNvSpPr txBox="1"/>
            <p:nvPr/>
          </p:nvSpPr>
          <p:spPr>
            <a:xfrm rot="19861352">
              <a:off x="1136330" y="3305893"/>
              <a:ext cx="91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Heads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A8CCE7A-2BEE-4D5F-8DE8-7E393CC3B001}"/>
              </a:ext>
            </a:extLst>
          </p:cNvPr>
          <p:cNvSpPr txBox="1"/>
          <p:nvPr/>
        </p:nvSpPr>
        <p:spPr>
          <a:xfrm>
            <a:off x="2672329" y="6297266"/>
            <a:ext cx="17025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2</a:t>
            </a:r>
            <a:r>
              <a:rPr lang="en-US" sz="3500" baseline="30000" dirty="0"/>
              <a:t>nd</a:t>
            </a:r>
            <a:r>
              <a:rPr lang="en-US" sz="3500" dirty="0"/>
              <a:t>  Flip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FD8899-0021-4A62-9303-DE9C3F258BC0}"/>
              </a:ext>
            </a:extLst>
          </p:cNvPr>
          <p:cNvGrpSpPr/>
          <p:nvPr/>
        </p:nvGrpSpPr>
        <p:grpSpPr>
          <a:xfrm>
            <a:off x="2338640" y="2715509"/>
            <a:ext cx="1645668" cy="1268134"/>
            <a:chOff x="726725" y="3657190"/>
            <a:chExt cx="1645668" cy="126813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04361-70CF-4AFD-9E05-15EC0636D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25" y="3787623"/>
              <a:ext cx="1627185" cy="497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5E8468-B306-40B1-BD0C-C2A37D59F4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5" y="4283998"/>
              <a:ext cx="1627185" cy="3389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498AF2-06DF-4E3A-AD15-8EAE55B79ADF}"/>
                </a:ext>
              </a:extLst>
            </p:cNvPr>
            <p:cNvSpPr txBox="1"/>
            <p:nvPr/>
          </p:nvSpPr>
          <p:spPr>
            <a:xfrm rot="541182">
              <a:off x="1375640" y="4164147"/>
              <a:ext cx="68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Tails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05BB2B-6460-4B3A-8794-B3E7DF58B498}"/>
                </a:ext>
              </a:extLst>
            </p:cNvPr>
            <p:cNvSpPr txBox="1"/>
            <p:nvPr/>
          </p:nvSpPr>
          <p:spPr>
            <a:xfrm>
              <a:off x="1663476" y="3861063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36FA56-F03C-40C7-B9CD-D1DC203CDA71}"/>
                </a:ext>
              </a:extLst>
            </p:cNvPr>
            <p:cNvSpPr txBox="1"/>
            <p:nvPr/>
          </p:nvSpPr>
          <p:spPr>
            <a:xfrm>
              <a:off x="1629722" y="4494437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4B4488-1D30-450F-AB6A-50278489D298}"/>
                </a:ext>
              </a:extLst>
            </p:cNvPr>
            <p:cNvSpPr txBox="1"/>
            <p:nvPr/>
          </p:nvSpPr>
          <p:spPr>
            <a:xfrm rot="20636154">
              <a:off x="1135257" y="3657190"/>
              <a:ext cx="91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Heads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C1085C-B9C4-44CA-A053-1589749EE13C}"/>
              </a:ext>
            </a:extLst>
          </p:cNvPr>
          <p:cNvSpPr txBox="1"/>
          <p:nvPr/>
        </p:nvSpPr>
        <p:spPr>
          <a:xfrm>
            <a:off x="974589" y="6297266"/>
            <a:ext cx="15395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1</a:t>
            </a:r>
            <a:r>
              <a:rPr lang="en-US" sz="3500" baseline="30000" dirty="0"/>
              <a:t>st</a:t>
            </a:r>
            <a:r>
              <a:rPr lang="en-US" sz="3500" dirty="0"/>
              <a:t> Flip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EB76B0-6F52-40CA-A5A7-2BC1E421600B}"/>
              </a:ext>
            </a:extLst>
          </p:cNvPr>
          <p:cNvGrpSpPr/>
          <p:nvPr/>
        </p:nvGrpSpPr>
        <p:grpSpPr>
          <a:xfrm>
            <a:off x="2269608" y="4494437"/>
            <a:ext cx="1645668" cy="1268134"/>
            <a:chOff x="726725" y="3657190"/>
            <a:chExt cx="1645668" cy="12681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F9D474-F555-4DF4-A609-49C4E9765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25" y="3787623"/>
              <a:ext cx="1627185" cy="497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DC9F09-8F9D-46C0-AB24-7D32159EF7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5" y="4283998"/>
              <a:ext cx="1627185" cy="3389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4E7794-0612-4201-9478-01A3AC39BDC7}"/>
                </a:ext>
              </a:extLst>
            </p:cNvPr>
            <p:cNvSpPr txBox="1"/>
            <p:nvPr/>
          </p:nvSpPr>
          <p:spPr>
            <a:xfrm rot="541182">
              <a:off x="1375640" y="4164147"/>
              <a:ext cx="68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Tails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EAEBD-5827-4444-8862-2CFFF5C116BA}"/>
                </a:ext>
              </a:extLst>
            </p:cNvPr>
            <p:cNvSpPr txBox="1"/>
            <p:nvPr/>
          </p:nvSpPr>
          <p:spPr>
            <a:xfrm>
              <a:off x="1663476" y="3861063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F229DC-AE1C-4833-BC25-FA4820C68C09}"/>
                </a:ext>
              </a:extLst>
            </p:cNvPr>
            <p:cNvSpPr txBox="1"/>
            <p:nvPr/>
          </p:nvSpPr>
          <p:spPr>
            <a:xfrm>
              <a:off x="1629722" y="4494437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3DAB67-22A5-4903-8E7A-B4E202A7676B}"/>
                </a:ext>
              </a:extLst>
            </p:cNvPr>
            <p:cNvSpPr txBox="1"/>
            <p:nvPr/>
          </p:nvSpPr>
          <p:spPr>
            <a:xfrm rot="20636154">
              <a:off x="1135257" y="3657190"/>
              <a:ext cx="91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Heads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7F898D9-77AB-4D69-AA51-FB58B17F8870}"/>
              </a:ext>
            </a:extLst>
          </p:cNvPr>
          <p:cNvSpPr txBox="1"/>
          <p:nvPr/>
        </p:nvSpPr>
        <p:spPr>
          <a:xfrm>
            <a:off x="4393408" y="6297266"/>
            <a:ext cx="17025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3</a:t>
            </a:r>
            <a:r>
              <a:rPr lang="en-US" sz="3500" baseline="30000" dirty="0"/>
              <a:t>rd</a:t>
            </a:r>
            <a:r>
              <a:rPr lang="en-US" sz="3500" dirty="0"/>
              <a:t>  Flip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C3B32-E0AD-4C0E-B5F5-6B2273AC9C82}"/>
              </a:ext>
            </a:extLst>
          </p:cNvPr>
          <p:cNvGrpSpPr/>
          <p:nvPr/>
        </p:nvGrpSpPr>
        <p:grpSpPr>
          <a:xfrm>
            <a:off x="3944909" y="2211875"/>
            <a:ext cx="1645668" cy="1268134"/>
            <a:chOff x="726725" y="3657190"/>
            <a:chExt cx="1645668" cy="12681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DB5F66-24E2-458D-8B7F-DA3C5122B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25" y="3787623"/>
              <a:ext cx="1627185" cy="497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BAFBD9-40D6-4AF4-893D-46AB88C9A042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5" y="4283998"/>
              <a:ext cx="1627185" cy="3389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EF795C-51FE-4E86-AF95-F98B88E85D35}"/>
                </a:ext>
              </a:extLst>
            </p:cNvPr>
            <p:cNvSpPr txBox="1"/>
            <p:nvPr/>
          </p:nvSpPr>
          <p:spPr>
            <a:xfrm rot="541182">
              <a:off x="1375640" y="4164147"/>
              <a:ext cx="68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Tails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AE0789-44AF-412C-A63C-63EA4FCC64EA}"/>
                </a:ext>
              </a:extLst>
            </p:cNvPr>
            <p:cNvSpPr txBox="1"/>
            <p:nvPr/>
          </p:nvSpPr>
          <p:spPr>
            <a:xfrm>
              <a:off x="1663476" y="3861063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061EDD-4AF7-436E-81A3-E9C20EA5F603}"/>
                </a:ext>
              </a:extLst>
            </p:cNvPr>
            <p:cNvSpPr txBox="1"/>
            <p:nvPr/>
          </p:nvSpPr>
          <p:spPr>
            <a:xfrm>
              <a:off x="1629722" y="4494437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D15A9A-C203-4DB9-A396-F4A6A2876EC5}"/>
                </a:ext>
              </a:extLst>
            </p:cNvPr>
            <p:cNvSpPr txBox="1"/>
            <p:nvPr/>
          </p:nvSpPr>
          <p:spPr>
            <a:xfrm rot="20636154">
              <a:off x="1135257" y="3657190"/>
              <a:ext cx="91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Heads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37BE5C1-B57C-47AC-B33F-2801F54B2A50}"/>
              </a:ext>
            </a:extLst>
          </p:cNvPr>
          <p:cNvSpPr txBox="1"/>
          <p:nvPr/>
        </p:nvSpPr>
        <p:spPr>
          <a:xfrm>
            <a:off x="5984190" y="6297266"/>
            <a:ext cx="17025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4</a:t>
            </a:r>
            <a:r>
              <a:rPr lang="en-US" sz="3500" baseline="30000" dirty="0"/>
              <a:t>th</a:t>
            </a:r>
            <a:r>
              <a:rPr lang="en-US" sz="3500" dirty="0"/>
              <a:t> Flip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3BBFCA-FF90-4627-B28C-EEB9B68D925F}"/>
              </a:ext>
            </a:extLst>
          </p:cNvPr>
          <p:cNvGrpSpPr/>
          <p:nvPr/>
        </p:nvGrpSpPr>
        <p:grpSpPr>
          <a:xfrm>
            <a:off x="5551178" y="1718711"/>
            <a:ext cx="1645668" cy="1268134"/>
            <a:chOff x="726725" y="3657190"/>
            <a:chExt cx="1645668" cy="126813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1217310-2C4C-4CAC-B8AD-0B541F1F3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25" y="3787623"/>
              <a:ext cx="1627185" cy="497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E609BF1-6B04-466E-BD6E-CEB11C4B2D2E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5" y="4283998"/>
              <a:ext cx="1627185" cy="3389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925078B-51DB-4EA5-9FF4-58188102E442}"/>
                </a:ext>
              </a:extLst>
            </p:cNvPr>
            <p:cNvSpPr txBox="1"/>
            <p:nvPr/>
          </p:nvSpPr>
          <p:spPr>
            <a:xfrm rot="541182">
              <a:off x="1375640" y="4164147"/>
              <a:ext cx="68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Tails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886374-F6A7-4812-A0A6-104EDCD965F5}"/>
                </a:ext>
              </a:extLst>
            </p:cNvPr>
            <p:cNvSpPr txBox="1"/>
            <p:nvPr/>
          </p:nvSpPr>
          <p:spPr>
            <a:xfrm>
              <a:off x="1663476" y="3861063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B9663D-20D7-4C91-8D56-9587004CBEE9}"/>
                </a:ext>
              </a:extLst>
            </p:cNvPr>
            <p:cNvSpPr txBox="1"/>
            <p:nvPr/>
          </p:nvSpPr>
          <p:spPr>
            <a:xfrm>
              <a:off x="1629722" y="4494437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B9D2FC3-D973-4C79-A38F-92268FF491DF}"/>
                </a:ext>
              </a:extLst>
            </p:cNvPr>
            <p:cNvSpPr txBox="1"/>
            <p:nvPr/>
          </p:nvSpPr>
          <p:spPr>
            <a:xfrm rot="20636154">
              <a:off x="1135257" y="3657190"/>
              <a:ext cx="91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Heads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7015177-2C9E-4595-882C-92F7DB04848F}"/>
              </a:ext>
            </a:extLst>
          </p:cNvPr>
          <p:cNvGrpSpPr/>
          <p:nvPr/>
        </p:nvGrpSpPr>
        <p:grpSpPr>
          <a:xfrm>
            <a:off x="7137867" y="1215077"/>
            <a:ext cx="1645668" cy="1268134"/>
            <a:chOff x="726725" y="3657190"/>
            <a:chExt cx="1645668" cy="126813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4B06998-5F4F-45BA-8D00-CC93B63DA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25" y="3787623"/>
              <a:ext cx="1627185" cy="497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3CA289B-8E4C-4080-9D28-EB25F6B8174E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5" y="4283998"/>
              <a:ext cx="1627185" cy="3389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DCA6F4-422C-45E6-B92C-D94B073230D7}"/>
                </a:ext>
              </a:extLst>
            </p:cNvPr>
            <p:cNvSpPr txBox="1"/>
            <p:nvPr/>
          </p:nvSpPr>
          <p:spPr>
            <a:xfrm rot="541182">
              <a:off x="1375640" y="4164147"/>
              <a:ext cx="68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Tails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E74620-2A13-4C78-878B-62C3D3AFFB04}"/>
                </a:ext>
              </a:extLst>
            </p:cNvPr>
            <p:cNvSpPr txBox="1"/>
            <p:nvPr/>
          </p:nvSpPr>
          <p:spPr>
            <a:xfrm>
              <a:off x="1663476" y="3861063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069804-B9AE-44AF-BBF0-5702FA51FA6A}"/>
                </a:ext>
              </a:extLst>
            </p:cNvPr>
            <p:cNvSpPr txBox="1"/>
            <p:nvPr/>
          </p:nvSpPr>
          <p:spPr>
            <a:xfrm>
              <a:off x="1629722" y="4494437"/>
              <a:ext cx="708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5F6A37-8244-4C87-A645-7832C1700EC2}"/>
                </a:ext>
              </a:extLst>
            </p:cNvPr>
            <p:cNvSpPr txBox="1"/>
            <p:nvPr/>
          </p:nvSpPr>
          <p:spPr>
            <a:xfrm rot="20636154">
              <a:off x="1135257" y="3657190"/>
              <a:ext cx="91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Heads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864592-1B0D-43C8-8C7C-2C3D05FCF839}"/>
              </a:ext>
            </a:extLst>
          </p:cNvPr>
          <p:cNvSpPr txBox="1"/>
          <p:nvPr/>
        </p:nvSpPr>
        <p:spPr>
          <a:xfrm>
            <a:off x="7513176" y="6297266"/>
            <a:ext cx="17025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5</a:t>
            </a:r>
            <a:r>
              <a:rPr lang="en-US" sz="3500" baseline="30000" dirty="0"/>
              <a:t>th</a:t>
            </a:r>
            <a:r>
              <a:rPr lang="en-US" sz="3500" dirty="0"/>
              <a:t> Flip</a:t>
            </a:r>
          </a:p>
        </p:txBody>
      </p:sp>
      <p:sp>
        <p:nvSpPr>
          <p:cNvPr id="55" name="TextBox 38">
            <a:extLst>
              <a:ext uri="{FF2B5EF4-FFF2-40B4-BE49-F238E27FC236}">
                <a16:creationId xmlns:a16="http://schemas.microsoft.com/office/drawing/2014/main" id="{44A613B2-7C3F-4505-9EFE-341F4449C1BF}"/>
              </a:ext>
            </a:extLst>
          </p:cNvPr>
          <p:cNvSpPr txBox="1"/>
          <p:nvPr/>
        </p:nvSpPr>
        <p:spPr>
          <a:xfrm>
            <a:off x="254389" y="331691"/>
            <a:ext cx="11841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Example 1:</a:t>
            </a:r>
            <a:r>
              <a:rPr lang="en-US" sz="3200" dirty="0"/>
              <a:t> </a:t>
            </a:r>
            <a:r>
              <a:rPr lang="en-US" altLang="zh-CN" sz="3200" dirty="0" smtClean="0"/>
              <a:t>Toss a coin five times. </a:t>
            </a:r>
            <a:r>
              <a:rPr lang="en-US" sz="3200" dirty="0" smtClean="0"/>
              <a:t>What </a:t>
            </a:r>
            <a:r>
              <a:rPr lang="en-US" sz="3200" dirty="0"/>
              <a:t>is the probability of getting “heads” </a:t>
            </a:r>
            <a:r>
              <a:rPr lang="en-US" sz="3200" dirty="0" smtClean="0"/>
              <a:t>5 </a:t>
            </a:r>
            <a:r>
              <a:rPr lang="en-US" altLang="zh-CN" sz="3200" dirty="0" smtClean="0"/>
              <a:t>times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753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0" grpId="0"/>
      <p:bldP spid="29" grpId="0"/>
      <p:bldP spid="39" grpId="0"/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433B11-A766-4899-A281-6DA0EACE0519}"/>
              </a:ext>
            </a:extLst>
          </p:cNvPr>
          <p:cNvSpPr/>
          <p:nvPr/>
        </p:nvSpPr>
        <p:spPr>
          <a:xfrm>
            <a:off x="350041" y="234006"/>
            <a:ext cx="6954020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/>
              <a:t>“At least one” scenarios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613AD-C65A-48A0-809B-676AFF26B76B}"/>
              </a:ext>
            </a:extLst>
          </p:cNvPr>
          <p:cNvSpPr txBox="1"/>
          <p:nvPr/>
        </p:nvSpPr>
        <p:spPr>
          <a:xfrm>
            <a:off x="656663" y="2951584"/>
            <a:ext cx="110549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/>
              <a:t>P(at </a:t>
            </a:r>
            <a:r>
              <a:rPr lang="en-US" sz="5500" dirty="0"/>
              <a:t>least one) =</a:t>
            </a:r>
            <a:r>
              <a:rPr lang="en-US" sz="5500" b="1" dirty="0">
                <a:solidFill>
                  <a:srgbClr val="0070C0"/>
                </a:solidFill>
              </a:rPr>
              <a:t> 1 – P(none)</a:t>
            </a:r>
          </a:p>
        </p:txBody>
      </p:sp>
    </p:spTree>
    <p:extLst>
      <p:ext uri="{BB962C8B-B14F-4D97-AF65-F5344CB8AC3E}">
        <p14:creationId xmlns:p14="http://schemas.microsoft.com/office/powerpoint/2010/main" val="1672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95BC6-D77B-49A2-A02A-AEA4B76BB6EC}"/>
              </a:ext>
            </a:extLst>
          </p:cNvPr>
          <p:cNvSpPr/>
          <p:nvPr/>
        </p:nvSpPr>
        <p:spPr>
          <a:xfrm>
            <a:off x="350040" y="347022"/>
            <a:ext cx="968781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0" dirty="0"/>
              <a:t>Sampling 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B50ED6-D361-46DA-9FF6-8DB4C87C5BCF}"/>
                  </a:ext>
                </a:extLst>
              </p:cNvPr>
              <p:cNvSpPr txBox="1"/>
              <p:nvPr/>
            </p:nvSpPr>
            <p:spPr>
              <a:xfrm>
                <a:off x="350040" y="3940223"/>
                <a:ext cx="11556210" cy="1141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P(blue, </a:t>
                </a:r>
                <a:r>
                  <a:rPr lang="en-US" sz="4800" dirty="0"/>
                  <a:t>red, blue)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4800" b="1" i="1" smtClean="0">
                        <a:latin typeface="Cambria Math" panose="02040503050406030204" pitchFamily="18" charset="0"/>
                      </a:rPr>
                      <m:t>𝟏𝟓𝟒</m:t>
                    </m:r>
                  </m:oMath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B50ED6-D361-46DA-9FF6-8DB4C87C5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0" y="3940223"/>
                <a:ext cx="11556210" cy="1141916"/>
              </a:xfrm>
              <a:prstGeom prst="rect">
                <a:avLst/>
              </a:prstGeom>
              <a:blipFill>
                <a:blip r:embed="rId2"/>
                <a:stretch>
                  <a:fillRect l="-2373"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95E1062-E239-4A79-99CB-73E4839ECAD1}"/>
              </a:ext>
            </a:extLst>
          </p:cNvPr>
          <p:cNvSpPr txBox="1"/>
          <p:nvPr/>
        </p:nvSpPr>
        <p:spPr>
          <a:xfrm>
            <a:off x="743164" y="1417834"/>
            <a:ext cx="1124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u="sng" dirty="0"/>
              <a:t>Example:</a:t>
            </a:r>
            <a:r>
              <a:rPr lang="en-US" sz="3500" dirty="0"/>
              <a:t> You have a jar with 12 blue marbles and 8 red marbles. Imagine you sample marbles </a:t>
            </a:r>
            <a:r>
              <a:rPr lang="en-US" sz="3500" b="1" dirty="0"/>
              <a:t>without</a:t>
            </a:r>
            <a:r>
              <a:rPr lang="en-US" sz="3500" dirty="0"/>
              <a:t> replacement. What is the probability of drawing the following: blue, then red, then blue. </a:t>
            </a:r>
          </a:p>
        </p:txBody>
      </p:sp>
    </p:spTree>
    <p:extLst>
      <p:ext uri="{BB962C8B-B14F-4D97-AF65-F5344CB8AC3E}">
        <p14:creationId xmlns:p14="http://schemas.microsoft.com/office/powerpoint/2010/main" val="773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16D6D4-C057-4620-9ED6-08124486D50C}"/>
              </a:ext>
            </a:extLst>
          </p:cNvPr>
          <p:cNvCxnSpPr>
            <a:cxnSpLocks/>
          </p:cNvCxnSpPr>
          <p:nvPr/>
        </p:nvCxnSpPr>
        <p:spPr>
          <a:xfrm flipV="1">
            <a:off x="726725" y="3342357"/>
            <a:ext cx="1611915" cy="94226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7D7CA1-74A3-421A-8593-B55504A0BBBB}"/>
              </a:ext>
            </a:extLst>
          </p:cNvPr>
          <p:cNvCxnSpPr>
            <a:cxnSpLocks/>
          </p:cNvCxnSpPr>
          <p:nvPr/>
        </p:nvCxnSpPr>
        <p:spPr>
          <a:xfrm>
            <a:off x="726725" y="4283998"/>
            <a:ext cx="1542883" cy="8529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9D4307-EB44-4174-ADF3-0C84A6544930}"/>
              </a:ext>
            </a:extLst>
          </p:cNvPr>
          <p:cNvSpPr txBox="1"/>
          <p:nvPr/>
        </p:nvSpPr>
        <p:spPr>
          <a:xfrm rot="1465915">
            <a:off x="1326398" y="4418843"/>
            <a:ext cx="73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27776-189B-46C3-8BA7-0164482F431E}"/>
              </a:ext>
            </a:extLst>
          </p:cNvPr>
          <p:cNvSpPr txBox="1"/>
          <p:nvPr/>
        </p:nvSpPr>
        <p:spPr>
          <a:xfrm>
            <a:off x="1498166" y="3687506"/>
            <a:ext cx="75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467FA-4A84-4CA0-A34A-5BD156465A10}"/>
              </a:ext>
            </a:extLst>
          </p:cNvPr>
          <p:cNvSpPr txBox="1"/>
          <p:nvPr/>
        </p:nvSpPr>
        <p:spPr>
          <a:xfrm>
            <a:off x="1237523" y="4783329"/>
            <a:ext cx="75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0.5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CE7A-2BEE-4D5F-8DE8-7E393CC3B001}"/>
              </a:ext>
            </a:extLst>
          </p:cNvPr>
          <p:cNvSpPr txBox="1"/>
          <p:nvPr/>
        </p:nvSpPr>
        <p:spPr>
          <a:xfrm>
            <a:off x="2672328" y="6297266"/>
            <a:ext cx="1822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2</a:t>
            </a:r>
            <a:r>
              <a:rPr lang="en-US" sz="3500" baseline="30000" dirty="0"/>
              <a:t>nd</a:t>
            </a:r>
            <a:r>
              <a:rPr lang="en-US" sz="3500" dirty="0"/>
              <a:t>  Flip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B04361-70CF-4AFD-9E05-15EC0636D203}"/>
              </a:ext>
            </a:extLst>
          </p:cNvPr>
          <p:cNvCxnSpPr>
            <a:cxnSpLocks/>
          </p:cNvCxnSpPr>
          <p:nvPr/>
        </p:nvCxnSpPr>
        <p:spPr>
          <a:xfrm flipV="1">
            <a:off x="2338640" y="2845942"/>
            <a:ext cx="1627185" cy="497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5E8468-B306-40B1-BD0C-C2A37D59F492}"/>
              </a:ext>
            </a:extLst>
          </p:cNvPr>
          <p:cNvCxnSpPr>
            <a:cxnSpLocks/>
          </p:cNvCxnSpPr>
          <p:nvPr/>
        </p:nvCxnSpPr>
        <p:spPr>
          <a:xfrm>
            <a:off x="2338640" y="3342317"/>
            <a:ext cx="1627185" cy="3389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498AF2-06DF-4E3A-AD15-8EAE55B79ADF}"/>
              </a:ext>
            </a:extLst>
          </p:cNvPr>
          <p:cNvSpPr txBox="1"/>
          <p:nvPr/>
        </p:nvSpPr>
        <p:spPr>
          <a:xfrm rot="541182">
            <a:off x="2987256" y="3226248"/>
            <a:ext cx="73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5BB2B-6460-4B3A-8794-B3E7DF58B498}"/>
              </a:ext>
            </a:extLst>
          </p:cNvPr>
          <p:cNvSpPr txBox="1"/>
          <p:nvPr/>
        </p:nvSpPr>
        <p:spPr>
          <a:xfrm>
            <a:off x="3275391" y="2919382"/>
            <a:ext cx="75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36FA56-F03C-40C7-B9CD-D1DC203CDA71}"/>
              </a:ext>
            </a:extLst>
          </p:cNvPr>
          <p:cNvSpPr txBox="1"/>
          <p:nvPr/>
        </p:nvSpPr>
        <p:spPr>
          <a:xfrm>
            <a:off x="3241637" y="3552756"/>
            <a:ext cx="75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C1085C-B9C4-44CA-A053-1589749EE13C}"/>
              </a:ext>
            </a:extLst>
          </p:cNvPr>
          <p:cNvSpPr txBox="1"/>
          <p:nvPr/>
        </p:nvSpPr>
        <p:spPr>
          <a:xfrm>
            <a:off x="974589" y="6297266"/>
            <a:ext cx="16482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1</a:t>
            </a:r>
            <a:r>
              <a:rPr lang="en-US" sz="3500" baseline="30000" dirty="0"/>
              <a:t>st</a:t>
            </a:r>
            <a:r>
              <a:rPr lang="en-US" sz="3500" dirty="0"/>
              <a:t> Flip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F9D474-F555-4DF4-A609-49C4E97658D5}"/>
              </a:ext>
            </a:extLst>
          </p:cNvPr>
          <p:cNvCxnSpPr>
            <a:cxnSpLocks/>
          </p:cNvCxnSpPr>
          <p:nvPr/>
        </p:nvCxnSpPr>
        <p:spPr>
          <a:xfrm flipV="1">
            <a:off x="2269608" y="4624870"/>
            <a:ext cx="1627185" cy="497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DC9F09-8F9D-46C0-AB24-7D32159EF7DF}"/>
              </a:ext>
            </a:extLst>
          </p:cNvPr>
          <p:cNvCxnSpPr>
            <a:cxnSpLocks/>
          </p:cNvCxnSpPr>
          <p:nvPr/>
        </p:nvCxnSpPr>
        <p:spPr>
          <a:xfrm>
            <a:off x="2269608" y="5121245"/>
            <a:ext cx="1627185" cy="3389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4E7794-0612-4201-9478-01A3AC39BDC7}"/>
              </a:ext>
            </a:extLst>
          </p:cNvPr>
          <p:cNvSpPr txBox="1"/>
          <p:nvPr/>
        </p:nvSpPr>
        <p:spPr>
          <a:xfrm rot="541182">
            <a:off x="2918224" y="5005176"/>
            <a:ext cx="73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8EAEBD-5827-4444-8862-2CFFF5C116BA}"/>
              </a:ext>
            </a:extLst>
          </p:cNvPr>
          <p:cNvSpPr txBox="1"/>
          <p:nvPr/>
        </p:nvSpPr>
        <p:spPr>
          <a:xfrm>
            <a:off x="3206359" y="4698310"/>
            <a:ext cx="75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F229DC-AE1C-4833-BC25-FA4820C68C09}"/>
              </a:ext>
            </a:extLst>
          </p:cNvPr>
          <p:cNvSpPr txBox="1"/>
          <p:nvPr/>
        </p:nvSpPr>
        <p:spPr>
          <a:xfrm>
            <a:off x="3172605" y="5331684"/>
            <a:ext cx="75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AB67-22A5-4903-8E7A-B4E202A7676B}"/>
              </a:ext>
            </a:extLst>
          </p:cNvPr>
          <p:cNvSpPr txBox="1"/>
          <p:nvPr/>
        </p:nvSpPr>
        <p:spPr>
          <a:xfrm rot="20636154">
            <a:off x="2676878" y="4485498"/>
            <a:ext cx="98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F898D9-77AB-4D69-AA51-FB58B17F8870}"/>
              </a:ext>
            </a:extLst>
          </p:cNvPr>
          <p:cNvSpPr txBox="1"/>
          <p:nvPr/>
        </p:nvSpPr>
        <p:spPr>
          <a:xfrm>
            <a:off x="4393407" y="6297266"/>
            <a:ext cx="1822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3</a:t>
            </a:r>
            <a:r>
              <a:rPr lang="en-US" sz="3500" baseline="30000" dirty="0"/>
              <a:t>rd</a:t>
            </a:r>
            <a:r>
              <a:rPr lang="en-US" sz="3500" dirty="0"/>
              <a:t>  Flip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DB5F66-24E2-458D-8B7F-DA3C5122B583}"/>
              </a:ext>
            </a:extLst>
          </p:cNvPr>
          <p:cNvCxnSpPr>
            <a:cxnSpLocks/>
          </p:cNvCxnSpPr>
          <p:nvPr/>
        </p:nvCxnSpPr>
        <p:spPr>
          <a:xfrm flipV="1">
            <a:off x="3944909" y="2342308"/>
            <a:ext cx="1627185" cy="497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BAFBD9-40D6-4AF4-893D-46AB88C9A042}"/>
              </a:ext>
            </a:extLst>
          </p:cNvPr>
          <p:cNvCxnSpPr>
            <a:cxnSpLocks/>
          </p:cNvCxnSpPr>
          <p:nvPr/>
        </p:nvCxnSpPr>
        <p:spPr>
          <a:xfrm>
            <a:off x="3944909" y="2838683"/>
            <a:ext cx="1627185" cy="3389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EF795C-51FE-4E86-AF95-F98B88E85D35}"/>
              </a:ext>
            </a:extLst>
          </p:cNvPr>
          <p:cNvSpPr txBox="1"/>
          <p:nvPr/>
        </p:nvSpPr>
        <p:spPr>
          <a:xfrm rot="541182">
            <a:off x="4593525" y="2722614"/>
            <a:ext cx="73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AE0789-44AF-412C-A63C-63EA4FCC64EA}"/>
              </a:ext>
            </a:extLst>
          </p:cNvPr>
          <p:cNvSpPr txBox="1"/>
          <p:nvPr/>
        </p:nvSpPr>
        <p:spPr>
          <a:xfrm>
            <a:off x="4881660" y="2415748"/>
            <a:ext cx="75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61EDD-4AF7-436E-81A3-E9C20EA5F603}"/>
              </a:ext>
            </a:extLst>
          </p:cNvPr>
          <p:cNvSpPr txBox="1"/>
          <p:nvPr/>
        </p:nvSpPr>
        <p:spPr>
          <a:xfrm>
            <a:off x="4847906" y="3049122"/>
            <a:ext cx="75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0.5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7BE5C1-B57C-47AC-B33F-2801F54B2A50}"/>
              </a:ext>
            </a:extLst>
          </p:cNvPr>
          <p:cNvSpPr txBox="1"/>
          <p:nvPr/>
        </p:nvSpPr>
        <p:spPr>
          <a:xfrm>
            <a:off x="5984189" y="6297266"/>
            <a:ext cx="1822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4</a:t>
            </a:r>
            <a:r>
              <a:rPr lang="en-US" sz="3500" baseline="30000" dirty="0"/>
              <a:t>th</a:t>
            </a:r>
            <a:r>
              <a:rPr lang="en-US" sz="3500" dirty="0"/>
              <a:t> Flip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217310-2C4C-4CAC-B8AD-0B541F1F3D5F}"/>
              </a:ext>
            </a:extLst>
          </p:cNvPr>
          <p:cNvCxnSpPr>
            <a:cxnSpLocks/>
          </p:cNvCxnSpPr>
          <p:nvPr/>
        </p:nvCxnSpPr>
        <p:spPr>
          <a:xfrm flipV="1">
            <a:off x="5551178" y="1849144"/>
            <a:ext cx="1627185" cy="497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609BF1-6B04-466E-BD6E-CEB11C4B2D2E}"/>
              </a:ext>
            </a:extLst>
          </p:cNvPr>
          <p:cNvCxnSpPr>
            <a:cxnSpLocks/>
          </p:cNvCxnSpPr>
          <p:nvPr/>
        </p:nvCxnSpPr>
        <p:spPr>
          <a:xfrm>
            <a:off x="5551178" y="2345519"/>
            <a:ext cx="1627185" cy="3389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925078B-51DB-4EA5-9FF4-58188102E442}"/>
              </a:ext>
            </a:extLst>
          </p:cNvPr>
          <p:cNvSpPr txBox="1"/>
          <p:nvPr/>
        </p:nvSpPr>
        <p:spPr>
          <a:xfrm rot="541182">
            <a:off x="6199794" y="2229450"/>
            <a:ext cx="73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886374-F6A7-4812-A0A6-104EDCD965F5}"/>
              </a:ext>
            </a:extLst>
          </p:cNvPr>
          <p:cNvSpPr txBox="1"/>
          <p:nvPr/>
        </p:nvSpPr>
        <p:spPr>
          <a:xfrm>
            <a:off x="6487929" y="1922584"/>
            <a:ext cx="75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B9663D-20D7-4C91-8D56-9587004CBEE9}"/>
              </a:ext>
            </a:extLst>
          </p:cNvPr>
          <p:cNvSpPr txBox="1"/>
          <p:nvPr/>
        </p:nvSpPr>
        <p:spPr>
          <a:xfrm>
            <a:off x="6454175" y="2555958"/>
            <a:ext cx="75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0.5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B06998-5F4F-45BA-8D00-CC93B63DA39A}"/>
              </a:ext>
            </a:extLst>
          </p:cNvPr>
          <p:cNvCxnSpPr>
            <a:cxnSpLocks/>
          </p:cNvCxnSpPr>
          <p:nvPr/>
        </p:nvCxnSpPr>
        <p:spPr>
          <a:xfrm flipV="1">
            <a:off x="7137867" y="1345510"/>
            <a:ext cx="1627185" cy="497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CA289B-8E4C-4080-9D28-EB25F6B8174E}"/>
              </a:ext>
            </a:extLst>
          </p:cNvPr>
          <p:cNvCxnSpPr>
            <a:cxnSpLocks/>
          </p:cNvCxnSpPr>
          <p:nvPr/>
        </p:nvCxnSpPr>
        <p:spPr>
          <a:xfrm>
            <a:off x="7137867" y="1841885"/>
            <a:ext cx="1627185" cy="3389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BDCA6F4-422C-45E6-B92C-D94B073230D7}"/>
              </a:ext>
            </a:extLst>
          </p:cNvPr>
          <p:cNvSpPr txBox="1"/>
          <p:nvPr/>
        </p:nvSpPr>
        <p:spPr>
          <a:xfrm rot="541182">
            <a:off x="7786483" y="1725816"/>
            <a:ext cx="73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E74620-2A13-4C78-878B-62C3D3AFFB04}"/>
              </a:ext>
            </a:extLst>
          </p:cNvPr>
          <p:cNvSpPr txBox="1"/>
          <p:nvPr/>
        </p:nvSpPr>
        <p:spPr>
          <a:xfrm>
            <a:off x="8074618" y="1418950"/>
            <a:ext cx="75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69804-B9AE-44AF-BBF0-5702FA51FA6A}"/>
              </a:ext>
            </a:extLst>
          </p:cNvPr>
          <p:cNvSpPr txBox="1"/>
          <p:nvPr/>
        </p:nvSpPr>
        <p:spPr>
          <a:xfrm>
            <a:off x="8040864" y="2052324"/>
            <a:ext cx="75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0.5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864592-1B0D-43C8-8C7C-2C3D05FCF839}"/>
              </a:ext>
            </a:extLst>
          </p:cNvPr>
          <p:cNvSpPr txBox="1"/>
          <p:nvPr/>
        </p:nvSpPr>
        <p:spPr>
          <a:xfrm>
            <a:off x="7513175" y="6297266"/>
            <a:ext cx="1822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5</a:t>
            </a:r>
            <a:r>
              <a:rPr lang="en-US" sz="3500" baseline="30000" dirty="0"/>
              <a:t>th</a:t>
            </a:r>
            <a:r>
              <a:rPr lang="en-US" sz="3500" dirty="0"/>
              <a:t> Flip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0019CB-4069-4A63-9518-BDD358276B32}"/>
                  </a:ext>
                </a:extLst>
              </p:cNvPr>
              <p:cNvSpPr txBox="1"/>
              <p:nvPr/>
            </p:nvSpPr>
            <p:spPr>
              <a:xfrm>
                <a:off x="5078591" y="4574378"/>
                <a:ext cx="8514638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700" dirty="0"/>
                  <a:t>P(5 </a:t>
                </a:r>
                <a:r>
                  <a:rPr lang="en-US" sz="3700" dirty="0" smtClean="0"/>
                  <a:t>heads) </a:t>
                </a:r>
                <a:r>
                  <a:rPr lang="en-US" sz="3700" dirty="0"/>
                  <a:t>= P(H∩H∩H∩H∩H)</a:t>
                </a:r>
              </a:p>
              <a:p>
                <a:r>
                  <a:rPr lang="en-US" sz="3700" dirty="0" smtClean="0"/>
                  <a:t>                  =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.5∗.5∗.5∗.5∗.5</m:t>
                    </m:r>
                  </m:oMath>
                </a14:m>
                <a:endParaRPr lang="en-US" sz="3700" b="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F0019CB-4069-4A63-9518-BDD358276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91" y="4574378"/>
                <a:ext cx="8514638" cy="1231106"/>
              </a:xfrm>
              <a:prstGeom prst="rect">
                <a:avLst/>
              </a:prstGeom>
              <a:blipFill>
                <a:blip r:embed="rId2"/>
                <a:stretch>
                  <a:fillRect l="-2219" t="-7426" b="-18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6C292954-91AD-4325-B8D3-2D6E837AD9A1}"/>
              </a:ext>
            </a:extLst>
          </p:cNvPr>
          <p:cNvSpPr txBox="1"/>
          <p:nvPr/>
        </p:nvSpPr>
        <p:spPr>
          <a:xfrm rot="19861352">
            <a:off x="692103" y="3287744"/>
            <a:ext cx="1480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Heads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984C1A-2CB1-4E0D-9A5B-E0265218909E}"/>
              </a:ext>
            </a:extLst>
          </p:cNvPr>
          <p:cNvSpPr txBox="1"/>
          <p:nvPr/>
        </p:nvSpPr>
        <p:spPr>
          <a:xfrm rot="20636154">
            <a:off x="2449089" y="2537110"/>
            <a:ext cx="1501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Heads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825D5B-087C-422F-A194-5D5DA70A93F8}"/>
              </a:ext>
            </a:extLst>
          </p:cNvPr>
          <p:cNvSpPr txBox="1"/>
          <p:nvPr/>
        </p:nvSpPr>
        <p:spPr>
          <a:xfrm rot="20636154">
            <a:off x="4099895" y="2055139"/>
            <a:ext cx="135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Heads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2A359D-B950-4460-910F-95C2C5F09E8E}"/>
              </a:ext>
            </a:extLst>
          </p:cNvPr>
          <p:cNvSpPr txBox="1"/>
          <p:nvPr/>
        </p:nvSpPr>
        <p:spPr>
          <a:xfrm rot="20636154">
            <a:off x="5677344" y="1548095"/>
            <a:ext cx="133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Heads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508674-F923-40EA-A576-52A2BF42D288}"/>
              </a:ext>
            </a:extLst>
          </p:cNvPr>
          <p:cNvSpPr txBox="1"/>
          <p:nvPr/>
        </p:nvSpPr>
        <p:spPr>
          <a:xfrm rot="20636154">
            <a:off x="7172567" y="1066386"/>
            <a:ext cx="142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Heads</a:t>
            </a:r>
          </a:p>
        </p:txBody>
      </p:sp>
      <p:sp>
        <p:nvSpPr>
          <p:cNvPr id="60" name="TextBox 38">
            <a:extLst>
              <a:ext uri="{FF2B5EF4-FFF2-40B4-BE49-F238E27FC236}">
                <a16:creationId xmlns:a16="http://schemas.microsoft.com/office/drawing/2014/main" id="{44A613B2-7C3F-4505-9EFE-341F4449C1BF}"/>
              </a:ext>
            </a:extLst>
          </p:cNvPr>
          <p:cNvSpPr txBox="1"/>
          <p:nvPr/>
        </p:nvSpPr>
        <p:spPr>
          <a:xfrm>
            <a:off x="254389" y="331691"/>
            <a:ext cx="11841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Example 1:</a:t>
            </a:r>
            <a:r>
              <a:rPr lang="en-US" sz="3200" dirty="0"/>
              <a:t> </a:t>
            </a:r>
            <a:r>
              <a:rPr lang="en-US" altLang="zh-CN" sz="3200" dirty="0" smtClean="0"/>
              <a:t>Toss a coin five times. </a:t>
            </a:r>
            <a:r>
              <a:rPr lang="en-US" sz="3200" dirty="0" smtClean="0"/>
              <a:t>What </a:t>
            </a:r>
            <a:r>
              <a:rPr lang="en-US" sz="3200" dirty="0"/>
              <a:t>is the probability of getting “heads” </a:t>
            </a:r>
            <a:r>
              <a:rPr lang="en-US" sz="3200" dirty="0" smtClean="0"/>
              <a:t>5 </a:t>
            </a:r>
            <a:r>
              <a:rPr lang="en-US" altLang="zh-CN" sz="3200" dirty="0" smtClean="0"/>
              <a:t>times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60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15169D-C583-4802-9E47-CAE5B472082C}"/>
                  </a:ext>
                </a:extLst>
              </p:cNvPr>
              <p:cNvSpPr txBox="1"/>
              <p:nvPr/>
            </p:nvSpPr>
            <p:spPr>
              <a:xfrm>
                <a:off x="388705" y="3343012"/>
                <a:ext cx="8736244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P(make 6 in a row)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200" dirty="0" smtClean="0"/>
                  <a:t>P(make </a:t>
                </a:r>
                <a:r>
                  <a:rPr lang="en-US" sz="3200" dirty="0"/>
                  <a:t>1</a:t>
                </a:r>
                <a:r>
                  <a:rPr lang="en-US" sz="3200" baseline="30000" dirty="0"/>
                  <a:t>st</a:t>
                </a:r>
                <a:r>
                  <a:rPr lang="en-US" sz="3200" dirty="0"/>
                  <a:t> </a:t>
                </a:r>
                <a:r>
                  <a:rPr lang="en-US" sz="3200" b="1" dirty="0"/>
                  <a:t>and</a:t>
                </a:r>
                <a:r>
                  <a:rPr lang="en-US" sz="3200" dirty="0"/>
                  <a:t> make 2</a:t>
                </a:r>
                <a:r>
                  <a:rPr lang="en-US" sz="3200" baseline="30000" dirty="0"/>
                  <a:t>nd</a:t>
                </a:r>
                <a:r>
                  <a:rPr lang="en-US" sz="3200" dirty="0"/>
                  <a:t> </a:t>
                </a:r>
                <a:r>
                  <a:rPr lang="en-US" sz="3200" b="1" dirty="0"/>
                  <a:t>and </a:t>
                </a:r>
                <a:r>
                  <a:rPr lang="en-US" sz="3200" dirty="0"/>
                  <a:t>make 3</a:t>
                </a:r>
                <a:r>
                  <a:rPr lang="en-US" sz="3200" baseline="30000" dirty="0"/>
                  <a:t>rd</a:t>
                </a:r>
                <a:r>
                  <a:rPr lang="en-US" sz="3200" dirty="0"/>
                  <a:t> </a:t>
                </a:r>
                <a:r>
                  <a:rPr lang="en-US" sz="3200" b="1" dirty="0"/>
                  <a:t>and</a:t>
                </a:r>
                <a:r>
                  <a:rPr lang="en-US" sz="3200" dirty="0"/>
                  <a:t>…) </a:t>
                </a: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0.9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36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5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5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5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15169D-C583-4802-9E47-CAE5B472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5" y="3343012"/>
                <a:ext cx="8736244" cy="2893100"/>
              </a:xfrm>
              <a:prstGeom prst="rect">
                <a:avLst/>
              </a:prstGeom>
              <a:blipFill>
                <a:blip r:embed="rId3"/>
                <a:stretch>
                  <a:fillRect l="-2163" t="-3158" r="-1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234A15-B2CB-4F08-9C67-346BB9CD72A4}"/>
              </a:ext>
            </a:extLst>
          </p:cNvPr>
          <p:cNvSpPr txBox="1"/>
          <p:nvPr/>
        </p:nvSpPr>
        <p:spPr>
          <a:xfrm>
            <a:off x="388705" y="703231"/>
            <a:ext cx="89826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Example 2:</a:t>
            </a:r>
            <a:r>
              <a:rPr lang="en-US" sz="2800" dirty="0"/>
              <a:t> A free throw is a penalty shot in basketball. One of the NBA’s best </a:t>
            </a:r>
            <a:r>
              <a:rPr lang="en-US" sz="2800" dirty="0" smtClean="0"/>
              <a:t>free-throw </a:t>
            </a:r>
            <a:r>
              <a:rPr lang="en-US" sz="2800" dirty="0"/>
              <a:t>shooters is Stephen Curry. He makes 90.6% of the free throws he attempts. Assume </a:t>
            </a:r>
            <a:r>
              <a:rPr lang="en-US" sz="2800" dirty="0" smtClean="0"/>
              <a:t>each free </a:t>
            </a:r>
            <a:r>
              <a:rPr lang="en-US" sz="2800" dirty="0"/>
              <a:t>throw attempt is independent. What is the probability he makes 6 free throws in a row?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5BD6F11-2F55-4672-852F-A7124AC698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8" r="30312"/>
          <a:stretch/>
        </p:blipFill>
        <p:spPr>
          <a:xfrm>
            <a:off x="9371347" y="437862"/>
            <a:ext cx="2541356" cy="27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15169D-C583-4802-9E47-CAE5B472082C}"/>
                  </a:ext>
                </a:extLst>
              </p:cNvPr>
              <p:cNvSpPr txBox="1"/>
              <p:nvPr/>
            </p:nvSpPr>
            <p:spPr>
              <a:xfrm>
                <a:off x="236305" y="3191358"/>
                <a:ext cx="918218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 smtClean="0"/>
                  <a:t>P(makes 2 then misses 1) =</a:t>
                </a:r>
              </a:p>
              <a:p>
                <a:endParaRPr lang="en-US" sz="1200" dirty="0"/>
              </a:p>
              <a:p>
                <a:r>
                  <a:rPr lang="en-US" sz="3600" dirty="0"/>
                  <a:t>P(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make 1</a:t>
                </a:r>
                <a:r>
                  <a:rPr lang="en-US" sz="3600" b="1" baseline="30000" dirty="0">
                    <a:solidFill>
                      <a:srgbClr val="0070C0"/>
                    </a:solidFill>
                  </a:rPr>
                  <a:t>st</a:t>
                </a:r>
                <a:r>
                  <a:rPr lang="en-US" sz="3600" dirty="0"/>
                  <a:t>) </a:t>
                </a:r>
                <a:r>
                  <a:rPr lang="en-US" sz="3600" b="1" dirty="0"/>
                  <a:t>and</a:t>
                </a:r>
                <a:r>
                  <a:rPr lang="en-US" sz="3600" dirty="0"/>
                  <a:t> P(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make 2</a:t>
                </a:r>
                <a:r>
                  <a:rPr lang="en-US" sz="3600" b="1" baseline="30000" dirty="0">
                    <a:solidFill>
                      <a:srgbClr val="0070C0"/>
                    </a:solidFill>
                  </a:rPr>
                  <a:t>nd</a:t>
                </a:r>
                <a:r>
                  <a:rPr lang="en-US" sz="3600" dirty="0"/>
                  <a:t>) </a:t>
                </a:r>
                <a:r>
                  <a:rPr lang="en-US" sz="3600" b="1" dirty="0"/>
                  <a:t>and</a:t>
                </a:r>
                <a:r>
                  <a:rPr lang="en-US" sz="3600" dirty="0"/>
                  <a:t> P(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miss 3</a:t>
                </a:r>
                <a:r>
                  <a:rPr lang="en-US" sz="3600" b="1" baseline="30000" dirty="0">
                    <a:solidFill>
                      <a:srgbClr val="FF0000"/>
                    </a:solidFill>
                  </a:rPr>
                  <a:t>rd</a:t>
                </a:r>
                <a:r>
                  <a:rPr lang="en-US" sz="3600" dirty="0"/>
                  <a:t>) =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𝟗𝟎𝟔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𝟗𝟎𝟔</m:t>
                    </m:r>
                    <m:r>
                      <a:rPr lang="en-US" sz="38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𝟎𝟗𝟒</m:t>
                    </m:r>
                  </m:oMath>
                </a14:m>
                <a:endParaRPr lang="en-US" sz="3800" b="1" dirty="0" smtClean="0"/>
              </a:p>
              <a:p>
                <a:r>
                  <a:rPr lang="en-US" sz="3800" b="1" dirty="0" smtClean="0"/>
                  <a:t>=0.077</a:t>
                </a:r>
                <a:endParaRPr lang="en-US" sz="3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15169D-C583-4802-9E47-CAE5B472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05" y="3191358"/>
                <a:ext cx="9182181" cy="2585323"/>
              </a:xfrm>
              <a:prstGeom prst="rect">
                <a:avLst/>
              </a:prstGeom>
              <a:blipFill>
                <a:blip r:embed="rId3"/>
                <a:stretch>
                  <a:fillRect l="-2191" t="-4009" r="-1527"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7340052-B1EC-4773-A729-35A93A76C6A9}"/>
              </a:ext>
            </a:extLst>
          </p:cNvPr>
          <p:cNvSpPr txBox="1"/>
          <p:nvPr/>
        </p:nvSpPr>
        <p:spPr>
          <a:xfrm>
            <a:off x="310047" y="691501"/>
            <a:ext cx="114145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Example 3:</a:t>
            </a:r>
            <a:r>
              <a:rPr lang="en-US" sz="3200" dirty="0"/>
              <a:t> Stephen Curry is fouled in many 3-point situations, so he often takes 3 free throws at a time. When he takes 3 free throws, what is the probability he makes the first two but misses the last one?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0249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433B11-A766-4899-A281-6DA0EACE0519}"/>
              </a:ext>
            </a:extLst>
          </p:cNvPr>
          <p:cNvSpPr/>
          <p:nvPr/>
        </p:nvSpPr>
        <p:spPr>
          <a:xfrm>
            <a:off x="350041" y="234006"/>
            <a:ext cx="6954020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/>
              <a:t>“At least one”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19AC-352D-410A-8A72-9161BA76400D}"/>
              </a:ext>
            </a:extLst>
          </p:cNvPr>
          <p:cNvSpPr txBox="1"/>
          <p:nvPr/>
        </p:nvSpPr>
        <p:spPr>
          <a:xfrm>
            <a:off x="505145" y="2856215"/>
            <a:ext cx="11298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P(makes at least one)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C8467-A2C2-4C9D-A915-F4ED3A63DE2C}"/>
              </a:ext>
            </a:extLst>
          </p:cNvPr>
          <p:cNvSpPr txBox="1"/>
          <p:nvPr/>
        </p:nvSpPr>
        <p:spPr>
          <a:xfrm>
            <a:off x="388705" y="1378887"/>
            <a:ext cx="11414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Example:</a:t>
            </a:r>
            <a:r>
              <a:rPr lang="en-US" sz="3000" dirty="0"/>
              <a:t> Stephen Curry makes 90.6% of the free throws he attempts. Assume each of his free throw attempts are independent. What is the probability he makes at least one of his next 4 free throws?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2619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433B11-A766-4899-A281-6DA0EACE0519}"/>
              </a:ext>
            </a:extLst>
          </p:cNvPr>
          <p:cNvSpPr/>
          <p:nvPr/>
        </p:nvSpPr>
        <p:spPr>
          <a:xfrm>
            <a:off x="350041" y="234006"/>
            <a:ext cx="6954020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/>
              <a:t>“At least one”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19AC-352D-410A-8A72-9161BA76400D}"/>
              </a:ext>
            </a:extLst>
          </p:cNvPr>
          <p:cNvSpPr txBox="1"/>
          <p:nvPr/>
        </p:nvSpPr>
        <p:spPr>
          <a:xfrm>
            <a:off x="505145" y="2856215"/>
            <a:ext cx="1129814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P(makes at least one) </a:t>
            </a:r>
            <a:r>
              <a:rPr lang="en-US" sz="4500" dirty="0" smtClean="0"/>
              <a:t>= </a:t>
            </a:r>
            <a:r>
              <a:rPr lang="en-US" sz="4500" dirty="0"/>
              <a:t>P(make one or more)	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649A7-CCC9-478F-AE79-64EA2B39FAC0}"/>
              </a:ext>
            </a:extLst>
          </p:cNvPr>
          <p:cNvSpPr txBox="1"/>
          <p:nvPr/>
        </p:nvSpPr>
        <p:spPr>
          <a:xfrm>
            <a:off x="388705" y="1378887"/>
            <a:ext cx="11414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Example:</a:t>
            </a:r>
            <a:r>
              <a:rPr lang="en-US" sz="3000" dirty="0"/>
              <a:t> Stephen Curry makes 90.6% of the free throws he attempts. Assume each of his free throw attempts are independent. What is the probability he makes at least one of his next 4 free throws?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34080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433B11-A766-4899-A281-6DA0EACE0519}"/>
              </a:ext>
            </a:extLst>
          </p:cNvPr>
          <p:cNvSpPr/>
          <p:nvPr/>
        </p:nvSpPr>
        <p:spPr>
          <a:xfrm>
            <a:off x="350041" y="234006"/>
            <a:ext cx="6954020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/>
              <a:t>“At least one” 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6719AC-352D-410A-8A72-9161BA76400D}"/>
                  </a:ext>
                </a:extLst>
              </p:cNvPr>
              <p:cNvSpPr txBox="1"/>
              <p:nvPr/>
            </p:nvSpPr>
            <p:spPr>
              <a:xfrm>
                <a:off x="505145" y="2856215"/>
                <a:ext cx="11298149" cy="353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500" dirty="0"/>
                  <a:t>P(makes at least one) = P(make one or more</a:t>
                </a:r>
                <a:r>
                  <a:rPr lang="en-US" sz="4500" dirty="0" smtClean="0"/>
                  <a:t>)</a:t>
                </a:r>
                <a:endParaRPr lang="en-US" sz="2000" dirty="0"/>
              </a:p>
              <a:p>
                <a:r>
                  <a:rPr lang="en-US" sz="45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(.906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.094</m:t>
                        </m:r>
                      </m:e>
                    </m:d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.094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</m:e>
                    </m:d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.094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</m:e>
                    </m:d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5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.094</m:t>
                        </m:r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906</m:t>
                        </m:r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</m:t>
                        </m:r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4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</m:t>
                        </m:r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4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45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.906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.094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4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.094</m:t>
                        </m:r>
                      </m:e>
                    </m:d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r>
                  <a:rPr lang="en-US" sz="45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6719AC-352D-410A-8A72-9161BA764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5" y="2856215"/>
                <a:ext cx="11298149" cy="3538854"/>
              </a:xfrm>
              <a:prstGeom prst="rect">
                <a:avLst/>
              </a:prstGeom>
              <a:blipFill>
                <a:blip r:embed="rId3"/>
                <a:stretch>
                  <a:fillRect l="-2267" t="-3966" r="-2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5704B1-9AE9-4E2B-B88D-07849D839DCB}"/>
              </a:ext>
            </a:extLst>
          </p:cNvPr>
          <p:cNvSpPr txBox="1"/>
          <p:nvPr/>
        </p:nvSpPr>
        <p:spPr>
          <a:xfrm>
            <a:off x="388705" y="1378887"/>
            <a:ext cx="11414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Example:</a:t>
            </a:r>
            <a:r>
              <a:rPr lang="en-US" sz="3000" dirty="0"/>
              <a:t> Stephen Curry makes 90.6% of the free throws he attempts. Assume each of his free throw attempts are independent. What is the probability he makes at least one of his next 4 free throws?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29356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433B11-A766-4899-A281-6DA0EACE0519}"/>
              </a:ext>
            </a:extLst>
          </p:cNvPr>
          <p:cNvSpPr/>
          <p:nvPr/>
        </p:nvSpPr>
        <p:spPr>
          <a:xfrm>
            <a:off x="350041" y="234006"/>
            <a:ext cx="6954020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/>
              <a:t>“At least one”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19AC-352D-410A-8A72-9161BA76400D}"/>
              </a:ext>
            </a:extLst>
          </p:cNvPr>
          <p:cNvSpPr txBox="1"/>
          <p:nvPr/>
        </p:nvSpPr>
        <p:spPr>
          <a:xfrm>
            <a:off x="350042" y="2932027"/>
            <a:ext cx="10079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P(makes at least one)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10786-3B57-43D6-8D1E-A0DDBB2A0A22}"/>
              </a:ext>
            </a:extLst>
          </p:cNvPr>
          <p:cNvSpPr txBox="1"/>
          <p:nvPr/>
        </p:nvSpPr>
        <p:spPr>
          <a:xfrm>
            <a:off x="388705" y="1294225"/>
            <a:ext cx="11414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Example:</a:t>
            </a:r>
            <a:r>
              <a:rPr lang="en-US" sz="3000" dirty="0"/>
              <a:t> Stephen Curry makes 90.6% of the free throws he attempts. Assume each of his free throw attempts are independent. What is the probability he makes at least one of his next 4 free throws?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6138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433B11-A766-4899-A281-6DA0EACE0519}"/>
              </a:ext>
            </a:extLst>
          </p:cNvPr>
          <p:cNvSpPr/>
          <p:nvPr/>
        </p:nvSpPr>
        <p:spPr>
          <a:xfrm>
            <a:off x="350041" y="234006"/>
            <a:ext cx="6954020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500" dirty="0"/>
              <a:t>“At least one” scenarios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19AC-352D-410A-8A72-9161BA76400D}"/>
              </a:ext>
            </a:extLst>
          </p:cNvPr>
          <p:cNvSpPr txBox="1"/>
          <p:nvPr/>
        </p:nvSpPr>
        <p:spPr>
          <a:xfrm>
            <a:off x="350042" y="2932027"/>
            <a:ext cx="10079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P(makes at least one</a:t>
            </a:r>
            <a:r>
              <a:rPr lang="en-US" sz="4000" dirty="0" smtClean="0"/>
              <a:t>)        </a:t>
            </a:r>
            <a:r>
              <a:rPr lang="en-US" sz="4000" dirty="0"/>
              <a:t>	</a:t>
            </a:r>
            <a:r>
              <a:rPr lang="en-US" sz="4000" dirty="0" smtClean="0"/>
              <a:t> </a:t>
            </a:r>
            <a:r>
              <a:rPr lang="en-US" sz="4000" dirty="0"/>
              <a:t>P(makes none)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F1F28E-0166-42C0-9C53-D1B928FDEBE4}"/>
              </a:ext>
            </a:extLst>
          </p:cNvPr>
          <p:cNvCxnSpPr>
            <a:cxnSpLocks/>
          </p:cNvCxnSpPr>
          <p:nvPr/>
        </p:nvCxnSpPr>
        <p:spPr>
          <a:xfrm flipV="1">
            <a:off x="5053781" y="3452555"/>
            <a:ext cx="1966144" cy="2806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AAF5CB-A8EA-4EAE-BD20-E5BBA6D6A17D}"/>
              </a:ext>
            </a:extLst>
          </p:cNvPr>
          <p:cNvSpPr txBox="1"/>
          <p:nvPr/>
        </p:nvSpPr>
        <p:spPr>
          <a:xfrm>
            <a:off x="4912068" y="2944724"/>
            <a:ext cx="220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complements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EFAC37-382D-4357-8698-B2713D595172}"/>
                  </a:ext>
                </a:extLst>
              </p:cNvPr>
              <p:cNvSpPr txBox="1"/>
              <p:nvPr/>
            </p:nvSpPr>
            <p:spPr>
              <a:xfrm>
                <a:off x="319944" y="4429719"/>
                <a:ext cx="1130912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P(makes at least one) = 1 – P(makes none</a:t>
                </a:r>
                <a:r>
                  <a:rPr lang="en-US" sz="4000" dirty="0" smtClean="0"/>
                  <a:t>)</a:t>
                </a:r>
              </a:p>
              <a:p>
                <a:r>
                  <a:rPr lang="en-US" altLang="zh-CN" sz="4000" dirty="0" smtClean="0"/>
                  <a:t>                                  = 1 </a:t>
                </a:r>
                <a:r>
                  <a:rPr lang="en-US" altLang="zh-CN" sz="4000" dirty="0"/>
                  <a:t>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.094</m:t>
                            </m:r>
                          </m:e>
                        </m:d>
                      </m:e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=0.99992</m:t>
                    </m:r>
                  </m:oMath>
                </a14:m>
                <a:endParaRPr lang="en-US" altLang="zh-CN" sz="4000" b="1" dirty="0"/>
              </a:p>
              <a:p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EFAC37-382D-4357-8698-B2713D595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44" y="4429719"/>
                <a:ext cx="11309123" cy="1938992"/>
              </a:xfrm>
              <a:prstGeom prst="rect">
                <a:avLst/>
              </a:prstGeom>
              <a:blipFill>
                <a:blip r:embed="rId3"/>
                <a:stretch>
                  <a:fillRect l="-1886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3DB02C-45C9-4DB1-83DD-440EB42F677B}"/>
              </a:ext>
            </a:extLst>
          </p:cNvPr>
          <p:cNvSpPr txBox="1"/>
          <p:nvPr/>
        </p:nvSpPr>
        <p:spPr>
          <a:xfrm>
            <a:off x="388705" y="1294225"/>
            <a:ext cx="11414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/>
              <a:t>Example:</a:t>
            </a:r>
            <a:r>
              <a:rPr lang="en-US" sz="3000" dirty="0"/>
              <a:t> Stephen Curry makes 90.6% of the free throws he attempts. Assume each of his free throw attempts are independent. What is the probability he makes at least one of his next 4 free throws?</a:t>
            </a:r>
            <a:endParaRPr lang="en-US" sz="3000" u="sng" dirty="0"/>
          </a:p>
        </p:txBody>
      </p:sp>
    </p:spTree>
    <p:extLst>
      <p:ext uri="{BB962C8B-B14F-4D97-AF65-F5344CB8AC3E}">
        <p14:creationId xmlns:p14="http://schemas.microsoft.com/office/powerpoint/2010/main" val="140274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777</Words>
  <Application>Microsoft Office PowerPoint</Application>
  <PresentationFormat>宽屏</PresentationFormat>
  <Paragraphs>106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12</cp:revision>
  <dcterms:created xsi:type="dcterms:W3CDTF">2021-11-04T09:19:41Z</dcterms:created>
  <dcterms:modified xsi:type="dcterms:W3CDTF">2022-11-13T13:34:47Z</dcterms:modified>
</cp:coreProperties>
</file>