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9" r:id="rId4"/>
    <p:sldId id="260" r:id="rId5"/>
    <p:sldId id="266" r:id="rId6"/>
    <p:sldId id="288" r:id="rId7"/>
    <p:sldId id="289" r:id="rId8"/>
    <p:sldId id="267" r:id="rId9"/>
    <p:sldId id="269" r:id="rId10"/>
    <p:sldId id="270" r:id="rId11"/>
    <p:sldId id="271" r:id="rId12"/>
    <p:sldId id="278" r:id="rId13"/>
    <p:sldId id="279" r:id="rId14"/>
    <p:sldId id="284" r:id="rId15"/>
    <p:sldId id="285" r:id="rId16"/>
    <p:sldId id="286" r:id="rId17"/>
    <p:sldId id="287" r:id="rId18"/>
    <p:sldId id="29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1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C7D-29E6-4D1B-8E67-E7ADE56B100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1DF4-F620-4BC4-8592-0CB3C8C3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177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C7D-29E6-4D1B-8E67-E7ADE56B100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1DF4-F620-4BC4-8592-0CB3C8C3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84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C7D-29E6-4D1B-8E67-E7ADE56B100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1DF4-F620-4BC4-8592-0CB3C8C3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038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C7D-29E6-4D1B-8E67-E7ADE56B100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1DF4-F620-4BC4-8592-0CB3C8C3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343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C7D-29E6-4D1B-8E67-E7ADE56B100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1DF4-F620-4BC4-8592-0CB3C8C3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5977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C7D-29E6-4D1B-8E67-E7ADE56B100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1DF4-F620-4BC4-8592-0CB3C8C3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1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C7D-29E6-4D1B-8E67-E7ADE56B100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1DF4-F620-4BC4-8592-0CB3C8C3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625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C7D-29E6-4D1B-8E67-E7ADE56B100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1DF4-F620-4BC4-8592-0CB3C8C3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94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C7D-29E6-4D1B-8E67-E7ADE56B100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1DF4-F620-4BC4-8592-0CB3C8C3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827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C7D-29E6-4D1B-8E67-E7ADE56B100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1DF4-F620-4BC4-8592-0CB3C8C3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716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4C7D-29E6-4D1B-8E67-E7ADE56B100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51DF4-F620-4BC4-8592-0CB3C8C3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2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4C7D-29E6-4D1B-8E67-E7ADE56B1000}" type="datetimeFigureOut">
              <a:rPr lang="zh-CN" altLang="en-US" smtClean="0"/>
              <a:t>2021/11/11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51DF4-F620-4BC4-8592-0CB3C8C3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07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33939" y="1649137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 sz="9600" dirty="0" smtClean="0">
                <a:latin typeface="Algerian" panose="04020705040A02060702" pitchFamily="82" charset="0"/>
              </a:rPr>
              <a:t>Variance</a:t>
            </a:r>
            <a:endParaRPr lang="zh-CN" altLang="en-US" sz="9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08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701674-F183-4BAC-B572-81E6A70217AD}"/>
              </a:ext>
            </a:extLst>
          </p:cNvPr>
          <p:cNvSpPr txBox="1"/>
          <p:nvPr/>
        </p:nvSpPr>
        <p:spPr>
          <a:xfrm>
            <a:off x="676381" y="1880169"/>
            <a:ext cx="117674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Imagine you have to pay a $5 fee to play.</a:t>
            </a:r>
          </a:p>
          <a:p>
            <a:endParaRPr lang="en-US" sz="5000" dirty="0"/>
          </a:p>
          <a:p>
            <a:r>
              <a:rPr lang="en-US" sz="5000" dirty="0"/>
              <a:t>Transformed random variable:</a:t>
            </a:r>
          </a:p>
          <a:p>
            <a:pPr algn="ctr"/>
            <a:r>
              <a:rPr lang="en-US" sz="5000" b="1" dirty="0"/>
              <a:t>X </a:t>
            </a:r>
            <a:r>
              <a:rPr lang="en-US" sz="5000" b="1" dirty="0">
                <a:solidFill>
                  <a:srgbClr val="FF0000"/>
                </a:solidFill>
              </a:rPr>
              <a:t>- 5</a:t>
            </a:r>
          </a:p>
        </p:txBody>
      </p:sp>
    </p:spTree>
    <p:extLst>
      <p:ext uri="{BB962C8B-B14F-4D97-AF65-F5344CB8AC3E}">
        <p14:creationId xmlns:p14="http://schemas.microsoft.com/office/powerpoint/2010/main" val="260613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4084B-D621-42AD-92DF-B69038D3182B}"/>
              </a:ext>
            </a:extLst>
          </p:cNvPr>
          <p:cNvGrpSpPr/>
          <p:nvPr/>
        </p:nvGrpSpPr>
        <p:grpSpPr>
          <a:xfrm>
            <a:off x="8615216" y="3476184"/>
            <a:ext cx="3477466" cy="3327877"/>
            <a:chOff x="2563738" y="329723"/>
            <a:chExt cx="3477466" cy="3327877"/>
          </a:xfrm>
        </p:grpSpPr>
        <p:pic>
          <p:nvPicPr>
            <p:cNvPr id="2" name="Picture 1" descr="Image result for roulette wheel">
              <a:extLst>
                <a:ext uri="{FF2B5EF4-FFF2-40B4-BE49-F238E27FC236}">
                  <a16:creationId xmlns:a16="http://schemas.microsoft.com/office/drawing/2014/main" id="{0ECD4D9E-0D20-4604-8639-7D43A1A04C61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38" y="329723"/>
              <a:ext cx="3477466" cy="3327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01F1D4-AB07-431F-974F-6D9DE43D1948}"/>
                </a:ext>
              </a:extLst>
            </p:cNvPr>
            <p:cNvSpPr txBox="1"/>
            <p:nvPr/>
          </p:nvSpPr>
          <p:spPr>
            <a:xfrm>
              <a:off x="3172314" y="1373016"/>
              <a:ext cx="271310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18 Black Spaces</a:t>
              </a:r>
            </a:p>
            <a:p>
              <a:r>
                <a:rPr lang="en-US" sz="2600" b="1" dirty="0">
                  <a:solidFill>
                    <a:srgbClr val="FF0000"/>
                  </a:solidFill>
                </a:rPr>
                <a:t>18 Red Spaces</a:t>
              </a:r>
            </a:p>
            <a:p>
              <a:r>
                <a:rPr lang="en-US" sz="2600" b="1" dirty="0">
                  <a:solidFill>
                    <a:srgbClr val="00B050"/>
                  </a:solidFill>
                </a:rPr>
                <a:t>1 Green Space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BFFBD8-E148-4EFA-860E-DEBB466EBA13}"/>
              </a:ext>
            </a:extLst>
          </p:cNvPr>
          <p:cNvSpPr txBox="1"/>
          <p:nvPr/>
        </p:nvSpPr>
        <p:spPr>
          <a:xfrm>
            <a:off x="275689" y="1661877"/>
            <a:ext cx="1112691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Let X - 5 = winnings from a $100 bet on black, with $5 fee to play.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19C169E-C2D8-4144-A311-CC7648F60D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39791" y="3564908"/>
              <a:ext cx="6896649" cy="2766702"/>
            </p:xfrm>
            <a:graphic>
              <a:graphicData uri="http://schemas.openxmlformats.org/drawingml/2006/table">
                <a:tbl>
                  <a:tblPr bandRow="1"/>
                  <a:tblGrid>
                    <a:gridCol w="1482169">
                      <a:extLst>
                        <a:ext uri="{9D8B030D-6E8A-4147-A177-3AD203B41FA5}">
                          <a16:colId xmlns:a16="http://schemas.microsoft.com/office/drawing/2014/main" val="3069967537"/>
                        </a:ext>
                      </a:extLst>
                    </a:gridCol>
                    <a:gridCol w="2619910">
                      <a:extLst>
                        <a:ext uri="{9D8B030D-6E8A-4147-A177-3AD203B41FA5}">
                          <a16:colId xmlns:a16="http://schemas.microsoft.com/office/drawing/2014/main" val="851407705"/>
                        </a:ext>
                      </a:extLst>
                    </a:gridCol>
                    <a:gridCol w="2794570">
                      <a:extLst>
                        <a:ext uri="{9D8B030D-6E8A-4147-A177-3AD203B41FA5}">
                          <a16:colId xmlns:a16="http://schemas.microsoft.com/office/drawing/2014/main" val="2587038081"/>
                        </a:ext>
                      </a:extLst>
                    </a:gridCol>
                  </a:tblGrid>
                  <a:tr h="138335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i="1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3800" b="1" i="1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-5</a:t>
                          </a:r>
                          <a:r>
                            <a:rPr lang="en-US" sz="38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 =</a:t>
                          </a:r>
                          <a:endParaRPr lang="en-US" sz="3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+$95</a:t>
                          </a:r>
                          <a:endParaRPr lang="en-US" sz="3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-$105</a:t>
                          </a:r>
                          <a:endParaRPr lang="en-US" sz="3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88963"/>
                      </a:ext>
                    </a:extLst>
                  </a:tr>
                  <a:tr h="138335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P(X)</a:t>
                          </a:r>
                          <a:endParaRPr lang="en-US" sz="3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num>
                                <m:den>
                                  <m:r>
                                    <a:rPr lang="en-US" sz="3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den>
                              </m:f>
                              <m:r>
                                <a:rPr lang="en-US" sz="3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=.486</m:t>
                              </m:r>
                            </m:oMath>
                          </a14:m>
                          <a:r>
                            <a:rPr lang="en-US" sz="3800" b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n-US" sz="3800" b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>
                                    <a:rPr lang="en-US" sz="3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den>
                              </m:f>
                              <m:r>
                                <a:rPr lang="en-US" sz="3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=.514</m:t>
                              </m:r>
                            </m:oMath>
                          </a14:m>
                          <a:r>
                            <a:rPr lang="en-US" sz="3800" b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38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n-US" sz="3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8112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19C169E-C2D8-4144-A311-CC7648F60D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3570336"/>
                  </p:ext>
                </p:extLst>
              </p:nvPr>
            </p:nvGraphicFramePr>
            <p:xfrm>
              <a:off x="839791" y="3564908"/>
              <a:ext cx="6896649" cy="2766702"/>
            </p:xfrm>
            <a:graphic>
              <a:graphicData uri="http://schemas.openxmlformats.org/drawingml/2006/table">
                <a:tbl>
                  <a:tblPr bandRow="1"/>
                  <a:tblGrid>
                    <a:gridCol w="1482169">
                      <a:extLst>
                        <a:ext uri="{9D8B030D-6E8A-4147-A177-3AD203B41FA5}">
                          <a16:colId xmlns:a16="http://schemas.microsoft.com/office/drawing/2014/main" val="3069967537"/>
                        </a:ext>
                      </a:extLst>
                    </a:gridCol>
                    <a:gridCol w="2619910">
                      <a:extLst>
                        <a:ext uri="{9D8B030D-6E8A-4147-A177-3AD203B41FA5}">
                          <a16:colId xmlns:a16="http://schemas.microsoft.com/office/drawing/2014/main" val="851407705"/>
                        </a:ext>
                      </a:extLst>
                    </a:gridCol>
                    <a:gridCol w="2794570">
                      <a:extLst>
                        <a:ext uri="{9D8B030D-6E8A-4147-A177-3AD203B41FA5}">
                          <a16:colId xmlns:a16="http://schemas.microsoft.com/office/drawing/2014/main" val="2587038081"/>
                        </a:ext>
                      </a:extLst>
                    </a:gridCol>
                  </a:tblGrid>
                  <a:tr h="138335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i="1" dirty="0">
                              <a:solidFill>
                                <a:schemeClr val="tx1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3800" b="1" i="1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-5</a:t>
                          </a:r>
                          <a:r>
                            <a:rPr lang="en-US" sz="38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 =</a:t>
                          </a:r>
                          <a:endParaRPr lang="en-US" sz="3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+$95</a:t>
                          </a:r>
                          <a:endParaRPr lang="en-US" sz="3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-$105</a:t>
                          </a:r>
                          <a:endParaRPr lang="en-US" sz="3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88963"/>
                      </a:ext>
                    </a:extLst>
                  </a:tr>
                  <a:tr h="138335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P(X)</a:t>
                          </a:r>
                          <a:endParaRPr lang="en-US" sz="3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613" t="-100881" r="-106961" b="-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059" t="-100881" r="-436" b="-88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112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576B973-80DD-4DBF-97CB-464C13C4AEBF}"/>
              </a:ext>
            </a:extLst>
          </p:cNvPr>
          <p:cNvSpPr txBox="1"/>
          <p:nvPr/>
        </p:nvSpPr>
        <p:spPr>
          <a:xfrm>
            <a:off x="275689" y="323837"/>
            <a:ext cx="9926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Transforming Roulette</a:t>
            </a:r>
          </a:p>
        </p:txBody>
      </p:sp>
    </p:spTree>
    <p:extLst>
      <p:ext uri="{BB962C8B-B14F-4D97-AF65-F5344CB8AC3E}">
        <p14:creationId xmlns:p14="http://schemas.microsoft.com/office/powerpoint/2010/main" val="41719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18701A-E512-44D2-B2F1-FDDC316F2A45}"/>
                  </a:ext>
                </a:extLst>
              </p:cNvPr>
              <p:cNvSpPr/>
              <p:nvPr/>
            </p:nvSpPr>
            <p:spPr>
              <a:xfrm>
                <a:off x="416924" y="3399018"/>
                <a:ext cx="1073307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0.486∗95+0.514∗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−105</m:t>
                          </m:r>
                        </m:e>
                      </m:d>
                    </m:oMath>
                  </m:oMathPara>
                </a14:m>
                <a:endParaRPr lang="en-US" sz="3600" b="0" dirty="0"/>
              </a:p>
              <a:p>
                <a:r>
                  <a:rPr lang="en-US" sz="3600" dirty="0"/>
                  <a:t>	    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36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𝟖𝟎</m:t>
                    </m:r>
                  </m:oMath>
                </a14:m>
                <a:endParaRPr lang="en-US" sz="3600" b="1" dirty="0">
                  <a:solidFill>
                    <a:srgbClr val="0070C0"/>
                  </a:solidFill>
                </a:endParaRPr>
              </a:p>
              <a:p>
                <a:endParaRPr lang="en-US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18701A-E512-44D2-B2F1-FDDC316F2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924" y="3399018"/>
                <a:ext cx="10733072" cy="19389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428714C0-70F7-42B6-B449-7D4468DADD98}"/>
              </a:ext>
            </a:extLst>
          </p:cNvPr>
          <p:cNvGrpSpPr/>
          <p:nvPr/>
        </p:nvGrpSpPr>
        <p:grpSpPr>
          <a:xfrm>
            <a:off x="5900791" y="4765392"/>
            <a:ext cx="5648592" cy="523220"/>
            <a:chOff x="5900791" y="4765392"/>
            <a:chExt cx="5648592" cy="52322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508FF5C-8F38-4B4A-A763-A28D70C86C5C}"/>
                </a:ext>
              </a:extLst>
            </p:cNvPr>
            <p:cNvCxnSpPr/>
            <p:nvPr/>
          </p:nvCxnSpPr>
          <p:spPr>
            <a:xfrm flipH="1">
              <a:off x="5900791" y="5054885"/>
              <a:ext cx="1561672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170EF9-BFA9-4DC5-80DC-0F20EA5F5127}"/>
                </a:ext>
              </a:extLst>
            </p:cNvPr>
            <p:cNvSpPr txBox="1"/>
            <p:nvPr/>
          </p:nvSpPr>
          <p:spPr>
            <a:xfrm>
              <a:off x="7462463" y="4765392"/>
              <a:ext cx="4086920" cy="523220"/>
            </a:xfrm>
            <a:prstGeom prst="rect">
              <a:avLst/>
            </a:prstGeom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2800" dirty="0"/>
                <a:t>“Linearity of Expectation”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D47A265-44AC-45A7-A02E-0C45F6014B73}"/>
              </a:ext>
            </a:extLst>
          </p:cNvPr>
          <p:cNvSpPr txBox="1"/>
          <p:nvPr/>
        </p:nvSpPr>
        <p:spPr>
          <a:xfrm>
            <a:off x="275689" y="323837"/>
            <a:ext cx="9926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Transforming Roulette</a:t>
            </a: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4BA29FF1-AC0A-4596-A2EE-955A57521A3A}"/>
              </a:ext>
            </a:extLst>
          </p:cNvPr>
          <p:cNvSpPr/>
          <p:nvPr/>
        </p:nvSpPr>
        <p:spPr>
          <a:xfrm rot="5400000" flipV="1">
            <a:off x="942473" y="4328906"/>
            <a:ext cx="347971" cy="600294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Right 12">
            <a:extLst>
              <a:ext uri="{FF2B5EF4-FFF2-40B4-BE49-F238E27FC236}">
                <a16:creationId xmlns:a16="http://schemas.microsoft.com/office/drawing/2014/main" id="{25DFB945-8727-4BE3-8450-B404872469DD}"/>
              </a:ext>
            </a:extLst>
          </p:cNvPr>
          <p:cNvSpPr/>
          <p:nvPr/>
        </p:nvSpPr>
        <p:spPr>
          <a:xfrm rot="5400000" flipV="1">
            <a:off x="1271114" y="3877501"/>
            <a:ext cx="475748" cy="1385353"/>
          </a:xfrm>
          <a:prstGeom prst="curved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4AD4CE-6A90-4EFF-BAD6-E806C41528CC}"/>
              </a:ext>
            </a:extLst>
          </p:cNvPr>
          <p:cNvSpPr/>
          <p:nvPr/>
        </p:nvSpPr>
        <p:spPr>
          <a:xfrm>
            <a:off x="2974019" y="4057095"/>
            <a:ext cx="1473694" cy="47574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BBAF3B-0C11-42A9-80AE-ACAC1E0FCA24}"/>
              </a:ext>
            </a:extLst>
          </p:cNvPr>
          <p:cNvSpPr/>
          <p:nvPr/>
        </p:nvSpPr>
        <p:spPr>
          <a:xfrm>
            <a:off x="5207933" y="5860362"/>
            <a:ext cx="1473694" cy="47574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9EEC9089-C5BD-433A-A24C-89186792683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5885379" y="1523036"/>
              <a:ext cx="5047301" cy="1752081"/>
            </p:xfrm>
            <a:graphic>
              <a:graphicData uri="http://schemas.openxmlformats.org/drawingml/2006/table">
                <a:tbl>
                  <a:tblPr bandRow="1"/>
                  <a:tblGrid>
                    <a:gridCol w="1084723">
                      <a:extLst>
                        <a:ext uri="{9D8B030D-6E8A-4147-A177-3AD203B41FA5}">
                          <a16:colId xmlns:a16="http://schemas.microsoft.com/office/drawing/2014/main" val="3069967537"/>
                        </a:ext>
                      </a:extLst>
                    </a:gridCol>
                    <a:gridCol w="1917377">
                      <a:extLst>
                        <a:ext uri="{9D8B030D-6E8A-4147-A177-3AD203B41FA5}">
                          <a16:colId xmlns:a16="http://schemas.microsoft.com/office/drawing/2014/main" val="851407705"/>
                        </a:ext>
                      </a:extLst>
                    </a:gridCol>
                    <a:gridCol w="2045201">
                      <a:extLst>
                        <a:ext uri="{9D8B030D-6E8A-4147-A177-3AD203B41FA5}">
                          <a16:colId xmlns:a16="http://schemas.microsoft.com/office/drawing/2014/main" val="2587038081"/>
                        </a:ext>
                      </a:extLst>
                    </a:gridCol>
                  </a:tblGrid>
                  <a:tr h="6372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3000" b="1" i="1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-5 </a:t>
                          </a:r>
                          <a:r>
                            <a:rPr lang="en-US" sz="30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=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+$95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-$105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88963"/>
                      </a:ext>
                    </a:extLst>
                  </a:tr>
                  <a:tr h="11148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P(X)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num>
                                <m:den>
                                  <m:r>
                                    <a:rPr lang="en-US" sz="3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den>
                              </m:f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=.486</m:t>
                              </m:r>
                            </m:oMath>
                          </a14:m>
                          <a:r>
                            <a:rPr lang="en-US" sz="3000" b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n-US" sz="3000" b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>
                                    <a:rPr lang="en-US" sz="3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den>
                              </m:f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=.514</m:t>
                              </m:r>
                            </m:oMath>
                          </a14:m>
                          <a:r>
                            <a:rPr lang="en-US" sz="3000" b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30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8112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9EEC9089-C5BD-433A-A24C-89186792683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28555418"/>
                  </p:ext>
                </p:extLst>
              </p:nvPr>
            </p:nvGraphicFramePr>
            <p:xfrm>
              <a:off x="5885379" y="1523036"/>
              <a:ext cx="5047301" cy="1752081"/>
            </p:xfrm>
            <a:graphic>
              <a:graphicData uri="http://schemas.openxmlformats.org/drawingml/2006/table">
                <a:tbl>
                  <a:tblPr bandRow="1"/>
                  <a:tblGrid>
                    <a:gridCol w="1084723">
                      <a:extLst>
                        <a:ext uri="{9D8B030D-6E8A-4147-A177-3AD203B41FA5}">
                          <a16:colId xmlns:a16="http://schemas.microsoft.com/office/drawing/2014/main" val="3069967537"/>
                        </a:ext>
                      </a:extLst>
                    </a:gridCol>
                    <a:gridCol w="1917377">
                      <a:extLst>
                        <a:ext uri="{9D8B030D-6E8A-4147-A177-3AD203B41FA5}">
                          <a16:colId xmlns:a16="http://schemas.microsoft.com/office/drawing/2014/main" val="851407705"/>
                        </a:ext>
                      </a:extLst>
                    </a:gridCol>
                    <a:gridCol w="2045201">
                      <a:extLst>
                        <a:ext uri="{9D8B030D-6E8A-4147-A177-3AD203B41FA5}">
                          <a16:colId xmlns:a16="http://schemas.microsoft.com/office/drawing/2014/main" val="2587038081"/>
                        </a:ext>
                      </a:extLst>
                    </a:gridCol>
                  </a:tblGrid>
                  <a:tr h="6372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3000" b="1" i="1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-5 </a:t>
                          </a:r>
                          <a:r>
                            <a:rPr lang="en-US" sz="30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=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+$95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-$105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88963"/>
                      </a:ext>
                    </a:extLst>
                  </a:tr>
                  <a:tr h="11148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P(X)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825" t="-60326" r="-107302" b="-1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024" t="-60326" r="-595" b="-1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1128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AB90A4A7-BBCD-4C79-94B5-1DB6085FE133}"/>
              </a:ext>
            </a:extLst>
          </p:cNvPr>
          <p:cNvSpPr txBox="1"/>
          <p:nvPr/>
        </p:nvSpPr>
        <p:spPr>
          <a:xfrm>
            <a:off x="695216" y="1814300"/>
            <a:ext cx="49740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a) Find the expected value of playing this game.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矩形 2"/>
              <p:cNvSpPr/>
              <p:nvPr/>
            </p:nvSpPr>
            <p:spPr>
              <a:xfrm>
                <a:off x="2448756" y="4850033"/>
                <a:ext cx="6096000" cy="15696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endParaRPr lang="en-US" altLang="zh-CN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200" i="1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</m:oMath>
                  </m:oMathPara>
                </a14:m>
                <a:endParaRPr lang="en-US" altLang="zh-CN" sz="32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.80</m:t>
                      </m:r>
                      <m:r>
                        <a:rPr lang="en-US" altLang="zh-CN" sz="3200" i="1">
                          <a:latin typeface="Cambria Math" panose="02040503050406030204" pitchFamily="18" charset="0"/>
                        </a:rPr>
                        <m:t>−5=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200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𝟖𝟎</m:t>
                      </m:r>
                    </m:oMath>
                  </m:oMathPara>
                </a14:m>
                <a:endParaRPr lang="en-US" altLang="zh-CN" sz="3200" b="1" dirty="0"/>
              </a:p>
            </p:txBody>
          </p:sp>
        </mc:Choice>
        <mc:Fallback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8756" y="4850033"/>
                <a:ext cx="609600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18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" grpId="0" animBg="1"/>
      <p:bldP spid="14" grpId="0" animBg="1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D47A265-44AC-45A7-A02E-0C45F6014B73}"/>
              </a:ext>
            </a:extLst>
          </p:cNvPr>
          <p:cNvSpPr txBox="1"/>
          <p:nvPr/>
        </p:nvSpPr>
        <p:spPr>
          <a:xfrm>
            <a:off x="275689" y="323837"/>
            <a:ext cx="9926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Transforming Roulette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AAD78F-C616-4946-A75F-EC3897582F18}"/>
                  </a:ext>
                </a:extLst>
              </p:cNvPr>
              <p:cNvSpPr txBox="1"/>
              <p:nvPr/>
            </p:nvSpPr>
            <p:spPr>
              <a:xfrm>
                <a:off x="877698" y="2836498"/>
                <a:ext cx="11426946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500" dirty="0">
                    <a:solidFill>
                      <a:schemeClr val="tx1"/>
                    </a:solidFill>
                  </a:rPr>
                  <a:t>E(X </a:t>
                </a:r>
                <a14:m>
                  <m:oMath xmlns:m="http://schemas.openxmlformats.org/officeDocument/2006/math">
                    <m:r>
                      <a:rPr lang="en-US" sz="55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5500" dirty="0">
                    <a:solidFill>
                      <a:schemeClr val="tx1"/>
                    </a:solidFill>
                  </a:rPr>
                  <a:t> constant) 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sz="55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sub>
                    </m:sSub>
                  </m:oMath>
                </a14:m>
                <a:r>
                  <a:rPr lang="en-US" sz="55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5500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sz="5500" b="1" dirty="0">
                    <a:solidFill>
                      <a:srgbClr val="0070C0"/>
                    </a:solidFill>
                  </a:rPr>
                  <a:t> constant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AAD78F-C616-4946-A75F-EC3897582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698" y="2836498"/>
                <a:ext cx="11426946" cy="938719"/>
              </a:xfrm>
              <a:prstGeom prst="rect">
                <a:avLst/>
              </a:prstGeom>
              <a:blipFill>
                <a:blip r:embed="rId2"/>
                <a:stretch>
                  <a:fillRect l="-2935" t="-17532" b="-39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437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18701A-E512-44D2-B2F1-FDDC316F2A45}"/>
                  </a:ext>
                </a:extLst>
              </p:cNvPr>
              <p:cNvSpPr/>
              <p:nvPr/>
            </p:nvSpPr>
            <p:spPr>
              <a:xfrm>
                <a:off x="695216" y="3458654"/>
                <a:ext cx="10380327" cy="14157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ar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95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.486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−10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.8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0.514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  <a:p>
                <a:endParaRPr lang="en-US" sz="2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                 =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𝟗𝟗𝟗𝟐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sz="4000" b="1" dirty="0">
                  <a:solidFill>
                    <a:srgbClr val="0070C0"/>
                  </a:solidFill>
                </a:endParaRP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18701A-E512-44D2-B2F1-FDDC316F2A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16" y="3458654"/>
                <a:ext cx="10380327" cy="14157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0477248-2BD7-479A-A4E7-85C277262A9A}"/>
              </a:ext>
            </a:extLst>
          </p:cNvPr>
          <p:cNvSpPr txBox="1"/>
          <p:nvPr/>
        </p:nvSpPr>
        <p:spPr>
          <a:xfrm>
            <a:off x="275689" y="323837"/>
            <a:ext cx="9926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Transforming Roulette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A2EC90-061A-4382-A30A-7512C129C241}"/>
                  </a:ext>
                </a:extLst>
              </p:cNvPr>
              <p:cNvSpPr/>
              <p:nvPr/>
            </p:nvSpPr>
            <p:spPr>
              <a:xfrm>
                <a:off x="1422061" y="4874426"/>
                <a:ext cx="10380327" cy="892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ar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𝟗𝟗𝟗𝟐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40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en-US" sz="4000" b="1" dirty="0">
                  <a:solidFill>
                    <a:srgbClr val="0070C0"/>
                  </a:solidFill>
                </a:endParaRPr>
              </a:p>
              <a:p>
                <a:endParaRPr lang="en-US" sz="1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AA2EC90-061A-4382-A30A-7512C129C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061" y="4874426"/>
                <a:ext cx="10380327" cy="892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0BC867E-0595-41F9-A5F2-1766F53EEE91}"/>
              </a:ext>
            </a:extLst>
          </p:cNvPr>
          <p:cNvSpPr txBox="1"/>
          <p:nvPr/>
        </p:nvSpPr>
        <p:spPr>
          <a:xfrm>
            <a:off x="275688" y="5679571"/>
            <a:ext cx="1095552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Adding/subtracting all outcomes by a constant </a:t>
            </a:r>
            <a:r>
              <a:rPr lang="en-US" sz="3500" b="1" dirty="0">
                <a:solidFill>
                  <a:srgbClr val="0070C0"/>
                </a:solidFill>
              </a:rPr>
              <a:t>doesn’t change </a:t>
            </a:r>
            <a:r>
              <a:rPr lang="en-US" sz="3500" dirty="0"/>
              <a:t>the variation between outcomes!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573100B-4956-485F-92B1-97839D47D14E}"/>
                  </a:ext>
                </a:extLst>
              </p:cNvPr>
              <p:cNvGraphicFramePr>
                <a:graphicFrameLocks noGrp="1"/>
              </p:cNvGraphicFramePr>
              <p:nvPr>
                <p:extLst/>
              </p:nvPr>
            </p:nvGraphicFramePr>
            <p:xfrm>
              <a:off x="6980550" y="1488754"/>
              <a:ext cx="4806066" cy="1752081"/>
            </p:xfrm>
            <a:graphic>
              <a:graphicData uri="http://schemas.openxmlformats.org/drawingml/2006/table">
                <a:tbl>
                  <a:tblPr bandRow="1"/>
                  <a:tblGrid>
                    <a:gridCol w="1084723">
                      <a:extLst>
                        <a:ext uri="{9D8B030D-6E8A-4147-A177-3AD203B41FA5}">
                          <a16:colId xmlns:a16="http://schemas.microsoft.com/office/drawing/2014/main" val="3069967537"/>
                        </a:ext>
                      </a:extLst>
                    </a:gridCol>
                    <a:gridCol w="1782815">
                      <a:extLst>
                        <a:ext uri="{9D8B030D-6E8A-4147-A177-3AD203B41FA5}">
                          <a16:colId xmlns:a16="http://schemas.microsoft.com/office/drawing/2014/main" val="851407705"/>
                        </a:ext>
                      </a:extLst>
                    </a:gridCol>
                    <a:gridCol w="1938528">
                      <a:extLst>
                        <a:ext uri="{9D8B030D-6E8A-4147-A177-3AD203B41FA5}">
                          <a16:colId xmlns:a16="http://schemas.microsoft.com/office/drawing/2014/main" val="2587038081"/>
                        </a:ext>
                      </a:extLst>
                    </a:gridCol>
                  </a:tblGrid>
                  <a:tr h="6372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3000" b="1" i="1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-5 </a:t>
                          </a:r>
                          <a:r>
                            <a:rPr lang="en-US" sz="30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=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+$95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-$105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88963"/>
                      </a:ext>
                    </a:extLst>
                  </a:tr>
                  <a:tr h="11148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P(X)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num>
                                <m:den>
                                  <m:r>
                                    <a:rPr lang="en-US" sz="3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den>
                              </m:f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=.486</m:t>
                              </m:r>
                            </m:oMath>
                          </a14:m>
                          <a:r>
                            <a:rPr lang="en-US" sz="3000" b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n-US" sz="3000" b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>
                                    <a:rPr lang="en-US" sz="30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den>
                              </m:f>
                              <m:r>
                                <a:rPr lang="en-US" sz="30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=.514</m:t>
                              </m:r>
                            </m:oMath>
                          </a14:m>
                          <a:r>
                            <a:rPr lang="en-US" sz="3000" b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30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8112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8573100B-4956-485F-92B1-97839D47D1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0642729"/>
                  </p:ext>
                </p:extLst>
              </p:nvPr>
            </p:nvGraphicFramePr>
            <p:xfrm>
              <a:off x="6980550" y="1488754"/>
              <a:ext cx="4806066" cy="1752081"/>
            </p:xfrm>
            <a:graphic>
              <a:graphicData uri="http://schemas.openxmlformats.org/drawingml/2006/table">
                <a:tbl>
                  <a:tblPr bandRow="1"/>
                  <a:tblGrid>
                    <a:gridCol w="1084723">
                      <a:extLst>
                        <a:ext uri="{9D8B030D-6E8A-4147-A177-3AD203B41FA5}">
                          <a16:colId xmlns:a16="http://schemas.microsoft.com/office/drawing/2014/main" val="3069967537"/>
                        </a:ext>
                      </a:extLst>
                    </a:gridCol>
                    <a:gridCol w="1782815">
                      <a:extLst>
                        <a:ext uri="{9D8B030D-6E8A-4147-A177-3AD203B41FA5}">
                          <a16:colId xmlns:a16="http://schemas.microsoft.com/office/drawing/2014/main" val="851407705"/>
                        </a:ext>
                      </a:extLst>
                    </a:gridCol>
                    <a:gridCol w="1938528">
                      <a:extLst>
                        <a:ext uri="{9D8B030D-6E8A-4147-A177-3AD203B41FA5}">
                          <a16:colId xmlns:a16="http://schemas.microsoft.com/office/drawing/2014/main" val="2587038081"/>
                        </a:ext>
                      </a:extLst>
                    </a:gridCol>
                  </a:tblGrid>
                  <a:tr h="63722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3000" b="1" i="1" dirty="0">
                              <a:solidFill>
                                <a:srgbClr val="FF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-5 </a:t>
                          </a:r>
                          <a:r>
                            <a:rPr lang="en-US" sz="30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=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+$95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-$105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88963"/>
                      </a:ext>
                    </a:extLst>
                  </a:tr>
                  <a:tr h="1114859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000" b="1" i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P(X)</a:t>
                          </a:r>
                          <a:endParaRPr lang="en-US" sz="30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092" t="-60656" r="-109215" b="-10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48428" t="-60656" r="-629" b="-10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1128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05A496-2F66-47DC-BA8E-4FAC3FD4AC4C}"/>
                  </a:ext>
                </a:extLst>
              </p:cNvPr>
              <p:cNvSpPr/>
              <p:nvPr/>
            </p:nvSpPr>
            <p:spPr>
              <a:xfrm>
                <a:off x="7227291" y="4219243"/>
                <a:ext cx="4559325" cy="13964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5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5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  <m:sup>
                          <m:r>
                            <a:rPr lang="en-US" sz="3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5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35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5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sz="35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5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5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5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5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805A496-2F66-47DC-BA8E-4FAC3FD4A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291" y="4219243"/>
                <a:ext cx="4559325" cy="13964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882D9D6-0241-436F-B2B9-7349CA5281E7}"/>
              </a:ext>
            </a:extLst>
          </p:cNvPr>
          <p:cNvSpPr txBox="1"/>
          <p:nvPr/>
        </p:nvSpPr>
        <p:spPr>
          <a:xfrm>
            <a:off x="275687" y="1557319"/>
            <a:ext cx="65723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b) Find the variance and standard deviation for this game.</a:t>
            </a:r>
          </a:p>
        </p:txBody>
      </p:sp>
    </p:spTree>
    <p:extLst>
      <p:ext uri="{BB962C8B-B14F-4D97-AF65-F5344CB8AC3E}">
        <p14:creationId xmlns:p14="http://schemas.microsoft.com/office/powerpoint/2010/main" val="191862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B4C28A-1EF0-4898-AB7D-49DDDC643DC3}"/>
              </a:ext>
            </a:extLst>
          </p:cNvPr>
          <p:cNvSpPr txBox="1"/>
          <p:nvPr/>
        </p:nvSpPr>
        <p:spPr>
          <a:xfrm>
            <a:off x="386278" y="276786"/>
            <a:ext cx="11938244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When adding or subtracting </a:t>
            </a:r>
          </a:p>
          <a:p>
            <a:r>
              <a:rPr lang="en-US" sz="5000" dirty="0"/>
              <a:t>random variables by a constant…</a:t>
            </a:r>
          </a:p>
          <a:p>
            <a:endParaRPr lang="en-US" sz="2500" dirty="0"/>
          </a:p>
          <a:p>
            <a:pPr marL="914400" indent="-914400">
              <a:buAutoNum type="arabicPeriod"/>
            </a:pPr>
            <a:r>
              <a:rPr lang="en-US" sz="5000" b="1" dirty="0" smtClean="0"/>
              <a:t>Center</a:t>
            </a:r>
            <a:r>
              <a:rPr lang="en-US" sz="5000" b="1" dirty="0"/>
              <a:t>: </a:t>
            </a:r>
            <a:endParaRPr lang="en-US" sz="5000" b="1" dirty="0" smtClean="0"/>
          </a:p>
          <a:p>
            <a:r>
              <a:rPr lang="en-US" sz="5000" dirty="0" smtClean="0"/>
              <a:t>adds/subtracts </a:t>
            </a:r>
            <a:r>
              <a:rPr lang="en-US" sz="5000" dirty="0"/>
              <a:t>by that constant amount.</a:t>
            </a:r>
          </a:p>
          <a:p>
            <a:r>
              <a:rPr lang="en-US" sz="5000" dirty="0"/>
              <a:t>2. </a:t>
            </a:r>
            <a:r>
              <a:rPr lang="en-US" sz="5000" b="1" dirty="0"/>
              <a:t>Spread:</a:t>
            </a:r>
            <a:r>
              <a:rPr lang="en-US" sz="5000" dirty="0"/>
              <a:t> </a:t>
            </a:r>
            <a:endParaRPr lang="en-US" sz="5000" dirty="0" smtClean="0"/>
          </a:p>
          <a:p>
            <a:r>
              <a:rPr lang="en-US" sz="5000" dirty="0" smtClean="0"/>
              <a:t>remains </a:t>
            </a:r>
            <a:r>
              <a:rPr lang="en-US" sz="5000" dirty="0"/>
              <a:t>the </a:t>
            </a:r>
            <a:r>
              <a:rPr lang="en-US" sz="5000" b="1" dirty="0">
                <a:solidFill>
                  <a:srgbClr val="0070C0"/>
                </a:solidFill>
              </a:rPr>
              <a:t>same</a:t>
            </a:r>
            <a:r>
              <a:rPr lang="en-US" sz="5000" dirty="0" smtClean="0"/>
              <a:t>.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237403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A0540D-9B50-4CDB-98EE-E8AC60E26D50}"/>
                  </a:ext>
                </a:extLst>
              </p:cNvPr>
              <p:cNvSpPr/>
              <p:nvPr/>
            </p:nvSpPr>
            <p:spPr>
              <a:xfrm>
                <a:off x="1837738" y="1672386"/>
                <a:ext cx="8727560" cy="35704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5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5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45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4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4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4500" dirty="0"/>
              </a:p>
              <a:p>
                <a:endParaRPr lang="en-US" sz="4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50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sty m:val="p"/>
                        </m:rPr>
                        <a:rPr lang="en-US" sz="4500" b="0" i="0" smtClean="0">
                          <a:latin typeface="Cambria Math" panose="02040503050406030204" pitchFamily="18" charset="0"/>
                        </a:rPr>
                        <m:t>tandard</m:t>
                      </m:r>
                      <m:r>
                        <a:rPr lang="en-US" sz="45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4500" b="0" i="0" smtClean="0">
                          <a:latin typeface="Cambria Math" panose="02040503050406030204" pitchFamily="18" charset="0"/>
                        </a:rPr>
                        <m:t>Deivation</m:t>
                      </m:r>
                      <m:d>
                        <m:dPr>
                          <m:ctrlPr>
                            <a:rPr lang="en-US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5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45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4500" i="1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sz="4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5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</m:oMath>
                  </m:oMathPara>
                </a14:m>
                <a:endParaRPr lang="en-US" sz="4500" dirty="0"/>
              </a:p>
              <a:p>
                <a:endParaRPr lang="en-US" sz="45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500" b="0" i="0" smtClean="0"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US" sz="4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5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45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45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5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45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5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45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45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45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500" b="1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en-US" sz="45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45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5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sz="4500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</m:e>
                        <m:sup>
                          <m:r>
                            <a:rPr lang="en-US" sz="4500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4500" b="1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18A0540D-9B50-4CDB-98EE-E8AC60E26D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738" y="1672386"/>
                <a:ext cx="8727560" cy="35704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6FA8A5E-87E8-4EAE-8C94-5A77304B5D9A}"/>
              </a:ext>
            </a:extLst>
          </p:cNvPr>
          <p:cNvSpPr/>
          <p:nvPr/>
        </p:nvSpPr>
        <p:spPr>
          <a:xfrm>
            <a:off x="310021" y="301590"/>
            <a:ext cx="1225304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/>
              <a:t>Multiplying a random variable by a constant</a:t>
            </a:r>
          </a:p>
        </p:txBody>
      </p:sp>
    </p:spTree>
    <p:extLst>
      <p:ext uri="{BB962C8B-B14F-4D97-AF65-F5344CB8AC3E}">
        <p14:creationId xmlns:p14="http://schemas.microsoft.com/office/powerpoint/2010/main" val="72277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4C28A-1EF0-4898-AB7D-49DDDC643DC3}"/>
                  </a:ext>
                </a:extLst>
              </p:cNvPr>
              <p:cNvSpPr txBox="1"/>
              <p:nvPr/>
            </p:nvSpPr>
            <p:spPr>
              <a:xfrm>
                <a:off x="528320" y="382546"/>
                <a:ext cx="11663680" cy="60183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/>
                  <a:t>When multiplying or dividing </a:t>
                </a:r>
                <a:r>
                  <a:rPr lang="en-US" sz="4800" dirty="0" smtClean="0"/>
                  <a:t>random </a:t>
                </a:r>
                <a:r>
                  <a:rPr lang="en-US" sz="4800" dirty="0"/>
                  <a:t>variables by a constant</a:t>
                </a:r>
                <a:r>
                  <a:rPr lang="en-US" sz="4800" dirty="0" smtClean="0"/>
                  <a:t>…</a:t>
                </a:r>
                <a:endParaRPr lang="en-US" sz="3200" dirty="0"/>
              </a:p>
              <a:p>
                <a:r>
                  <a:rPr lang="en-US" sz="4800" b="1" dirty="0" smtClean="0"/>
                  <a:t>µ:</a:t>
                </a:r>
                <a:r>
                  <a:rPr lang="en-US" sz="4800" dirty="0" smtClean="0"/>
                  <a:t> </a:t>
                </a:r>
              </a:p>
              <a:p>
                <a:r>
                  <a:rPr lang="en-US" sz="4800" dirty="0" smtClean="0"/>
                  <a:t>multiplies/divides </a:t>
                </a:r>
                <a:r>
                  <a:rPr lang="en-US" sz="4800" dirty="0"/>
                  <a:t>by that constant.</a:t>
                </a:r>
              </a:p>
              <a:p>
                <a14:m>
                  <m:oMath xmlns:m="http://schemas.openxmlformats.org/officeDocument/2006/math">
                    <m:r>
                      <a:rPr lang="en-US" sz="4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4800" b="1" dirty="0"/>
                  <a:t>:</a:t>
                </a:r>
                <a:r>
                  <a:rPr lang="en-US" sz="4800" dirty="0"/>
                  <a:t> </a:t>
                </a:r>
                <a:endParaRPr lang="en-US" sz="4800" dirty="0"/>
              </a:p>
              <a:p>
                <a:r>
                  <a:rPr lang="en-US" sz="4800" dirty="0" smtClean="0"/>
                  <a:t>multiplies/divides </a:t>
                </a:r>
                <a:r>
                  <a:rPr lang="en-US" sz="4800" dirty="0"/>
                  <a:t>by that constant.</a:t>
                </a:r>
                <a:endParaRPr lang="en-US" sz="4800" b="1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4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4800" b="1" dirty="0"/>
                  <a:t>:</a:t>
                </a:r>
                <a:r>
                  <a:rPr lang="en-US" sz="4800" dirty="0"/>
                  <a:t> </a:t>
                </a:r>
                <a:endParaRPr lang="en-US" sz="4800" dirty="0" smtClean="0"/>
              </a:p>
              <a:p>
                <a:r>
                  <a:rPr lang="en-US" sz="4800" dirty="0" smtClean="0"/>
                  <a:t>multiplies/divides </a:t>
                </a:r>
                <a:r>
                  <a:rPr lang="en-US" sz="4800" dirty="0"/>
                  <a:t>by that </a:t>
                </a:r>
                <a:r>
                  <a:rPr lang="en-US" sz="4800" dirty="0" smtClean="0"/>
                  <a:t>constant </a:t>
                </a:r>
                <a:r>
                  <a:rPr lang="en-US" sz="4800" b="1" dirty="0">
                    <a:solidFill>
                      <a:srgbClr val="0070C0"/>
                    </a:solidFill>
                  </a:rPr>
                  <a:t>squared</a:t>
                </a:r>
                <a:r>
                  <a:rPr lang="en-US" sz="4800" dirty="0" smtClean="0"/>
                  <a:t>.</a:t>
                </a:r>
                <a:endParaRPr lang="en-US" sz="4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9B4C28A-1EF0-4898-AB7D-49DDDC643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20" y="382546"/>
                <a:ext cx="11663680" cy="6018379"/>
              </a:xfrm>
              <a:prstGeom prst="rect">
                <a:avLst/>
              </a:prstGeom>
              <a:blipFill>
                <a:blip r:embed="rId2"/>
                <a:stretch>
                  <a:fillRect l="-2405" t="-2330" r="-2196" b="-4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306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2791" y="1764051"/>
            <a:ext cx="1111526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altLang="zh-CN" sz="2800" dirty="0" smtClean="0"/>
              <a:t>σ</a:t>
            </a:r>
            <a:r>
              <a:rPr lang="en-US" altLang="zh-CN" sz="2800" dirty="0" smtClean="0"/>
              <a:t>Y=6.429</a:t>
            </a:r>
          </a:p>
          <a:p>
            <a:endParaRPr lang="en-US" altLang="zh-CN" sz="2800" dirty="0"/>
          </a:p>
          <a:p>
            <a:r>
              <a:rPr lang="en-US" altLang="zh-CN" sz="2800" dirty="0" smtClean="0"/>
              <a:t>The money collected on a randomly selected ferry trip will typically vary from the mean ($19.35) by about $6.43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5781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7" y="536988"/>
            <a:ext cx="1137719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AutoNum type="arabicPeriod"/>
            </a:pPr>
            <a:r>
              <a:rPr lang="en-US" sz="5200" b="1" dirty="0">
                <a:solidFill>
                  <a:srgbClr val="0070C0"/>
                </a:solidFill>
              </a:rPr>
              <a:t>Variance and standard deviation</a:t>
            </a:r>
          </a:p>
          <a:p>
            <a:pPr marL="914400" indent="-914400">
              <a:buAutoNum type="arabicPeriod"/>
            </a:pPr>
            <a:r>
              <a:rPr lang="en-US" sz="5200" dirty="0"/>
              <a:t>Transforming random variables</a:t>
            </a:r>
          </a:p>
          <a:p>
            <a:pPr marL="914400" indent="-914400">
              <a:buAutoNum type="arabicPeriod"/>
            </a:pPr>
            <a:r>
              <a:rPr lang="en-US" sz="5200" dirty="0"/>
              <a:t>Combining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328226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4084B-D621-42AD-92DF-B69038D3182B}"/>
              </a:ext>
            </a:extLst>
          </p:cNvPr>
          <p:cNvGrpSpPr/>
          <p:nvPr/>
        </p:nvGrpSpPr>
        <p:grpSpPr>
          <a:xfrm>
            <a:off x="467809" y="329723"/>
            <a:ext cx="6220668" cy="6198554"/>
            <a:chOff x="2563737" y="329723"/>
            <a:chExt cx="6220668" cy="6198554"/>
          </a:xfrm>
        </p:grpSpPr>
        <p:pic>
          <p:nvPicPr>
            <p:cNvPr id="2" name="Picture 1" descr="Image result for roulette wheel">
              <a:extLst>
                <a:ext uri="{FF2B5EF4-FFF2-40B4-BE49-F238E27FC236}">
                  <a16:creationId xmlns:a16="http://schemas.microsoft.com/office/drawing/2014/main" id="{0ECD4D9E-0D20-4604-8639-7D43A1A04C61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37" y="329723"/>
              <a:ext cx="6220668" cy="619855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01F1D4-AB07-431F-974F-6D9DE43D1948}"/>
                </a:ext>
              </a:extLst>
            </p:cNvPr>
            <p:cNvSpPr txBox="1"/>
            <p:nvPr/>
          </p:nvSpPr>
          <p:spPr>
            <a:xfrm>
              <a:off x="3599584" y="2344087"/>
              <a:ext cx="4439943" cy="21698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500" b="1" dirty="0"/>
                <a:t>18 Black Spaces</a:t>
              </a:r>
            </a:p>
            <a:p>
              <a:r>
                <a:rPr lang="en-US" sz="4500" b="1" dirty="0">
                  <a:solidFill>
                    <a:srgbClr val="FF0000"/>
                  </a:solidFill>
                </a:rPr>
                <a:t>18 Red Spaces</a:t>
              </a:r>
            </a:p>
            <a:p>
              <a:r>
                <a:rPr lang="en-US" sz="4500" b="1" dirty="0">
                  <a:solidFill>
                    <a:srgbClr val="00B050"/>
                  </a:solidFill>
                </a:rPr>
                <a:t>1 Green Space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56936FE-1AAD-4C94-A117-3CD3D525D397}"/>
              </a:ext>
            </a:extLst>
          </p:cNvPr>
          <p:cNvSpPr txBox="1"/>
          <p:nvPr/>
        </p:nvSpPr>
        <p:spPr>
          <a:xfrm>
            <a:off x="6870509" y="1536174"/>
            <a:ext cx="571243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u="sng" dirty="0"/>
              <a:t>Three options:</a:t>
            </a:r>
          </a:p>
          <a:p>
            <a:r>
              <a:rPr lang="en-US" sz="6000" dirty="0"/>
              <a:t>Bet on </a:t>
            </a:r>
            <a:r>
              <a:rPr lang="en-US" sz="6000" b="1" dirty="0"/>
              <a:t>black</a:t>
            </a:r>
          </a:p>
          <a:p>
            <a:r>
              <a:rPr lang="en-US" sz="6000" dirty="0"/>
              <a:t>Bet on </a:t>
            </a:r>
            <a:r>
              <a:rPr lang="en-US" sz="6000" b="1" dirty="0">
                <a:solidFill>
                  <a:srgbClr val="FF0000"/>
                </a:solidFill>
              </a:rPr>
              <a:t>red</a:t>
            </a:r>
          </a:p>
          <a:p>
            <a:r>
              <a:rPr lang="en-US" sz="6000" dirty="0"/>
              <a:t>Bet on </a:t>
            </a:r>
            <a:r>
              <a:rPr lang="en-US" sz="6000" b="1" dirty="0">
                <a:solidFill>
                  <a:srgbClr val="00B050"/>
                </a:solidFill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10200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1252FA-FF46-4041-91B2-75A32DBE6AB3}"/>
              </a:ext>
            </a:extLst>
          </p:cNvPr>
          <p:cNvSpPr txBox="1"/>
          <p:nvPr/>
        </p:nvSpPr>
        <p:spPr>
          <a:xfrm>
            <a:off x="219075" y="146811"/>
            <a:ext cx="117538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Variance of Random Variables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0D5A5E-0C3B-4F54-8288-D418DF1DDAB8}"/>
              </a:ext>
            </a:extLst>
          </p:cNvPr>
          <p:cNvGrpSpPr/>
          <p:nvPr/>
        </p:nvGrpSpPr>
        <p:grpSpPr>
          <a:xfrm>
            <a:off x="8393987" y="1085530"/>
            <a:ext cx="3477466" cy="3327877"/>
            <a:chOff x="2563738" y="329723"/>
            <a:chExt cx="3477466" cy="3327877"/>
          </a:xfrm>
        </p:grpSpPr>
        <p:pic>
          <p:nvPicPr>
            <p:cNvPr id="6" name="Picture 5" descr="Image result for roulette wheel">
              <a:extLst>
                <a:ext uri="{FF2B5EF4-FFF2-40B4-BE49-F238E27FC236}">
                  <a16:creationId xmlns:a16="http://schemas.microsoft.com/office/drawing/2014/main" id="{771FE2FA-5DF4-4218-9BC0-49F7857DBF98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38" y="329723"/>
              <a:ext cx="3477466" cy="3327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E5DB2-E42E-4F41-ABF2-66FD01B24F9B}"/>
                </a:ext>
              </a:extLst>
            </p:cNvPr>
            <p:cNvSpPr txBox="1"/>
            <p:nvPr/>
          </p:nvSpPr>
          <p:spPr>
            <a:xfrm>
              <a:off x="3172313" y="1373016"/>
              <a:ext cx="2636159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18 Black Spaces</a:t>
              </a:r>
            </a:p>
            <a:p>
              <a:r>
                <a:rPr lang="en-US" sz="2600" b="1" dirty="0">
                  <a:solidFill>
                    <a:srgbClr val="FF0000"/>
                  </a:solidFill>
                </a:rPr>
                <a:t>18 Red Spaces</a:t>
              </a:r>
            </a:p>
            <a:p>
              <a:r>
                <a:rPr lang="en-US" sz="2600" b="1" dirty="0">
                  <a:solidFill>
                    <a:srgbClr val="00B050"/>
                  </a:solidFill>
                </a:rPr>
                <a:t>1 Green Space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8FC8A66D-314E-4FE4-8AAE-B2754844DC4E}"/>
              </a:ext>
            </a:extLst>
          </p:cNvPr>
          <p:cNvSpPr txBox="1"/>
          <p:nvPr/>
        </p:nvSpPr>
        <p:spPr>
          <a:xfrm>
            <a:off x="491446" y="1220088"/>
            <a:ext cx="8423953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Let X = winnings from a $100 bet on black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92BE64C-DCB2-4517-9315-79A5748011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7473" y="2166301"/>
              <a:ext cx="5590487" cy="1157258"/>
            </p:xfrm>
            <a:graphic>
              <a:graphicData uri="http://schemas.openxmlformats.org/drawingml/2006/table">
                <a:tbl>
                  <a:tblPr bandRow="1"/>
                  <a:tblGrid>
                    <a:gridCol w="1201459">
                      <a:extLst>
                        <a:ext uri="{9D8B030D-6E8A-4147-A177-3AD203B41FA5}">
                          <a16:colId xmlns:a16="http://schemas.microsoft.com/office/drawing/2014/main" val="3069967537"/>
                        </a:ext>
                      </a:extLst>
                    </a:gridCol>
                    <a:gridCol w="2123723">
                      <a:extLst>
                        <a:ext uri="{9D8B030D-6E8A-4147-A177-3AD203B41FA5}">
                          <a16:colId xmlns:a16="http://schemas.microsoft.com/office/drawing/2014/main" val="851407705"/>
                        </a:ext>
                      </a:extLst>
                    </a:gridCol>
                    <a:gridCol w="2265305">
                      <a:extLst>
                        <a:ext uri="{9D8B030D-6E8A-4147-A177-3AD203B41FA5}">
                          <a16:colId xmlns:a16="http://schemas.microsoft.com/office/drawing/2014/main" val="2587038081"/>
                        </a:ext>
                      </a:extLst>
                    </a:gridCol>
                  </a:tblGrid>
                  <a:tr h="339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X =</a:t>
                          </a:r>
                          <a:endParaRPr lang="en-US" sz="25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+$100</a:t>
                          </a:r>
                          <a:endParaRPr lang="en-US" sz="25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-$100</a:t>
                          </a:r>
                          <a:endParaRPr lang="en-US" sz="25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88963"/>
                      </a:ext>
                    </a:extLst>
                  </a:tr>
                  <a:tr h="7495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P(X)</a:t>
                          </a:r>
                          <a:endParaRPr lang="en-US" sz="25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5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num>
                                <m:den>
                                  <m:r>
                                    <a:rPr lang="en-US" sz="25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den>
                              </m:f>
                              <m:r>
                                <a:rPr lang="en-US" sz="25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=.486</m:t>
                              </m:r>
                            </m:oMath>
                          </a14:m>
                          <a:r>
                            <a:rPr lang="en-US" sz="2500" b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n-US" sz="2500" b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5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>
                                    <a:rPr lang="en-US" sz="25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den>
                              </m:f>
                              <m:r>
                                <a:rPr lang="en-US" sz="25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=.514</m:t>
                              </m:r>
                            </m:oMath>
                          </a14:m>
                          <a:r>
                            <a:rPr lang="en-US" sz="2500" b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5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n-US" sz="25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8112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92BE64C-DCB2-4517-9315-79A574801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6162200"/>
                  </p:ext>
                </p:extLst>
              </p:nvPr>
            </p:nvGraphicFramePr>
            <p:xfrm>
              <a:off x="1647473" y="2166301"/>
              <a:ext cx="5590487" cy="1129382"/>
            </p:xfrm>
            <a:graphic>
              <a:graphicData uri="http://schemas.openxmlformats.org/drawingml/2006/table">
                <a:tbl>
                  <a:tblPr bandRow="1"/>
                  <a:tblGrid>
                    <a:gridCol w="1201459">
                      <a:extLst>
                        <a:ext uri="{9D8B030D-6E8A-4147-A177-3AD203B41FA5}">
                          <a16:colId xmlns:a16="http://schemas.microsoft.com/office/drawing/2014/main" val="3069967537"/>
                        </a:ext>
                      </a:extLst>
                    </a:gridCol>
                    <a:gridCol w="2123723">
                      <a:extLst>
                        <a:ext uri="{9D8B030D-6E8A-4147-A177-3AD203B41FA5}">
                          <a16:colId xmlns:a16="http://schemas.microsoft.com/office/drawing/2014/main" val="851407705"/>
                        </a:ext>
                      </a:extLst>
                    </a:gridCol>
                    <a:gridCol w="2265305">
                      <a:extLst>
                        <a:ext uri="{9D8B030D-6E8A-4147-A177-3AD203B41FA5}">
                          <a16:colId xmlns:a16="http://schemas.microsoft.com/office/drawing/2014/main" val="2587038081"/>
                        </a:ext>
                      </a:extLst>
                    </a:gridCol>
                  </a:tblGrid>
                  <a:tr h="379794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X =</a:t>
                          </a:r>
                          <a:endParaRPr lang="en-US" sz="25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+$100</a:t>
                          </a:r>
                          <a:endParaRPr lang="en-US" sz="25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-$100</a:t>
                          </a:r>
                          <a:endParaRPr lang="en-US" sz="25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88963"/>
                      </a:ext>
                    </a:extLst>
                  </a:tr>
                  <a:tr h="7495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P(X)</a:t>
                          </a:r>
                          <a:endParaRPr lang="en-US" sz="25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734" t="-64228" r="-107163" b="-1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043" t="-64228" r="-538" b="-16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1128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3365B-6C04-449C-9C89-6A554D029228}"/>
                  </a:ext>
                </a:extLst>
              </p:cNvPr>
              <p:cNvSpPr txBox="1"/>
              <p:nvPr/>
            </p:nvSpPr>
            <p:spPr>
              <a:xfrm>
                <a:off x="2476071" y="3518407"/>
                <a:ext cx="4551453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=−2.80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963365B-6C04-449C-9C89-6A554D029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071" y="3518407"/>
                <a:ext cx="455145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477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80D5A5E-0C3B-4F54-8288-D418DF1DDAB8}"/>
              </a:ext>
            </a:extLst>
          </p:cNvPr>
          <p:cNvGrpSpPr/>
          <p:nvPr/>
        </p:nvGrpSpPr>
        <p:grpSpPr>
          <a:xfrm>
            <a:off x="9022647" y="260126"/>
            <a:ext cx="3298562" cy="3063433"/>
            <a:chOff x="2884284" y="355408"/>
            <a:chExt cx="3583303" cy="3327877"/>
          </a:xfrm>
        </p:grpSpPr>
        <p:pic>
          <p:nvPicPr>
            <p:cNvPr id="6" name="Picture 5" descr="Image result for roulette wheel">
              <a:extLst>
                <a:ext uri="{FF2B5EF4-FFF2-40B4-BE49-F238E27FC236}">
                  <a16:creationId xmlns:a16="http://schemas.microsoft.com/office/drawing/2014/main" id="{771FE2FA-5DF4-4218-9BC0-49F7857DBF98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4284" y="355408"/>
              <a:ext cx="3477466" cy="3327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EAE5DB2-E42E-4F41-ABF2-66FD01B24F9B}"/>
                </a:ext>
              </a:extLst>
            </p:cNvPr>
            <p:cNvSpPr txBox="1"/>
            <p:nvPr/>
          </p:nvSpPr>
          <p:spPr>
            <a:xfrm>
              <a:off x="3278150" y="1398237"/>
              <a:ext cx="318943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18 Black Spaces</a:t>
              </a:r>
            </a:p>
            <a:p>
              <a:r>
                <a:rPr lang="en-US" sz="2600" b="1" dirty="0">
                  <a:solidFill>
                    <a:srgbClr val="FF0000"/>
                  </a:solidFill>
                </a:rPr>
                <a:t>18 Red Spaces</a:t>
              </a:r>
            </a:p>
            <a:p>
              <a:r>
                <a:rPr lang="en-US" sz="2600" b="1" dirty="0">
                  <a:solidFill>
                    <a:srgbClr val="00B050"/>
                  </a:solidFill>
                </a:rPr>
                <a:t>1 Green Space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D1252FA-FF46-4041-91B2-75A32DBE6AB3}"/>
              </a:ext>
            </a:extLst>
          </p:cNvPr>
          <p:cNvSpPr txBox="1"/>
          <p:nvPr/>
        </p:nvSpPr>
        <p:spPr>
          <a:xfrm>
            <a:off x="219075" y="146811"/>
            <a:ext cx="1175385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/>
              <a:t>Variance of Random Variables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C8A66D-314E-4FE4-8AAE-B2754844DC4E}"/>
              </a:ext>
            </a:extLst>
          </p:cNvPr>
          <p:cNvSpPr txBox="1"/>
          <p:nvPr/>
        </p:nvSpPr>
        <p:spPr>
          <a:xfrm>
            <a:off x="491447" y="1220088"/>
            <a:ext cx="873206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/>
              <a:t>Let X = winnings from a $100 bet on black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92BE64C-DCB2-4517-9315-79A574801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5676169"/>
                  </p:ext>
                </p:extLst>
              </p:nvPr>
            </p:nvGraphicFramePr>
            <p:xfrm>
              <a:off x="1647473" y="2166301"/>
              <a:ext cx="5590487" cy="1157258"/>
            </p:xfrm>
            <a:graphic>
              <a:graphicData uri="http://schemas.openxmlformats.org/drawingml/2006/table">
                <a:tbl>
                  <a:tblPr bandRow="1"/>
                  <a:tblGrid>
                    <a:gridCol w="1201459">
                      <a:extLst>
                        <a:ext uri="{9D8B030D-6E8A-4147-A177-3AD203B41FA5}">
                          <a16:colId xmlns:a16="http://schemas.microsoft.com/office/drawing/2014/main" val="3069967537"/>
                        </a:ext>
                      </a:extLst>
                    </a:gridCol>
                    <a:gridCol w="2123723">
                      <a:extLst>
                        <a:ext uri="{9D8B030D-6E8A-4147-A177-3AD203B41FA5}">
                          <a16:colId xmlns:a16="http://schemas.microsoft.com/office/drawing/2014/main" val="851407705"/>
                        </a:ext>
                      </a:extLst>
                    </a:gridCol>
                    <a:gridCol w="2265305">
                      <a:extLst>
                        <a:ext uri="{9D8B030D-6E8A-4147-A177-3AD203B41FA5}">
                          <a16:colId xmlns:a16="http://schemas.microsoft.com/office/drawing/2014/main" val="2587038081"/>
                        </a:ext>
                      </a:extLst>
                    </a:gridCol>
                  </a:tblGrid>
                  <a:tr h="339385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X =</a:t>
                          </a:r>
                          <a:endParaRPr lang="en-US" sz="25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+$100</a:t>
                          </a:r>
                          <a:endParaRPr lang="en-US" sz="25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-$100</a:t>
                          </a:r>
                          <a:endParaRPr lang="en-US" sz="25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88963"/>
                      </a:ext>
                    </a:extLst>
                  </a:tr>
                  <a:tr h="7495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P(X)</a:t>
                          </a:r>
                          <a:endParaRPr lang="en-US" sz="25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5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num>
                                <m:den>
                                  <m:r>
                                    <a:rPr lang="en-US" sz="25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den>
                              </m:f>
                              <m:r>
                                <a:rPr lang="en-US" sz="25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5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5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.486</m:t>
                              </m:r>
                            </m:oMath>
                          </a14:m>
                          <a:r>
                            <a:rPr lang="en-US" sz="2500" b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n-US" sz="2500" b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5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5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>
                                    <a:rPr lang="en-US" sz="25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den>
                              </m:f>
                              <m:r>
                                <a:rPr lang="en-US" sz="25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5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5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.514</m:t>
                              </m:r>
                            </m:oMath>
                          </a14:m>
                          <a:r>
                            <a:rPr lang="en-US" sz="2500" b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25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n-US" sz="25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811282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992BE64C-DCB2-4517-9315-79A57480113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5676169"/>
                  </p:ext>
                </p:extLst>
              </p:nvPr>
            </p:nvGraphicFramePr>
            <p:xfrm>
              <a:off x="1647473" y="2166301"/>
              <a:ext cx="5590487" cy="1157258"/>
            </p:xfrm>
            <a:graphic>
              <a:graphicData uri="http://schemas.openxmlformats.org/drawingml/2006/table">
                <a:tbl>
                  <a:tblPr bandRow="1"/>
                  <a:tblGrid>
                    <a:gridCol w="1201459">
                      <a:extLst>
                        <a:ext uri="{9D8B030D-6E8A-4147-A177-3AD203B41FA5}">
                          <a16:colId xmlns:a16="http://schemas.microsoft.com/office/drawing/2014/main" val="3069967537"/>
                        </a:ext>
                      </a:extLst>
                    </a:gridCol>
                    <a:gridCol w="2123723">
                      <a:extLst>
                        <a:ext uri="{9D8B030D-6E8A-4147-A177-3AD203B41FA5}">
                          <a16:colId xmlns:a16="http://schemas.microsoft.com/office/drawing/2014/main" val="851407705"/>
                        </a:ext>
                      </a:extLst>
                    </a:gridCol>
                    <a:gridCol w="2265305">
                      <a:extLst>
                        <a:ext uri="{9D8B030D-6E8A-4147-A177-3AD203B41FA5}">
                          <a16:colId xmlns:a16="http://schemas.microsoft.com/office/drawing/2014/main" val="2587038081"/>
                        </a:ext>
                      </a:extLst>
                    </a:gridCol>
                  </a:tblGrid>
                  <a:tr h="40767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X =</a:t>
                          </a:r>
                          <a:endParaRPr lang="en-US" sz="25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+$100</a:t>
                          </a:r>
                          <a:endParaRPr lang="en-US" sz="25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-$100</a:t>
                          </a:r>
                          <a:endParaRPr lang="en-US" sz="25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88963"/>
                      </a:ext>
                    </a:extLst>
                  </a:tr>
                  <a:tr h="749588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25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P(X)</a:t>
                          </a:r>
                          <a:endParaRPr lang="en-US" sz="25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734" t="-66935" r="-107163" b="-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043" t="-66935" r="-538" b="-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1128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B7A2A0-43AD-4275-9CE0-88739F554B9E}"/>
                  </a:ext>
                </a:extLst>
              </p:cNvPr>
              <p:cNvSpPr/>
              <p:nvPr/>
            </p:nvSpPr>
            <p:spPr>
              <a:xfrm>
                <a:off x="219075" y="3562318"/>
                <a:ext cx="11610614" cy="278781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ar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2.8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∗486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−100</m:t>
                                  </m:r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2.8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∗514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/1000</m:t>
                      </m:r>
                    </m:oMath>
                  </m:oMathPara>
                </a14:m>
                <a:endParaRPr lang="en-US" altLang="zh-CN" sz="2400" dirty="0"/>
              </a:p>
              <a:p>
                <a:pPr/>
                <a:endParaRPr lang="en-US" sz="2400" dirty="0"/>
              </a:p>
              <a:p>
                <a:r>
                  <a:rPr lang="en-US" sz="2400" dirty="0"/>
                  <a:t>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−(−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2.8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.486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−100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−(−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2.8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0.514</m:t>
                        </m:r>
                      </m:e>
                    </m:d>
                  </m:oMath>
                </a14:m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endParaRPr lang="en-US" sz="3000" i="1" dirty="0" smtClean="0">
                  <a:latin typeface="Cambria Math" panose="02040503050406030204" pitchFamily="18" charset="0"/>
                </a:endParaRPr>
              </a:p>
              <a:p>
                <a:pPr/>
                <a:r>
                  <a:rPr lang="en-US" altLang="zh-CN" sz="300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sz="3000" i="1" dirty="0" smtClean="0">
                    <a:latin typeface="Cambria Math" panose="02040503050406030204" pitchFamily="18" charset="0"/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𝑉𝑎𝑟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32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zh-CN" sz="3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sz="3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000" dirty="0"/>
              </a:p>
              <a:p>
                <a:endParaRPr lang="en-US" sz="1200" dirty="0"/>
              </a:p>
              <a:p>
                <a:endParaRPr lang="en-US" sz="1700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EB7A2A0-43AD-4275-9CE0-88739F554B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" y="3562318"/>
                <a:ext cx="11610614" cy="27878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8076786" y="4896336"/>
                <a:ext cx="3896139" cy="7218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4000" i="1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altLang="zh-CN" sz="40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sz="4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40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en-US" altLang="zh-CN" sz="40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</m:e>
                        <m:sup>
                          <m:r>
                            <a:rPr lang="en-US" altLang="zh-CN" sz="4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altLang="zh-CN" sz="4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4000" b="1" i="1">
                          <a:latin typeface="Cambria Math" panose="02040503050406030204" pitchFamily="18" charset="0"/>
                        </a:rPr>
                        <m:t>𝟗𝟗𝟗𝟐</m:t>
                      </m:r>
                      <m:r>
                        <a:rPr lang="en-US" altLang="zh-CN" sz="40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4000" b="1" i="1">
                          <a:latin typeface="Cambria Math" panose="02040503050406030204" pitchFamily="18" charset="0"/>
                        </a:rPr>
                        <m:t>𝟏𝟔</m:t>
                      </m:r>
                    </m:oMath>
                  </m:oMathPara>
                </a14:m>
                <a:endParaRPr lang="zh-CN" altLang="en-US" sz="4000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786" y="4896336"/>
                <a:ext cx="3896139" cy="7218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6931662" y="5751827"/>
                <a:ext cx="5041263" cy="6428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𝝈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𝟗𝟗𝟗𝟐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3200" b="1" i="1">
                              <a:latin typeface="Cambria Math" panose="02040503050406030204" pitchFamily="18" charset="0"/>
                            </a:rPr>
                            <m:t>𝟏𝟔</m:t>
                          </m:r>
                        </m:e>
                      </m:rad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𝟗𝟗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3200" b="1" i="1">
                          <a:latin typeface="Cambria Math" panose="02040503050406030204" pitchFamily="18" charset="0"/>
                        </a:rPr>
                        <m:t>𝟗𝟔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662" y="5751827"/>
                <a:ext cx="5041263" cy="6428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16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7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bandicam 2021-11-11 08-11-02-53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59019" y="0"/>
            <a:ext cx="4688024" cy="715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35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692589-663C-4660-A8FC-F72F800B531D}"/>
              </a:ext>
            </a:extLst>
          </p:cNvPr>
          <p:cNvSpPr txBox="1"/>
          <p:nvPr/>
        </p:nvSpPr>
        <p:spPr>
          <a:xfrm>
            <a:off x="492247" y="536988"/>
            <a:ext cx="1137719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0070C0"/>
                </a:solidFill>
              </a:rPr>
              <a:t>Topics</a:t>
            </a:r>
            <a:endParaRPr lang="en-US" sz="2000" dirty="0"/>
          </a:p>
          <a:p>
            <a:pPr marL="914400" indent="-914400">
              <a:buAutoNum type="arabicPeriod"/>
            </a:pPr>
            <a:r>
              <a:rPr lang="en-US" sz="5200" dirty="0"/>
              <a:t>Variance and standard deviation</a:t>
            </a:r>
          </a:p>
          <a:p>
            <a:pPr marL="914400" indent="-914400">
              <a:buAutoNum type="arabicPeriod"/>
            </a:pPr>
            <a:r>
              <a:rPr lang="en-US" sz="5200" b="1" dirty="0">
                <a:solidFill>
                  <a:srgbClr val="0070C0"/>
                </a:solidFill>
              </a:rPr>
              <a:t>Transforming random variables</a:t>
            </a:r>
          </a:p>
          <a:p>
            <a:pPr marL="914400" indent="-914400">
              <a:buAutoNum type="arabicPeriod"/>
            </a:pPr>
            <a:r>
              <a:rPr lang="en-US" sz="5200" dirty="0"/>
              <a:t>Combining random variables</a:t>
            </a:r>
          </a:p>
        </p:txBody>
      </p:sp>
    </p:spTree>
    <p:extLst>
      <p:ext uri="{BB962C8B-B14F-4D97-AF65-F5344CB8AC3E}">
        <p14:creationId xmlns:p14="http://schemas.microsoft.com/office/powerpoint/2010/main" val="148131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224084B-D621-42AD-92DF-B69038D3182B}"/>
              </a:ext>
            </a:extLst>
          </p:cNvPr>
          <p:cNvGrpSpPr/>
          <p:nvPr/>
        </p:nvGrpSpPr>
        <p:grpSpPr>
          <a:xfrm>
            <a:off x="8545642" y="2760566"/>
            <a:ext cx="3477466" cy="3327877"/>
            <a:chOff x="2563738" y="329723"/>
            <a:chExt cx="3477466" cy="3327877"/>
          </a:xfrm>
        </p:grpSpPr>
        <p:pic>
          <p:nvPicPr>
            <p:cNvPr id="2" name="Picture 1" descr="Image result for roulette wheel">
              <a:extLst>
                <a:ext uri="{FF2B5EF4-FFF2-40B4-BE49-F238E27FC236}">
                  <a16:creationId xmlns:a16="http://schemas.microsoft.com/office/drawing/2014/main" id="{0ECD4D9E-0D20-4604-8639-7D43A1A04C61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63738" y="329723"/>
              <a:ext cx="3477466" cy="33278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01F1D4-AB07-431F-974F-6D9DE43D1948}"/>
                </a:ext>
              </a:extLst>
            </p:cNvPr>
            <p:cNvSpPr txBox="1"/>
            <p:nvPr/>
          </p:nvSpPr>
          <p:spPr>
            <a:xfrm>
              <a:off x="3172314" y="1373016"/>
              <a:ext cx="273298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b="1" dirty="0"/>
                <a:t>18 Black Spaces</a:t>
              </a:r>
            </a:p>
            <a:p>
              <a:r>
                <a:rPr lang="en-US" sz="2600" b="1" dirty="0">
                  <a:solidFill>
                    <a:srgbClr val="FF0000"/>
                  </a:solidFill>
                </a:rPr>
                <a:t>18 Red Spaces</a:t>
              </a:r>
            </a:p>
            <a:p>
              <a:r>
                <a:rPr lang="en-US" sz="2600" b="1" dirty="0">
                  <a:solidFill>
                    <a:srgbClr val="00B050"/>
                  </a:solidFill>
                </a:rPr>
                <a:t>1 Green Space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FBFFBD8-E148-4EFA-860E-DEBB466EBA13}"/>
              </a:ext>
            </a:extLst>
          </p:cNvPr>
          <p:cNvSpPr txBox="1"/>
          <p:nvPr/>
        </p:nvSpPr>
        <p:spPr>
          <a:xfrm>
            <a:off x="275689" y="1661877"/>
            <a:ext cx="11916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/>
              <a:t>Let X = winnings from a $100 bet on black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88A3F-F04D-453E-891C-C9A3B7DC1633}"/>
              </a:ext>
            </a:extLst>
          </p:cNvPr>
          <p:cNvSpPr txBox="1"/>
          <p:nvPr/>
        </p:nvSpPr>
        <p:spPr>
          <a:xfrm>
            <a:off x="275689" y="323837"/>
            <a:ext cx="99265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Transforming Roulette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19C169E-C2D8-4144-A311-CC7648F60D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0613" y="2846028"/>
              <a:ext cx="6896649" cy="2009677"/>
            </p:xfrm>
            <a:graphic>
              <a:graphicData uri="http://schemas.openxmlformats.org/drawingml/2006/table">
                <a:tbl>
                  <a:tblPr bandRow="1"/>
                  <a:tblGrid>
                    <a:gridCol w="1482169">
                      <a:extLst>
                        <a:ext uri="{9D8B030D-6E8A-4147-A177-3AD203B41FA5}">
                          <a16:colId xmlns:a16="http://schemas.microsoft.com/office/drawing/2014/main" val="3069967537"/>
                        </a:ext>
                      </a:extLst>
                    </a:gridCol>
                    <a:gridCol w="2619910">
                      <a:extLst>
                        <a:ext uri="{9D8B030D-6E8A-4147-A177-3AD203B41FA5}">
                          <a16:colId xmlns:a16="http://schemas.microsoft.com/office/drawing/2014/main" val="851407705"/>
                        </a:ext>
                      </a:extLst>
                    </a:gridCol>
                    <a:gridCol w="2794570">
                      <a:extLst>
                        <a:ext uri="{9D8B030D-6E8A-4147-A177-3AD203B41FA5}">
                          <a16:colId xmlns:a16="http://schemas.microsoft.com/office/drawing/2014/main" val="2587038081"/>
                        </a:ext>
                      </a:extLst>
                    </a:gridCol>
                  </a:tblGrid>
                  <a:tr h="6263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X =</a:t>
                          </a:r>
                          <a:endParaRPr lang="en-US" sz="3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+$100</a:t>
                          </a:r>
                          <a:endParaRPr lang="en-US" sz="3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-$100</a:t>
                          </a:r>
                          <a:endParaRPr lang="en-US" sz="3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88963"/>
                      </a:ext>
                    </a:extLst>
                  </a:tr>
                  <a:tr h="138335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P(X)</a:t>
                          </a:r>
                          <a:endParaRPr lang="en-US" sz="3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18</m:t>
                                  </m:r>
                                </m:num>
                                <m:den>
                                  <m:r>
                                    <a:rPr lang="en-US" sz="3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den>
                              </m:f>
                              <m:r>
                                <a:rPr lang="en-US" sz="3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=.486</m:t>
                              </m:r>
                            </m:oMath>
                          </a14:m>
                          <a:r>
                            <a:rPr lang="en-US" sz="3800" b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n-US" sz="3800" b="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3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19</m:t>
                                  </m:r>
                                </m:num>
                                <m:den>
                                  <m:r>
                                    <a:rPr lang="en-US" sz="3800" b="0" i="1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37</m:t>
                                  </m:r>
                                </m:den>
                              </m:f>
                              <m:r>
                                <a:rPr lang="en-US" sz="3800" b="0" i="1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=.514</m:t>
                              </m:r>
                            </m:oMath>
                          </a14:m>
                          <a:r>
                            <a:rPr lang="en-US" sz="3800" b="0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r>
                            <a:rPr lang="en-US" sz="38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 </a:t>
                          </a:r>
                          <a:endParaRPr lang="en-US" sz="3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581128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F19C169E-C2D8-4144-A311-CC7648F60D8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3102164"/>
                  </p:ext>
                </p:extLst>
              </p:nvPr>
            </p:nvGraphicFramePr>
            <p:xfrm>
              <a:off x="870613" y="2846028"/>
              <a:ext cx="6896649" cy="2009677"/>
            </p:xfrm>
            <a:graphic>
              <a:graphicData uri="http://schemas.openxmlformats.org/drawingml/2006/table">
                <a:tbl>
                  <a:tblPr bandRow="1"/>
                  <a:tblGrid>
                    <a:gridCol w="1482169">
                      <a:extLst>
                        <a:ext uri="{9D8B030D-6E8A-4147-A177-3AD203B41FA5}">
                          <a16:colId xmlns:a16="http://schemas.microsoft.com/office/drawing/2014/main" val="3069967537"/>
                        </a:ext>
                      </a:extLst>
                    </a:gridCol>
                    <a:gridCol w="2619910">
                      <a:extLst>
                        <a:ext uri="{9D8B030D-6E8A-4147-A177-3AD203B41FA5}">
                          <a16:colId xmlns:a16="http://schemas.microsoft.com/office/drawing/2014/main" val="851407705"/>
                        </a:ext>
                      </a:extLst>
                    </a:gridCol>
                    <a:gridCol w="2794570">
                      <a:extLst>
                        <a:ext uri="{9D8B030D-6E8A-4147-A177-3AD203B41FA5}">
                          <a16:colId xmlns:a16="http://schemas.microsoft.com/office/drawing/2014/main" val="2587038081"/>
                        </a:ext>
                      </a:extLst>
                    </a:gridCol>
                  </a:tblGrid>
                  <a:tr h="626326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X =</a:t>
                          </a:r>
                          <a:endParaRPr lang="en-US" sz="3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+$100</a:t>
                          </a:r>
                          <a:endParaRPr lang="en-US" sz="3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dirty="0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-$100</a:t>
                          </a:r>
                          <a:endParaRPr lang="en-US" sz="38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73688963"/>
                      </a:ext>
                    </a:extLst>
                  </a:tr>
                  <a:tr h="1383351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3800" b="1" i="1"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ea typeface="Times New Roman" panose="02020603050405020304" pitchFamily="18" charset="0"/>
                            </a:rPr>
                            <a:t>P(X)</a:t>
                          </a:r>
                          <a:endParaRPr lang="en-US" sz="38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6613" t="-53947" r="-106961" b="-8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47059" t="-53947" r="-436" b="-8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5811282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F0773C-C64F-45D6-8FAE-94F48C26EC3B}"/>
                  </a:ext>
                </a:extLst>
              </p:cNvPr>
              <p:cNvSpPr txBox="1"/>
              <p:nvPr/>
            </p:nvSpPr>
            <p:spPr>
              <a:xfrm>
                <a:off x="647271" y="5419724"/>
                <a:ext cx="7119991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5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45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45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4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5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45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$</m:t>
                      </m:r>
                      <m:r>
                        <a:rPr lang="en-US" sz="4500" b="0" i="1" smtClean="0">
                          <a:latin typeface="Cambria Math" panose="02040503050406030204" pitchFamily="18" charset="0"/>
                        </a:rPr>
                        <m:t>2.80</m:t>
                      </m:r>
                    </m:oMath>
                  </m:oMathPara>
                </a14:m>
                <a:endParaRPr lang="en-US" sz="45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F0773C-C64F-45D6-8FAE-94F48C26E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1" y="5419724"/>
                <a:ext cx="7119991" cy="7848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89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357</Words>
  <Application>Microsoft Office PowerPoint</Application>
  <PresentationFormat>宽屏</PresentationFormat>
  <Paragraphs>128</Paragraphs>
  <Slides>18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等线 Light</vt:lpstr>
      <vt:lpstr>Algerian</vt:lpstr>
      <vt:lpstr>Arial</vt:lpstr>
      <vt:lpstr>Cambria Math</vt:lpstr>
      <vt:lpstr>Times New Roman</vt:lpstr>
      <vt:lpstr>Office 主题​​</vt:lpstr>
      <vt:lpstr>Variance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Variance</dc:title>
  <dc:creator>X13 Yoga</dc:creator>
  <cp:lastModifiedBy>X13 Yoga</cp:lastModifiedBy>
  <cp:revision>18</cp:revision>
  <dcterms:created xsi:type="dcterms:W3CDTF">2021-11-10T22:12:16Z</dcterms:created>
  <dcterms:modified xsi:type="dcterms:W3CDTF">2021-11-11T00:17:37Z</dcterms:modified>
</cp:coreProperties>
</file>