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F6AA06C-E7C8-476F-AEB2-4973AF680F67}" type="datetimeFigureOut">
              <a:rPr lang="zh-CN" altLang="en-US" smtClean="0"/>
              <a:t>2021/11/14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A2EB64-145D-4C9E-871F-C46EC5E7EDB4}" type="slidenum">
              <a:rPr lang="zh-CN" altLang="en-US" smtClean="0"/>
              <a:t>‹#›</a:t>
            </a:fld>
            <a:endParaRPr lang="zh-CN" altLang="en-US"/>
          </a:p>
        </p:txBody>
      </p:sp>
    </p:spTree>
    <p:extLst>
      <p:ext uri="{BB962C8B-B14F-4D97-AF65-F5344CB8AC3E}">
        <p14:creationId xmlns:p14="http://schemas.microsoft.com/office/powerpoint/2010/main" val="3296768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6AA06C-E7C8-476F-AEB2-4973AF680F67}" type="datetimeFigureOut">
              <a:rPr lang="zh-CN" altLang="en-US" smtClean="0"/>
              <a:t>2021/11/14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A2EB64-145D-4C9E-871F-C46EC5E7EDB4}" type="slidenum">
              <a:rPr lang="zh-CN" altLang="en-US" smtClean="0"/>
              <a:t>‹#›</a:t>
            </a:fld>
            <a:endParaRPr lang="zh-CN" altLang="en-US"/>
          </a:p>
        </p:txBody>
      </p:sp>
    </p:spTree>
    <p:extLst>
      <p:ext uri="{BB962C8B-B14F-4D97-AF65-F5344CB8AC3E}">
        <p14:creationId xmlns:p14="http://schemas.microsoft.com/office/powerpoint/2010/main" val="1879550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6AA06C-E7C8-476F-AEB2-4973AF680F67}" type="datetimeFigureOut">
              <a:rPr lang="zh-CN" altLang="en-US" smtClean="0"/>
              <a:t>2021/11/14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A2EB64-145D-4C9E-871F-C46EC5E7EDB4}" type="slidenum">
              <a:rPr lang="zh-CN" altLang="en-US" smtClean="0"/>
              <a:t>‹#›</a:t>
            </a:fld>
            <a:endParaRPr lang="zh-CN" altLang="en-US"/>
          </a:p>
        </p:txBody>
      </p:sp>
    </p:spTree>
    <p:extLst>
      <p:ext uri="{BB962C8B-B14F-4D97-AF65-F5344CB8AC3E}">
        <p14:creationId xmlns:p14="http://schemas.microsoft.com/office/powerpoint/2010/main" val="126911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F6AA06C-E7C8-476F-AEB2-4973AF680F67}" type="datetimeFigureOut">
              <a:rPr lang="zh-CN" altLang="en-US" smtClean="0"/>
              <a:t>2021/11/14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A2EB64-145D-4C9E-871F-C46EC5E7EDB4}" type="slidenum">
              <a:rPr lang="zh-CN" altLang="en-US" smtClean="0"/>
              <a:t>‹#›</a:t>
            </a:fld>
            <a:endParaRPr lang="zh-CN" altLang="en-US"/>
          </a:p>
        </p:txBody>
      </p:sp>
    </p:spTree>
    <p:extLst>
      <p:ext uri="{BB962C8B-B14F-4D97-AF65-F5344CB8AC3E}">
        <p14:creationId xmlns:p14="http://schemas.microsoft.com/office/powerpoint/2010/main" val="2565463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F6AA06C-E7C8-476F-AEB2-4973AF680F67}" type="datetimeFigureOut">
              <a:rPr lang="zh-CN" altLang="en-US" smtClean="0"/>
              <a:t>2021/11/14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A2EB64-145D-4C9E-871F-C46EC5E7EDB4}" type="slidenum">
              <a:rPr lang="zh-CN" altLang="en-US" smtClean="0"/>
              <a:t>‹#›</a:t>
            </a:fld>
            <a:endParaRPr lang="zh-CN" altLang="en-US"/>
          </a:p>
        </p:txBody>
      </p:sp>
    </p:spTree>
    <p:extLst>
      <p:ext uri="{BB962C8B-B14F-4D97-AF65-F5344CB8AC3E}">
        <p14:creationId xmlns:p14="http://schemas.microsoft.com/office/powerpoint/2010/main" val="397134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F6AA06C-E7C8-476F-AEB2-4973AF680F67}" type="datetimeFigureOut">
              <a:rPr lang="zh-CN" altLang="en-US" smtClean="0"/>
              <a:t>2021/11/14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A2EB64-145D-4C9E-871F-C46EC5E7EDB4}" type="slidenum">
              <a:rPr lang="zh-CN" altLang="en-US" smtClean="0"/>
              <a:t>‹#›</a:t>
            </a:fld>
            <a:endParaRPr lang="zh-CN" altLang="en-US"/>
          </a:p>
        </p:txBody>
      </p:sp>
    </p:spTree>
    <p:extLst>
      <p:ext uri="{BB962C8B-B14F-4D97-AF65-F5344CB8AC3E}">
        <p14:creationId xmlns:p14="http://schemas.microsoft.com/office/powerpoint/2010/main" val="1998073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F6AA06C-E7C8-476F-AEB2-4973AF680F67}" type="datetimeFigureOut">
              <a:rPr lang="zh-CN" altLang="en-US" smtClean="0"/>
              <a:t>2021/11/14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DA2EB64-145D-4C9E-871F-C46EC5E7EDB4}" type="slidenum">
              <a:rPr lang="zh-CN" altLang="en-US" smtClean="0"/>
              <a:t>‹#›</a:t>
            </a:fld>
            <a:endParaRPr lang="zh-CN" altLang="en-US"/>
          </a:p>
        </p:txBody>
      </p:sp>
    </p:spTree>
    <p:extLst>
      <p:ext uri="{BB962C8B-B14F-4D97-AF65-F5344CB8AC3E}">
        <p14:creationId xmlns:p14="http://schemas.microsoft.com/office/powerpoint/2010/main" val="2392840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F6AA06C-E7C8-476F-AEB2-4973AF680F67}" type="datetimeFigureOut">
              <a:rPr lang="zh-CN" altLang="en-US" smtClean="0"/>
              <a:t>2021/11/14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DA2EB64-145D-4C9E-871F-C46EC5E7EDB4}" type="slidenum">
              <a:rPr lang="zh-CN" altLang="en-US" smtClean="0"/>
              <a:t>‹#›</a:t>
            </a:fld>
            <a:endParaRPr lang="zh-CN" altLang="en-US"/>
          </a:p>
        </p:txBody>
      </p:sp>
    </p:spTree>
    <p:extLst>
      <p:ext uri="{BB962C8B-B14F-4D97-AF65-F5344CB8AC3E}">
        <p14:creationId xmlns:p14="http://schemas.microsoft.com/office/powerpoint/2010/main" val="180042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6AA06C-E7C8-476F-AEB2-4973AF680F67}" type="datetimeFigureOut">
              <a:rPr lang="zh-CN" altLang="en-US" smtClean="0"/>
              <a:t>2021/11/14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DA2EB64-145D-4C9E-871F-C46EC5E7EDB4}" type="slidenum">
              <a:rPr lang="zh-CN" altLang="en-US" smtClean="0"/>
              <a:t>‹#›</a:t>
            </a:fld>
            <a:endParaRPr lang="zh-CN" altLang="en-US"/>
          </a:p>
        </p:txBody>
      </p:sp>
    </p:spTree>
    <p:extLst>
      <p:ext uri="{BB962C8B-B14F-4D97-AF65-F5344CB8AC3E}">
        <p14:creationId xmlns:p14="http://schemas.microsoft.com/office/powerpoint/2010/main" val="379154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F6AA06C-E7C8-476F-AEB2-4973AF680F67}" type="datetimeFigureOut">
              <a:rPr lang="zh-CN" altLang="en-US" smtClean="0"/>
              <a:t>2021/11/14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A2EB64-145D-4C9E-871F-C46EC5E7EDB4}" type="slidenum">
              <a:rPr lang="zh-CN" altLang="en-US" smtClean="0"/>
              <a:t>‹#›</a:t>
            </a:fld>
            <a:endParaRPr lang="zh-CN" altLang="en-US"/>
          </a:p>
        </p:txBody>
      </p:sp>
    </p:spTree>
    <p:extLst>
      <p:ext uri="{BB962C8B-B14F-4D97-AF65-F5344CB8AC3E}">
        <p14:creationId xmlns:p14="http://schemas.microsoft.com/office/powerpoint/2010/main" val="385258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F6AA06C-E7C8-476F-AEB2-4973AF680F67}" type="datetimeFigureOut">
              <a:rPr lang="zh-CN" altLang="en-US" smtClean="0"/>
              <a:t>2021/11/14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A2EB64-145D-4C9E-871F-C46EC5E7EDB4}" type="slidenum">
              <a:rPr lang="zh-CN" altLang="en-US" smtClean="0"/>
              <a:t>‹#›</a:t>
            </a:fld>
            <a:endParaRPr lang="zh-CN" altLang="en-US"/>
          </a:p>
        </p:txBody>
      </p:sp>
    </p:spTree>
    <p:extLst>
      <p:ext uri="{BB962C8B-B14F-4D97-AF65-F5344CB8AC3E}">
        <p14:creationId xmlns:p14="http://schemas.microsoft.com/office/powerpoint/2010/main" val="4156115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6AA06C-E7C8-476F-AEB2-4973AF680F67}" type="datetimeFigureOut">
              <a:rPr lang="zh-CN" altLang="en-US" smtClean="0"/>
              <a:t>2021/11/14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A2EB64-145D-4C9E-871F-C46EC5E7EDB4}" type="slidenum">
              <a:rPr lang="zh-CN" altLang="en-US" smtClean="0"/>
              <a:t>‹#›</a:t>
            </a:fld>
            <a:endParaRPr lang="zh-CN" altLang="en-US"/>
          </a:p>
        </p:txBody>
      </p:sp>
    </p:spTree>
    <p:extLst>
      <p:ext uri="{BB962C8B-B14F-4D97-AF65-F5344CB8AC3E}">
        <p14:creationId xmlns:p14="http://schemas.microsoft.com/office/powerpoint/2010/main" val="2320263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2145" y="2697683"/>
            <a:ext cx="11012951" cy="1107996"/>
          </a:xfrm>
          <a:prstGeom prst="rect">
            <a:avLst/>
          </a:prstGeom>
        </p:spPr>
        <p:txBody>
          <a:bodyPr wrap="none">
            <a:spAutoFit/>
          </a:bodyPr>
          <a:lstStyle/>
          <a:p>
            <a:r>
              <a:rPr lang="en-US" altLang="zh-CN" sz="6600" dirty="0" smtClean="0"/>
              <a:t>Combining Random Variables</a:t>
            </a:r>
            <a:endParaRPr lang="zh-CN" altLang="en-US" sz="6600" dirty="0"/>
          </a:p>
        </p:txBody>
      </p:sp>
    </p:spTree>
    <p:extLst>
      <p:ext uri="{BB962C8B-B14F-4D97-AF65-F5344CB8AC3E}">
        <p14:creationId xmlns:p14="http://schemas.microsoft.com/office/powerpoint/2010/main" val="1206230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79069" y="1655369"/>
            <a:ext cx="11191461" cy="3330464"/>
          </a:xfrm>
          <a:prstGeom prst="rect">
            <a:avLst/>
          </a:prstGeom>
        </p:spPr>
        <p:txBody>
          <a:bodyPr wrap="square">
            <a:spAutoFit/>
          </a:bodyPr>
          <a:lstStyle/>
          <a:p>
            <a:pPr>
              <a:lnSpc>
                <a:spcPct val="150000"/>
              </a:lnSpc>
            </a:pPr>
            <a:r>
              <a:rPr lang="en-US" altLang="zh-CN" sz="3600" dirty="0" smtClean="0">
                <a:latin typeface="Candara Light" panose="020E0502030303020204" pitchFamily="34" charset="0"/>
              </a:rPr>
              <a:t>If X1 , X2, . . . , </a:t>
            </a:r>
            <a:r>
              <a:rPr lang="en-US" altLang="zh-CN" sz="3600" dirty="0" err="1">
                <a:latin typeface="Candara Light" panose="020E0502030303020204" pitchFamily="34" charset="0"/>
              </a:rPr>
              <a:t>X</a:t>
            </a:r>
            <a:r>
              <a:rPr lang="en-US" altLang="zh-CN" sz="3600" dirty="0" err="1" smtClean="0">
                <a:latin typeface="Candara Light" panose="020E0502030303020204" pitchFamily="34" charset="0"/>
              </a:rPr>
              <a:t>n</a:t>
            </a:r>
            <a:r>
              <a:rPr lang="en-US" altLang="zh-CN" sz="3600" dirty="0" smtClean="0">
                <a:latin typeface="Candara Light" panose="020E0502030303020204" pitchFamily="34" charset="0"/>
              </a:rPr>
              <a:t> are random variables and a1 , a2, . . . , an are numerical constants, the random variable Y defined as </a:t>
            </a:r>
          </a:p>
          <a:p>
            <a:pPr>
              <a:lnSpc>
                <a:spcPct val="150000"/>
              </a:lnSpc>
            </a:pPr>
            <a:r>
              <a:rPr lang="en-US" altLang="zh-CN" sz="3600" b="1" dirty="0" smtClean="0">
                <a:latin typeface="Candara Light" panose="020E0502030303020204" pitchFamily="34" charset="0"/>
              </a:rPr>
              <a:t>Y = a1X1 + a2X2 + … + </a:t>
            </a:r>
            <a:r>
              <a:rPr lang="en-US" altLang="zh-CN" sz="3600" b="1" dirty="0" err="1" smtClean="0">
                <a:latin typeface="Candara Light" panose="020E0502030303020204" pitchFamily="34" charset="0"/>
              </a:rPr>
              <a:t>anXn</a:t>
            </a:r>
            <a:r>
              <a:rPr lang="en-US" altLang="zh-CN" sz="3600" b="1" dirty="0" smtClean="0">
                <a:latin typeface="Candara Light" panose="020E0502030303020204" pitchFamily="34" charset="0"/>
              </a:rPr>
              <a:t>  </a:t>
            </a:r>
            <a:r>
              <a:rPr lang="en-US" altLang="zh-CN" sz="3600" dirty="0" smtClean="0">
                <a:latin typeface="Candara Light" panose="020E0502030303020204" pitchFamily="34" charset="0"/>
              </a:rPr>
              <a:t>is a linear combination of </a:t>
            </a:r>
          </a:p>
          <a:p>
            <a:pPr>
              <a:lnSpc>
                <a:spcPct val="150000"/>
              </a:lnSpc>
            </a:pPr>
            <a:r>
              <a:rPr lang="en-US" altLang="zh-CN" sz="3600" dirty="0" smtClean="0">
                <a:latin typeface="Candara Light" panose="020E0502030303020204" pitchFamily="34" charset="0"/>
              </a:rPr>
              <a:t>X1, X2, …, </a:t>
            </a:r>
            <a:r>
              <a:rPr lang="en-US" altLang="zh-CN" sz="3600" dirty="0" err="1" smtClean="0">
                <a:latin typeface="Candara Light" panose="020E0502030303020204" pitchFamily="34" charset="0"/>
              </a:rPr>
              <a:t>Xn</a:t>
            </a:r>
            <a:r>
              <a:rPr lang="en-US" altLang="zh-CN" sz="3600" dirty="0" smtClean="0">
                <a:latin typeface="Candara Light" panose="020E0502030303020204" pitchFamily="34" charset="0"/>
              </a:rPr>
              <a:t>.</a:t>
            </a:r>
            <a:endParaRPr lang="zh-CN" altLang="en-US" sz="3600" dirty="0">
              <a:latin typeface="Candara Light" panose="020E0502030303020204" pitchFamily="34" charset="0"/>
            </a:endParaRPr>
          </a:p>
        </p:txBody>
      </p:sp>
      <p:sp>
        <p:nvSpPr>
          <p:cNvPr id="6" name="矩形 5"/>
          <p:cNvSpPr/>
          <p:nvPr/>
        </p:nvSpPr>
        <p:spPr>
          <a:xfrm>
            <a:off x="679069" y="570707"/>
            <a:ext cx="8488221" cy="707886"/>
          </a:xfrm>
          <a:prstGeom prst="rect">
            <a:avLst/>
          </a:prstGeom>
        </p:spPr>
        <p:txBody>
          <a:bodyPr wrap="none">
            <a:spAutoFit/>
          </a:bodyPr>
          <a:lstStyle/>
          <a:p>
            <a:r>
              <a:rPr lang="en-US" altLang="zh-CN" sz="4000" b="1" dirty="0" smtClean="0">
                <a:latin typeface="Candara Light" panose="020E0502030303020204" pitchFamily="34" charset="0"/>
              </a:rPr>
              <a:t>linear </a:t>
            </a:r>
            <a:r>
              <a:rPr lang="en-US" altLang="zh-CN" sz="4000" b="1" dirty="0">
                <a:latin typeface="Candara Light" panose="020E0502030303020204" pitchFamily="34" charset="0"/>
              </a:rPr>
              <a:t>combination </a:t>
            </a:r>
            <a:r>
              <a:rPr lang="en-US" altLang="zh-CN" sz="4000" b="1" dirty="0" smtClean="0">
                <a:latin typeface="Candara Light" panose="020E0502030303020204" pitchFamily="34" charset="0"/>
              </a:rPr>
              <a:t>of random variables</a:t>
            </a:r>
            <a:endParaRPr lang="zh-CN" altLang="en-US" sz="4000" b="1" dirty="0"/>
          </a:p>
        </p:txBody>
      </p:sp>
    </p:spTree>
    <p:extLst>
      <p:ext uri="{BB962C8B-B14F-4D97-AF65-F5344CB8AC3E}">
        <p14:creationId xmlns:p14="http://schemas.microsoft.com/office/powerpoint/2010/main" val="1941708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636104" y="615652"/>
                <a:ext cx="11138452" cy="5304209"/>
              </a:xfrm>
              <a:prstGeom prst="rect">
                <a:avLst/>
              </a:prstGeom>
            </p:spPr>
            <p:txBody>
              <a:bodyPr wrap="square">
                <a:spAutoFit/>
              </a:bodyPr>
              <a:lstStyle/>
              <a:p>
                <a:pPr>
                  <a:lnSpc>
                    <a:spcPct val="150000"/>
                  </a:lnSpc>
                </a:pPr>
                <a:r>
                  <a:rPr lang="en-US" altLang="zh-CN" sz="2800" dirty="0" smtClean="0">
                    <a:latin typeface="Candara Light" panose="020E0502030303020204" pitchFamily="34" charset="0"/>
                  </a:rPr>
                  <a:t>If X1, X2, … , </a:t>
                </a:r>
                <a:r>
                  <a:rPr lang="en-US" altLang="zh-CN" sz="2800" dirty="0" err="1">
                    <a:latin typeface="Candara Light" panose="020E0502030303020204" pitchFamily="34" charset="0"/>
                  </a:rPr>
                  <a:t>X</a:t>
                </a:r>
                <a:r>
                  <a:rPr lang="en-US" altLang="zh-CN" sz="2800" dirty="0" err="1" smtClean="0">
                    <a:latin typeface="Candara Light" panose="020E0502030303020204" pitchFamily="34" charset="0"/>
                  </a:rPr>
                  <a:t>n</a:t>
                </a:r>
                <a:r>
                  <a:rPr lang="en-US" altLang="zh-CN" sz="2800" dirty="0" smtClean="0">
                    <a:latin typeface="Candara Light" panose="020E0502030303020204" pitchFamily="34" charset="0"/>
                  </a:rPr>
                  <a:t> are random variables with means </a:t>
                </a:r>
                <a14:m>
                  <m:oMath xmlns:m="http://schemas.openxmlformats.org/officeDocument/2006/math">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𝜇</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𝜇</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𝜇</m:t>
                        </m:r>
                      </m:e>
                      <m:sub>
                        <m:r>
                          <a:rPr lang="en-US" altLang="zh-CN" sz="2800" b="0" i="1" smtClean="0">
                            <a:latin typeface="Cambria Math" panose="02040503050406030204" pitchFamily="18" charset="0"/>
                          </a:rPr>
                          <m:t>𝑛</m:t>
                        </m:r>
                      </m:sub>
                    </m:sSub>
                  </m:oMath>
                </a14:m>
                <a:r>
                  <a:rPr lang="en-US" altLang="zh-CN" sz="2800" dirty="0" smtClean="0">
                    <a:latin typeface="Candara Light" panose="020E0502030303020204" pitchFamily="34" charset="0"/>
                  </a:rPr>
                  <a:t> </a:t>
                </a:r>
              </a:p>
              <a:p>
                <a:pPr>
                  <a:lnSpc>
                    <a:spcPct val="150000"/>
                  </a:lnSpc>
                </a:pPr>
                <a:r>
                  <a:rPr lang="en-US" altLang="zh-CN" sz="2800" dirty="0" smtClean="0">
                    <a:latin typeface="Candara Light" panose="020E0502030303020204" pitchFamily="34" charset="0"/>
                  </a:rPr>
                  <a:t>and variances </a:t>
                </a:r>
                <a14:m>
                  <m:oMath xmlns:m="http://schemas.openxmlformats.org/officeDocument/2006/math">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𝜎</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𝜎</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m:t>
                        </m:r>
                        <m:r>
                          <a:rPr lang="zh-CN" altLang="en-US" sz="2800" i="1" smtClean="0">
                            <a:latin typeface="Cambria Math" panose="02040503050406030204" pitchFamily="18" charset="0"/>
                          </a:rPr>
                          <m:t>𝜎</m:t>
                        </m:r>
                      </m:e>
                      <m:sub>
                        <m:r>
                          <a:rPr lang="en-US" altLang="zh-CN" sz="2800" b="0" i="1" smtClean="0">
                            <a:latin typeface="Cambria Math" panose="02040503050406030204" pitchFamily="18" charset="0"/>
                          </a:rPr>
                          <m:t>𝑛</m:t>
                        </m:r>
                      </m:sub>
                    </m:sSub>
                  </m:oMath>
                </a14:m>
                <a:r>
                  <a:rPr lang="en-US" altLang="zh-CN" sz="2800" dirty="0" smtClean="0">
                    <a:latin typeface="Candara Light" panose="020E0502030303020204" pitchFamily="34" charset="0"/>
                  </a:rPr>
                  <a:t> respectively, and Y=</a:t>
                </a:r>
                <a:r>
                  <a:rPr lang="en-US" altLang="zh-CN" sz="2800" b="1" dirty="0" smtClean="0">
                    <a:latin typeface="Candara Light" panose="020E0502030303020204" pitchFamily="34" charset="0"/>
                  </a:rPr>
                  <a:t> a1X1 + a2X2 + … + </a:t>
                </a:r>
                <a:r>
                  <a:rPr lang="en-US" altLang="zh-CN" sz="2800" b="1" dirty="0" err="1" smtClean="0">
                    <a:latin typeface="Candara Light" panose="020E0502030303020204" pitchFamily="34" charset="0"/>
                  </a:rPr>
                  <a:t>anXn</a:t>
                </a:r>
                <a:r>
                  <a:rPr lang="en-US" altLang="zh-CN" sz="2800" b="1" dirty="0" smtClean="0">
                    <a:latin typeface="Candara Light" panose="020E0502030303020204" pitchFamily="34" charset="0"/>
                  </a:rPr>
                  <a:t> </a:t>
                </a:r>
                <a:r>
                  <a:rPr lang="en-US" altLang="zh-CN" sz="2800" dirty="0" smtClean="0">
                    <a:latin typeface="Candara Light" panose="020E0502030303020204" pitchFamily="34" charset="0"/>
                  </a:rPr>
                  <a:t>then </a:t>
                </a:r>
              </a:p>
              <a:p>
                <a:pPr marL="514350" indent="-514350">
                  <a:lnSpc>
                    <a:spcPct val="150000"/>
                  </a:lnSpc>
                  <a:buFont typeface="+mj-lt"/>
                  <a:buAutoNum type="arabicPeriod"/>
                </a:pPr>
                <a:r>
                  <a:rPr lang="en-US" altLang="zh-CN" sz="2800" dirty="0" smtClean="0">
                    <a:latin typeface="Candara Light" panose="020E0502030303020204" pitchFamily="34" charset="0"/>
                  </a:rPr>
                  <a:t> </a:t>
                </a:r>
                <a14:m>
                  <m:oMath xmlns:m="http://schemas.openxmlformats.org/officeDocument/2006/math">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𝜇</m:t>
                        </m:r>
                      </m:e>
                      <m:sub>
                        <m:r>
                          <a:rPr lang="en-US" altLang="zh-CN" sz="2800" b="0" i="1" smtClean="0">
                            <a:latin typeface="Cambria Math" panose="02040503050406030204" pitchFamily="18" charset="0"/>
                          </a:rPr>
                          <m:t>𝑌</m:t>
                        </m:r>
                      </m:sub>
                    </m:sSub>
                    <m:r>
                      <a:rPr lang="en-US" altLang="zh-CN" sz="2800" b="0" i="1" smtClean="0">
                        <a:latin typeface="Cambria Math" panose="02040503050406030204" pitchFamily="18" charset="0"/>
                      </a:rPr>
                      <m:t>=</m:t>
                    </m:r>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𝜇</m:t>
                        </m:r>
                      </m:e>
                      <m:sub>
                        <m:r>
                          <m:rPr>
                            <m:nor/>
                          </m:rPr>
                          <a:rPr lang="en-US" altLang="zh-CN" sz="2800" b="1" dirty="0" smtClean="0">
                            <a:latin typeface="Candara Light" panose="020E0502030303020204" pitchFamily="34" charset="0"/>
                          </a:rPr>
                          <m:t>a</m:t>
                        </m:r>
                        <m:r>
                          <m:rPr>
                            <m:nor/>
                          </m:rPr>
                          <a:rPr lang="en-US" altLang="zh-CN" sz="2800" b="1" dirty="0" smtClean="0">
                            <a:latin typeface="Candara Light" panose="020E0502030303020204" pitchFamily="34" charset="0"/>
                          </a:rPr>
                          <m:t>1</m:t>
                        </m:r>
                        <m:r>
                          <m:rPr>
                            <m:nor/>
                          </m:rPr>
                          <a:rPr lang="en-US" altLang="zh-CN" sz="2800" b="1" dirty="0" smtClean="0">
                            <a:latin typeface="Candara Light" panose="020E0502030303020204" pitchFamily="34" charset="0"/>
                          </a:rPr>
                          <m:t>X</m:t>
                        </m:r>
                        <m:r>
                          <m:rPr>
                            <m:nor/>
                          </m:rPr>
                          <a:rPr lang="en-US" altLang="zh-CN" sz="2800" b="1" dirty="0" smtClean="0">
                            <a:latin typeface="Candara Light" panose="020E0502030303020204" pitchFamily="34" charset="0"/>
                          </a:rPr>
                          <m:t>1 + </m:t>
                        </m:r>
                        <m:r>
                          <m:rPr>
                            <m:nor/>
                          </m:rPr>
                          <a:rPr lang="en-US" altLang="zh-CN" sz="2800" b="1" dirty="0" smtClean="0">
                            <a:latin typeface="Candara Light" panose="020E0502030303020204" pitchFamily="34" charset="0"/>
                          </a:rPr>
                          <m:t>a</m:t>
                        </m:r>
                        <m:r>
                          <m:rPr>
                            <m:nor/>
                          </m:rPr>
                          <a:rPr lang="en-US" altLang="zh-CN" sz="2800" b="1" dirty="0" smtClean="0">
                            <a:latin typeface="Candara Light" panose="020E0502030303020204" pitchFamily="34" charset="0"/>
                          </a:rPr>
                          <m:t>2</m:t>
                        </m:r>
                        <m:r>
                          <m:rPr>
                            <m:nor/>
                          </m:rPr>
                          <a:rPr lang="en-US" altLang="zh-CN" sz="2800" b="1" dirty="0" smtClean="0">
                            <a:latin typeface="Candara Light" panose="020E0502030303020204" pitchFamily="34" charset="0"/>
                          </a:rPr>
                          <m:t>X</m:t>
                        </m:r>
                        <m:r>
                          <m:rPr>
                            <m:nor/>
                          </m:rPr>
                          <a:rPr lang="en-US" altLang="zh-CN" sz="2800" b="1" dirty="0" smtClean="0">
                            <a:latin typeface="Candara Light" panose="020E0502030303020204" pitchFamily="34" charset="0"/>
                          </a:rPr>
                          <m:t>2 + … + </m:t>
                        </m:r>
                        <m:r>
                          <m:rPr>
                            <m:nor/>
                          </m:rPr>
                          <a:rPr lang="en-US" altLang="zh-CN" sz="2800" b="1" dirty="0" smtClean="0">
                            <a:latin typeface="Candara Light" panose="020E0502030303020204" pitchFamily="34" charset="0"/>
                          </a:rPr>
                          <m:t>anXn</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𝑎</m:t>
                    </m:r>
                    <m:r>
                      <a:rPr lang="en-US" altLang="zh-CN" sz="2800" b="0" i="1" smtClean="0">
                        <a:latin typeface="Cambria Math" panose="02040503050406030204" pitchFamily="18" charset="0"/>
                      </a:rPr>
                      <m:t>1</m:t>
                    </m:r>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𝜇</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𝑎</m:t>
                    </m:r>
                    <m:r>
                      <a:rPr lang="en-US" altLang="zh-CN" sz="2800" b="0" i="1" smtClean="0">
                        <a:latin typeface="Cambria Math" panose="02040503050406030204" pitchFamily="18" charset="0"/>
                      </a:rPr>
                      <m:t>2</m:t>
                    </m:r>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𝜇</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𝑎𝑛</m:t>
                    </m:r>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𝜇</m:t>
                        </m:r>
                      </m:e>
                      <m:sub>
                        <m:r>
                          <a:rPr lang="en-US" altLang="zh-CN" sz="2800" b="0" i="1" smtClean="0">
                            <a:latin typeface="Cambria Math" panose="02040503050406030204" pitchFamily="18" charset="0"/>
                          </a:rPr>
                          <m:t>𝑛</m:t>
                        </m:r>
                      </m:sub>
                    </m:sSub>
                    <m:r>
                      <m:rPr>
                        <m:nor/>
                      </m:rPr>
                      <a:rPr lang="en-US" altLang="zh-CN" sz="2800" dirty="0" smtClean="0">
                        <a:latin typeface="Candara Light" panose="020E0502030303020204" pitchFamily="34" charset="0"/>
                      </a:rPr>
                      <m:t> </m:t>
                    </m:r>
                  </m:oMath>
                </a14:m>
                <a:endParaRPr lang="en-US" altLang="zh-CN" sz="2800" dirty="0" smtClean="0">
                  <a:latin typeface="Candara Light" panose="020E0502030303020204" pitchFamily="34" charset="0"/>
                </a:endParaRPr>
              </a:p>
              <a:p>
                <a:pPr lvl="1">
                  <a:lnSpc>
                    <a:spcPct val="150000"/>
                  </a:lnSpc>
                </a:pPr>
                <a:r>
                  <a:rPr lang="en-US" altLang="zh-CN" sz="2800" dirty="0" smtClean="0">
                    <a:latin typeface="Candara Light" panose="020E0502030303020204" pitchFamily="34" charset="0"/>
                  </a:rPr>
                  <a:t>This result is true regardless of whether the Xi’s are independent. </a:t>
                </a:r>
              </a:p>
              <a:p>
                <a:pPr marL="514350" indent="-514350">
                  <a:lnSpc>
                    <a:spcPct val="150000"/>
                  </a:lnSpc>
                  <a:buFont typeface="+mj-lt"/>
                  <a:buAutoNum type="arabicPeriod"/>
                </a:pPr>
                <a:r>
                  <a:rPr lang="en-US" altLang="zh-CN" sz="2800" dirty="0" smtClean="0">
                    <a:latin typeface="Candara Light" panose="020E0502030303020204" pitchFamily="34" charset="0"/>
                  </a:rPr>
                  <a:t> When X1, X2, … , </a:t>
                </a:r>
                <a:r>
                  <a:rPr lang="en-US" altLang="zh-CN" sz="2800" dirty="0" err="1" smtClean="0">
                    <a:latin typeface="Candara Light" panose="020E0502030303020204" pitchFamily="34" charset="0"/>
                  </a:rPr>
                  <a:t>Xn</a:t>
                </a:r>
                <a:r>
                  <a:rPr lang="en-US" altLang="zh-CN" sz="2800" dirty="0" smtClean="0">
                    <a:latin typeface="Candara Light" panose="020E0502030303020204" pitchFamily="34" charset="0"/>
                  </a:rPr>
                  <a:t> are independent random variables, </a:t>
                </a:r>
              </a:p>
              <a:p>
                <a:pPr lvl="1">
                  <a:lnSpc>
                    <a:spcPct val="150000"/>
                  </a:lnSpc>
                </a:pPr>
                <a14:m>
                  <m:oMathPara xmlns:m="http://schemas.openxmlformats.org/officeDocument/2006/math">
                    <m:oMathParaPr>
                      <m:jc m:val="centerGroup"/>
                    </m:oMathParaPr>
                    <m:oMath xmlns:m="http://schemas.openxmlformats.org/officeDocument/2006/math">
                      <m:sSubSup>
                        <m:sSubSupPr>
                          <m:ctrlPr>
                            <a:rPr lang="en-US" altLang="zh-CN" sz="2800" i="1" smtClean="0">
                              <a:latin typeface="Cambria Math" panose="02040503050406030204" pitchFamily="18" charset="0"/>
                            </a:rPr>
                          </m:ctrlPr>
                        </m:sSubSupPr>
                        <m:e>
                          <m:r>
                            <a:rPr lang="zh-CN" altLang="en-US" sz="2800" i="1" smtClean="0">
                              <a:latin typeface="Cambria Math" panose="02040503050406030204" pitchFamily="18" charset="0"/>
                            </a:rPr>
                            <m:t>𝜎</m:t>
                          </m:r>
                        </m:e>
                        <m:sub>
                          <m:r>
                            <a:rPr lang="en-US" altLang="zh-CN" sz="2800" b="0" i="1" smtClean="0">
                              <a:latin typeface="Cambria Math" panose="02040503050406030204" pitchFamily="18" charset="0"/>
                            </a:rPr>
                            <m:t>𝑌</m:t>
                          </m:r>
                        </m:sub>
                        <m:sup>
                          <m:r>
                            <a:rPr lang="en-US" altLang="zh-CN" sz="2800" b="0" i="1" smtClean="0">
                              <a:latin typeface="Cambria Math" panose="02040503050406030204" pitchFamily="18" charset="0"/>
                            </a:rPr>
                            <m:t>2</m:t>
                          </m:r>
                        </m:sup>
                      </m:sSubSup>
                      <m:r>
                        <a:rPr lang="en-US" altLang="zh-CN" sz="2800" i="1" smtClean="0">
                          <a:latin typeface="Cambria Math" panose="02040503050406030204" pitchFamily="18" charset="0"/>
                        </a:rPr>
                        <m:t>=</m:t>
                      </m:r>
                      <m:sSubSup>
                        <m:sSubSupPr>
                          <m:ctrlPr>
                            <a:rPr lang="en-US" altLang="zh-CN" sz="2800" i="1" smtClean="0">
                              <a:latin typeface="Cambria Math" panose="02040503050406030204" pitchFamily="18" charset="0"/>
                            </a:rPr>
                          </m:ctrlPr>
                        </m:sSubSupPr>
                        <m:e>
                          <m:r>
                            <a:rPr lang="en-US" altLang="zh-CN" sz="2800" i="1" smtClean="0">
                              <a:latin typeface="Cambria Math" panose="02040503050406030204" pitchFamily="18" charset="0"/>
                            </a:rPr>
                            <m:t>𝜎</m:t>
                          </m:r>
                        </m:e>
                        <m:sub>
                          <m:sSub>
                            <m:sSubPr>
                              <m:ctrlPr>
                                <a:rPr lang="en-US" altLang="zh-CN" sz="2800" i="1" smtClean="0">
                                  <a:latin typeface="Cambria Math" panose="02040503050406030204" pitchFamily="18" charset="0"/>
                                </a:rPr>
                              </m:ctrlPr>
                            </m:sSubPr>
                            <m:e>
                              <m:r>
                                <a:rPr lang="en-US" altLang="zh-CN" sz="2800" i="1" smtClean="0">
                                  <a:latin typeface="Cambria Math" panose="02040503050406030204" pitchFamily="18" charset="0"/>
                                </a:rPr>
                                <m:t>𝑎</m:t>
                              </m:r>
                            </m:e>
                            <m:sub>
                              <m:r>
                                <a:rPr lang="en-US" altLang="zh-CN" sz="2800" i="1" smtClean="0">
                                  <a:latin typeface="Cambria Math" panose="02040503050406030204" pitchFamily="18" charset="0"/>
                                </a:rPr>
                                <m:t>1</m:t>
                              </m:r>
                            </m:sub>
                          </m:sSub>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𝑋</m:t>
                              </m:r>
                            </m:e>
                            <m:sub>
                              <m:r>
                                <a:rPr lang="en-US" altLang="zh-CN" sz="2800" i="1" smtClean="0">
                                  <a:latin typeface="Cambria Math" panose="02040503050406030204" pitchFamily="18" charset="0"/>
                                </a:rPr>
                                <m:t>1</m:t>
                              </m:r>
                            </m:sub>
                          </m:sSub>
                          <m:r>
                            <a:rPr lang="en-US" altLang="zh-CN" sz="2800" i="1" smtClean="0">
                              <a:latin typeface="Cambria Math" panose="02040503050406030204" pitchFamily="18" charset="0"/>
                            </a:rPr>
                            <m:t>+…+</m:t>
                          </m:r>
                          <m:r>
                            <a:rPr lang="en-US" altLang="zh-CN" sz="2800" i="1" smtClean="0">
                              <a:latin typeface="Cambria Math" panose="02040503050406030204" pitchFamily="18" charset="0"/>
                            </a:rPr>
                            <m:t>𝑎𝑛𝑋𝑛</m:t>
                          </m:r>
                        </m:sub>
                        <m:sup>
                          <m:r>
                            <a:rPr lang="en-US" altLang="zh-CN" sz="2800" i="1" smtClean="0">
                              <a:latin typeface="Cambria Math" panose="02040503050406030204" pitchFamily="18" charset="0"/>
                            </a:rPr>
                            <m:t>2</m:t>
                          </m:r>
                        </m:sup>
                      </m:sSubSup>
                      <m:r>
                        <a:rPr lang="en-US" altLang="zh-CN" sz="2800" i="1" smtClean="0">
                          <a:latin typeface="Cambria Math" panose="02040503050406030204" pitchFamily="18" charset="0"/>
                        </a:rPr>
                        <m:t>=</m:t>
                      </m:r>
                      <m:sSubSup>
                        <m:sSubSupPr>
                          <m:ctrlPr>
                            <a:rPr lang="en-US" altLang="zh-CN" sz="2800" i="1" smtClean="0">
                              <a:latin typeface="Cambria Math" panose="02040503050406030204" pitchFamily="18" charset="0"/>
                            </a:rPr>
                          </m:ctrlPr>
                        </m:sSubSupPr>
                        <m:e>
                          <m:r>
                            <a:rPr lang="en-US" altLang="zh-CN" sz="2800" i="1" smtClean="0">
                              <a:latin typeface="Cambria Math" panose="02040503050406030204" pitchFamily="18" charset="0"/>
                            </a:rPr>
                            <m:t>𝑎</m:t>
                          </m:r>
                        </m:e>
                        <m:sub>
                          <m:r>
                            <a:rPr lang="en-US" altLang="zh-CN" sz="2800" i="1" smtClean="0">
                              <a:latin typeface="Cambria Math" panose="02040503050406030204" pitchFamily="18" charset="0"/>
                            </a:rPr>
                            <m:t>1</m:t>
                          </m:r>
                        </m:sub>
                        <m:sup>
                          <m:r>
                            <a:rPr lang="en-US" altLang="zh-CN" sz="2800" i="1" smtClean="0">
                              <a:latin typeface="Cambria Math" panose="02040503050406030204" pitchFamily="18" charset="0"/>
                            </a:rPr>
                            <m:t>2</m:t>
                          </m:r>
                        </m:sup>
                      </m:sSubSup>
                      <m:sSubSup>
                        <m:sSubSupPr>
                          <m:ctrlPr>
                            <a:rPr lang="en-US" altLang="zh-CN" sz="2800" i="1" smtClean="0">
                              <a:latin typeface="Cambria Math" panose="02040503050406030204" pitchFamily="18" charset="0"/>
                            </a:rPr>
                          </m:ctrlPr>
                        </m:sSubSupPr>
                        <m:e>
                          <m:r>
                            <a:rPr lang="en-US" altLang="zh-CN" sz="2800" i="1" smtClean="0">
                              <a:latin typeface="Cambria Math" panose="02040503050406030204" pitchFamily="18" charset="0"/>
                            </a:rPr>
                            <m:t>𝜎</m:t>
                          </m:r>
                        </m:e>
                        <m:sub>
                          <m:r>
                            <a:rPr lang="en-US" altLang="zh-CN" sz="2800" i="1" smtClean="0">
                              <a:latin typeface="Cambria Math" panose="02040503050406030204" pitchFamily="18" charset="0"/>
                            </a:rPr>
                            <m:t>1</m:t>
                          </m:r>
                        </m:sub>
                        <m:sup>
                          <m:r>
                            <a:rPr lang="en-US" altLang="zh-CN" sz="2800" i="1" smtClean="0">
                              <a:latin typeface="Cambria Math" panose="02040503050406030204" pitchFamily="18" charset="0"/>
                            </a:rPr>
                            <m:t>2</m:t>
                          </m:r>
                        </m:sup>
                      </m:sSubSup>
                      <m:r>
                        <a:rPr lang="en-US" altLang="zh-CN" sz="2800" i="1" smtClean="0">
                          <a:latin typeface="Cambria Math" panose="02040503050406030204" pitchFamily="18" charset="0"/>
                        </a:rPr>
                        <m:t>+…+</m:t>
                      </m:r>
                      <m:sSubSup>
                        <m:sSubSupPr>
                          <m:ctrlPr>
                            <a:rPr lang="en-US" altLang="zh-CN" sz="2800" i="1" smtClean="0">
                              <a:latin typeface="Cambria Math" panose="02040503050406030204" pitchFamily="18" charset="0"/>
                            </a:rPr>
                          </m:ctrlPr>
                        </m:sSubSupPr>
                        <m:e>
                          <m:r>
                            <a:rPr lang="en-US" altLang="zh-CN" sz="2800" i="1" smtClean="0">
                              <a:latin typeface="Cambria Math" panose="02040503050406030204" pitchFamily="18" charset="0"/>
                            </a:rPr>
                            <m:t>𝑎</m:t>
                          </m:r>
                        </m:e>
                        <m:sub>
                          <m:r>
                            <a:rPr lang="en-US" altLang="zh-CN" sz="2800" i="1" smtClean="0">
                              <a:latin typeface="Cambria Math" panose="02040503050406030204" pitchFamily="18" charset="0"/>
                            </a:rPr>
                            <m:t>𝑛</m:t>
                          </m:r>
                        </m:sub>
                        <m:sup>
                          <m:r>
                            <a:rPr lang="en-US" altLang="zh-CN" sz="2800" i="1" smtClean="0">
                              <a:latin typeface="Cambria Math" panose="02040503050406030204" pitchFamily="18" charset="0"/>
                            </a:rPr>
                            <m:t>2</m:t>
                          </m:r>
                        </m:sup>
                      </m:sSubSup>
                      <m:sSubSup>
                        <m:sSubSupPr>
                          <m:ctrlPr>
                            <a:rPr lang="en-US" altLang="zh-CN" sz="2800" i="1" smtClean="0">
                              <a:latin typeface="Cambria Math" panose="02040503050406030204" pitchFamily="18" charset="0"/>
                            </a:rPr>
                          </m:ctrlPr>
                        </m:sSubSupPr>
                        <m:e>
                          <m:r>
                            <a:rPr lang="en-US" altLang="zh-CN" sz="2800" i="1" smtClean="0">
                              <a:latin typeface="Cambria Math" panose="02040503050406030204" pitchFamily="18" charset="0"/>
                            </a:rPr>
                            <m:t>𝜎</m:t>
                          </m:r>
                        </m:e>
                        <m:sub>
                          <m:r>
                            <a:rPr lang="en-US" altLang="zh-CN" sz="2800" i="1" smtClean="0">
                              <a:latin typeface="Cambria Math" panose="02040503050406030204" pitchFamily="18" charset="0"/>
                            </a:rPr>
                            <m:t>𝑛</m:t>
                          </m:r>
                        </m:sub>
                        <m:sup>
                          <m:r>
                            <a:rPr lang="en-US" altLang="zh-CN" sz="2800" i="1" smtClean="0">
                              <a:latin typeface="Cambria Math" panose="02040503050406030204" pitchFamily="18" charset="0"/>
                            </a:rPr>
                            <m:t>2</m:t>
                          </m:r>
                        </m:sup>
                      </m:sSubSup>
                    </m:oMath>
                  </m:oMathPara>
                </a14:m>
                <a:endParaRPr lang="en-US" altLang="zh-CN" sz="2800" dirty="0" smtClean="0">
                  <a:latin typeface="Candara Light" panose="020E0502030303020204" pitchFamily="34" charset="0"/>
                </a:endParaRPr>
              </a:p>
              <a:p>
                <a:pPr lvl="1">
                  <a:lnSpc>
                    <a:spcPct val="150000"/>
                  </a:lnSpc>
                </a:pPr>
                <a:r>
                  <a:rPr lang="en-US" altLang="zh-CN" sz="2800" dirty="0" smtClean="0">
                    <a:latin typeface="Candara Light" panose="020E0502030303020204" pitchFamily="34" charset="0"/>
                  </a:rPr>
                  <a:t>This result is true only when the xi’s are independent.</a:t>
                </a:r>
                <a:endParaRPr lang="zh-CN" altLang="en-US" sz="2800" dirty="0">
                  <a:latin typeface="Candara Light" panose="020E0502030303020204" pitchFamily="34"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636104" y="615652"/>
                <a:ext cx="11138452" cy="5304209"/>
              </a:xfrm>
              <a:prstGeom prst="rect">
                <a:avLst/>
              </a:prstGeom>
              <a:blipFill>
                <a:blip r:embed="rId2"/>
                <a:stretch>
                  <a:fillRect l="-1149" b="-22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7084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2668" y="207502"/>
            <a:ext cx="10896601" cy="2308324"/>
          </a:xfrm>
          <a:prstGeom prst="rect">
            <a:avLst/>
          </a:prstGeom>
        </p:spPr>
        <p:txBody>
          <a:bodyPr wrap="square">
            <a:spAutoFit/>
          </a:bodyPr>
          <a:lstStyle/>
          <a:p>
            <a:r>
              <a:rPr lang="en-US" altLang="zh-CN" sz="2400" dirty="0" smtClean="0">
                <a:latin typeface="Candara Light" panose="020E0502030303020204" pitchFamily="34" charset="0"/>
              </a:rPr>
              <a:t>Consider a large ferry that can accommodate cars and buses. The toll for cars is $3, and the toll for buses is $10. Let x and y denote the number of cars and buses, respectively, carried on a single trip. Cars and buses are accommodated on different levels of the ferry, so the number of buses accommodated on any trip is independent of the number of cars on the trip. Suppose that x and y have the following probability distributions:</a:t>
            </a:r>
            <a:endParaRPr lang="zh-CN" altLang="en-US" sz="2400" dirty="0">
              <a:latin typeface="Candara Light" panose="020E0502030303020204" pitchFamily="34" charset="0"/>
            </a:endParaRPr>
          </a:p>
        </p:txBody>
      </p:sp>
      <p:pic>
        <p:nvPicPr>
          <p:cNvPr id="7" name="图片 6"/>
          <p:cNvPicPr>
            <a:picLocks noChangeAspect="1"/>
          </p:cNvPicPr>
          <p:nvPr/>
        </p:nvPicPr>
        <p:blipFill>
          <a:blip r:embed="rId2"/>
          <a:stretch>
            <a:fillRect/>
          </a:stretch>
        </p:blipFill>
        <p:spPr>
          <a:xfrm>
            <a:off x="101191" y="2664419"/>
            <a:ext cx="6071301" cy="1490137"/>
          </a:xfrm>
          <a:prstGeom prst="rect">
            <a:avLst/>
          </a:prstGeom>
        </p:spPr>
      </p:pic>
      <p:pic>
        <p:nvPicPr>
          <p:cNvPr id="8" name="图片 7"/>
          <p:cNvPicPr>
            <a:picLocks noChangeAspect="1"/>
          </p:cNvPicPr>
          <p:nvPr/>
        </p:nvPicPr>
        <p:blipFill>
          <a:blip r:embed="rId3"/>
          <a:stretch>
            <a:fillRect/>
          </a:stretch>
        </p:blipFill>
        <p:spPr>
          <a:xfrm>
            <a:off x="5961781" y="3409487"/>
            <a:ext cx="6230219" cy="3162741"/>
          </a:xfrm>
          <a:prstGeom prst="rect">
            <a:avLst/>
          </a:prstGeom>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1895342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225285" y="386636"/>
                <a:ext cx="12983819" cy="6093976"/>
              </a:xfrm>
              <a:prstGeom prst="rect">
                <a:avLst/>
              </a:prstGeom>
            </p:spPr>
            <p:txBody>
              <a:bodyPr wrap="square">
                <a:spAutoFit/>
              </a:bodyPr>
              <a:lstStyle/>
              <a:p>
                <a:pPr marL="457200" indent="-457200">
                  <a:lnSpc>
                    <a:spcPct val="150000"/>
                  </a:lnSpc>
                  <a:buFont typeface="+mj-lt"/>
                  <a:buAutoNum type="alphaLcPeriod"/>
                </a:pPr>
                <a:r>
                  <a:rPr lang="en-US" altLang="zh-CN" sz="2000" dirty="0" smtClean="0"/>
                  <a:t>E(X) = 2.8 cars      </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𝜎</m:t>
                        </m:r>
                      </m:e>
                      <m:sub>
                        <m:r>
                          <a:rPr lang="en-US" altLang="zh-CN" sz="2000" b="0" i="1" smtClean="0">
                            <a:latin typeface="Cambria Math" panose="02040503050406030204" pitchFamily="18" charset="0"/>
                          </a:rPr>
                          <m:t>𝑋</m:t>
                        </m:r>
                      </m:sub>
                    </m:sSub>
                    <m:r>
                      <a:rPr lang="en-US" altLang="zh-CN" sz="2000" b="0" i="1" smtClean="0">
                        <a:latin typeface="Cambria Math" panose="02040503050406030204" pitchFamily="18" charset="0"/>
                      </a:rPr>
                      <m:t>= </m:t>
                    </m:r>
                  </m:oMath>
                </a14:m>
                <a:r>
                  <a:rPr lang="en-US" altLang="zh-CN" sz="2000" dirty="0" smtClean="0"/>
                  <a:t>1.288 cars</a:t>
                </a:r>
              </a:p>
              <a:p>
                <a:pPr marL="457200" indent="-457200">
                  <a:lnSpc>
                    <a:spcPct val="150000"/>
                  </a:lnSpc>
                  <a:buFont typeface="+mj-lt"/>
                  <a:buAutoNum type="alphaLcPeriod"/>
                </a:pPr>
                <a:r>
                  <a:rPr lang="en-US" altLang="zh-CN" sz="2000" dirty="0" smtClean="0"/>
                  <a:t>E(Y) = 0.7 buses</a:t>
                </a:r>
                <a14:m>
                  <m:oMath xmlns:m="http://schemas.openxmlformats.org/officeDocument/2006/math">
                    <m:r>
                      <a:rPr lang="en-US" altLang="zh-CN" sz="2000" b="0" i="0" smtClean="0">
                        <a:latin typeface="Cambria Math" panose="02040503050406030204" pitchFamily="18" charset="0"/>
                      </a:rPr>
                      <m:t>    </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𝜎</m:t>
                        </m:r>
                      </m:e>
                      <m:sub>
                        <m:r>
                          <a:rPr lang="en-US" altLang="zh-CN" sz="2000" b="0" i="1" smtClean="0">
                            <a:latin typeface="Cambria Math" panose="02040503050406030204" pitchFamily="18" charset="0"/>
                          </a:rPr>
                          <m:t>𝑌</m:t>
                        </m:r>
                      </m:sub>
                    </m:sSub>
                    <m:r>
                      <a:rPr lang="en-US" altLang="zh-CN" sz="2000" b="0" i="1" smtClean="0">
                        <a:latin typeface="Cambria Math" panose="02040503050406030204" pitchFamily="18" charset="0"/>
                      </a:rPr>
                      <m:t>=</m:t>
                    </m:r>
                  </m:oMath>
                </a14:m>
                <a:r>
                  <a:rPr lang="en-US" altLang="zh-CN" sz="2000" dirty="0" smtClean="0"/>
                  <a:t> 0.781 buses</a:t>
                </a:r>
              </a:p>
              <a:p>
                <a:pPr marL="457200" indent="-457200">
                  <a:lnSpc>
                    <a:spcPct val="150000"/>
                  </a:lnSpc>
                  <a:buFont typeface="+mj-lt"/>
                  <a:buAutoNum type="alphaLcPeriod"/>
                </a:pPr>
                <a:r>
                  <a:rPr lang="en-US" altLang="zh-CN" sz="2000" dirty="0" smtClean="0"/>
                  <a:t>E(3X) = 3 E(X) = $ 8.4 </a:t>
                </a:r>
              </a:p>
              <a:p>
                <a:pPr lvl="1">
                  <a:lnSpc>
                    <a:spcPct val="150000"/>
                  </a:lnSpc>
                </a:pP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𝜎</m:t>
                        </m:r>
                      </m:e>
                      <m:sub>
                        <m:r>
                          <a:rPr lang="en-US" altLang="zh-CN" sz="2000" b="0" i="1" smtClean="0">
                            <a:latin typeface="Cambria Math" panose="02040503050406030204" pitchFamily="18" charset="0"/>
                          </a:rPr>
                          <m:t>3</m:t>
                        </m:r>
                        <m:r>
                          <a:rPr lang="en-US" altLang="zh-CN" sz="2000" b="0" i="1" smtClean="0">
                            <a:latin typeface="Cambria Math" panose="02040503050406030204" pitchFamily="18" charset="0"/>
                          </a:rPr>
                          <m:t>𝑋</m:t>
                        </m:r>
                      </m:sub>
                    </m:sSub>
                    <m:r>
                      <a:rPr lang="en-US" altLang="zh-CN" sz="2000" b="0" i="1" smtClean="0">
                        <a:latin typeface="Cambria Math" panose="02040503050406030204" pitchFamily="18" charset="0"/>
                      </a:rPr>
                      <m:t>=3</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𝜎</m:t>
                        </m:r>
                      </m:e>
                      <m:sub>
                        <m:r>
                          <a:rPr lang="en-US" altLang="zh-CN" sz="2000" b="0" i="1" smtClean="0">
                            <a:latin typeface="Cambria Math" panose="02040503050406030204" pitchFamily="18" charset="0"/>
                          </a:rPr>
                          <m:t>𝑋</m:t>
                        </m:r>
                      </m:sub>
                    </m:sSub>
                  </m:oMath>
                </a14:m>
                <a:r>
                  <a:rPr lang="en-US" altLang="zh-CN" sz="2000" dirty="0" smtClean="0"/>
                  <a:t> = $3.864</a:t>
                </a:r>
              </a:p>
              <a:p>
                <a:pPr lvl="1">
                  <a:lnSpc>
                    <a:spcPct val="150000"/>
                  </a:lnSpc>
                </a:pPr>
                <a:r>
                  <a:rPr lang="en-US" altLang="zh-CN" sz="2000" dirty="0" err="1" smtClean="0"/>
                  <a:t>Var</a:t>
                </a:r>
                <a:r>
                  <a:rPr lang="en-US" altLang="zh-CN" sz="2000" dirty="0" smtClean="0"/>
                  <a:t>(3X) = 14.94</a:t>
                </a:r>
              </a:p>
              <a:p>
                <a:pPr marL="457200" indent="-457200">
                  <a:lnSpc>
                    <a:spcPct val="150000"/>
                  </a:lnSpc>
                  <a:buFont typeface="+mj-lt"/>
                  <a:buAutoNum type="alphaLcPeriod"/>
                </a:pPr>
                <a:r>
                  <a:rPr lang="en-US" altLang="zh-CN" sz="2000" dirty="0" smtClean="0"/>
                  <a:t>E(10Y) = 10E(Y) = $7</a:t>
                </a:r>
              </a:p>
              <a:p>
                <a:pPr lvl="1">
                  <a:lnSpc>
                    <a:spcPct val="150000"/>
                  </a:lnSpc>
                </a:pPr>
                <a:r>
                  <a:rPr lang="en-US" altLang="zh-CN" sz="2000" dirty="0" err="1" smtClean="0"/>
                  <a:t>Var</a:t>
                </a:r>
                <a:r>
                  <a:rPr lang="en-US" altLang="zh-CN" sz="2000" dirty="0" smtClean="0"/>
                  <a:t>(10Y) = 100 * 0.781 * 0.781 = 61</a:t>
                </a:r>
              </a:p>
              <a:p>
                <a:pPr marL="457200" indent="-457200">
                  <a:lnSpc>
                    <a:spcPct val="150000"/>
                  </a:lnSpc>
                  <a:buFont typeface="+mj-lt"/>
                  <a:buAutoNum type="alphaLcPeriod"/>
                </a:pPr>
                <a:r>
                  <a:rPr lang="en-US" altLang="zh-CN" sz="2000" dirty="0" smtClean="0"/>
                  <a:t>E(Z) = E(X+Y) = E(X)+E(Y) = 3.5 vehicles</a:t>
                </a:r>
              </a:p>
              <a:p>
                <a:pPr lvl="1">
                  <a:lnSpc>
                    <a:spcPct val="150000"/>
                  </a:lnSpc>
                </a:pPr>
                <a:r>
                  <a:rPr lang="en-US" altLang="zh-CN" sz="2000" dirty="0" smtClean="0"/>
                  <a:t>Since X and Y are independent, </a:t>
                </a:r>
              </a:p>
              <a:p>
                <a:pPr lvl="1">
                  <a:lnSpc>
                    <a:spcPct val="150000"/>
                  </a:lnSpc>
                </a:pPr>
                <a:r>
                  <a:rPr lang="en-US" altLang="zh-CN" sz="2000" dirty="0" err="1" smtClean="0"/>
                  <a:t>Var</a:t>
                </a:r>
                <a:r>
                  <a:rPr lang="en-US" altLang="zh-CN" sz="2000" dirty="0" smtClean="0"/>
                  <a:t>(Z) = </a:t>
                </a:r>
                <a:r>
                  <a:rPr lang="en-US" altLang="zh-CN" sz="2000" dirty="0" err="1" smtClean="0"/>
                  <a:t>Var</a:t>
                </a:r>
                <a:r>
                  <a:rPr lang="en-US" altLang="zh-CN" sz="2000" dirty="0" smtClean="0"/>
                  <a:t>(X+Y) = </a:t>
                </a:r>
                <a:r>
                  <a:rPr lang="en-US" altLang="zh-CN" sz="2000" dirty="0" err="1" smtClean="0"/>
                  <a:t>Var</a:t>
                </a:r>
                <a:r>
                  <a:rPr lang="en-US" altLang="zh-CN" sz="2000" dirty="0" smtClean="0"/>
                  <a:t>(X) + </a:t>
                </a:r>
                <a:r>
                  <a:rPr lang="en-US" altLang="zh-CN" sz="2000" dirty="0" err="1" smtClean="0"/>
                  <a:t>Var</a:t>
                </a:r>
                <a:r>
                  <a:rPr lang="en-US" altLang="zh-CN" sz="2000" dirty="0" smtClean="0"/>
                  <a:t>(Y) = 1.288 * 1.288 + 0.781 * 0.781 = 2.27</a:t>
                </a:r>
              </a:p>
              <a:p>
                <a:pPr marL="457200" indent="-457200">
                  <a:lnSpc>
                    <a:spcPct val="150000"/>
                  </a:lnSpc>
                  <a:buFont typeface="+mj-lt"/>
                  <a:buAutoNum type="alphaLcPeriod"/>
                </a:pPr>
                <a:r>
                  <a:rPr lang="en-US" altLang="zh-CN" sz="2000" dirty="0" smtClean="0"/>
                  <a:t>W = 3X+10Y</a:t>
                </a:r>
              </a:p>
              <a:p>
                <a:pPr lvl="1">
                  <a:lnSpc>
                    <a:spcPct val="150000"/>
                  </a:lnSpc>
                </a:pPr>
                <a:r>
                  <a:rPr lang="en-US" altLang="zh-CN" sz="2000" dirty="0" smtClean="0"/>
                  <a:t>E(W) = 3 E(X) + 10 E(Y) = $ 15.4</a:t>
                </a:r>
              </a:p>
              <a:p>
                <a:pPr lvl="1">
                  <a:lnSpc>
                    <a:spcPct val="150000"/>
                  </a:lnSpc>
                </a:pPr>
                <a:r>
                  <a:rPr lang="en-US" altLang="zh-CN" sz="2000" dirty="0" err="1" smtClean="0"/>
                  <a:t>Var</a:t>
                </a:r>
                <a:r>
                  <a:rPr lang="en-US" altLang="zh-CN" sz="2000" dirty="0" smtClean="0"/>
                  <a:t>(W) = </a:t>
                </a:r>
                <a:r>
                  <a:rPr lang="en-US" altLang="zh-CN" sz="2000" dirty="0" err="1" smtClean="0"/>
                  <a:t>Var</a:t>
                </a:r>
                <a:r>
                  <a:rPr lang="en-US" altLang="zh-CN" sz="2000" dirty="0" smtClean="0"/>
                  <a:t>(3X+10Y) = </a:t>
                </a:r>
                <a:r>
                  <a:rPr lang="en-US" altLang="zh-CN" sz="2000" dirty="0" err="1" smtClean="0"/>
                  <a:t>Var</a:t>
                </a:r>
                <a:r>
                  <a:rPr lang="en-US" altLang="zh-CN" sz="2000" dirty="0" smtClean="0"/>
                  <a:t>(3X) + </a:t>
                </a:r>
                <a:r>
                  <a:rPr lang="en-US" altLang="zh-CN" sz="2000" dirty="0" err="1" smtClean="0"/>
                  <a:t>Var</a:t>
                </a:r>
                <a:r>
                  <a:rPr lang="en-US" altLang="zh-CN" sz="2000" dirty="0" smtClean="0"/>
                  <a:t>(10Y) = 14.94+61 = 75.94</a:t>
                </a:r>
              </a:p>
            </p:txBody>
          </p:sp>
        </mc:Choice>
        <mc:Fallback xmlns="">
          <p:sp>
            <p:nvSpPr>
              <p:cNvPr id="4" name="矩形 3"/>
              <p:cNvSpPr>
                <a:spLocks noRot="1" noChangeAspect="1" noMove="1" noResize="1" noEditPoints="1" noAdjustHandles="1" noChangeArrowheads="1" noChangeShapeType="1" noTextEdit="1"/>
              </p:cNvSpPr>
              <p:nvPr/>
            </p:nvSpPr>
            <p:spPr>
              <a:xfrm>
                <a:off x="225285" y="386636"/>
                <a:ext cx="12983819" cy="6093976"/>
              </a:xfrm>
              <a:prstGeom prst="rect">
                <a:avLst/>
              </a:prstGeom>
              <a:blipFill>
                <a:blip r:embed="rId2"/>
                <a:stretch>
                  <a:fillRect l="-3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579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TotalTime>
  <Words>171</Words>
  <Application>Microsoft Office PowerPoint</Application>
  <PresentationFormat>宽屏</PresentationFormat>
  <Paragraphs>26</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等线</vt:lpstr>
      <vt:lpstr>等线 Light</vt:lpstr>
      <vt:lpstr>Arial</vt:lpstr>
      <vt:lpstr>Cambria Math</vt:lpstr>
      <vt:lpstr>Candara Light</vt:lpstr>
      <vt:lpstr>Office 主题​​</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X13 Yoga</dc:creator>
  <cp:lastModifiedBy>X13 Yoga</cp:lastModifiedBy>
  <cp:revision>35</cp:revision>
  <dcterms:created xsi:type="dcterms:W3CDTF">2021-11-11T11:51:21Z</dcterms:created>
  <dcterms:modified xsi:type="dcterms:W3CDTF">2021-11-14T12:56:36Z</dcterms:modified>
</cp:coreProperties>
</file>