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12" autoAdjust="0"/>
  </p:normalViewPr>
  <p:slideViewPr>
    <p:cSldViewPr snapToGrid="0">
      <p:cViewPr varScale="1">
        <p:scale>
          <a:sx n="54" d="100"/>
          <a:sy n="54" d="100"/>
        </p:scale>
        <p:origin x="5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1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5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7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4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2A93-CDDB-44B7-B539-753F72AC457F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047C-7735-4A18-AB66-243940736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7935" y="1972126"/>
            <a:ext cx="8456161" cy="2000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7200" dirty="0" smtClean="0"/>
              <a:t>Binomial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924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409" y="1487695"/>
            <a:ext cx="11042373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en-US" altLang="zh-CN" dirty="0"/>
              <a:t>Heather has a weighted coin that has a </a:t>
            </a:r>
            <a:r>
              <a:rPr lang="en-US" altLang="zh-CN" dirty="0" smtClean="0"/>
              <a:t>60 </a:t>
            </a:r>
            <a:r>
              <a:rPr lang="en-US" altLang="zh-CN" dirty="0"/>
              <a:t>percent chance of landing on heads each time it is flipped. She is going to flip the coin </a:t>
            </a:r>
            <a:r>
              <a:rPr lang="en-US" altLang="zh-CN" dirty="0"/>
              <a:t>5 times</a:t>
            </a:r>
            <a:r>
              <a:rPr lang="en-US" altLang="zh-CN" dirty="0"/>
              <a:t>.</a:t>
            </a:r>
          </a:p>
          <a:p>
            <a:pPr marL="0" indent="0" fontAlgn="base">
              <a:buNone/>
            </a:pPr>
            <a:r>
              <a:rPr lang="en-US" altLang="zh-CN" dirty="0"/>
              <a:t>Which of the following would find the probability of Heather getting exactly </a:t>
            </a:r>
            <a:r>
              <a:rPr lang="en-US" altLang="zh-CN" dirty="0" smtClean="0"/>
              <a:t>3</a:t>
            </a:r>
            <a:r>
              <a:rPr lang="en-US" altLang="zh-CN" dirty="0"/>
              <a:t> heads in </a:t>
            </a:r>
            <a:r>
              <a:rPr lang="en-US" altLang="zh-CN" dirty="0" smtClean="0"/>
              <a:t>5</a:t>
            </a:r>
            <a:r>
              <a:rPr lang="en-US" altLang="zh-CN" dirty="0"/>
              <a:t> flips of her weighted coin?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58884"/>
          <a:stretch/>
        </p:blipFill>
        <p:spPr>
          <a:xfrm>
            <a:off x="838200" y="3434620"/>
            <a:ext cx="5264426" cy="3154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41675"/>
          <a:stretch/>
        </p:blipFill>
        <p:spPr>
          <a:xfrm>
            <a:off x="6757316" y="3237252"/>
            <a:ext cx="3957067" cy="33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掷硬币免版税矢量剪贴画插图-hand0219-CoolCLIPS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0"/>
          <a:stretch/>
        </p:blipFill>
        <p:spPr bwMode="auto">
          <a:xfrm>
            <a:off x="434077" y="845282"/>
            <a:ext cx="3133725" cy="431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67802" y="0"/>
            <a:ext cx="88398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Flipping a coin (not fair)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P(H) =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0.7      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P(T) =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0.3</a:t>
            </a:r>
            <a:endParaRPr lang="en-US" altLang="zh-CN" sz="4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Define a random variable Z: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Z= </a:t>
            </a:r>
            <a:r>
              <a:rPr lang="en-US" altLang="zh-CN" sz="4000" dirty="0">
                <a:latin typeface="Candara Light" panose="020E0502030303020204" pitchFamily="34" charset="0"/>
              </a:rPr>
              <a:t>1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if heads,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if tails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What is the probability distribution of Z?</a:t>
            </a:r>
          </a:p>
        </p:txBody>
      </p:sp>
      <p:sp>
        <p:nvSpPr>
          <p:cNvPr id="7" name="矩形 6"/>
          <p:cNvSpPr/>
          <p:nvPr/>
        </p:nvSpPr>
        <p:spPr>
          <a:xfrm>
            <a:off x="3567802" y="5054713"/>
            <a:ext cx="46057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i="0" dirty="0" smtClean="0">
                <a:solidFill>
                  <a:srgbClr val="FF0000"/>
                </a:solidFill>
                <a:effectLst/>
                <a:latin typeface="Candara Light" panose="020E0502030303020204" pitchFamily="34" charset="0"/>
              </a:rPr>
              <a:t>Bernoulli distribution</a:t>
            </a:r>
            <a:endParaRPr lang="zh-CN" altLang="en-US" sz="4000" dirty="0">
              <a:solidFill>
                <a:srgbClr val="FF0000"/>
              </a:solidFill>
              <a:latin typeface="Candara Light" panose="020E05020303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4339" y="5754388"/>
            <a:ext cx="46092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0" i="0" dirty="0" smtClean="0">
                <a:solidFill>
                  <a:srgbClr val="FF0000"/>
                </a:solidFill>
                <a:effectLst/>
                <a:latin typeface="Candara Light" panose="020E0502030303020204" pitchFamily="34" charset="0"/>
              </a:rPr>
              <a:t>E(X) = ?        </a:t>
            </a:r>
            <a:r>
              <a:rPr lang="en-US" altLang="zh-CN" sz="4000" b="0" i="0" dirty="0" err="1" smtClean="0">
                <a:solidFill>
                  <a:srgbClr val="FF0000"/>
                </a:solidFill>
                <a:effectLst/>
                <a:latin typeface="Candara Light" panose="020E0502030303020204" pitchFamily="34" charset="0"/>
              </a:rPr>
              <a:t>Var</a:t>
            </a:r>
            <a:r>
              <a:rPr lang="en-US" altLang="zh-CN" sz="4000" b="0" i="0" dirty="0" smtClean="0">
                <a:solidFill>
                  <a:srgbClr val="FF0000"/>
                </a:solidFill>
                <a:effectLst/>
                <a:latin typeface="Candara Light" panose="020E0502030303020204" pitchFamily="34" charset="0"/>
              </a:rPr>
              <a:t>(X) = ?</a:t>
            </a:r>
            <a:endParaRPr lang="zh-CN" altLang="en-US" sz="4000" dirty="0">
              <a:solidFill>
                <a:srgbClr val="FF0000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2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点赞投币收藏视频素材下载, 点赞投币收藏AE模板下载_VJ师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点赞投币收藏视频素材下载, 点赞投币收藏AE模板下载_VJ师网"/>
          <p:cNvSpPr>
            <a:spLocks noChangeAspect="1" noChangeArrowheads="1"/>
          </p:cNvSpPr>
          <p:nvPr/>
        </p:nvSpPr>
        <p:spPr bwMode="auto">
          <a:xfrm>
            <a:off x="1848540" y="18963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掷硬币免版税矢量剪贴画插图-hand0219-CoolCLIPS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0"/>
          <a:stretch/>
        </p:blipFill>
        <p:spPr bwMode="auto">
          <a:xfrm>
            <a:off x="434077" y="845282"/>
            <a:ext cx="3133725" cy="431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945283" y="447260"/>
            <a:ext cx="8100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Flipping a coin (not fair)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P(H) =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0.7      P(T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) =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0.3</a:t>
            </a:r>
            <a:endParaRPr lang="en-US" altLang="zh-CN" sz="4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Define a random variable X: 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X = the number of heads after 10 flips </a:t>
            </a:r>
            <a:endParaRPr lang="zh-CN" altLang="en-US" sz="4000" dirty="0">
              <a:latin typeface="Candara Light" panose="020E0502030303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35544" y="4232912"/>
            <a:ext cx="52981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Candara Light" panose="020E0502030303020204" pitchFamily="34" charset="0"/>
              </a:rPr>
              <a:t>10 </a:t>
            </a:r>
            <a:r>
              <a:rPr lang="en-US" altLang="zh-CN" sz="4400" dirty="0">
                <a:solidFill>
                  <a:srgbClr val="FF0000"/>
                </a:solidFill>
                <a:latin typeface="Candara Light" panose="020E0502030303020204" pitchFamily="34" charset="0"/>
              </a:rPr>
              <a:t>Bernoulli </a:t>
            </a:r>
            <a:r>
              <a:rPr lang="en-US" altLang="zh-CN" sz="4400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trials</a:t>
            </a:r>
            <a:endParaRPr lang="zh-CN" altLang="en-US" sz="4400" dirty="0">
              <a:solidFill>
                <a:srgbClr val="FF0000"/>
              </a:solidFill>
              <a:latin typeface="Candara Light" panose="020E0502030303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30199" y="5428920"/>
            <a:ext cx="61034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Binomial random variable</a:t>
            </a:r>
            <a:endParaRPr lang="zh-CN" altLang="en-US" sz="4400" dirty="0">
              <a:solidFill>
                <a:srgbClr val="FF0000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321" y="467862"/>
            <a:ext cx="1137699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andara Light" panose="020E0502030303020204" pitchFamily="34" charset="0"/>
              </a:rPr>
              <a:t>A binomial setting arises when we perform </a:t>
            </a:r>
            <a:r>
              <a:rPr lang="en-US" altLang="zh-CN" sz="2800" b="1" u="sng" dirty="0" smtClean="0">
                <a:latin typeface="Candara Light" panose="020E0502030303020204" pitchFamily="34" charset="0"/>
              </a:rPr>
              <a:t>n independent trials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of the </a:t>
            </a:r>
            <a:r>
              <a:rPr lang="en-US" altLang="zh-CN" sz="2800" b="1" u="sng" dirty="0" smtClean="0">
                <a:latin typeface="Candara Light" panose="020E0502030303020204" pitchFamily="34" charset="0"/>
              </a:rPr>
              <a:t>same chance process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 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and </a:t>
            </a:r>
            <a:r>
              <a:rPr lang="en-US" altLang="zh-CN" sz="2800" b="1" u="sng" dirty="0" smtClean="0">
                <a:latin typeface="Candara Light" panose="020E0502030303020204" pitchFamily="34" charset="0"/>
              </a:rPr>
              <a:t>count the number of times that a particular outcome (called a “success”) occurs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Binary? The possible outcomes of each trial can be classified as either “success” or “failure.”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Independent? Trials must be independent. </a:t>
            </a:r>
            <a:endParaRPr lang="en-US" altLang="zh-CN" sz="2800" dirty="0">
              <a:latin typeface="Candara Light" panose="020E0502030303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Number? The number of trials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n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of the chance process must be fixed in advance.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Same probability? There is the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same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probability of success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p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on each trial.</a:t>
            </a:r>
            <a:endParaRPr lang="zh-CN" altLang="en-US" sz="28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321" y="467862"/>
            <a:ext cx="1137699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andara Light" panose="020E0502030303020204" pitchFamily="34" charset="0"/>
              </a:rPr>
              <a:t>A binomial setting arises when we perform </a:t>
            </a:r>
            <a:r>
              <a:rPr lang="en-US" altLang="zh-CN" sz="2800" b="1" u="sng" dirty="0" smtClean="0">
                <a:latin typeface="Candara Light" panose="020E0502030303020204" pitchFamily="34" charset="0"/>
              </a:rPr>
              <a:t>n independent trials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(Flips) 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of the </a:t>
            </a:r>
            <a:r>
              <a:rPr lang="en-US" altLang="zh-CN" sz="2800" b="1" u="sng" dirty="0" smtClean="0">
                <a:latin typeface="Candara Light" panose="020E0502030303020204" pitchFamily="34" charset="0"/>
              </a:rPr>
              <a:t>same chance process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 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and </a:t>
            </a:r>
            <a:r>
              <a:rPr lang="en-US" altLang="zh-CN" sz="2800" b="1" u="sng" dirty="0" smtClean="0">
                <a:latin typeface="Candara Light" panose="020E0502030303020204" pitchFamily="34" charset="0"/>
              </a:rPr>
              <a:t>count the number of times that a particular outcome (called a “success”) occurs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(e.g. count the number of heads)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Binary? The possible outcomes of each trial can be classified as either “success” or “failure.”    </a:t>
            </a:r>
            <a:r>
              <a:rPr lang="en-US" altLang="zh-CN" sz="2800" b="1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H or 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Independent? Trials must be independent. </a:t>
            </a:r>
            <a:endParaRPr lang="en-US" altLang="zh-CN" sz="2800" dirty="0">
              <a:latin typeface="Candara Light" panose="020E0502030303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Number? The number of trials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n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of the chance process must be fixed in advance.  </a:t>
            </a:r>
            <a:r>
              <a:rPr lang="en-US" altLang="zh-CN" sz="2800" b="1" dirty="0">
                <a:solidFill>
                  <a:srgbClr val="FF0000"/>
                </a:solidFill>
                <a:latin typeface="Candara Light" panose="020E0502030303020204" pitchFamily="34" charset="0"/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=10</a:t>
            </a:r>
            <a:endParaRPr lang="en-US" altLang="zh-CN" sz="2800" dirty="0" smtClean="0">
              <a:latin typeface="Candara Light" panose="020E0502030303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Same probability? There is the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same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probability of success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p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on each trial.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P(H) = </a:t>
            </a:r>
            <a:r>
              <a:rPr lang="en-US" altLang="zh-CN" sz="2800" b="1" dirty="0" smtClean="0">
                <a:solidFill>
                  <a:srgbClr val="FF0000"/>
                </a:solidFill>
                <a:latin typeface="Candara Light" panose="020E0502030303020204" pitchFamily="34" charset="0"/>
              </a:rPr>
              <a:t>0.7</a:t>
            </a:r>
            <a:endParaRPr lang="zh-CN" altLang="en-US" sz="2800" b="1" dirty="0">
              <a:solidFill>
                <a:srgbClr val="FF0000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104" y="526773"/>
            <a:ext cx="1103243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andara Light" panose="020E0502030303020204" pitchFamily="34" charset="0"/>
              </a:rPr>
              <a:t>Define a Random Variable Y: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andara Light" panose="020E0502030303020204" pitchFamily="34" charset="0"/>
              </a:rPr>
              <a:t>Y = the number of kings after taking 2 cards from standard deck without replacement</a:t>
            </a:r>
            <a:endParaRPr lang="en-US" altLang="zh-CN" sz="2800" dirty="0">
              <a:latin typeface="Candara Light" panose="020E0502030303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 smtClean="0">
                <a:solidFill>
                  <a:srgbClr val="7030A0"/>
                </a:solidFill>
                <a:latin typeface="Candara Light" panose="020E0502030303020204" pitchFamily="34" charset="0"/>
              </a:rPr>
              <a:t>Binomial Random Variable?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Binary?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Independent?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The number of trials </a:t>
            </a:r>
            <a:r>
              <a:rPr lang="en-US" altLang="zh-CN" sz="2800" b="1" dirty="0" smtClean="0">
                <a:latin typeface="Candara Light" panose="020E0502030303020204" pitchFamily="34" charset="0"/>
              </a:rPr>
              <a:t>n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 of the chance process must be fixed in 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advance </a:t>
            </a:r>
            <a:r>
              <a:rPr lang="en-US" altLang="zh-CN" sz="2800" dirty="0" smtClean="0">
                <a:latin typeface="Candara Light" panose="020E0502030303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Candara Light" panose="020E0502030303020204" pitchFamily="34" charset="0"/>
              </a:rPr>
              <a:t>Same probability?</a:t>
            </a:r>
            <a:endParaRPr lang="zh-CN" altLang="en-US" sz="2800" dirty="0">
              <a:latin typeface="Candara Light" panose="020E0502030303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127973" y="1192695"/>
            <a:ext cx="1331844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10555357" y="2189416"/>
            <a:ext cx="551620" cy="911593"/>
          </a:xfrm>
          <a:prstGeom prst="downArrow">
            <a:avLst>
              <a:gd name="adj1" fmla="val 24603"/>
              <a:gd name="adj2" fmla="val 388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127973" y="3101009"/>
            <a:ext cx="2064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WITH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416" y="1259750"/>
            <a:ext cx="118242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Candara Light" panose="020E0502030303020204" pitchFamily="34" charset="0"/>
              </a:rPr>
              <a:t>Def: </a:t>
            </a:r>
            <a:r>
              <a:rPr lang="en-US" altLang="zh-CN" sz="3200" dirty="0" smtClean="0">
                <a:latin typeface="Candara Light" panose="020E0502030303020204" pitchFamily="34" charset="0"/>
              </a:rPr>
              <a:t>The count of successes X in a binomial setting is a binomial random variable. The probability distribution of X is a binomial distribution. 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Candara Light" panose="020E0502030303020204" pitchFamily="34" charset="0"/>
              </a:rPr>
              <a:t>The possible values of X are 0, 1, 2, …, n. 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Candara Light" panose="020E0502030303020204" pitchFamily="34" charset="0"/>
              </a:rPr>
              <a:t>Any binomial distribution is completely specified by two numbers: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Candara Light" panose="020E0502030303020204" pitchFamily="34" charset="0"/>
              </a:rPr>
              <a:t>the number of trials n of the chance process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Candara Light" panose="020E0502030303020204" pitchFamily="34" charset="0"/>
              </a:rPr>
              <a:t>the probability p of success on each trial.</a:t>
            </a:r>
            <a:endParaRPr lang="zh-CN" altLang="en-US" sz="3200" dirty="0">
              <a:latin typeface="Candara Light" panose="020E0502030303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746" y="298968"/>
            <a:ext cx="114200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dirty="0" smtClean="0">
                <a:latin typeface="Candara Light" panose="020E0502030303020204" pitchFamily="34" charset="0"/>
              </a:rPr>
              <a:t>Binomial Random Variable</a:t>
            </a:r>
            <a:endParaRPr lang="zh-CN" altLang="en-US" sz="48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3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点赞投币收藏视频素材下载, 点赞投币收藏AE模板下载_VJ师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点赞投币收藏视频素材下载, 点赞投币收藏AE模板下载_VJ师网"/>
          <p:cNvSpPr>
            <a:spLocks noChangeAspect="1" noChangeArrowheads="1"/>
          </p:cNvSpPr>
          <p:nvPr/>
        </p:nvSpPr>
        <p:spPr bwMode="auto">
          <a:xfrm>
            <a:off x="1848540" y="189637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掷硬币免版税矢量剪贴画插图-hand0219-CoolCLIPS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0"/>
          <a:stretch/>
        </p:blipFill>
        <p:spPr bwMode="auto">
          <a:xfrm>
            <a:off x="434077" y="845282"/>
            <a:ext cx="3133725" cy="431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945283" y="447260"/>
            <a:ext cx="8100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Flipping a coin (not fair)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P(H) =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0.7     P(T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) = </a:t>
            </a:r>
            <a:r>
              <a:rPr lang="en-US" altLang="zh-CN" sz="4000" dirty="0" smtClean="0">
                <a:latin typeface="Candara Light" panose="020E0502030303020204" pitchFamily="34" charset="0"/>
              </a:rPr>
              <a:t>0.3</a:t>
            </a:r>
            <a:endParaRPr lang="en-US" altLang="zh-CN" sz="4000" dirty="0" smtClean="0">
              <a:latin typeface="Candara Light" panose="020E05020303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Define a random variable X: </a:t>
            </a: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Candara Light" panose="020E0502030303020204" pitchFamily="34" charset="0"/>
              </a:rPr>
              <a:t>X = the number of heads after 10 flips </a:t>
            </a:r>
            <a:endParaRPr lang="zh-CN" altLang="en-US" sz="4000" dirty="0">
              <a:latin typeface="Candara Light" panose="020E0502030303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4027" y="4143459"/>
            <a:ext cx="8100392" cy="121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 smtClean="0">
                <a:latin typeface="Candara Light" panose="020E0502030303020204" pitchFamily="34" charset="0"/>
              </a:rPr>
              <a:t>What is the probability of X ?</a:t>
            </a:r>
            <a:endParaRPr lang="zh-CN" altLang="en-US" sz="54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1330" y="542186"/>
            <a:ext cx="10608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Baskerville Old Face" panose="02020602080505020303" pitchFamily="18" charset="0"/>
              </a:rPr>
              <a:t>When </a:t>
            </a:r>
            <a:r>
              <a:rPr lang="en-US" altLang="zh-CN" sz="3200" dirty="0">
                <a:latin typeface="Baskerville Old Face" panose="02020602080505020303" pitchFamily="18" charset="0"/>
              </a:rPr>
              <a:t>the probability of success is 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p, the </a:t>
            </a:r>
            <a:r>
              <a:rPr lang="en-US" altLang="zh-CN" sz="3200" dirty="0">
                <a:latin typeface="Baskerville Old Face" panose="02020602080505020303" pitchFamily="18" charset="0"/>
              </a:rPr>
              <a:t>probability that a binomial random variable, X, has exactly x successes for n independent trials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, </a:t>
            </a:r>
            <a:r>
              <a:rPr lang="en-US" altLang="zh-CN" sz="3200" dirty="0">
                <a:latin typeface="Baskerville Old Face" panose="02020602080505020303" pitchFamily="18" charset="0"/>
              </a:rPr>
              <a:t>is calculated 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as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5628"/>
          <a:stretch/>
        </p:blipFill>
        <p:spPr>
          <a:xfrm>
            <a:off x="1893503" y="2310342"/>
            <a:ext cx="8564018" cy="14709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1330" y="3979830"/>
            <a:ext cx="7646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Baskerville Old Face" panose="02020602080505020303" pitchFamily="18" charset="0"/>
              </a:rPr>
              <a:t>This is the binomial probability </a:t>
            </a:r>
            <a:r>
              <a:rPr lang="en-US" altLang="zh-CN" sz="3600" dirty="0" smtClean="0">
                <a:latin typeface="Baskerville Old Face" panose="02020602080505020303" pitchFamily="18" charset="0"/>
              </a:rPr>
              <a:t>function.</a:t>
            </a:r>
            <a:endParaRPr lang="zh-CN" altLang="en-US" sz="3600" dirty="0">
              <a:latin typeface="Baskerville Old Face" panose="02020602080505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4269" y="4626161"/>
            <a:ext cx="7765774" cy="167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latin typeface="Baskerville Old Face" panose="02020602080505020303" pitchFamily="18" charset="0"/>
              </a:rPr>
              <a:t>E(X) = np</a:t>
            </a:r>
          </a:p>
          <a:p>
            <a:pPr algn="ctr">
              <a:lnSpc>
                <a:spcPct val="150000"/>
              </a:lnSpc>
            </a:pPr>
            <a:r>
              <a:rPr lang="en-US" altLang="zh-CN" sz="3600" dirty="0" err="1" smtClean="0">
                <a:latin typeface="Baskerville Old Face" panose="02020602080505020303" pitchFamily="18" charset="0"/>
              </a:rPr>
              <a:t>Var</a:t>
            </a:r>
            <a:r>
              <a:rPr lang="en-US" altLang="zh-CN" sz="3600" dirty="0" smtClean="0">
                <a:latin typeface="Baskerville Old Face" panose="02020602080505020303" pitchFamily="18" charset="0"/>
              </a:rPr>
              <a:t>(X) = np(1-p) </a:t>
            </a:r>
            <a:endParaRPr lang="zh-CN" alt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8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502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Baskerville Old Face</vt:lpstr>
      <vt:lpstr>Candara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24</cp:revision>
  <dcterms:created xsi:type="dcterms:W3CDTF">2021-11-14T12:56:14Z</dcterms:created>
  <dcterms:modified xsi:type="dcterms:W3CDTF">2021-11-15T08:52:07Z</dcterms:modified>
</cp:coreProperties>
</file>