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7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2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1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8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6157-270F-4565-BE66-CE276B6CAEF8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B975-DF36-4B5B-B087-72F7356BE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ttrek.com/Help/Glossary.aspx?Target=Multiplication%20ru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ttrek.com/Tables/Random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600200"/>
            <a:ext cx="7772400" cy="1828800"/>
          </a:xfrm>
        </p:spPr>
        <p:txBody>
          <a:bodyPr anchor="b" anchorCtr="1"/>
          <a:lstStyle/>
          <a:p>
            <a:pPr eaLnBrk="1" hangingPunct="1"/>
            <a:r>
              <a:rPr lang="en-US" altLang="zh-CN" sz="4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Simulation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1" y="3933826"/>
            <a:ext cx="5876925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CHAPTER 5</a:t>
            </a:r>
          </a:p>
          <a:p>
            <a:pPr marL="0" indent="0" algn="ctr">
              <a:buNone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0390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85800"/>
            <a:ext cx="8229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	This simulation predicts that the player will hit consecutive home runs 6 times in 500 at bats.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	Thus, the simulation suggests that there is a 1.2% chance that a randomly selected pair of at bats would consist of two home runs.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	The actual probability, based on the </a:t>
            </a:r>
            <a:r>
              <a:rPr lang="en-US" altLang="zh-CN" sz="2400">
                <a:ea typeface="ＭＳ Ｐゴシック" panose="020B0600070205080204" pitchFamily="34" charset="-128"/>
                <a:hlinkClick r:id="rId2"/>
              </a:rPr>
              <a:t>multiplication rule</a:t>
            </a:r>
            <a:r>
              <a:rPr lang="en-US" altLang="zh-CN" sz="2400">
                <a:ea typeface="ＭＳ Ｐゴシック" panose="020B0600070205080204" pitchFamily="34" charset="-128"/>
              </a:rPr>
              <a:t>,  (.1 * .1) states that there is  . 01 or a1.0% chance of hitting consecutive home runs.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	While the simulation is not exact, it is very close. And, if we had generated a list with more random numbers, it likely would have been even closer.</a:t>
            </a:r>
          </a:p>
        </p:txBody>
      </p:sp>
    </p:spTree>
    <p:extLst>
      <p:ext uri="{BB962C8B-B14F-4D97-AF65-F5344CB8AC3E}">
        <p14:creationId xmlns:p14="http://schemas.microsoft.com/office/powerpoint/2010/main" val="37839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0"/>
            <a:ext cx="8229600" cy="62484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GIVE IT A TRY!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On the average, how many girls would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you expect in a family of three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Children?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Use the random digit table:</a:t>
            </a:r>
          </a:p>
          <a:p>
            <a:pPr marL="609600" indent="-609600">
              <a:buNone/>
            </a:pPr>
            <a:endParaRPr lang="en-US" altLang="zh-CN" smtClean="0">
              <a:ea typeface="ＭＳ Ｐゴシック" panose="020B0600070205080204" pitchFamily="34" charset="-128"/>
            </a:endParaRP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0  3  5  0  9  0  0  1  4  3  3  6  7  4  9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7  7  2  7  1  9  9  6  7  5  8  2  7  6  1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1  9  1  5  9  6  5  4  5  8  0  8  1  5  0 </a:t>
            </a:r>
          </a:p>
          <a:p>
            <a:pPr marL="609600" indent="-609600"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7  2  7  1  0  2  5  6  0  2  7  5  4  4  7</a:t>
            </a:r>
          </a:p>
        </p:txBody>
      </p:sp>
    </p:spTree>
    <p:extLst>
      <p:ext uri="{BB962C8B-B14F-4D97-AF65-F5344CB8AC3E}">
        <p14:creationId xmlns:p14="http://schemas.microsoft.com/office/powerpoint/2010/main" val="30888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CN" b="1" smtClean="0">
                <a:ea typeface="ＭＳ Ｐゴシック" panose="020B0600070205080204" pitchFamily="34" charset="-128"/>
              </a:rPr>
              <a:t>Another way to gather data to answer a research question</a:t>
            </a:r>
          </a:p>
          <a:p>
            <a:pPr marL="609600" indent="-609600"/>
            <a:r>
              <a:rPr lang="en-US" altLang="zh-CN" b="1" smtClean="0">
                <a:ea typeface="ＭＳ Ｐゴシック" panose="020B0600070205080204" pitchFamily="34" charset="-128"/>
              </a:rPr>
              <a:t>Simulation</a:t>
            </a:r>
            <a:r>
              <a:rPr lang="en-US" altLang="zh-CN" smtClean="0">
                <a:ea typeface="ＭＳ Ｐゴシック" panose="020B0600070205080204" pitchFamily="34" charset="-128"/>
              </a:rPr>
              <a:t> is a way to model random events, sothat simulated outcomes closely match real-world outcomes. </a:t>
            </a:r>
          </a:p>
          <a:p>
            <a:pPr marL="609600" indent="-609600"/>
            <a:r>
              <a:rPr lang="en-US" altLang="zh-CN" smtClean="0">
                <a:ea typeface="ＭＳ Ｐゴシック" panose="020B0600070205080204" pitchFamily="34" charset="-128"/>
              </a:rPr>
              <a:t>By observing simulated outcomes, researchers gain insight on the real world.</a:t>
            </a:r>
            <a:endParaRPr lang="en-US" altLang="zh-CN" b="1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4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229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ＭＳ Ｐゴシック" panose="020B0600070205080204" pitchFamily="34" charset="-128"/>
              </a:rPr>
              <a:t>Why use simulation?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/>
            </a:r>
            <a:br>
              <a:rPr lang="en-US" altLang="zh-CN">
                <a:ea typeface="ＭＳ Ｐゴシック" panose="020B0600070205080204" pitchFamily="34" charset="-128"/>
              </a:rPr>
            </a:br>
            <a:r>
              <a:rPr lang="en-US" altLang="zh-CN">
                <a:ea typeface="ＭＳ Ｐゴシック" panose="020B0600070205080204" pitchFamily="34" charset="-128"/>
              </a:rPr>
              <a:t>Sometimes in life there are questions that can be answered with large-scale observational study, but would more easily be answered by using a simulation.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>    Some situations may be difficult, time-consuming, or expensive to analyze. In these situations, simulation may approximate real-world results; yet, require less time, effort, and/or money than other approaches.</a:t>
            </a:r>
            <a:endParaRPr lang="en-US" altLang="zh-CN" b="1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6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04800"/>
            <a:ext cx="8229600" cy="6324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ea typeface="ＭＳ Ｐゴシック" panose="020B0600070205080204" pitchFamily="34" charset="-128"/>
              </a:rPr>
              <a:t>How to Conduct a Simulation</a:t>
            </a:r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>	</a:t>
            </a:r>
            <a:r>
              <a:rPr lang="en-US" altLang="zh-CN" sz="2200">
                <a:ea typeface="ＭＳ Ｐゴシック" panose="020B0600070205080204" pitchFamily="34" charset="-128"/>
              </a:rPr>
              <a:t>A simulation is useful only if it closely mirrors real-world outcomes. The steps required to produce a useful simulation are presented below.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State the research question and list the possible outcomes.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Link each outcome to one or more random numbers. Use assumptions about the probabilities of events to set up a correspondence between outcomes &amp; random numbers.  </a:t>
            </a:r>
            <a:br>
              <a:rPr lang="en-US" altLang="zh-CN">
                <a:ea typeface="ＭＳ Ｐゴシック" panose="020B0600070205080204" pitchFamily="34" charset="-128"/>
              </a:rPr>
            </a:br>
            <a:endParaRPr lang="en-US" altLang="zh-CN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>
                <a:ea typeface="ＭＳ Ｐゴシック" panose="020B0600070205080204" pitchFamily="34" charset="-128"/>
              </a:rPr>
              <a:t>Explain how you will simulate a trial.  Include a procedure for choosing the random numbers and a STOPPING RULE.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3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"/>
            <a:ext cx="8229600" cy="6477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4.  State clearly what the response variable is.</a:t>
            </a:r>
          </a:p>
          <a:p>
            <a:pPr marL="609600" indent="-609600">
              <a:lnSpc>
                <a:spcPct val="80000"/>
              </a:lnSpc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5.   Run several trials</a:t>
            </a:r>
          </a:p>
          <a:p>
            <a:pPr marL="609600" indent="-609600">
              <a:lnSpc>
                <a:spcPct val="80000"/>
              </a:lnSpc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6.   Analyze the response variable.</a:t>
            </a:r>
          </a:p>
          <a:p>
            <a:pPr marL="609600" indent="-609600">
              <a:lnSpc>
                <a:spcPct val="80000"/>
              </a:lnSpc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>
                <a:ea typeface="ＭＳ Ｐゴシック" panose="020B0600070205080204" pitchFamily="34" charset="-128"/>
              </a:rPr>
              <a:t>7.   Analyze the simulated outcomes and report results in the context of the problem.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1600">
                <a:ea typeface="ＭＳ Ｐゴシック" panose="020B0600070205080204" pitchFamily="34" charset="-128"/>
              </a:rPr>
              <a:t>	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16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16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Note: When it comes to choosing a source of random numbers (Step 3 above), you have many options. Flipping a coin and rolling dice are low-tech but effective. Tables of random numbers (often found in the appendices of statistics texts) are another option. And good random number generators can also be used.</a:t>
            </a:r>
          </a:p>
          <a:p>
            <a:pPr marL="609600" indent="-609600">
              <a:lnSpc>
                <a:spcPct val="8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381000"/>
            <a:ext cx="8229600" cy="6172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ea typeface="ＭＳ Ｐゴシック" panose="020B0600070205080204" pitchFamily="34" charset="-128"/>
              </a:rPr>
              <a:t>Simulation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ea typeface="ＭＳ Ｐゴシック" panose="020B0600070205080204" pitchFamily="34" charset="-128"/>
              </a:rPr>
              <a:t>Problem Description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ＭＳ Ｐゴシック" panose="020B0600070205080204" pitchFamily="34" charset="-128"/>
              </a:rPr>
              <a:t>	On average, suppose a baseball player hits a home run once in every 10 times at bat. Using simulation, estimate the likelihood that the player will hit 2 consecutive  home runs.</a:t>
            </a:r>
          </a:p>
        </p:txBody>
      </p:sp>
    </p:spTree>
    <p:extLst>
      <p:ext uri="{BB962C8B-B14F-4D97-AF65-F5344CB8AC3E}">
        <p14:creationId xmlns:p14="http://schemas.microsoft.com/office/powerpoint/2010/main" val="19255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685800"/>
            <a:ext cx="8229600" cy="5943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1800" b="1">
                <a:ea typeface="ＭＳ Ｐゴシック" panose="020B0600070205080204" pitchFamily="34" charset="-128"/>
              </a:rPr>
              <a:t>Solution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18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18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1. Describe the possible outcomes. For this problem, there are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two outcomes - the player hits a home run or he doesn't.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2.  Link each outcome to one or more random numbers. Since the player hits a home run in 10% of his at bats, 10% of the random numbers should represent a home run. For this problem, let's say that the digit “2" represents a home run and any other digit represents a different outcome.  Each digit of the two digit number will represent a time at bat.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Choose a source of random numbers. For this problem, we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used Stat Trek, a software </a:t>
            </a:r>
            <a:r>
              <a:rPr lang="en-US" altLang="zh-CN" sz="2000">
                <a:ea typeface="ＭＳ Ｐゴシック" panose="020B0600070205080204" pitchFamily="34" charset="-128"/>
                <a:hlinkClick r:id="rId2"/>
              </a:rPr>
              <a:t>Random Number Generator</a:t>
            </a:r>
            <a:r>
              <a:rPr lang="en-US" altLang="zh-CN" sz="2000">
                <a:ea typeface="ＭＳ Ｐゴシック" panose="020B0600070205080204" pitchFamily="34" charset="-128"/>
              </a:rPr>
              <a:t> to produce a list of 500 two-digit numbers</a:t>
            </a:r>
            <a:r>
              <a:rPr lang="en-US" altLang="zh-CN" sz="1800">
                <a:ea typeface="ＭＳ Ｐゴシック" panose="020B0600070205080204" pitchFamily="34" charset="-128"/>
              </a:rPr>
              <a:t>. 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18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3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"/>
            <a:ext cx="8229600" cy="670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ea typeface="ＭＳ Ｐゴシック" panose="020B0600070205080204" pitchFamily="34" charset="-128"/>
              </a:rPr>
              <a:t>Random Numbers</a:t>
            </a:r>
            <a:r>
              <a:rPr lang="en-US" altLang="zh-CN" sz="18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ea typeface="ＭＳ Ｐゴシック" panose="020B0600070205080204" pitchFamily="34" charset="-128"/>
              </a:rPr>
              <a:t>	42 99 02 65 04 14 30 09 70 88 89 85 95 40 53 67 25 50 48 79 86 92 76 24 53 39 08 73 78 17 72 81 08 01 68 94 43 43 95 12 36 90 28 88 34 69 18 69 91 79 14 82 26 94 15 26 19 41 74 02 17 20 38 84 74 30 34 96 09 46 61 41 02 93 94 90 00 71 84 98 30 82 80 11 92 97 81 29 85 44 40 05 83 </a:t>
            </a:r>
            <a:r>
              <a:rPr lang="en-US" altLang="zh-CN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22</a:t>
            </a:r>
            <a:r>
              <a:rPr lang="en-US" altLang="zh-CN" sz="1800">
                <a:ea typeface="ＭＳ Ｐゴシック" panose="020B0600070205080204" pitchFamily="34" charset="-128"/>
              </a:rPr>
              <a:t> 04 86 13 33 00 99 74 75 27 43 68 </a:t>
            </a:r>
            <a:r>
              <a:rPr lang="en-US" altLang="zh-CN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22</a:t>
            </a:r>
            <a:r>
              <a:rPr lang="en-US" altLang="zh-CN" sz="1800">
                <a:ea typeface="ＭＳ Ｐゴシック" panose="020B0600070205080204" pitchFamily="34" charset="-128"/>
              </a:rPr>
              <a:t> 59 20 66 00 24 01 96 84 19 14 57 26 47 58 51 73 06 08 49 52 70 15 79 35 65 28 40 77 93 73 33 24 25 </a:t>
            </a:r>
            <a:r>
              <a:rPr lang="en-US" altLang="zh-CN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22</a:t>
            </a:r>
            <a:r>
              <a:rPr lang="en-US" altLang="zh-CN" sz="1800">
                <a:ea typeface="ＭＳ Ｐゴシック" panose="020B0600070205080204" pitchFamily="34" charset="-128"/>
              </a:rPr>
              <a:t> 32 03 89 03 62 13 85 16 23 28 12 61 16 75 45 37 15 54 36 18 45 64 31 31 06 80 32 75 99 27 91 25 98 05 55 32 27 16 51 45 89 31 78 90 82 05 11 39 80 83 01 20 10 67 97 33 72 09 98 78 39 56 57 54 63 35 21 35 93 18 17 48 55 60 44 92 21 07 77 42 46 86 41 49 76 96 36 62 38 11 64 07 04 58 23 56 29 37 87 37 59 47 83 77 21 63 10 95 87 10 42 71 12 88 06 52 42 99 02 65 04 14 30 09 70 88 89 85 95 40 53 67 25 50 48 79 86 92 76 24 53 39 08 73 78 17 72 81 08 01 68 94 43 43 95 12 36 90 28 88 34 69 18 69 91 79 14 82 26 94 15 26 19 41 74 02 17 20 38 84 74 30 34 96 09 46 61 41 02 93 94 90 00 71 84 98 30 82 80 11 92 97 81 29 85 44 40 05 83 </a:t>
            </a:r>
            <a:r>
              <a:rPr lang="en-US" altLang="zh-CN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22</a:t>
            </a:r>
            <a:r>
              <a:rPr lang="en-US" altLang="zh-CN" sz="1800">
                <a:ea typeface="ＭＳ Ｐゴシック" panose="020B0600070205080204" pitchFamily="34" charset="-128"/>
              </a:rPr>
              <a:t> 04 86 13 33 00 99 74 75 27 43 68 </a:t>
            </a:r>
            <a:r>
              <a:rPr lang="en-US" altLang="zh-CN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22</a:t>
            </a:r>
            <a:r>
              <a:rPr lang="en-US" altLang="zh-CN" sz="1800">
                <a:ea typeface="ＭＳ Ｐゴシック" panose="020B0600070205080204" pitchFamily="34" charset="-128"/>
              </a:rPr>
              <a:t> 59 20 66 00 24 01 96 84 19 14 57 26 47 58 51 73 06 08 49 52 70 15 79 35 65 28 40 77 93 73 33 24 25 </a:t>
            </a:r>
            <a:r>
              <a:rPr lang="en-US" altLang="zh-CN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22</a:t>
            </a:r>
            <a:r>
              <a:rPr lang="en-US" altLang="zh-CN" sz="1800">
                <a:ea typeface="ＭＳ Ｐゴシック" panose="020B0600070205080204" pitchFamily="34" charset="-128"/>
              </a:rPr>
              <a:t> 32 03 89 03 62 13 85 16 23 28 12 61 16 75 45 37 15 54 36 18 45 64 31 31 06 80 32 75 99 27 91 25 98 05 55 32 27 16 51 45 89 31 78 90 82 05 11 39 80 83 01 20 10 67 97 33 72 09 98 78 39 56 57 54 63 35 21 35 93 18 17 48 55 60 44 92 21 07 77 42 46 86 41 49 76 96 36 62 38 11 64 07 04 58 23 56 29 37 87 37 59 47 83 77 </a:t>
            </a:r>
          </a:p>
        </p:txBody>
      </p:sp>
    </p:spTree>
    <p:extLst>
      <p:ext uri="{BB962C8B-B14F-4D97-AF65-F5344CB8AC3E}">
        <p14:creationId xmlns:p14="http://schemas.microsoft.com/office/powerpoint/2010/main" val="31002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096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3.  Read each pair of  random numbers as two consecutive times at bat. We are interested in counting the number of consecutive homeruns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4. Based on the random numbers, note the "simulated" outcome. Since the digit "2“ represents a home run, the number "22“ represents consecutive home runs. Any other 2-digit number represents a failure to hit consecutive home runs.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5. The list on the previous page shows the random numbers that were  generated.  Based on the random numbers, note the "simulated" outcome.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Repeat steps 4 and 5 multiple times; preferably, until the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outcomes show a stable pattern. In this example, the list of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random numbers consists of 500 2-digit pairs; i.e., 500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repetitions of steps 4 and 5.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6/7.  Analyze the simulated outcomes and report results. In the list, we found 6 occurrences of "22", which are highlighted in red in the table. In this simulation, each occurrence of "22“ represents a pair of at bats in which the player hit consecutive home runs.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4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ＭＳ Ｐゴシック</vt:lpstr>
      <vt:lpstr>等线</vt:lpstr>
      <vt:lpstr>等线 Light</vt:lpstr>
      <vt:lpstr>Arial</vt:lpstr>
      <vt:lpstr>Wingdings</vt:lpstr>
      <vt:lpstr>Office 主题​​</vt:lpstr>
      <vt:lpstr>Simulation</vt:lpstr>
      <vt:lpstr>Simulation</vt:lpstr>
      <vt:lpstr>Simulation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2</cp:revision>
  <dcterms:created xsi:type="dcterms:W3CDTF">2021-10-26T03:29:53Z</dcterms:created>
  <dcterms:modified xsi:type="dcterms:W3CDTF">2021-10-26T03:30:37Z</dcterms:modified>
</cp:coreProperties>
</file>