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6" r:id="rId2"/>
    <p:sldId id="287" r:id="rId3"/>
    <p:sldId id="259" r:id="rId4"/>
    <p:sldId id="289" r:id="rId5"/>
    <p:sldId id="276" r:id="rId6"/>
    <p:sldId id="260" r:id="rId7"/>
    <p:sldId id="277" r:id="rId8"/>
    <p:sldId id="261" r:id="rId9"/>
    <p:sldId id="262" r:id="rId10"/>
    <p:sldId id="293" r:id="rId11"/>
    <p:sldId id="295" r:id="rId12"/>
    <p:sldId id="294" r:id="rId13"/>
    <p:sldId id="291" r:id="rId14"/>
    <p:sldId id="279" r:id="rId15"/>
    <p:sldId id="282" r:id="rId16"/>
    <p:sldId id="285" r:id="rId17"/>
    <p:sldId id="280" r:id="rId18"/>
    <p:sldId id="281" r:id="rId19"/>
    <p:sldId id="283" r:id="rId20"/>
    <p:sldId id="296" r:id="rId21"/>
    <p:sldId id="297" r:id="rId22"/>
    <p:sldId id="264" r:id="rId23"/>
    <p:sldId id="298" r:id="rId24"/>
    <p:sldId id="29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667" autoAdjust="0"/>
  </p:normalViewPr>
  <p:slideViewPr>
    <p:cSldViewPr snapToGrid="0">
      <p:cViewPr varScale="1">
        <p:scale>
          <a:sx n="43" d="100"/>
          <a:sy n="43" d="100"/>
        </p:scale>
        <p:origin x="1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Microsoft%20PowerPoint%20&#20013;&#30340;&#22270;&#34920;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Microsoft%20PowerPoint%20&#20013;&#30340;&#22270;&#34920;" TargetMode="Externa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'[Microsoft PowerPoint 中的图表]Sheet1'!$A$2:$A$77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 sz="2000"/>
            </a:pPr>
            <a:r>
              <a:rPr lang="en-US" altLang="zh-CN" sz="2000"/>
              <a:t>Relative Frequency</a:t>
            </a:r>
            <a:endParaRPr lang="zh-CN"/>
          </a:p>
        </cx:rich>
      </cx:tx>
    </cx:title>
    <cx:plotArea>
      <cx:plotAreaRegion>
        <cx:series layoutId="clusteredColumn" uniqueId="{8868FC9D-6509-4BEE-A9ED-F1C50D63BE4A}">
          <cx:tx>
            <cx:txData>
              <cx:f>'[Microsoft PowerPoint 中的图表]Sheet1'!$A$1</cx:f>
              <cx:v/>
            </cx:txData>
          </cx:tx>
          <cx:dataId val="0"/>
          <cx:layoutPr>
            <cx:binning intervalClosed="r">
              <cx:binSize val="10"/>
            </cx:binning>
          </cx:layoutPr>
        </cx:series>
      </cx:plotAreaRegion>
      <cx:axis id="0">
        <cx:catScaling gapWidth="0"/>
        <cx:tickLabels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zh-CN" sz="1600" b="1"/>
          </a:p>
        </cx:txPr>
      </cx:axis>
      <cx:axis id="1">
        <cx:valScaling/>
        <cx:units unit="hundreds"/>
        <cx:majorGridlines/>
        <cx:tickLabels/>
        <cx:numFmt formatCode="0.00%" sourceLinked="0"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zh-CN" sz="1600" b="1"/>
          </a:p>
        </cx:txPr>
      </cx:axis>
    </cx:plotArea>
  </cx:chart>
</cx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'[Microsoft PowerPoint 中的图表]Sheet1'!$A$2:$A$77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 sz="2000"/>
            </a:pPr>
            <a:r>
              <a:rPr lang="en-US" altLang="zh-CN" sz="2000" dirty="0" smtClean="0"/>
              <a:t>Density</a:t>
            </a:r>
          </a:p>
        </cx:rich>
      </cx:tx>
    </cx:title>
    <cx:plotArea>
      <cx:plotAreaRegion>
        <cx:series layoutId="clusteredColumn" uniqueId="{8868FC9D-6509-4BEE-A9ED-F1C50D63BE4A}">
          <cx:tx>
            <cx:txData>
              <cx:f>'[Microsoft PowerPoint 中的图表]Sheet1'!$A$1</cx:f>
              <cx:v/>
            </cx:txData>
          </cx:tx>
          <cx:dataId val="0"/>
          <cx:layoutPr>
            <cx:binning intervalClosed="r">
              <cx:binSize val="10"/>
            </cx:binning>
          </cx:layoutPr>
        </cx:series>
      </cx:plotAreaRegion>
      <cx:axis id="0">
        <cx:catScaling gapWidth="0"/>
        <cx:tickLabels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zh-CN" sz="1600" b="1"/>
          </a:p>
        </cx:txPr>
      </cx:axis>
      <cx:axis id="1">
        <cx:valScaling/>
        <cx:units unit="thousands"/>
        <cx:majorGridlines/>
        <cx:tickLabels/>
        <cx:numFmt formatCode="0.00%" sourceLinked="0"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zh-CN" sz="1600" b="1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87D09-210A-449B-9477-B15AD2B212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590AD-DDE4-4F5C-88A4-ABDB2CA1E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41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 smtClean="0">
                    <a:latin typeface="Bahnschrift Light" panose="020B0502040204020203" pitchFamily="34" charset="0"/>
                    <a:ea typeface="宋体" panose="02010600030101010101" pitchFamily="2" charset="-122"/>
                  </a:rPr>
                  <a:t>The probability that X falls in an interval is the area under the density curve and above the horizontal axis.</a:t>
                </a:r>
              </a:p>
              <a:p>
                <a:pPr marL="228600" indent="-228600">
                  <a:buAutoNum type="arabicPeriod"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因为如果纵坐标是</a:t>
                </a:r>
                <a:r>
                  <a:rPr lang="en-US" altLang="zh-CN" dirty="0" smtClean="0"/>
                  <a:t>density</a:t>
                </a:r>
                <a:r>
                  <a:rPr lang="zh-CN" altLang="en-US" dirty="0" smtClean="0"/>
                  <a:t>的话，我们的面积对应的就是概率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density = relative Frequency /</a:t>
                </a:r>
                <a:r>
                  <a:rPr lang="en-US" altLang="zh-CN" baseline="0" dirty="0" smtClean="0"/>
                  <a:t> interval width </a:t>
                </a:r>
                <a:r>
                  <a:rPr lang="zh-CN" altLang="en-US" baseline="0" dirty="0" smtClean="0"/>
                  <a:t>在连续变量的情况下，我们让区间长度趋近于</a:t>
                </a:r>
                <a:r>
                  <a:rPr lang="en-US" altLang="zh-CN" baseline="0" dirty="0" smtClean="0"/>
                  <a:t>0</a:t>
                </a:r>
                <a:r>
                  <a:rPr lang="zh-CN" altLang="en-US" baseline="0" dirty="0" smtClean="0"/>
                  <a:t>了，所以就是 </a:t>
                </a:r>
                <a:r>
                  <a:rPr lang="en-US" altLang="zh-CN" baseline="0" dirty="0" smtClean="0"/>
                  <a:t>dx</a:t>
                </a:r>
                <a:r>
                  <a:rPr lang="zh-CN" altLang="en-US" baseline="0" dirty="0" smtClean="0"/>
                  <a:t>，</a:t>
                </a:r>
                <a:endParaRPr lang="en-US" altLang="zh-CN" baseline="0" dirty="0" smtClean="0"/>
              </a:p>
              <a:p>
                <a:pPr marL="0" indent="0">
                  <a:buNone/>
                </a:pPr>
                <a:r>
                  <a:rPr lang="zh-CN" altLang="en-US" baseline="0" dirty="0" smtClean="0"/>
                  <a:t>也就是说 </a:t>
                </a:r>
                <a:r>
                  <a:rPr lang="en-US" altLang="zh-CN" baseline="0" dirty="0" smtClean="0"/>
                  <a:t>density function f(x) * dx = </a:t>
                </a:r>
                <a:r>
                  <a:rPr lang="zh-CN" altLang="en-US" baseline="0" dirty="0" smtClean="0"/>
                  <a:t>这一段</a:t>
                </a:r>
                <a:r>
                  <a:rPr lang="en-US" altLang="zh-CN" baseline="0" dirty="0" smtClean="0"/>
                  <a:t>dx</a:t>
                </a:r>
                <a:r>
                  <a:rPr lang="zh-CN" altLang="en-US" baseline="0" dirty="0" smtClean="0"/>
                  <a:t>对应的概率</a:t>
                </a:r>
                <a:endParaRPr lang="en-US" altLang="zh-CN" baseline="0" dirty="0" smtClean="0"/>
              </a:p>
              <a:p>
                <a:pPr marL="0" indent="0">
                  <a:buNone/>
                </a:pPr>
                <a:endParaRPr lang="en-US" altLang="zh-CN" baseline="0" dirty="0" smtClean="0"/>
              </a:p>
              <a:p>
                <a:pPr marL="0" indent="0">
                  <a:buNone/>
                </a:pPr>
                <a:r>
                  <a:rPr lang="zh-CN" altLang="en-US" baseline="0" dirty="0" smtClean="0"/>
                  <a:t>那区间</a:t>
                </a:r>
                <a:r>
                  <a:rPr lang="en-US" altLang="zh-CN" baseline="0" dirty="0" err="1" smtClean="0"/>
                  <a:t>a,b</a:t>
                </a:r>
                <a:r>
                  <a:rPr lang="zh-CN" altLang="en-US" baseline="0" dirty="0" smtClean="0"/>
                  <a:t>对应的概率应该就是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zh-CN" altLang="en-US" i="1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altLang="zh-CN" i="1" baseline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也就是阴影部分的面积</a:t>
                </a:r>
                <a:endParaRPr lang="en-US" altLang="zh-CN" baseline="0" dirty="0" smtClean="0"/>
              </a:p>
              <a:p>
                <a:pPr marL="0" indent="0">
                  <a:buNone/>
                </a:pPr>
                <a:endParaRPr lang="en-US" altLang="zh-CN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>
                  <a:latin typeface="Bahnschrift Light" panose="020B0502040204020203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 smtClean="0">
                    <a:latin typeface="Bahnschrift Light" panose="020B0502040204020203" pitchFamily="34" charset="0"/>
                    <a:ea typeface="宋体" panose="02010600030101010101" pitchFamily="2" charset="-122"/>
                  </a:rPr>
                  <a:t>The probability that X falls in an interval is the area under the density curve and above the horizontal axis.</a:t>
                </a:r>
              </a:p>
              <a:p>
                <a:pPr marL="228600" indent="-228600">
                  <a:buAutoNum type="arabicPeriod"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因为如果纵坐标是</a:t>
                </a:r>
                <a:r>
                  <a:rPr lang="en-US" altLang="zh-CN" dirty="0" smtClean="0"/>
                  <a:t>density</a:t>
                </a:r>
                <a:r>
                  <a:rPr lang="zh-CN" altLang="en-US" dirty="0" smtClean="0"/>
                  <a:t>的话，我们的面积对应的就是概率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density = relative Frequency /</a:t>
                </a:r>
                <a:r>
                  <a:rPr lang="en-US" altLang="zh-CN" baseline="0" dirty="0" smtClean="0"/>
                  <a:t> interval width </a:t>
                </a:r>
                <a:r>
                  <a:rPr lang="zh-CN" altLang="en-US" baseline="0" dirty="0" smtClean="0"/>
                  <a:t>在连续变量的情况下，我们让区间长度趋近于</a:t>
                </a:r>
                <a:r>
                  <a:rPr lang="en-US" altLang="zh-CN" baseline="0" dirty="0" smtClean="0"/>
                  <a:t>0</a:t>
                </a:r>
                <a:r>
                  <a:rPr lang="zh-CN" altLang="en-US" baseline="0" dirty="0" smtClean="0"/>
                  <a:t>了，所以就是 </a:t>
                </a:r>
                <a:r>
                  <a:rPr lang="en-US" altLang="zh-CN" baseline="0" dirty="0" smtClean="0"/>
                  <a:t>dx</a:t>
                </a:r>
                <a:r>
                  <a:rPr lang="zh-CN" altLang="en-US" baseline="0" dirty="0" smtClean="0"/>
                  <a:t>，</a:t>
                </a:r>
                <a:endParaRPr lang="en-US" altLang="zh-CN" baseline="0" dirty="0" smtClean="0"/>
              </a:p>
              <a:p>
                <a:pPr marL="0" indent="0">
                  <a:buNone/>
                </a:pPr>
                <a:r>
                  <a:rPr lang="zh-CN" altLang="en-US" baseline="0" dirty="0" smtClean="0"/>
                  <a:t>也就是说 </a:t>
                </a:r>
                <a:r>
                  <a:rPr lang="en-US" altLang="zh-CN" baseline="0" dirty="0" smtClean="0"/>
                  <a:t>density function f(x) </a:t>
                </a:r>
                <a:r>
                  <a:rPr lang="en-US" altLang="zh-CN" baseline="0" dirty="0" smtClean="0"/>
                  <a:t>* dx = </a:t>
                </a:r>
                <a:r>
                  <a:rPr lang="zh-CN" altLang="en-US" baseline="0" dirty="0" smtClean="0"/>
                  <a:t>这</a:t>
                </a:r>
                <a:r>
                  <a:rPr lang="zh-CN" altLang="en-US" baseline="0" dirty="0" smtClean="0"/>
                  <a:t>一段</a:t>
                </a:r>
                <a:r>
                  <a:rPr lang="en-US" altLang="zh-CN" baseline="0" dirty="0" smtClean="0"/>
                  <a:t>dx</a:t>
                </a:r>
                <a:r>
                  <a:rPr lang="zh-CN" altLang="en-US" baseline="0" dirty="0" smtClean="0"/>
                  <a:t>对应</a:t>
                </a:r>
                <a:r>
                  <a:rPr lang="zh-CN" altLang="en-US" baseline="0" dirty="0" smtClean="0"/>
                  <a:t>的</a:t>
                </a:r>
                <a:r>
                  <a:rPr lang="zh-CN" altLang="en-US" baseline="0" dirty="0" smtClean="0"/>
                  <a:t>概率</a:t>
                </a:r>
                <a:endParaRPr lang="en-US" altLang="zh-CN" baseline="0" dirty="0" smtClean="0"/>
              </a:p>
              <a:p>
                <a:pPr marL="0" indent="0">
                  <a:buNone/>
                </a:pPr>
                <a:endParaRPr lang="en-US" altLang="zh-CN" baseline="0" dirty="0" smtClean="0"/>
              </a:p>
              <a:p>
                <a:pPr marL="0" indent="0">
                  <a:buNone/>
                </a:pPr>
                <a:r>
                  <a:rPr lang="zh-CN" altLang="en-US" baseline="0" dirty="0" smtClean="0"/>
                  <a:t>那区间</a:t>
                </a:r>
                <a:r>
                  <a:rPr lang="en-US" altLang="zh-CN" baseline="0" dirty="0" err="1" smtClean="0"/>
                  <a:t>a,b</a:t>
                </a:r>
                <a:r>
                  <a:rPr lang="zh-CN" altLang="en-US" baseline="0" dirty="0" smtClean="0"/>
                  <a:t>对应的概率应该就是 </a:t>
                </a:r>
                <a:r>
                  <a:rPr lang="zh-CN" altLang="en-US" i="0" baseline="0" smtClean="0">
                    <a:latin typeface="Cambria Math" panose="02040503050406030204" pitchFamily="18" charset="0"/>
                  </a:rPr>
                  <a:t>∫25</a:t>
                </a:r>
                <a:r>
                  <a:rPr lang="en-US" altLang="zh-CN" i="0" baseline="0" smtClean="0">
                    <a:latin typeface="Cambria Math" panose="02040503050406030204" pitchFamily="18" charset="0"/>
                  </a:rPr>
                  <a:t>_a^</a:t>
                </a:r>
                <a:r>
                  <a:rPr lang="en-US" altLang="zh-CN" b="0" i="0" baseline="0" smtClean="0">
                    <a:latin typeface="Cambria Math" panose="02040503050406030204" pitchFamily="18" charset="0"/>
                  </a:rPr>
                  <a:t>𝑏▒𝑓(𝑥)  𝑑𝑥</a:t>
                </a:r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也就是阴影部分的面积</a:t>
                </a:r>
                <a:endParaRPr lang="en-US" altLang="zh-CN" baseline="0" dirty="0" smtClean="0"/>
              </a:p>
              <a:p>
                <a:pPr marL="0" indent="0">
                  <a:buNone/>
                </a:pPr>
                <a:endParaRPr lang="en-US" altLang="zh-CN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>
                  <a:latin typeface="Bahnschrift Light" panose="020B0502040204020203" pitchFamily="34" charset="0"/>
                  <a:ea typeface="宋体" panose="02010600030101010101" pitchFamily="2" charset="-122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7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8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aseline="0" dirty="0" smtClean="0"/>
                  <a:t>问：</a:t>
                </a:r>
                <a:r>
                  <a:rPr lang="en-US" altLang="zh-CN" baseline="0" dirty="0" smtClean="0"/>
                  <a:t>f(x) </a:t>
                </a:r>
                <a:r>
                  <a:rPr lang="zh-CN" altLang="en-US" baseline="0" dirty="0" smtClean="0"/>
                  <a:t>下的面积总和是多少？</a:t>
                </a:r>
                <a:endParaRPr lang="en-US" altLang="zh-CN" baseline="0" dirty="0" smtClean="0"/>
              </a:p>
              <a:p>
                <a:pPr marL="0" indent="0">
                  <a:buNone/>
                </a:pPr>
                <a:endParaRPr lang="en-US" altLang="zh-CN" baseline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 baseline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nary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baseline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zh-CN" altLang="en-US" dirty="0" smtClean="0"/>
                  <a:t>，全集的概率应该就是</a:t>
                </a:r>
                <a:r>
                  <a:rPr lang="en-US" altLang="zh-CN" dirty="0" smtClean="0"/>
                  <a:t>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>
                  <a:latin typeface="Bahnschrift Light" panose="020B0502040204020203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aseline="0" dirty="0" smtClean="0"/>
                  <a:t>问：</a:t>
                </a:r>
                <a:r>
                  <a:rPr lang="en-US" altLang="zh-CN" baseline="0" dirty="0" smtClean="0"/>
                  <a:t>f(x) </a:t>
                </a:r>
                <a:r>
                  <a:rPr lang="zh-CN" altLang="en-US" baseline="0" dirty="0" smtClean="0"/>
                  <a:t>下的面积总和是多少？</a:t>
                </a:r>
                <a:endParaRPr lang="en-US" altLang="zh-CN" baseline="0" dirty="0" smtClean="0"/>
              </a:p>
              <a:p>
                <a:pPr marL="0" indent="0">
                  <a:buNone/>
                </a:pPr>
                <a:endParaRPr lang="en-US" altLang="zh-CN" baseline="0" dirty="0" smtClean="0"/>
              </a:p>
              <a:p>
                <a:pPr marL="0" indent="0">
                  <a:buNone/>
                </a:pPr>
                <a:r>
                  <a:rPr lang="zh-CN" altLang="en-US" i="0" baseline="0" smtClean="0">
                    <a:latin typeface="Cambria Math" panose="02040503050406030204" pitchFamily="18" charset="0"/>
                  </a:rPr>
                  <a:t>∫1</a:t>
                </a:r>
                <a:r>
                  <a:rPr lang="en-US" altLang="zh-CN" i="0" baseline="0" smtClean="0">
                    <a:latin typeface="Cambria Math" panose="02040503050406030204" pitchFamily="18" charset="0"/>
                  </a:rPr>
                  <a:t>▒f</a:t>
                </a:r>
                <a:r>
                  <a:rPr lang="en-US" altLang="zh-CN" b="0" i="0" baseline="0" smtClean="0">
                    <a:latin typeface="Cambria Math" panose="02040503050406030204" pitchFamily="18" charset="0"/>
                  </a:rPr>
                  <a:t>  d𝑥= ∑▒𝑝</a:t>
                </a:r>
                <a:r>
                  <a:rPr lang="zh-CN" altLang="en-US" dirty="0" smtClean="0"/>
                  <a:t>，全集的概率应该就是</a:t>
                </a:r>
                <a:r>
                  <a:rPr lang="en-US" altLang="zh-CN" dirty="0" smtClean="0"/>
                  <a:t>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>
                  <a:latin typeface="Bahnschrift Light" panose="020B0502040204020203" pitchFamily="34" charset="0"/>
                  <a:ea typeface="宋体" panose="02010600030101010101" pitchFamily="2" charset="-122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24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3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对于连续型随机变量来说，某一个点的概率是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2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91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48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45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1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62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33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44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6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45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0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1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31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先回顾一下</a:t>
            </a:r>
            <a:r>
              <a:rPr lang="en-US" altLang="zh-CN" dirty="0" smtClean="0"/>
              <a:t>Density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r>
              <a:rPr lang="zh-CN" altLang="en-US" dirty="0" smtClean="0"/>
              <a:t>在学习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的时候，我们把我们的数据分类成不同的区间</a:t>
            </a:r>
            <a:endParaRPr lang="en-US" altLang="zh-CN" dirty="0" smtClean="0"/>
          </a:p>
          <a:p>
            <a:r>
              <a:rPr lang="zh-CN" altLang="en-US" dirty="0" smtClean="0"/>
              <a:t>横坐标就是区间</a:t>
            </a:r>
            <a:endParaRPr lang="en-US" altLang="zh-CN" dirty="0" smtClean="0"/>
          </a:p>
          <a:p>
            <a:r>
              <a:rPr lang="zh-CN" altLang="en-US" dirty="0" smtClean="0"/>
              <a:t>纵坐标我们可以设置成</a:t>
            </a:r>
            <a:r>
              <a:rPr lang="en-US" altLang="zh-CN" dirty="0" smtClean="0"/>
              <a:t>Frequency</a:t>
            </a:r>
            <a:r>
              <a:rPr lang="zh-CN" altLang="en-US" dirty="0" smtClean="0"/>
              <a:t>，也就是去计数，不同区间的数据有多少</a:t>
            </a:r>
            <a:endParaRPr lang="en-US" altLang="zh-CN" dirty="0" smtClean="0"/>
          </a:p>
          <a:p>
            <a:r>
              <a:rPr lang="zh-CN" altLang="en-US" dirty="0" smtClean="0"/>
              <a:t>也可以设置成</a:t>
            </a:r>
            <a:r>
              <a:rPr lang="en-US" altLang="zh-CN" dirty="0" smtClean="0"/>
              <a:t>relative Frequency</a:t>
            </a:r>
            <a:r>
              <a:rPr lang="zh-CN" altLang="en-US" dirty="0" smtClean="0"/>
              <a:t>，也就是不同区间的数据所占比例是多少，比如左图：数据落在</a:t>
            </a:r>
            <a:r>
              <a:rPr lang="en-US" altLang="zh-CN" dirty="0" smtClean="0"/>
              <a:t>11,21</a:t>
            </a:r>
            <a:r>
              <a:rPr lang="zh-CN" altLang="en-US" dirty="0" smtClean="0"/>
              <a:t>这个区间大概有</a:t>
            </a:r>
            <a:r>
              <a:rPr lang="en-US" altLang="zh-CN" dirty="0" smtClean="0"/>
              <a:t>44%</a:t>
            </a:r>
          </a:p>
          <a:p>
            <a:r>
              <a:rPr lang="zh-CN" altLang="en-US" dirty="0" smtClean="0"/>
              <a:t>那我们的</a:t>
            </a:r>
            <a:r>
              <a:rPr lang="en-US" altLang="zh-CN" dirty="0" smtClean="0"/>
              <a:t>vertical axis</a:t>
            </a:r>
            <a:r>
              <a:rPr lang="zh-CN" altLang="en-US" dirty="0" smtClean="0"/>
              <a:t>也可以设置成</a:t>
            </a:r>
            <a:r>
              <a:rPr lang="en-US" altLang="zh-CN" dirty="0" smtClean="0"/>
              <a:t>density</a:t>
            </a:r>
            <a:r>
              <a:rPr lang="zh-CN" altLang="en-US" dirty="0" smtClean="0"/>
              <a:t>，不知道大家还有没有印象</a:t>
            </a:r>
            <a:r>
              <a:rPr lang="en-US" altLang="zh-CN" dirty="0" smtClean="0"/>
              <a:t>… density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relative Frequency </a:t>
            </a:r>
            <a:r>
              <a:rPr lang="zh-CN" altLang="en-US" dirty="0" smtClean="0"/>
              <a:t>除以 区间的长度，也就是</a:t>
            </a:r>
            <a:r>
              <a:rPr lang="en-US" altLang="zh-CN" dirty="0" smtClean="0"/>
              <a:t>relative Frequency </a:t>
            </a:r>
            <a:r>
              <a:rPr lang="zh-CN" altLang="en-US" dirty="0" smtClean="0"/>
              <a:t>等于我的纵坐标</a:t>
            </a:r>
            <a:r>
              <a:rPr lang="en-US" altLang="zh-CN" dirty="0" smtClean="0"/>
              <a:t>density</a:t>
            </a:r>
            <a:r>
              <a:rPr lang="zh-CN" altLang="en-US" dirty="0" smtClean="0"/>
              <a:t>乘以区间长度。这个是不是就是对应的矩形面积？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1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那我们看一下</a:t>
            </a:r>
            <a:r>
              <a:rPr lang="en-US" altLang="zh-CN" dirty="0" smtClean="0"/>
              <a:t>density histogram</a:t>
            </a:r>
            <a:r>
              <a:rPr lang="zh-CN" altLang="en-US" dirty="0" smtClean="0"/>
              <a:t>是怎么转化到</a:t>
            </a:r>
            <a:r>
              <a:rPr lang="en-US" altLang="zh-CN" dirty="0" smtClean="0"/>
              <a:t>density curve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这个有点像微积分的思路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2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当我们的</a:t>
            </a:r>
            <a:r>
              <a:rPr lang="en-US" altLang="zh-CN" dirty="0" smtClean="0"/>
              <a:t>bin 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density histogram</a:t>
            </a:r>
            <a:r>
              <a:rPr lang="zh-CN" altLang="en-US" dirty="0" smtClean="0"/>
              <a:t>是这样的</a:t>
            </a:r>
            <a:endParaRPr lang="en-US" altLang="zh-CN" dirty="0" smtClean="0"/>
          </a:p>
          <a:p>
            <a:r>
              <a:rPr lang="zh-CN" altLang="en-US" dirty="0" smtClean="0"/>
              <a:t>随着</a:t>
            </a:r>
            <a:r>
              <a:rPr lang="en-US" altLang="zh-CN" dirty="0" smtClean="0"/>
              <a:t>bin</a:t>
            </a:r>
            <a:r>
              <a:rPr lang="en-US" altLang="zh-CN" baseline="0" dirty="0" smtClean="0"/>
              <a:t> size </a:t>
            </a:r>
            <a:r>
              <a:rPr lang="zh-CN" altLang="en-US" baseline="0" dirty="0" smtClean="0"/>
              <a:t>的减小，也就是分类越来越细，我们的</a:t>
            </a:r>
            <a:r>
              <a:rPr lang="en-US" altLang="zh-CN" baseline="0" dirty="0" smtClean="0"/>
              <a:t>density histogram</a:t>
            </a:r>
            <a:r>
              <a:rPr lang="zh-CN" altLang="en-US" baseline="0" dirty="0" smtClean="0"/>
              <a:t>就会变得越来越平滑，断层越来越不明显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bin</a:t>
            </a:r>
            <a:r>
              <a:rPr lang="en-US" altLang="zh-CN" baseline="0" dirty="0" smtClean="0"/>
              <a:t> size </a:t>
            </a:r>
            <a:r>
              <a:rPr lang="zh-CN" altLang="en-US" baseline="0" dirty="0" smtClean="0"/>
              <a:t>趋近于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的时候，我们就得到了一条平滑的曲线，</a:t>
            </a:r>
            <a:r>
              <a:rPr lang="en-US" altLang="zh-CN" baseline="0" dirty="0" smtClean="0"/>
              <a:t>a smooth density curve!</a:t>
            </a:r>
          </a:p>
          <a:p>
            <a:r>
              <a:rPr lang="zh-CN" altLang="en-US" baseline="0" dirty="0" smtClean="0"/>
              <a:t>也就从离散变成了连续。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对于</a:t>
            </a:r>
            <a:r>
              <a:rPr lang="en-US" altLang="zh-CN" baseline="0" dirty="0" smtClean="0"/>
              <a:t>continuous random variable</a:t>
            </a:r>
            <a:r>
              <a:rPr lang="zh-CN" altLang="en-US" baseline="0" dirty="0" smtClean="0"/>
              <a:t>，我们就用</a:t>
            </a:r>
            <a:r>
              <a:rPr lang="en-US" altLang="zh-CN" baseline="0" dirty="0" smtClean="0"/>
              <a:t>density curve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 describe their Distributions</a:t>
            </a:r>
          </a:p>
          <a:p>
            <a:r>
              <a:rPr lang="zh-CN" altLang="en-US" baseline="0" dirty="0" smtClean="0"/>
              <a:t>这条曲线的方程也就叫做概率密度函数 </a:t>
            </a:r>
            <a:r>
              <a:rPr lang="en-US" altLang="zh-CN" baseline="0" dirty="0" smtClean="0"/>
              <a:t>pdf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 Probability density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看一下正式的定义：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A density curve is a </a:t>
            </a:r>
            <a:r>
              <a:rPr lang="en-US" altLang="zh-CN" sz="1200" b="1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smooth curve </a:t>
            </a:r>
            <a:r>
              <a:rPr lang="en-US" altLang="zh-CN" sz="1200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that describes the </a:t>
            </a:r>
            <a:r>
              <a:rPr lang="en-US" altLang="zh-CN" sz="1200" b="1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probability distribution for a continuous random variable X. </a:t>
            </a:r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The function that defines this curve is denoted by f(x)</a:t>
            </a:r>
            <a:r>
              <a:rPr lang="zh-CN" altLang="en-US" sz="1200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，我们会用</a:t>
            </a:r>
            <a:r>
              <a:rPr lang="en-US" altLang="zh-CN" sz="1200" dirty="0" err="1" smtClean="0">
                <a:latin typeface="Bahnschrift Light" panose="020B0502040204020203" pitchFamily="34" charset="0"/>
                <a:ea typeface="宋体" panose="02010600030101010101" pitchFamily="2" charset="-122"/>
              </a:rPr>
              <a:t>fx</a:t>
            </a:r>
            <a:r>
              <a:rPr lang="zh-CN" altLang="en-US" sz="1200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来表示</a:t>
            </a:r>
            <a:r>
              <a:rPr lang="en-US" altLang="zh-CN" sz="1200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density function</a:t>
            </a:r>
            <a:r>
              <a:rPr lang="zh-CN" altLang="en-US" sz="1200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，这个是固定的，不要乱用其他的，</a:t>
            </a:r>
            <a:r>
              <a:rPr lang="en-US" altLang="zh-CN" sz="1200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and it is called the </a:t>
            </a:r>
            <a:r>
              <a:rPr lang="en-US" altLang="zh-CN" sz="1200" b="1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density function.</a:t>
            </a:r>
            <a:endParaRPr lang="en-US" altLang="zh-CN" sz="1200" dirty="0" smtClean="0">
              <a:latin typeface="Bahnschrift Light" panose="020B0502040204020203" pitchFamily="34" charset="0"/>
              <a:ea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3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看一下它的性质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大于等于</a:t>
            </a:r>
            <a:r>
              <a:rPr lang="en-US" altLang="zh-CN" dirty="0" smtClean="0"/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Bahnschrift Light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90AD-DDE4-4F5C-88A4-ABDB2CA1E2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7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7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0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9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8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DF81-1CA3-4E52-A230-83E8024CD22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C203-F860-4D61-85AF-7EDDFF3ED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30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772" y="365125"/>
            <a:ext cx="10971028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Review – distribution of discrete random variable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771" y="1435394"/>
            <a:ext cx="11515061" cy="54226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Binomial distribution:</a:t>
            </a:r>
          </a:p>
          <a:p>
            <a:pPr>
              <a:buFontTx/>
              <a:buChar char="-"/>
            </a:pPr>
            <a:r>
              <a:rPr lang="en-US" altLang="zh-CN" dirty="0" smtClean="0"/>
              <a:t>n trials (n is fixed in advance)</a:t>
            </a:r>
          </a:p>
          <a:p>
            <a:pPr>
              <a:buFontTx/>
              <a:buChar char="-"/>
            </a:pPr>
            <a:r>
              <a:rPr lang="en-US" altLang="zh-CN" dirty="0" smtClean="0"/>
              <a:t>each trial: either success or failure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 smtClean="0"/>
              <a:t>Probability of success (p) remains the same throughout the trials</a:t>
            </a:r>
          </a:p>
          <a:p>
            <a:pPr>
              <a:buFontTx/>
              <a:buChar char="-"/>
            </a:pPr>
            <a:r>
              <a:rPr lang="en-US" altLang="zh-CN" dirty="0" smtClean="0"/>
              <a:t>All trials are independent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Binomial Random Variable: </a:t>
            </a:r>
          </a:p>
          <a:p>
            <a:pPr marL="0" indent="0">
              <a:buNone/>
            </a:pPr>
            <a:r>
              <a:rPr lang="en-US" altLang="zh-CN" dirty="0" smtClean="0"/>
              <a:t>X = the number of successes after n trials</a:t>
            </a:r>
          </a:p>
          <a:p>
            <a:pPr marL="0" indent="0">
              <a:buNone/>
            </a:pPr>
            <a:r>
              <a:rPr lang="en-US" altLang="zh-CN" dirty="0" err="1" smtClean="0"/>
              <a:t>X~Binom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n,p</a:t>
            </a:r>
            <a:r>
              <a:rPr lang="en-US" altLang="zh-CN" dirty="0" smtClean="0"/>
              <a:t>)     P(X=k) = ?</a:t>
            </a:r>
          </a:p>
          <a:p>
            <a:pPr marL="0" indent="0">
              <a:buNone/>
            </a:pPr>
            <a:r>
              <a:rPr lang="en-US" altLang="zh-CN" dirty="0" smtClean="0"/>
              <a:t>E(X) = np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(X) = np(1-p)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38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9433" y="1279565"/>
                <a:ext cx="11722567" cy="38770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3600" dirty="0" smtClean="0">
                    <a:latin typeface="Bahnschrift Light" panose="020B0502040204020203" pitchFamily="34" charset="0"/>
                    <a:ea typeface="宋体" panose="02010600030101010101" pitchFamily="2" charset="-122"/>
                  </a:rPr>
                  <a:t>2. The </a:t>
                </a:r>
                <a:r>
                  <a:rPr lang="en-US" altLang="zh-CN" sz="3600" dirty="0">
                    <a:latin typeface="Bahnschrift Light" panose="020B0502040204020203" pitchFamily="34" charset="0"/>
                    <a:ea typeface="宋体" panose="02010600030101010101" pitchFamily="2" charset="-122"/>
                  </a:rPr>
                  <a:t>probability that X falls in </a:t>
                </a:r>
                <a:r>
                  <a:rPr lang="en-US" altLang="zh-CN" sz="3600" dirty="0" smtClean="0">
                    <a:latin typeface="Bahnschrift Light" panose="020B0502040204020203" pitchFamily="34" charset="0"/>
                    <a:ea typeface="宋体" panose="02010600030101010101" pitchFamily="2" charset="-122"/>
                  </a:rPr>
                  <a:t>an interval </a:t>
                </a:r>
                <a:r>
                  <a:rPr lang="en-US" altLang="zh-CN" sz="3600" dirty="0">
                    <a:latin typeface="Bahnschrift Light" panose="020B0502040204020203" pitchFamily="34" charset="0"/>
                    <a:ea typeface="宋体" panose="02010600030101010101" pitchFamily="2" charset="-122"/>
                  </a:rPr>
                  <a:t>is the area </a:t>
                </a:r>
                <a:r>
                  <a:rPr lang="en-US" altLang="zh-CN" sz="3600" dirty="0" smtClean="0">
                    <a:latin typeface="Bahnschrift Light" panose="020B0502040204020203" pitchFamily="34" charset="0"/>
                    <a:ea typeface="宋体" panose="02010600030101010101" pitchFamily="2" charset="-122"/>
                  </a:rPr>
                  <a:t>under </a:t>
                </a:r>
                <a:r>
                  <a:rPr lang="en-US" altLang="zh-CN" sz="3600" dirty="0">
                    <a:latin typeface="Bahnschrift Light" panose="020B0502040204020203" pitchFamily="34" charset="0"/>
                    <a:ea typeface="宋体" panose="02010600030101010101" pitchFamily="2" charset="-122"/>
                  </a:rPr>
                  <a:t>the density curve and above the horizontal axis.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𝑒𝑛𝑠𝑖𝑡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𝑟𝑒𝑙𝑎𝑡𝑖𝑣𝑒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𝑖𝑛𝑡𝑒𝑟𝑣𝑎𝑙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zh-CN" sz="3600" dirty="0" smtClean="0"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US" altLang="zh-CN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</a:rPr>
                        <m:t>probability</m:t>
                      </m:r>
                    </m:oMath>
                  </m:oMathPara>
                </a14:m>
                <a:endParaRPr lang="en-US" altLang="zh-CN" sz="3600" dirty="0" smtClean="0"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36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9433" y="1279565"/>
                <a:ext cx="11722567" cy="3877052"/>
              </a:xfrm>
              <a:blipFill>
                <a:blip r:embed="rId3"/>
                <a:stretch>
                  <a:fillRect l="-1560" t="-3931" b="-7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33" y="14887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Density Curves -- Properties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853" t="3520" r="4849"/>
          <a:stretch/>
        </p:blipFill>
        <p:spPr>
          <a:xfrm>
            <a:off x="5411449" y="2406572"/>
            <a:ext cx="6776546" cy="426089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7450111" y="4721902"/>
            <a:ext cx="44971" cy="16339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8382000" y="2601444"/>
            <a:ext cx="27482" cy="36821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7495082" y="5876144"/>
            <a:ext cx="389744" cy="3555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548797" y="5348716"/>
            <a:ext cx="846944" cy="8829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7524439" y="4756085"/>
            <a:ext cx="853556" cy="8829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7689954" y="4204114"/>
            <a:ext cx="688041" cy="5845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7974767" y="3672590"/>
            <a:ext cx="403228" cy="3206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8106666" y="3071079"/>
            <a:ext cx="271329" cy="200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36931" y="6266652"/>
            <a:ext cx="1394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      b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99722" y="3737800"/>
                <a:ext cx="2789995" cy="2159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4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zh-CN" sz="4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altLang="zh-CN" sz="4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4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en-US" altLang="zh-CN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722" y="3737800"/>
                <a:ext cx="2789995" cy="2159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6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3"/>
          <a:srcRect l="2439" r="5136"/>
          <a:stretch/>
        </p:blipFill>
        <p:spPr>
          <a:xfrm>
            <a:off x="0" y="2304587"/>
            <a:ext cx="12192000" cy="35715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9036" y="2304587"/>
            <a:ext cx="2698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P(a&lt;X&lt;b)</a:t>
            </a:r>
            <a:endParaRPr lang="zh-CN" altLang="en-US" sz="4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45109" y="3320924"/>
            <a:ext cx="2698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P(X&lt;a)</a:t>
            </a:r>
            <a:endParaRPr lang="zh-CN" altLang="en-US" sz="4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988448" y="2551483"/>
            <a:ext cx="2698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P(X&gt;b)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635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33" y="14887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Density Curves -- Properties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853" t="3520" r="4849"/>
          <a:stretch/>
        </p:blipFill>
        <p:spPr>
          <a:xfrm>
            <a:off x="781620" y="1594539"/>
            <a:ext cx="6776546" cy="426089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H="1" flipV="1">
            <a:off x="2323476" y="5019799"/>
            <a:ext cx="389744" cy="3555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763942" y="4347192"/>
            <a:ext cx="846944" cy="8829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031580" y="3429049"/>
            <a:ext cx="1720302" cy="19212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3438892" y="2822840"/>
            <a:ext cx="2199908" cy="26230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885595" y="2045857"/>
            <a:ext cx="3114812" cy="34245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47110" y="1528853"/>
                <a:ext cx="4326377" cy="986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zh-CN" alt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4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4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4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4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altLang="zh-CN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zh-CN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400" b="1" dirty="0" smtClean="0">
                    <a:solidFill>
                      <a:srgbClr val="FF0000"/>
                    </a:solidFill>
                  </a:rPr>
                  <a:t>？</a:t>
                </a:r>
                <a:endParaRPr lang="en-US" altLang="zh-CN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10" y="1528853"/>
                <a:ext cx="4326377" cy="986104"/>
              </a:xfrm>
              <a:prstGeom prst="rect">
                <a:avLst/>
              </a:prstGeom>
              <a:blipFill>
                <a:blip r:embed="rId4"/>
                <a:stretch>
                  <a:fillRect r="-4795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850506" y="2984863"/>
            <a:ext cx="5197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Bahnschrift" panose="020B0502040204020203" pitchFamily="34" charset="0"/>
                <a:ea typeface="宋体" panose="02010600030101010101" pitchFamily="2" charset="-122"/>
              </a:rPr>
              <a:t>3. The </a:t>
            </a:r>
            <a:r>
              <a:rPr lang="en-US" altLang="zh-CN" sz="3600" dirty="0">
                <a:latin typeface="Bahnschrift" panose="020B0502040204020203" pitchFamily="34" charset="0"/>
                <a:ea typeface="宋体" panose="02010600030101010101" pitchFamily="2" charset="-122"/>
              </a:rPr>
              <a:t>total area under the density curve is 1</a:t>
            </a:r>
          </a:p>
        </p:txBody>
      </p:sp>
    </p:spTree>
    <p:extLst>
      <p:ext uri="{BB962C8B-B14F-4D97-AF65-F5344CB8AC3E}">
        <p14:creationId xmlns:p14="http://schemas.microsoft.com/office/powerpoint/2010/main" val="21857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Art\CH02\F02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23" y="2059212"/>
            <a:ext cx="6802777" cy="479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33" y="14887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Density Curves --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9847" y="1474437"/>
                <a:ext cx="9918751" cy="1663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 startAt="4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3600" b="0" dirty="0" smtClean="0"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≤8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≤7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=0.12</m:t>
                    </m:r>
                  </m:oMath>
                </a14:m>
                <a:endParaRPr lang="en-US" altLang="zh-CN" sz="3600" dirty="0" smtClean="0">
                  <a:latin typeface="Bahnschrift Light" panose="020B0502040204020203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7" y="1474437"/>
                <a:ext cx="9918751" cy="16639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6601"/>
            <a:ext cx="12034371" cy="1956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7725" y="2210465"/>
            <a:ext cx="5473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Bahnschrift Light" panose="020B0502040204020203" pitchFamily="34" charset="0"/>
              </a:rPr>
              <a:t>P(x=a) = ?</a:t>
            </a:r>
            <a:endParaRPr lang="zh-CN" altLang="en-US" sz="6600" dirty="0">
              <a:latin typeface="Bahnschrift Light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2706" y="2210465"/>
            <a:ext cx="1010632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0</a:t>
            </a:r>
            <a:endParaRPr lang="zh-CN" altLang="en-US" sz="66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Density Curves -- Properties</a:t>
            </a:r>
          </a:p>
        </p:txBody>
      </p:sp>
    </p:spTree>
    <p:extLst>
      <p:ext uri="{BB962C8B-B14F-4D97-AF65-F5344CB8AC3E}">
        <p14:creationId xmlns:p14="http://schemas.microsoft.com/office/powerpoint/2010/main" val="134603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26" y="405284"/>
            <a:ext cx="11234057" cy="388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Bahnschrift Light" panose="020B0502040204020203" pitchFamily="34" charset="0"/>
              </a:rPr>
              <a:t>Practice: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Bahnschrift Light" panose="020B0502040204020203" pitchFamily="34" charset="0"/>
              </a:rPr>
              <a:t>Let X denote the lifetime (in thousands of hours) of a certain type of fan used in diesel engines. The density curve of X is as pictured.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Shade the area under the curve corresponding to each of the following probabilities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endParaRPr lang="zh-CN" altLang="en-US"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3221236"/>
            <a:ext cx="5621560" cy="21335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30537" y="3248449"/>
            <a:ext cx="61656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200" dirty="0" smtClean="0"/>
              <a:t>P(X&lt;30)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200" dirty="0" smtClean="0"/>
              <a:t>The probability that the lifetime is at least 25,000 hours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9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0370"/>
            <a:ext cx="11782697" cy="24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4096" t="28105" r="13807" b="31877"/>
          <a:stretch/>
        </p:blipFill>
        <p:spPr>
          <a:xfrm>
            <a:off x="104503" y="3050178"/>
            <a:ext cx="5748224" cy="3200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8011" y="253640"/>
            <a:ext cx="11456127" cy="259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Bahnschrift Light" panose="020B0502040204020203" pitchFamily="34" charset="0"/>
              </a:rPr>
              <a:t>Practice: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Bahnschrift Light" panose="020B0502040204020203" pitchFamily="34" charset="0"/>
              </a:rPr>
              <a:t>Let X be the amount of time (in minutes) that a particular San Francisco commuter must wait for a BART train. Suppose that the density curve is as pictured (a uniform distribution):</a:t>
            </a:r>
            <a:endParaRPr lang="zh-CN" altLang="en-US" sz="2800" dirty="0">
              <a:latin typeface="Bahnschrift Light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6074" y="3050178"/>
            <a:ext cx="59109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a. </a:t>
            </a:r>
            <a:r>
              <a:rPr lang="en-US" altLang="zh-CN" sz="3200" dirty="0" smtClean="0">
                <a:latin typeface="Bahnschrift Light" panose="020B0502040204020203" pitchFamily="34" charset="0"/>
              </a:rPr>
              <a:t>What is the probability that X is less than 10 minutes? more than 15 minutes?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b. </a:t>
            </a:r>
            <a:r>
              <a:rPr lang="en-US" altLang="zh-CN" sz="3200" dirty="0" smtClean="0">
                <a:latin typeface="Bahnschrift Light" panose="020B0502040204020203" pitchFamily="34" charset="0"/>
              </a:rPr>
              <a:t>What is the probability that X is between 7 and 12 minutes? 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c. </a:t>
            </a:r>
            <a:r>
              <a:rPr lang="en-US" altLang="zh-CN" sz="3200" dirty="0" smtClean="0">
                <a:latin typeface="Bahnschrift Light" panose="020B0502040204020203" pitchFamily="34" charset="0"/>
              </a:rPr>
              <a:t>Find the value c for which P(X&lt;c) = 0.9</a:t>
            </a:r>
            <a:endParaRPr lang="zh-CN" alt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8011" y="253640"/>
            <a:ext cx="11456127" cy="651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Bahnschrift Light" panose="020B0502040204020203" pitchFamily="34" charset="0"/>
              </a:rPr>
              <a:t>Practice: </a:t>
            </a:r>
          </a:p>
        </p:txBody>
      </p:sp>
      <p:sp>
        <p:nvSpPr>
          <p:cNvPr id="8" name="矩形 7"/>
          <p:cNvSpPr/>
          <p:nvPr/>
        </p:nvSpPr>
        <p:spPr>
          <a:xfrm>
            <a:off x="339633" y="904716"/>
            <a:ext cx="110381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Bahnschrift Light" panose="020B0502040204020203" pitchFamily="34" charset="0"/>
              </a:rPr>
              <a:t>What is the probability that X is less than 10 minutes? 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P(X&lt;10) = 0.5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Bahnschrift Light" panose="020B0502040204020203" pitchFamily="34" charset="0"/>
              </a:rPr>
              <a:t>more than 15 minutes?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Bahnschrift Light" panose="020B0502040204020203" pitchFamily="34" charset="0"/>
              </a:rPr>
              <a:t>P(X&gt;15) = 0.25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Bahnschrift Light" panose="020B0502040204020203" pitchFamily="34" charset="0"/>
              </a:rPr>
              <a:t>What is the probability that X is between 7 and 12 minutes?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Bahnschrift Light" panose="020B0502040204020203" pitchFamily="34" charset="0"/>
              </a:rPr>
              <a:t>P(7&lt;X&lt;12) = 0.25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Bahnschrift Light" panose="020B0502040204020203" pitchFamily="34" charset="0"/>
              </a:rPr>
              <a:t>Find the value c for which P(X&lt;c) = 0.9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Bahnschrift Light" panose="020B0502040204020203" pitchFamily="34" charset="0"/>
              </a:rPr>
              <a:t>c = 18</a:t>
            </a:r>
            <a:endParaRPr lang="zh-CN" altLang="en-US" sz="32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2" y="447801"/>
            <a:ext cx="8794155" cy="3066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224" y="2440365"/>
            <a:ext cx="2865154" cy="40212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1162" y="5726276"/>
            <a:ext cx="5553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Hint: Use the results of Parts (a)–(c)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008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772" y="365125"/>
            <a:ext cx="10971028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Review – distribution of discrete random variable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2771" y="1435394"/>
                <a:ext cx="11515061" cy="5422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Geometric distribution:</a:t>
                </a:r>
              </a:p>
              <a:p>
                <a:pPr>
                  <a:buFontTx/>
                  <a:buChar char="-"/>
                </a:pPr>
                <a:r>
                  <a:rPr lang="en-US" altLang="zh-CN" dirty="0" smtClean="0"/>
                  <a:t>each trial: either success or failure</a:t>
                </a:r>
                <a:endParaRPr lang="en-US" altLang="zh-CN" dirty="0"/>
              </a:p>
              <a:p>
                <a:pPr>
                  <a:buFontTx/>
                  <a:buChar char="-"/>
                </a:pPr>
                <a:r>
                  <a:rPr lang="en-US" altLang="zh-CN" dirty="0" smtClean="0"/>
                  <a:t>Probability of success (p) remains the same throughout the trials</a:t>
                </a:r>
              </a:p>
              <a:p>
                <a:pPr>
                  <a:buFontTx/>
                  <a:buChar char="-"/>
                </a:pPr>
                <a:r>
                  <a:rPr lang="en-US" altLang="zh-CN" dirty="0" smtClean="0"/>
                  <a:t>All trials are independent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Geometric Random Variable: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X = the number of trials until the first success occurs</a:t>
                </a:r>
              </a:p>
              <a:p>
                <a:pPr marL="0" indent="0">
                  <a:buNone/>
                </a:pPr>
                <a:r>
                  <a:rPr lang="en-US" altLang="zh-CN" dirty="0" err="1" smtClean="0"/>
                  <a:t>X~Geom</a:t>
                </a:r>
                <a:r>
                  <a:rPr lang="en-US" altLang="zh-CN" dirty="0" smtClean="0"/>
                  <a:t>(p)     P(X=k) = ?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E(X) = 1/p</a:t>
                </a:r>
              </a:p>
              <a:p>
                <a:pPr marL="0" indent="0">
                  <a:buNone/>
                </a:pPr>
                <a:r>
                  <a:rPr lang="en-US" altLang="zh-CN" dirty="0" err="1" smtClean="0"/>
                  <a:t>Var</a:t>
                </a:r>
                <a:r>
                  <a:rPr lang="en-US" altLang="zh-CN" dirty="0" smtClean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435394"/>
                <a:ext cx="11515061" cy="5422605"/>
              </a:xfrm>
              <a:blipFill>
                <a:blip r:embed="rId3"/>
                <a:stretch>
                  <a:fillRect l="-1112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12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84485" y="584617"/>
                <a:ext cx="11407515" cy="4977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4800" b="1" dirty="0" smtClean="0"/>
                  <a:t>Mean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4400" dirty="0"/>
                  <a:t>D</a:t>
                </a:r>
                <a:r>
                  <a:rPr lang="en-US" altLang="zh-CN" sz="4400" dirty="0" smtClean="0"/>
                  <a:t>iscrete R.V.: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44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4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4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4400" dirty="0" smtClean="0"/>
                  <a:t>Continuous R.V.: probability </a:t>
                </a:r>
                <a14:m>
                  <m:oMath xmlns:m="http://schemas.openxmlformats.org/officeDocument/2006/math">
                    <m:r>
                      <a:rPr lang="zh-CN" altLang="en-US" sz="4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4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4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4400" b="0" i="0" smtClean="0">
                        <a:latin typeface="Cambria Math" panose="02040503050406030204" pitchFamily="18" charset="0"/>
                      </a:rPr>
                      <m:t>dx</m:t>
                    </m:r>
                  </m:oMath>
                </a14:m>
                <a:endParaRPr lang="en-US" altLang="zh-CN" sz="4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altLang="zh-CN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6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6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3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85" y="584617"/>
                <a:ext cx="11407515" cy="4977068"/>
              </a:xfrm>
              <a:prstGeom prst="rect">
                <a:avLst/>
              </a:prstGeom>
              <a:blipFill>
                <a:blip r:embed="rId3"/>
                <a:stretch>
                  <a:fillRect l="-3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1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9548" y="584617"/>
                <a:ext cx="10732958" cy="4949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4800" b="1" dirty="0" smtClean="0"/>
                  <a:t>Median</a:t>
                </a:r>
                <a:endParaRPr lang="en-US" altLang="zh-CN" sz="5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4000" dirty="0" smtClean="0"/>
                  <a:t>The median of a continuous Random Variable is the value of </a:t>
                </a:r>
                <a:r>
                  <a:rPr lang="en-US" altLang="zh-CN" sz="40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4000" dirty="0" smtClean="0"/>
                  <a:t> such that: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altLang="zh-CN" sz="4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8" y="584617"/>
                <a:ext cx="10732958" cy="4949753"/>
              </a:xfrm>
              <a:prstGeom prst="rect">
                <a:avLst/>
              </a:prstGeom>
              <a:blipFill>
                <a:blip r:embed="rId3"/>
                <a:stretch>
                  <a:fillRect l="-3407" r="-1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2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D:\Art\CH02\F02_04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771841"/>
            <a:ext cx="5532120" cy="346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D:\Art\CH02\F02_04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99" y="2840038"/>
            <a:ext cx="6147105" cy="384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42899" y="182562"/>
            <a:ext cx="562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For a symmetric Density curve…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6972044" y="1923542"/>
            <a:ext cx="5040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For a skewed density curve…</a:t>
            </a:r>
          </a:p>
        </p:txBody>
      </p:sp>
    </p:spTree>
    <p:extLst>
      <p:ext uri="{BB962C8B-B14F-4D97-AF65-F5344CB8AC3E}">
        <p14:creationId xmlns:p14="http://schemas.microsoft.com/office/powerpoint/2010/main" val="42333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5" y="365125"/>
            <a:ext cx="11860652" cy="6215743"/>
          </a:xfrm>
        </p:spPr>
      </p:pic>
    </p:spTree>
    <p:extLst>
      <p:ext uri="{BB962C8B-B14F-4D97-AF65-F5344CB8AC3E}">
        <p14:creationId xmlns:p14="http://schemas.microsoft.com/office/powerpoint/2010/main" val="4648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775249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Density Curves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504759"/>
              </p:ext>
            </p:extLst>
          </p:nvPr>
        </p:nvGraphicFramePr>
        <p:xfrm>
          <a:off x="3200400" y="2223049"/>
          <a:ext cx="54864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Photo Editor Photo" r:id="rId4" imgW="5485714" imgH="4001058" progId="MSPhotoEd.3">
                  <p:embed/>
                </p:oleObj>
              </mc:Choice>
              <mc:Fallback>
                <p:oleObj name="Photo Editor Photo" r:id="rId4" imgW="5485714" imgH="4001058" progId="MSPhotoEd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23049"/>
                        <a:ext cx="54864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2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096" y="2722764"/>
            <a:ext cx="11888972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8000" b="1" dirty="0" smtClean="0"/>
              <a:t>Density Curves </a:t>
            </a:r>
            <a:r>
              <a:rPr lang="en-US" altLang="zh-CN" sz="8000" dirty="0" smtClean="0"/>
              <a:t>for</a:t>
            </a:r>
            <a:br>
              <a:rPr lang="en-US" altLang="zh-CN" sz="8000" dirty="0" smtClean="0"/>
            </a:br>
            <a:r>
              <a:rPr lang="en-US" altLang="zh-CN" sz="8000" b="1" dirty="0" smtClean="0"/>
              <a:t>Continuous 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en-US" altLang="zh-CN" sz="8000" dirty="0" smtClean="0"/>
              <a:t>random variables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784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1102"/>
          <a:stretch/>
        </p:blipFill>
        <p:spPr>
          <a:xfrm>
            <a:off x="3360432" y="570705"/>
            <a:ext cx="8516294" cy="914401"/>
          </a:xfrm>
          <a:prstGeom prst="rect">
            <a:avLst/>
          </a:prstGeom>
        </p:spPr>
      </p:pic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1" name="图表 10"/>
              <p:cNvGraphicFramePr/>
              <p:nvPr>
                <p:extLst>
                  <p:ext uri="{D42A27DB-BD31-4B8C-83A1-F6EECF244321}">
                    <p14:modId xmlns:p14="http://schemas.microsoft.com/office/powerpoint/2010/main" val="344887947"/>
                  </p:ext>
                </p:extLst>
              </p:nvPr>
            </p:nvGraphicFramePr>
            <p:xfrm>
              <a:off x="401982" y="2484782"/>
              <a:ext cx="5501862" cy="3110948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图表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982" y="2484782"/>
                <a:ext cx="5501862" cy="311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3" name="图表 12"/>
              <p:cNvGraphicFramePr/>
              <p:nvPr>
                <p:extLst>
                  <p:ext uri="{D42A27DB-BD31-4B8C-83A1-F6EECF244321}">
                    <p14:modId xmlns:p14="http://schemas.microsoft.com/office/powerpoint/2010/main" val="522382985"/>
                  </p:ext>
                </p:extLst>
              </p:nvPr>
            </p:nvGraphicFramePr>
            <p:xfrm>
              <a:off x="6096000" y="2468215"/>
              <a:ext cx="5501862" cy="3110948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3" name="图表 1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000" y="2468215"/>
                <a:ext cx="5501862" cy="3110948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本框 13"/>
          <p:cNvSpPr txBox="1"/>
          <p:nvPr/>
        </p:nvSpPr>
        <p:spPr>
          <a:xfrm>
            <a:off x="3830320" y="1755980"/>
            <a:ext cx="763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  <a:latin typeface="Bahnschrift Light" panose="020B0502040204020203" pitchFamily="34" charset="0"/>
              </a:rPr>
              <a:t>Relative Frequency = density * interval width</a:t>
            </a:r>
            <a:endParaRPr lang="zh-CN" altLang="en-US" sz="2800" b="1" dirty="0"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Density Curves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1542" y="3101007"/>
            <a:ext cx="7064377" cy="1503983"/>
          </a:xfrm>
        </p:spPr>
        <p:txBody>
          <a:bodyPr>
            <a:normAutofit/>
          </a:bodyPr>
          <a:lstStyle/>
          <a:p>
            <a:pPr marL="0" indent="0" algn="r" eaLnBrk="1" hangingPunct="1">
              <a:buNone/>
            </a:pPr>
            <a:r>
              <a:rPr lang="en-US" altLang="zh-CN" sz="3200" b="1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working with </a:t>
            </a:r>
            <a:r>
              <a:rPr lang="en-US" altLang="zh-CN" sz="3200" b="1" dirty="0" smtClean="0">
                <a:solidFill>
                  <a:srgbClr val="FF0000"/>
                </a:solidFill>
                <a:latin typeface="Bahnschrift Light" panose="020B0502040204020203" pitchFamily="34" charset="0"/>
                <a:ea typeface="宋体" panose="02010600030101010101" pitchFamily="2" charset="-122"/>
              </a:rPr>
              <a:t>smooth curves</a:t>
            </a:r>
            <a:r>
              <a:rPr lang="en-US" altLang="zh-CN" sz="3200" b="1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 is much easier than jagged histograms</a:t>
            </a:r>
          </a:p>
        </p:txBody>
      </p:sp>
      <p:sp>
        <p:nvSpPr>
          <p:cNvPr id="2" name="矩形 1"/>
          <p:cNvSpPr/>
          <p:nvPr/>
        </p:nvSpPr>
        <p:spPr>
          <a:xfrm>
            <a:off x="805341" y="1933516"/>
            <a:ext cx="52806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rgbClr val="00B050"/>
                </a:solidFill>
                <a:latin typeface="Bahnschrift Light" panose="020B0502040204020203" pitchFamily="34" charset="0"/>
                <a:ea typeface="宋体" panose="02010600030101010101" pitchFamily="2" charset="-122"/>
              </a:rPr>
              <a:t>Density Histogram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445648" y="2918930"/>
            <a:ext cx="4504858" cy="2336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74296" y="5356982"/>
            <a:ext cx="4027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rgbClr val="00B050"/>
                </a:solidFill>
                <a:latin typeface="Bahnschrift Light" panose="020B0502040204020203" pitchFamily="34" charset="0"/>
                <a:ea typeface="宋体" panose="02010600030101010101" pitchFamily="2" charset="-122"/>
              </a:rPr>
              <a:t>Density Curve</a:t>
            </a:r>
          </a:p>
        </p:txBody>
      </p:sp>
    </p:spTree>
    <p:extLst>
      <p:ext uri="{BB962C8B-B14F-4D97-AF65-F5344CB8AC3E}">
        <p14:creationId xmlns:p14="http://schemas.microsoft.com/office/powerpoint/2010/main" val="31123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6176" t="2030"/>
          <a:stretch/>
        </p:blipFill>
        <p:spPr>
          <a:xfrm>
            <a:off x="60975" y="626111"/>
            <a:ext cx="3759707" cy="37757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4098" r="-1"/>
          <a:stretch/>
        </p:blipFill>
        <p:spPr>
          <a:xfrm>
            <a:off x="4407108" y="548640"/>
            <a:ext cx="3504692" cy="36912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16276"/>
          <a:stretch/>
        </p:blipFill>
        <p:spPr>
          <a:xfrm>
            <a:off x="8281551" y="548640"/>
            <a:ext cx="3544957" cy="36926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l="8136" r="51280" b="49638"/>
          <a:stretch/>
        </p:blipFill>
        <p:spPr>
          <a:xfrm>
            <a:off x="3694099" y="233010"/>
            <a:ext cx="5846485" cy="62789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6244" y="233010"/>
            <a:ext cx="7759400" cy="60402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20931" y="787145"/>
            <a:ext cx="4905577" cy="2585323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  <a:prstDash val="lgDash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 err="1" smtClean="0">
                <a:latin typeface="Bahnschrift Light" panose="020B0502040204020203" pitchFamily="34" charset="0"/>
              </a:rPr>
              <a:t>Binwidth</a:t>
            </a:r>
            <a:r>
              <a:rPr lang="en-US" altLang="zh-CN" sz="3600" dirty="0" smtClean="0">
                <a:latin typeface="Bahnschrift Light" panose="020B0502040204020203" pitchFamily="34" charset="0"/>
              </a:rPr>
              <a:t>-&gt; 0      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 smtClean="0">
                <a:latin typeface="Bahnschrift Light" panose="020B0502040204020203" pitchFamily="34" charset="0"/>
              </a:rPr>
              <a:t>Smooth density curve!!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 smtClean="0">
                <a:latin typeface="Bahnschrift Light" panose="020B0502040204020203" pitchFamily="34" charset="0"/>
              </a:rPr>
              <a:t>Discrete -&gt;</a:t>
            </a:r>
            <a:r>
              <a:rPr lang="en-US" altLang="zh-CN" sz="3600" baseline="0" dirty="0" smtClean="0">
                <a:latin typeface="Bahnschrift Light" panose="020B0502040204020203" pitchFamily="34" charset="0"/>
              </a:rPr>
              <a:t> ctns!!</a:t>
            </a:r>
          </a:p>
        </p:txBody>
      </p:sp>
    </p:spTree>
    <p:extLst>
      <p:ext uri="{BB962C8B-B14F-4D97-AF65-F5344CB8AC3E}">
        <p14:creationId xmlns:p14="http://schemas.microsoft.com/office/powerpoint/2010/main" val="28366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513" y="1620687"/>
            <a:ext cx="11670981" cy="1941811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3200" dirty="0">
                <a:latin typeface="Bahnschrift Light" panose="020B0502040204020203" pitchFamily="34" charset="0"/>
                <a:ea typeface="宋体" panose="02010600030101010101" pitchFamily="2" charset="-122"/>
              </a:rPr>
              <a:t>A density curve is a </a:t>
            </a:r>
            <a:r>
              <a:rPr lang="en-US" altLang="zh-CN" sz="3200" b="1" dirty="0">
                <a:latin typeface="Bahnschrift Light" panose="020B0502040204020203" pitchFamily="34" charset="0"/>
                <a:ea typeface="宋体" panose="02010600030101010101" pitchFamily="2" charset="-122"/>
              </a:rPr>
              <a:t>smooth curve </a:t>
            </a:r>
            <a:r>
              <a:rPr lang="en-US" altLang="zh-CN" sz="3200" dirty="0">
                <a:latin typeface="Bahnschrift Light" panose="020B0502040204020203" pitchFamily="34" charset="0"/>
                <a:ea typeface="宋体" panose="02010600030101010101" pitchFamily="2" charset="-122"/>
              </a:rPr>
              <a:t>that describes the </a:t>
            </a:r>
            <a:r>
              <a:rPr lang="en-US" altLang="zh-CN" sz="3200" b="1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probability distribution for a continuous random variable X.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35023"/>
              </p:ext>
            </p:extLst>
          </p:nvPr>
        </p:nvGraphicFramePr>
        <p:xfrm>
          <a:off x="6479177" y="2659193"/>
          <a:ext cx="5712823" cy="419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Photo Editor Photo" r:id="rId4" imgW="5447619" imgH="4001058" progId="MSPhotoEd.3">
                  <p:embed/>
                </p:oleObj>
              </mc:Choice>
              <mc:Fallback>
                <p:oleObj name="Photo Editor Photo" r:id="rId4" imgW="5447619" imgH="4001058" progId="MSPhotoEd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177" y="2659193"/>
                        <a:ext cx="5712823" cy="4195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Density Curves</a:t>
            </a:r>
          </a:p>
        </p:txBody>
      </p:sp>
      <p:sp>
        <p:nvSpPr>
          <p:cNvPr id="4" name="矩形 3"/>
          <p:cNvSpPr/>
          <p:nvPr/>
        </p:nvSpPr>
        <p:spPr>
          <a:xfrm>
            <a:off x="328513" y="3207792"/>
            <a:ext cx="64119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Bahnschrift Light" panose="020B0502040204020203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3600" dirty="0">
                <a:latin typeface="Bahnschrift Light" panose="020B0502040204020203" pitchFamily="34" charset="0"/>
                <a:ea typeface="宋体" panose="02010600030101010101" pitchFamily="2" charset="-122"/>
              </a:rPr>
              <a:t>function that defines this curve is denoted by f(x) and it is called the </a:t>
            </a:r>
            <a:r>
              <a:rPr lang="en-US" altLang="zh-CN" sz="3600" b="1" dirty="0">
                <a:latin typeface="Bahnschrift Light" panose="020B0502040204020203" pitchFamily="34" charset="0"/>
                <a:ea typeface="宋体" panose="02010600030101010101" pitchFamily="2" charset="-122"/>
              </a:rPr>
              <a:t>density function.</a:t>
            </a:r>
            <a:endParaRPr lang="en-US" altLang="zh-CN" sz="3600" dirty="0">
              <a:latin typeface="Bahnschrift Light" panose="020B0502040204020203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9433" y="1279565"/>
                <a:ext cx="8194881" cy="894009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CN" sz="3600" dirty="0" smtClean="0">
                    <a:ea typeface="宋体" panose="02010600030101010101" pitchFamily="2" charset="-122"/>
                  </a:rPr>
                  <a:t>f(x)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3600" dirty="0" smtClean="0">
                    <a:ea typeface="宋体" panose="02010600030101010101" pitchFamily="2" charset="-122"/>
                  </a:rPr>
                  <a:t> 0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9433" y="1279565"/>
                <a:ext cx="8194881" cy="894009"/>
              </a:xfrm>
              <a:blipFill>
                <a:blip r:embed="rId3"/>
                <a:stretch>
                  <a:fillRect l="-1786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33" y="14887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Density Curves -- Properties</a:t>
            </a:r>
          </a:p>
        </p:txBody>
      </p:sp>
    </p:spTree>
    <p:extLst>
      <p:ext uri="{BB962C8B-B14F-4D97-AF65-F5344CB8AC3E}">
        <p14:creationId xmlns:p14="http://schemas.microsoft.com/office/powerpoint/2010/main" val="30450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1170</Words>
  <Application>Microsoft Office PowerPoint</Application>
  <PresentationFormat>宽屏</PresentationFormat>
  <Paragraphs>145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Bahnschrift</vt:lpstr>
      <vt:lpstr>Bahnschrift Light</vt:lpstr>
      <vt:lpstr>Cambria Math</vt:lpstr>
      <vt:lpstr>Times New Roman</vt:lpstr>
      <vt:lpstr>Office 主题​​</vt:lpstr>
      <vt:lpstr>Photo Editor Photo</vt:lpstr>
      <vt:lpstr>Review – distribution of discrete random variable</vt:lpstr>
      <vt:lpstr>Review – distribution of discrete random variable</vt:lpstr>
      <vt:lpstr>Density Curves</vt:lpstr>
      <vt:lpstr>Density Curves for Continuous  random variables</vt:lpstr>
      <vt:lpstr>Density</vt:lpstr>
      <vt:lpstr>Density Curves</vt:lpstr>
      <vt:lpstr>PowerPoint 演示文稿</vt:lpstr>
      <vt:lpstr>Density Curves</vt:lpstr>
      <vt:lpstr>Density Curves -- Properties</vt:lpstr>
      <vt:lpstr>Density Curves -- Properties</vt:lpstr>
      <vt:lpstr>PowerPoint 演示文稿</vt:lpstr>
      <vt:lpstr>Density Curves -- Properties</vt:lpstr>
      <vt:lpstr>Density Curves -- Properties</vt:lpstr>
      <vt:lpstr>Density Curves -- Properties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X13 Yoga</dc:creator>
  <cp:lastModifiedBy>X13 Yoga</cp:lastModifiedBy>
  <cp:revision>82</cp:revision>
  <cp:lastPrinted>2022-11-24T00:51:51Z</cp:lastPrinted>
  <dcterms:created xsi:type="dcterms:W3CDTF">2021-11-21T03:44:55Z</dcterms:created>
  <dcterms:modified xsi:type="dcterms:W3CDTF">2022-11-25T06:26:32Z</dcterms:modified>
</cp:coreProperties>
</file>