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notesSlides/notesSlide6.xml" ContentType="application/vnd.openxmlformats-officedocument.presentationml.notesSlide+xml"/>
  <Override PartName="/ppt/ink/ink2.xml" ContentType="application/inkml+xml"/>
  <Override PartName="/ppt/notesSlides/notesSlide7.xml" ContentType="application/vnd.openxmlformats-officedocument.presentationml.notesSlide+xml"/>
  <Override PartName="/ppt/ink/ink3.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4.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89" r:id="rId2"/>
    <p:sldId id="290" r:id="rId3"/>
    <p:sldId id="291" r:id="rId4"/>
    <p:sldId id="256" r:id="rId5"/>
    <p:sldId id="258" r:id="rId6"/>
    <p:sldId id="292" r:id="rId7"/>
    <p:sldId id="259" r:id="rId8"/>
    <p:sldId id="294" r:id="rId9"/>
    <p:sldId id="295" r:id="rId10"/>
    <p:sldId id="293" r:id="rId11"/>
    <p:sldId id="278" r:id="rId12"/>
    <p:sldId id="268" r:id="rId13"/>
    <p:sldId id="272" r:id="rId14"/>
    <p:sldId id="270" r:id="rId15"/>
    <p:sldId id="271" r:id="rId16"/>
    <p:sldId id="297" r:id="rId17"/>
    <p:sldId id="275" r:id="rId18"/>
    <p:sldId id="296" r:id="rId19"/>
    <p:sldId id="273" r:id="rId20"/>
    <p:sldId id="269" r:id="rId21"/>
    <p:sldId id="298" r:id="rId22"/>
    <p:sldId id="299" r:id="rId23"/>
    <p:sldId id="260" r:id="rId24"/>
    <p:sldId id="276" r:id="rId25"/>
    <p:sldId id="300" r:id="rId26"/>
    <p:sldId id="282" r:id="rId27"/>
    <p:sldId id="284" r:id="rId28"/>
    <p:sldId id="285" r:id="rId29"/>
    <p:sldId id="286" r:id="rId30"/>
    <p:sldId id="301" r:id="rId31"/>
    <p:sldId id="287" r:id="rId32"/>
    <p:sldId id="288"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9559" autoAdjust="0"/>
  </p:normalViewPr>
  <p:slideViewPr>
    <p:cSldViewPr snapToGrid="0">
      <p:cViewPr>
        <p:scale>
          <a:sx n="45" d="100"/>
          <a:sy n="45" d="100"/>
        </p:scale>
        <p:origin x="936" y="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2-11-25T05:39:55.898"/>
    </inkml:context>
    <inkml:brush xml:id="br0">
      <inkml:brushProperty name="width" value="0.05292" units="cm"/>
      <inkml:brushProperty name="height" value="0.05292" units="cm"/>
      <inkml:brushProperty name="color" value="#FF0000"/>
    </inkml:brush>
  </inkml:definitions>
  <inkml:trace contextRef="#ctx0" brushRef="#br0">2958 10384 98 0,'4'-7'55'0,"4"5"-1"0,0-1-16 16,2 3-7-1,4 7-1-15,-5 2 2 0,-2 0 6 16,-2 2 26 0,-3-2 12-16,2 1 14 0,-2 2 0 15,1 1-18 1,3 1-11-16,3 2-13 0,2 1-6 15,4 6-8 1,-3-2-5-16,3 4-8 0,2 3-3 16,1 0-4-16,3 2-1 0,2 1-1 15,-1 0 0 1,8 6 1-16,-2-5 1 16,4-2 3-16,-5-5 0 15,-4-4 3-15,3 3 2 0,-6 1 0 16,2 1 1-1,1-2 0-15,0 2-1 0,-3-4 2 16,1 4-1-16,-4-4 0 16,-2 1-1-16,1-1-2 15,-1-1 0-15,1 3-1 16,-1-2-2-16,-1 0-1 16,1 1 0-16,-2-2-1 15,0 2 2-15,-4-5 0 16,-1-4 1-16,-1 1 0 15,-2-5-2-15,1 2 0 16,-1 2-1-16,1-5-3 16,-5-2 0-16,1 0-3 15,0-2-1-15,1 4-2 16,0 0-1-16,-2-2-2 16,2 4-1-16,-5-4 0 15,2-3 0-15,-1 6-1 16,-1-5 1-16,4 4-2 15,-1 2 1-15,5-3 0 16,-2-2-1-16,-2 0-35 0,0-2-71 0,-4-4 71 16</inkml:trace>
  <inkml:trace contextRef="#ctx0" brushRef="#br0" timeOffset="909.8816">3705 10368 73 0,'11'0'26'0,"-2"2"-18"16,-2 2-8-1,0-4-1-15,-3 1 1 0,-2-1 8 16,3 7 13-1,-6-2 40-15,-5-5 20 0,1 4 27 16,-9-5 1-16,1-1-20 16,3 4-14-16,-4-2-27 15,6 3-13-15,-1 3-18 16,-3 1-6-16,2 4-5 16,-1 1-3-16,1-5 0 15,2 7-1-15,-3-3-1 16,1-2 0-16,0 4 0 15,-1-4 2-15,2 3 1 16,0 2 1-16,0 3 4 16,-2 0 0-16,-3 3 2 0,3-1 1 15,-3 3 2 1,-2 1 1-16,3 4 2 16,-3 2 0-16,1-2 2 15,2 10 1-15,-5-3 4 0,3 5-1 16,-2 0 1-1,-3-4-1-15,-6-2-4 16,4-1 0-16,-6 5-1 0,3-2 0 0,5 3 1 16,-3-2 1-1,5 2 0-15,-3-3 1 16,2 0-2-16,3 1 1 16,1-6-1-16,3 2 1 15,0 0 0-15,-1-6 1 16,2-1 1-16,-1-3 0 0,2-1-1 15,1-1-1 1,-3-1-3-16,2-2-3 0,2-2-3 16,0-1-2-16,2-4-4 15,4 0-1-15,4-5-5 16,3 1-7-16,8-4 6 16</inkml:trace>
  <inkml:trace contextRef="#ctx0" brushRef="#br0" timeOffset="7551.6379">9806 7974 393 0,'59'-42'214'16,"-58"30"-62"-16,12 15-75 15,3 8-31-15,6 7-28 16,6 8-5-16,2 7 1 15,-8 3 4-15,4 9 19 16,-4 1 4-16,-5-1 3 16,7 5-6-16,-10-10-19 15,2 1-6-15,-3-5-8 0,0-8-3 16,-1-9-59 0,0-6-100-16,-4-9 103 15</inkml:trace>
  <inkml:trace contextRef="#ctx0" brushRef="#br0" timeOffset="8239.96">10567 7944 637 0,'-2'-11'240'16,"2"3"-176"-16,-4 10-57 15,9 10-26 1,-8 1-98-16,-7 0-26 0,5 3-4 16,-10-4 22-16,1-3 105 15,2 0 48-15,-11-2 55 16,6 1 13-16,-5 1 3 15,-5 3-20-15,6 4-43 16,-6 4-13-16,1 4-16 16,-1-1-3-16,3 2-2 15,-2-3 0-15,7 3-1 16,2-5 0-16,4-5-1 16,2-1 1-16,5-5 0 15,2-6-1-15,2 0 1 16,-2-2-1-16,3-1 0 15,0 0 0-15,0 0 0 0,1 0 0 16,0 0 0-16,-1 0 0 0,0 0 0 16,1 0 0-1,0 0 1-15,0 0 1 0,0 0 0 16,0 0 1 0,0 0 0-16,0 0 1 0,0 0 3 15,3 1 4 1,3 2 9-16,-2-1 4 0,0 0 8 15,0 8 4 1,2 7 6-16,28 29 1 0,-29-15 2 16,-2 0 1-16,1 11 12 15,-4 3 6-15,0 9-4 16,4 13-4-16,-3 0-19 16,7 7-8-16,-2-8-10 15,1-6-2-15,-1-14-7 16,-2-9-4-16,2-9-1 15,-3-11-3-15,1-9-26 16,-2-3-70-16,-2-7 64 0</inkml:trace>
  <inkml:trace contextRef="#ctx0" brushRef="#br0" timeOffset="10699.5295">15884 14639 462 0,'-76'27'219'0,"72"-26"-83"16,-5 0-52-16,14 4-50 15,0-4-6-15,2-1 27 16,8 0 21-16,4-5 32 15,9 4 8-15,9-1-22 16,5 0-14-16,8 6-25 0,4-2-12 16,4 2-19-16,-2-2-6 15,-8-2-9-15,-1 1-2 16,-6-2-1-16,-4-2 0 16,-1 0 2-16,-8 0 3 0,-5 3 0 31,-6 0 0-31,-8 3-5 0,-3 5-1 0,-13 6-3 15,-3 6 0 1,-11 6-1-16,-1 5 0 0,-2 11 0 16,-4 2 0-16,-2 0-1 15,-4-4 0-15,-7-1 0 16,-3-1 1-16,-5 1-1 16,2 3 0-16,-1 0 0 15,1 1 0-15,7-1 0 16,-1-4 0-16,8 2 0 15,2-4 0-15,9 1 0 16,1-4-1-16,5-11 0 0,4 2 0 16,1-12 1-1,6-3 0-15,6-2 0 0,9-4 0 16,7-3 2 0,5-1 0-16,11-2 1 0,3-3 0 15,12 4 1 1,3-6 3-16,10-3 9 15,5 3 6-15,1 0 8 16,-4 3 2-16,-9-6-2 0,-2 3-5 16,-4 0-9-16,-1-1-4 0,-6 11-8 15,-5-2-1 1,-10-6-3-16,-5 6-2 16,-4 2-28-16,-8 0-34 15,-8 6-138-15,-8-5-192 16,-15-6 251-16</inkml:trace>
  <inkml:trace contextRef="#ctx0" brushRef="#br0" timeOffset="10999.7611">15842 14958 813 0,'-10'-5'332'0,"21"4"-228"16,9 9-23-16,14 12-71 16,7 14-4-16,10 0 0 15,0 0 23-15,12 3 32 16,0-7 9-16,-13-11 11 15,2-3-20-15,-12-6-30 16,-1-1-10-16,2-5-14 0,-6 0-53 16,-5-8 34-1</inkml:trace>
  <inkml:trace contextRef="#ctx0" brushRef="#br0" timeOffset="319009.1642">9969 17572 140 0,'-2'80'92'0,"-1"-79"7"16,-5-2-2-16,-1-2-25 16,3-2-13-16,3-12-29 15,-1 2-11-15,4-9-10 0,0-7-3 16,0-5-5 0,1-2-1-16,-1-8-1 0,-3 2 0 15,-5-3 1 1,1-3 1-16,0 10 1 0,4 3 0 15,3 16 1 1,2 10 2-16,0 9 14 16,1 10 7-16,1 12 19 0,2 9 9 0,-1 12 8 31,3 0 1-31,-2 0 4 0,-7-6 1 0,4-7 4 31,-6-2-2-31,-4-7-7 0,-1-3-7 16,-1-13-17-1,-1-4-8-15,3-16-17 0,1-14-6 16,-2-13-9-16,2-7-9 0,3-6-58 16,3 4-89-1,2 8 102-15</inkml:trace>
  <inkml:trace contextRef="#ctx0" brushRef="#br0" timeOffset="322984.4768">15264 14751 248 0,'-5'0'145'0,"-3"1"7"0,-2 1-73 15,9-2-30 1,-2 6 2-16,-8 15 1 15,-2 30 11-15,9-29 25 16,4 1 9-16,-3 5-2 0,-5 2-8 16,0 8-26-16,-1 4-9 0,-1 6-14 15,-1 5-5 1,3 7-9 0,1 6-4-16,7 8-7 15,1 2-2-15,10 3-4 16,-5-1-2-16,-1-3-2 0,2 4-2 15,-6-2 0-15,6 3-1 16,-6-2 0-16,5 2 0 0,-3-2 0 16,-6 2 1-16,2 5 1 15,-4-2-1 1,7 1 1-16,7 3-1 0,2-3-1 16,1-1 1-1,-4-2 0-15,1-5-1 0,-9-6 2 16,7 4-1-16,3-5 0 15,-5-1 1-15,8-2 2 16,-10-5 0-16,-3 0 1 16,1-3 0-16,1-4-2 15,0-6 0-15,-1-3-1 16,0-3 0-16,1-3-1 0,-2 2 0 16,6-6-1-1,-2 1 0-15,-4-12-3 16,1-7-8-16,-1-5-18 15,0-5-29-15,-1-13-79 16,5-9-133-16,-4-15 172 0</inkml:trace>
  <inkml:trace contextRef="#ctx0" brushRef="#br0" timeOffset="328249.8597">17524 11833 582 0,'16'-24'260'0,"-5"2"-117"16,7 6-60-16,2 2-48 15,6 5-10-15,-3-4-15 16,3-3-3-16,2 4 15 16,0 1 18-16,5 2 29 15,2 1 4-15,7-2-3 16,1 2-14-16,8 5-21 15,-3 2-4-15,12 8-12 16,2 3-4-16,6 4-9 0,4 1-1 16,2-1-2-1,6-1-1-15,14 6-1 0,5-1 0 16,0-4 0 0,7 5 0-16,-1-9 1 15,2 0-2-15,1-3 2 16,-4-2-1-16,-1 0 1 15,-1-4 0-15,6 6-1 0,-3-11 0 0,4-2 0 16,5 9 0 0,4-11-1-16,1 9 1 0,2 5-1 15,-5-6 0 1,-3 3 0-16,2 2 0 16,-11-5 0-16,1 0 0 15,-2 2 0-15,-1 4 0 16,0-4 1-1,-3 0 0-15,6 3-1 0,1-2 0 0,6-2 0 16,-1-1 0-16,0 0-2 16,3-1 1-1,0 4-2-15,1 0 1 16,2-3 0-16,-2 4 0 0,-2-6 1 16,-3 0 1-16,-1 0 0 15,-3-3 0-15,5 5-1 16,6-1 0-16,-1 1-1 15,0-2 1-15,3-2 1 16,1 1-1-16,-2 2 1 16,4 1-1-16,-1 0 0 15,0 1 0-15,1-2 0 16,2 4 1-16,-8-3-1 16,-2-1 0-16,-4 1-1 15,-8-7-1-15,-5-3 0 16,2-3 1-16,-10-12 2 15,-5-1 1-15,3-5 5 16,-10-8 0-16,2-1 3 0,-5-9 1 16,-7-2 0-1,-3-3 0-15,-10-1-2 0,-1 1-2 16,-13-7-1 0,-3 0 1-16,-8-4 8 0,-4-2 5 15,-12 4 17 1,-7 2 3-16,-17 4 0 15,-10 3-6-15,-12 2-16 16,-12-1-6-16,-17 0-7 0,-10-1 0 16,-9 3-2-16,-13 4-1 15,-12 5-1-15,-5 8 0 16,-18 1 0-16,-2 3 0 0,-14 5-1 16,-9-3 0-1,-9 5 1-15,-5 3-1 0,2 3 0 16,-8-2 1-1,3 6 0-15,-7-3 0 0,-4-4 0 16,9 10 1-16,-2-7 0 16,2 5-1-16,6 0 0 15,-5-3 0-15,-1-2 0 16,6-3 0-16,-4 1 0 16,5 5 0-16,6-1 0 15,8 0-1-15,-3 4 0 16,6-3 1-16,0 9-1 15,-5 3 0-15,14 1 0 0,-5 3 0 16,11 3 0 0,-4 1 1-16,5 2 0 0,4-2 0 15,4 2 0 1,9 0 0-16,1-1-1 0,1 3 0 16,5-1 0-1,-3 0 0-15,9 4 1 0,2-4-1 16,3 2 0-1,2 5 0-15,2-5 0 0,4 9 1 16,2-3-1-16,4 2 0 0,-1 6 0 16,2-1-1-1,7 6 0-15,-2-6 0 0,1 1 0 16,0 1 0 0,1-2 1-16,0 4 0 0,9-1 0 15,2-3 1 1,8 2-1-16,-1 3 0 0,0 3 0 15,-1 4-1 1,-3 7 1-16,2 2 0 0,4-3 0 16,6 1 0-16,9-3-1 15,5 2 0-15,6 3-2 16,5 1 0-16,0 0 1 16,7 4 0-16,11 7 1 15,2 6-1-15,12 2-1 16,4-1 2-16,16-3-1 15,11-4 1-15,19 1-20 16,13 5-36-16,18 1-185 0,11 3 164 16</inkml:trace>
  <inkml:trace contextRef="#ctx0" brushRef="#br0" timeOffset="329339.4868">17149 7776 157 0,'-55'-64'97'16,"71"49"-8"-1,4 6-32-15,-1 0-31 0,7 8-9 16,8 8-10-1,-1-1-2-15,12 5 3 0,7 4 6 16,8-5 24-16,14 1 11 0,16 2 18 16,1-5 2-1,9-1-7-15,3 0-7 0,9-6-13 16,13 8-7 0,4-3-12-16,10 4-4 0,3 4-5 15,-3-6 0 1,13 9-3-16,-2-4 0 0,2 2 2 15,0-2 2 1,3-2 10-16,-2 0 7 0,-3-8 12 16,-3-2 5-16,-13-7 5 15,6 1-3-15,3 2-12 16,2 1-8-16,-2 3-17 16,-3 0-6-16,0 3-2 15,4 0-2-15,5 3-2 16,2 0 0-16,-3-3-1 15,-9-3 2-15,2-3 7 16,-3-2 8-16,-3-4 10 0,1 1-1 16,-3 1-4-1,-5 3-9-15,-11 4-10 0,0 4-4 16,-14 2 0 0,-10-3-1-16,-11-1-1 0,-9-3 1 15,-22-3-2 1,-7-3-3-16,-20-3-20 15,-14-1-50-15,-17 1 51 16</inkml:trace>
  <inkml:trace contextRef="#ctx0" brushRef="#br0" timeOffset="329959.9708">20569 7365 462 0,'-39'-141'197'0,"36"121"-127"0,9 15-2 16,-2 11-36-1,4 14-16-15,3 16-15 0,-9 3 0 16,-2 11 0-16,-2 7 0 0,6 7 2 16,2 12 0-1,7 16 14-15,-5-1 15 0,-1 9 27 16,1-3 11 0,3 14 7-16,4 11-4 0,1 6-14 15,2 13-8 1,-1 13-15-16,1 1-9 15,1 13-12-15,2 0-2 0,-2-16-4 16,2-4-1-16,-4-17-1 16,2-11-2-16,-4-17 3 15,2-6 1-15,-2-18 3 16,0-10-1-16,-3-13-3 16,-3-9-4-16,-3-10-7 15,-6-9-11-15,0-6-66 16,-11-12-92-16,-10-9 110 15</inkml:trace>
  <inkml:trace contextRef="#ctx0" brushRef="#br0" timeOffset="330359.8383">20289 9553 778 0,'12'-18'291'16,"19"22"-224"-16,6 13-34 15,10 25-20-15,4 20-5 16,0 30-6-16,-1 10 0 0,-1 14-1 16,0 5 0-1,-5 0 0-15,2 7 1 0,-5-10 0 16,-1-15 3-1,-7-25 28-15,4-11 20 0,-19-34 36 16,-8-13 18-16,-3-15 11 16,-9-19-14-16,6-14-30 15,7-12-18-15,1-23-38 16,2-10-7-16,3-20-6 16,4-15-2-16,10-18-3 15,3-3 0-15,3 9-5 16,-4 14-3-16,-3 19-12 15,-4 7-13-15,0 15-63 16,0 8-61-16,2 19 98 16</inkml:trace>
</inkml:ink>
</file>

<file path=ppt/ink/ink2.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2-11-25T05:47:51.378"/>
    </inkml:context>
    <inkml:brush xml:id="br0">
      <inkml:brushProperty name="width" value="0.05292" units="cm"/>
      <inkml:brushProperty name="height" value="0.05292" units="cm"/>
      <inkml:brushProperty name="color" value="#FF0000"/>
    </inkml:brush>
  </inkml:definitions>
  <inkml:trace contextRef="#ctx0" brushRef="#br0">12019 15126 83 0,'31'0'54'0,"-25"0"0"15,-2-2-7-15,3 1-12 0,-1 0-5 16,1-2 5-1,3 0 4-15,2 2 12 0,-1 0 4 16,3 1 3-16,-4 0-1 31,-5 0-7-31,1 0-4 0,16 0-12 0,2 0-5 0,4 0-4 16,-9 0 0 0,7 0 5-16,3-1 3 0,3 0 2 15,0-2 0 1,-3 2-4-16,-3 1-2 15,2-2-4-15,2 0-1 0,3 1-3 16,0-1-3-16,3 2-5 16,0 4-2-16,5-3-3 15,0 2-2-15,4-1-1 16,3 3 1-16,1 1 1 16,2 1 3-16,-4 2 9 15,-4-2 3-15,-1-2 7 16,-1-2 0-16,4-3-6 15,2-1-3-15,6-2-6 16,4-2-2-16,6 0-2 0,1 3 0 16,-6 0-1-1,-2-3 4-15,-1 5 4 0,-2-1 3 16,11 1 2 0,1 0-2-16,-1 0-2 0,1 0 0 15,-6-2 1 1,1-2-1-16,3 0-1 0,4-2-3 15,2 0-4 1,4 3-1-16,-3-1-1 0,-2 0-1 16,0 4 1-16,1-4 0 0,10 2 1 15,2 2-1 1,4-7 0-16,-2 0-1 0,-4-3 0 16,4 0 0-1,6 5 0-15,-3-2-1 0,1 2 1 16,-4-2-1-1,-6 4 0-15,8 2 0 0,0 1 2 16,0-2 1-16,1-1-1 16,-4 4 0-16,6-1-2 15,3 1-1-15,-2-1 0 16,4-1 0-16,-2-5-2 16,-2 3 1-16,12 0-2 15,-7-6 1-15,3 5 0 16,-4-7-1-16,-4 2 2 15,4 2-1-15,-1 4 3 16,2 3 3-16,-2 3 3 16,-3 5 0-16,5 2-2 15,0 1-4-15,1 0-3 16,1-2 1-16,-3-4-1 16,7 0 1-16,2-5 0 15,0-2 0-15,-3-3 1 16,-5-4 2-16,4 6 2 15,3-2 1-15,-2-3 0 16,2 2-2-16,-6-4-3 0,0 0-2 0,-3 5-1 31,-5-1 0-31,-7 2 0 0,-12-6 1 0,-5-1-1 16,-8-1 1 0,-12 1-1-16,-4 1 0 0,-11 5-1 15,-7-2-1 1,-9 0-1-16,-1 4-1 0,-11 0-7 15,-3 1-8-15,-7-2-13 16,-3-3-7-16,-3 3-10 16,1-7-2-16,-1 1-2 15,-5-5 3-15,-1-2 12 16,-1-1 9-16,-3 0 15 16,1 1 4-16,1 0 6 15,3 4 2-15,2 5 0 16,3 2 2-16,2 5-1 15,1-1 1-15,7 1 0 16,0 1 1-16,8 1 3 0,4 5 3 16,9 5 7-1,1-1 3-15,6 4 4 0,4 1 0 16,7 6-3 0,5 0-2-16,4 3-3 15,-1-1-2-15,1-5 5 16,-5 0 4-16,3 3 7 0,-5-6 3 15,-7-1 1-15,3 1-1 0,-13-1 1 16,0 0 3 0,-8-3 6-16,-5-3 7 0,-8 2 3 15,-5 1-2 1,-8-1-10-16,-7 3-9 0,-10-5-17 16,-4 0-6-1,-17 0-9-15,-6-1-8 0,-15-2-43 16,-12 4-44-1,-8 11-233-15,-5 5 217 0</inkml:trace>
  <inkml:trace contextRef="#ctx0" brushRef="#br0" timeOffset="1941.2668">11989 14236 147 0,'8'-5'105'0,"1"-2"11"16,7 0-22-16,6 1-36 15,1 1-1-15,5 0-2 16,-2-1 0-16,5 1-1 15,-1-2-4-15,4-3-13 0,10 5-5 16,-1-7-10 0,5 1-3-16,5-2-5 0,-11-6-3 15,4 0-3 1,3-4 0-16,-5-10-3 16,6-1 1-16,2-5-3 15,1-3 1-15,7 0-1 16,-2-3-1-16,-3-4 0 15,-1-2-1-15,-2 2 0 0,1 2 0 16,-1-2 0-16,2 4-1 0,5 6 0 16,-3 1 1-1,-2 2-1-15,-6-3 0 16,-9 1 1 0,3-2-1-16,-5-2 1 0,0 2-1 15,-2 1 1-15,1-1 0 16,6 3-1-16,-3 1 1 15,0-2-1-15,1 2 1 16,-5 5-1-16,0-3 0 16,-7 0 1-16,2 3-1 0,-3-9 0 15,3 6 0 1,4 1 0-16,2-3 0 0,3 1 0 16,4-2 0-1,4 1 0-15,2 2 0 0,1-1 0 16,0 1 0-1,2 0 0-15,-5-3 0 0,0 2 0 16,1 0 1-16,-4 0-1 16,2 5 0-16,-1 0 0 15,3 3 0-15,-8-1 0 16,1 4 1-16,1 8-1 16,-9-3 0-16,5 8 1 15,-4-2-1-15,-1 4 2 16,3 1 0-16,2-3 1 15,4 3 1-15,4 1 5 16,1 1 3-16,-1 2 4 16,1-1 2-16,-9 3-1 0,-1 2-2 15,-2 2-3 1,-4 2-2-16,3-1-3 16,-5 0-1-16,1 1-1 15,0 0-2-15,4 6 0 0,4-2 0 16,6 5-1-1,2 2 0-15,-11-1-1 0,0 5 0 16,-7 1 1-16,-5-1 0 0,5 3 2 16,-4 1 0-1,0-3 1-15,2 1 0 0,1-2 0 16,3 2 0 0,4 0-1-16,0 2 0 15,3 2-1-15,0-5 0 16,-3 3-1-16,1-1 1 0,-2 1 0 15,1 2-1-15,1 1 1 16,-3-2-1-16,3 1 0 16,-5-2 0-16,4 5 0 15,0 0 0-15,-2 0 1 16,4 5 0-16,1-1 11 16,-2 0 12-16,2-1 8 15,-5 2 1-15,-2-2-8 16,0-1-12-16,-1 1-7 15,6-2-2-15,3 0-2 16,4-1 1-16,3 0-2 16,3 0 0-16,0-1 0 15,2 3-1-15,0 4 1 16,1 0-2-16,-9-1 1 16,1-1-1-16,-3 0-1 15,2-3 1-15,7 4-1 16,-4-5 0-16,7 0 0 15,-1-2 1-15,5-5-1 0,-2 7 0 16,-7-9 0-16,-4 0 0 16,-2 4 0-16,0-4 0 15,3 6 0-15,1 1 0 16,-1-3-32-16,7 5-62 16,13 1 63-16</inkml:trace>
  <inkml:trace contextRef="#ctx0" brushRef="#br0" timeOffset="3655.0255">18053 13693 42 0,'37'18'17'0,"-45"-17"-7"16,8 4-3-16,-5-1 10 15,7 2 8-15,2 2 15 16,-1-3 5 0,9 6-1-16,-11-6-4 0,5-2-6 15,-3 1 1-15,1-5 2 16,6 4 1-16,-5 1 4 15,0 0 1-15,3 6 4 16,-8-9 2-16,7 4-3 0,3 4-3 16,-5-5-7-16,7 8-5 0,1-1-10 15,-4-2-4 1,2-1-7-16,4 3-3 0,-2-4 0 16,1-5-1-1,1 8 3-15,-3-6 2 0,2 1 9 16,-2 3 6-1,-4-8 7-15,3 4 1 0,2 2-6 16,2 4-3-16,4 2 2 16,-2-5 2-16,5 3 2 15,-3-5 1-15,3-4-3 16,2 9-2-16,-1-7-4 16,2 1-4-16,0 2-3 15,-1-6-1 1,-4 2-2-16,2 1-2 0,-5-3-4 15,-1 2-3-15,0 0-3 16,0-4-1-16,2 3-25 16,3-1-58-16,5 1 56 15</inkml:trace>
  <inkml:trace contextRef="#ctx0" brushRef="#br0" timeOffset="4075.0711">18283 13936 172 0,'-13'-11'59'0,"7"6"-72"16,-1-4-23-16,1 5 22 16</inkml:trace>
  <inkml:trace contextRef="#ctx0" brushRef="#br0" timeOffset="4239.9419">18233 13899 120 0,'-19'-7'114'0,"-22"-9"36"15,21 4-12-15,4 1-42 16,-4-2-19-16,0-3-28 16,1 0-9-16,-3 0-5 15,-2-4 4-15,0 1 9 0,-3 0 2 16,2 2-4 0,1 4-7-16,3 7-19 0,1-1-8 15,7 6-10-15,1 0-5 16,5 3-69-16,5 3-139 15,6 0 141-15</inkml:trace>
</inkml:ink>
</file>

<file path=ppt/ink/ink3.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2-11-25T05:49:23.958"/>
    </inkml:context>
    <inkml:brush xml:id="br0">
      <inkml:brushProperty name="width" value="0.05292" units="cm"/>
      <inkml:brushProperty name="height" value="0.05292" units="cm"/>
      <inkml:brushProperty name="color" value="#FF0000"/>
    </inkml:brush>
  </inkml:definitions>
  <inkml:trace contextRef="#ctx0" brushRef="#br0">25628 11036 426 0,'30'78'205'0,"-40"-80"-97"15,5 4-2-15,-1 0-65 16,6 1-2-16,0-3 16 15,0 0 19-15,6 2 36 16,15 1 8-16,35-1-7 16,-27-5-16-16,6-4-36 15,4 1-18-15,5 2-23 0,3-3-6 16,-3 1-8 0,-1 1-2-16,-6 3-14 0,-7 3-91 15,-12 10 74 1</inkml:trace>
  <inkml:trace contextRef="#ctx0" brushRef="#br0" timeOffset="359.6313">25578 11442 900 0,'11'-9'370'0,"19"0"-223"15,8 3-68-15,11-1-43 0,4 1-17 16,-4 2-15 0,0-1-2-16,-3 0 0 0,-6 1-2 15,-3 4-1 1,-1-1-8-16,-4 4-96 0,-1 1-129 16,-9-4 149-1</inkml:trace>
  <inkml:trace contextRef="#ctx0" brushRef="#br0" timeOffset="1139.4087">26436 11676 385 0,'0'-25'219'0,"2"-18"-61"15,2-4-14-15,8-13-76 16,-1-8-10-16,7-16 4 15,-1-11 7-15,0-6 13 16,2-3 1-16,-2 7-5 0,2 6-5 16,2 5-17-1,-2 5-9-15,-3 11-21 0,-4 6-7 16,1 24-12 0,-5 10-2-16,-4 16-1 15,0 11 1-15,-9 21-1 16,-1 13-1-16,-7 33 0 0,-1 15-1 15,0 26-1-15,4 9 1 0,8 8-1 16,2 3 1 0,8-18-1-16,6-10 0 0,13-20 0 15,2-19 0 1,8-17-1-16,2-11 1 0,0-24 1 16,8-7 0-1,2-24 1-15,4-12 1 0,6-17 0 16,-4-14-1-1,-3-13 0-15,-5-2-1 0,-21-9-1 16,-2 6 0-16,-14 3-1 16,-7 3 1-16,0 10 0 15,-4 2 0-15,-2 20 0 16,-7 8 0-16,1 21 0 16,-11 10-1-16,-3 19-1 15,4 15 0-15,-12 21-1 16,5 11 2-16,1 15 0 15,-2 3 0-15,12 5 0 16,7 6 2-16,11 9 4 16,5-1 3-16,6-7 5 0,8-5 0 15,6-16-3 1,7-3-4-16,3-7-4 16,2-4-2-16,-2-11-2 15,-2-4-2-15,4-7-32 0,-4-1-58 16,0-6 61-1</inkml:trace>
  <inkml:trace contextRef="#ctx0" brushRef="#br0" timeOffset="3469.5038">22207 12099 841 0,'-25'18'324'16,"55"-28"-230"-16,8-1-46 0,19 5-26 15,-2-3-8-15,9 1-10 16,2 6-1-16,2 2-1 16,7 2-1-16,4 6 27 15,2-2 11-15,17 3 15 16,-5 1 6-16,22 1-20 16,11 1-8-16,8-7-8 15,20-2-3-15,9-3 2 16,1 0 1-16,27 0-3 15,2 0-2-15,9 0-8 16,14 3-4-16,-9 2-4 16,3 4-1-16,-7 3-2 15,2 2 1-15,-11 0 1 16,8-3 1-16,4 0 0 16,-8-3-1-16,11-2 1 15,-14-3-1-15,-3-1-1 16,0-2-1-16,-14 0 1 15,0-1-1-15,-21-7 0 16,-10 0 1-16,-21-7 1 0,-17-1-1 16,-21-4 3-16,-20-2 0 0,-15-5 3 15,-9-2 1 1,-13-9 4 0,0-5-1-16,-14-10-3 0,0-4-1 15,-8-17-5-15,-2-8 0 16,-5-13-1-16,-1-1-1 15,-3-15 1-15,-4-8-1 0,-1-8-1 16,-1-3 0 0,0 1 0-16,-2 0 1 15,0 4-1-15,0 2 0 16,3 10-1-16,3 10 0 16,-1 5 0-16,-1 5-1 15,4 13 0-15,-5 9-1 0,-9 13 0 16,-1 8 0-16,-7 13 1 15,-2 3-1-15,-7 10 0 16,-2 9 0-16,-17 2 1 16,-1 5 0-16,-12 9 2 15,-6-1 0-15,-11 0 1 16,-10 4-1-16,-11-1 1 16,-11-1 0-16,-10-1 0 15,-10 0 1-15,-10 1-1 16,1 6 0-16,-15-3 0 15,0-3-1-15,-2 4 1 16,-7-5 0-16,-3 3 0 0,5 0 0 16,-7-5 0-1,2 3 0-15,3-2 0 0,2 5 1 16,1 0 0 0,2-4 0-16,4 3 0 0,-3 1 0 15,13 0 0-15,1-4 0 16,10 3-1-16,1-4 1 15,5-1-1-15,3 1 0 0,2-7 0 16,6 6 0-16,2-2 1 16,-1 1-1-16,8 1 0 15,-1-1 0-15,9 3 0 16,9 3 0-16,-1 5 0 16,8 1-1-16,3 1 1 15,3-3-1-15,13 2 1 16,0-1-1-16,9-1 1 15,7 4 0-15,6-5-1 16,9-1 1-16,12-2 0 0,4 0-1 16,11-2-2-1,4 4-1-15,6-1 0 16,-1 1 0-16,5 3 1 16,3 3 0-16,3 2 1 0,0 2 0 15,1 4 2 1,0-4 0-16,0 6 1 15,0 2 0-15,-1 3 1 0,2 9 1 16,-1 3 0-16,4 10 1 16,1 10 0-16,-2 3-2 15,1 15-1-15,-5 6 1 16,1 23-1-16,-4 6 2 16,-1 12 0-16,3 6 0 15,-10 0 0-15,3 2 0 16,-1-4-2-16,-6-1 1 15,10-8 0-15,-5-5 0 0,-1-3 0 16,8-4-1-16,3-11 0 16,3 2-1-16,6-8-54 15,3-7-108-15,1-6 108 16</inkml:trace>
  <inkml:trace contextRef="#ctx0" brushRef="#br0" timeOffset="4829.7252">18039 14056 416 0,'0'-1'254'16,"3"-5"-40"0,0-10-90-16,38-25-40 0,-26 32-47 15,4 2-13 1,1 1-3-16,0 2 2 0,8 6 12 16,-2 0 8-1,11 1 8-15,3 3 2 0,12-1-8 16,15 6-5-1,16 7-11-15,13-3-5 0,10-2-6 16,8-4-4-16,13-1-4 16,4-2-1-16,13 1-3 15,4-4 0-15,5-3-3 16,8 4 1-16,10-5 0 16,2 2-2-16,7 1 1 15,-2-1-2-15,-3 5 1 16,7 0 0-16,-2 2 0 15,1-1 0-15,0 1-1 16,-8-3 0-16,-1 1 0 16,-2 0 1-16,-11-6 1 0,0 0 1 15,-5-5 1 1,-2 0 12-16,1-3 16 0,-4-4 2 16,1 3 6-1,0-2-10-15,3 1-13 0,6 2-2 16,7 5-7-1,2-2-2-15,3 5-3 0,-3 1-1 16,-5-1-1-16,-2 4 0 0,-2-3 1 16,-3 0 0-1,2 1 0-15,-2-3 2 0,-8 0 4 16,5 1 3 0,-13-7 3-16,2 3 2 0,-11-2-2 15,-4-1-4 1,-10 5-3-16,-10-2-2 0,-11 4-3 15,-6 2-1-15,-19-3-1 16,-8 2-1-16,-14 3-7 16,-12-3-32-16,-12 3-168 15,-9 2 145-15</inkml:trace>
  <inkml:trace contextRef="#ctx0" brushRef="#br0" timeOffset="5279.6941">23516 14926 561 0,'28'-7'294'16,"9"-4"-68"-16,8 5-131 16,5 4-33-16,7-2-35 15,-6 2-14-15,-3 2-8 16,-8-5-1-16,-5 4-3 16,-6-1 0-16,-7 2-3 15,-3 0-18-15,-11 2-128 16,-1 5-105-16,-10-1 151 15</inkml:trace>
  <inkml:trace contextRef="#ctx0" brushRef="#br0" timeOffset="5869.8108">23520 14943 447 0,'-4'-9'202'15,"4"-2"-105"-15,-2 4-23 0,3 3-29 16,0 8-7 0,-2-5-4-16,0 1-1 0,0 0-6 15,0 0 0 1,-12 10 6-16,-31 44-2 0,28-20-6 15,0 5-7 1,0 7-11-16,-3-3-1 0,5 3 2 16,10 7 4-16,4 0 7 15,0-1 4-15,0-3-1 16,0-5-3-16,6-12 0 16,9 3 4-16,3-13 13 15,0-6 5-15,9-3 2 16,-3-8-6-16,6 0-13 15,4-5-6-15,-2-5-7 16,-1-4-3-16,0-2-2 0,-3-5 0 16,-6-3 3-1,0 1 7-15,-4-4 8 0,-1 4 4 16,-2-8 1 0,-2 1-1-16,-8-12 4 0,-8-5 2 15,-4 0 6 1,-5-8 0-16,-7 5-1 0,1 1 0 15,-5 4-4 1,-1 6-3-16,-8 6-8 0,2 3-5 16,-2 12-8-16,1 4-4 0,3 7-6 15,2 2-1 1,4 4-4-16,0-3-10 0,4 6-78 16,7-2-109-1,5 4 127-15</inkml:trace>
</inkml:ink>
</file>

<file path=ppt/ink/ink4.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2-11-25T06:13:46.606"/>
    </inkml:context>
    <inkml:brush xml:id="br0">
      <inkml:brushProperty name="width" value="0.05292" units="cm"/>
      <inkml:brushProperty name="height" value="0.05292" units="cm"/>
      <inkml:brushProperty name="color" value="#FF0000"/>
    </inkml:brush>
  </inkml:definitions>
  <inkml:trace contextRef="#ctx0" brushRef="#br0">10052 6938 142 0,'26'-36'78'0,"-38"36"-22"15,0 4-4-15,6 4-20 0,-2 0-7 16,4-1-4 0,4-1 0-16,1 2 6 0,3-3 5 15,3-1 13 1,5 2 5-16,2-6 5 0,5-3 0 16,8 1-5-1,1-4-2-15,5-2-3 0,-1 2-3 16,7-2-6-16,6 5-6 0,11 3-11 15,5 1-3 1,8 5-5-16,-3-2-2 16,-1 2 0-16,2-5 0 15,1-2 2-15,3-1 0 0,-1-5 3 16,-3 0 3 0,-13-1 11-16,-4 0 8 0,-11 1 17 15,-1 3 3-15,-2 4-4 16,-5 3-7-16,-4 1-17 15,0 1-6-15,-9 2-8 16,0-1-3-16,-8-1-3 16,-5-1 0-16,-4-4 2 15,-2 0-1-15,-1-1 0 16,1 0-2-16,0-1-2 16,0 1-2-16,0 0-2 15,-9-1-2-15,0 1-46 16,5 0-74-16,-1-1 78 0</inkml:trace>
  <inkml:trace contextRef="#ctx0" brushRef="#br0" timeOffset="1819.3982">10674 8991 164 0,'-3'-22'140'0,"-2"-7"39"16,0-4-35 0,-7-5-47-16,1 1-18 0,-9 0-25 15,-4-1-5-15,-10 4-6 16,-8-6-3-1,-7 4-6-15,-6 1-4 0,-5 3-10 16,3 7-4-16,3 10-3 16,4 9-2-16,7 17-3 15,3 12-2 1,-2 20-3-16,3 12-1 0,3 19-1 16,-4 4-1-16,9 18 2 15,-2 7 3-15,3 14 20 16,5 7 11-16,2 6 10 15,4 7 4-15,10-8-3 16,3-1-2-16,11-10 1 0,4-11-2 16,16-9-11-1,9-5-8-15,17-13-10 0,12-2-4 16,5-17-4 0,3-12 0-16,-6-17 0 15,-1-17 1-15,5-15-1 0,-1-7 0 16,-2-16 1-16,0-6-1 15,-9-9 1-15,-7-14 1 0,-7-12 1 16,-6-14-1 0,-4-17 0-16,0-4 0 15,-8-11 0-15,-2-3 0 16,-11-4 2 0,-5 1-1-16,-13-1-1 15,-8 7-1-15,-10 8-3 0,-8 2-1 0,-7 20-1 16,-4 7 0-16,-2 17-1 15,6 12 0 1,5 20-1-16,1 5-1 16,6 17-1-16,2 2-3 15,8 7-58-15,4 8-111 16,10 12 115-16</inkml:trace>
  <inkml:trace contextRef="#ctx0" brushRef="#br0" timeOffset="25019.6738">28216 9545 305 0,'-11'0'230'0,"1"-4"11"16,12 2-77-1,2-2-28-15,3-11-29 0,5-2-7 16,-1-14 0 0,2-4 1-16,10-5-6 0,-2-10-4 15,5-8-11 1,3-5-8-16,5-3-15 16,1 6-7-16,0 7-17 15,5 3-7-15,1 17-10 0,-4 1-5 16,-6 9-6-16,-1 7-1 0,-6 7-4 15,4 9-2 1,7 21-1-16,-5 2 0 0,4 23 6 16,-3 9 3-1,0 20 8-15,1 11 0 0,-3-6 3 16,3-3 4 0,2-13 6-16,-3-9 2 15,8-5 1-15,-5-12-3 16,4-16 1-16,-1-13 8 0,-2-19 13 15,9-12 3-15,-6-20-5 16,5-3-11-16,-3-9-17 16,-4-1-7-16,-5-6-8 15,-2 3-1-15,-8 1-3 16,-8 3-1-16,-9 13-5 16,-2 3-5-16,-2 5-22 15,1 9-13-15,6 3-23 16,0 4-14-16,8 6-21 0,5-1-24 15,10 12-140 1,3-3 174-16</inkml:trace>
  <inkml:trace contextRef="#ctx0" brushRef="#br0" timeOffset="25389.8634">30159 8996 972 0,'-1'-30'384'0,"4"15"-293"16,-1 8-14-16,-6 12-45 15,-3 12-25-15,-9 21-7 16,-5 14 9-16,2 31 32 16,-9 1 15-16,3 22 25 15,-4 4 1-15,-7 9-26 16,8 9-14-16,4-20-25 16,8-14-5-1,9-36-6-15,4-16-1 0,0-21 2 16,3-14-9-16,3-20-84 15,1-17-79-15,9-24 99 16</inkml:trace>
  <inkml:trace contextRef="#ctx0" brushRef="#br0" timeOffset="25634.8814">30093 8929 539 0,'14'-10'290'0,"0"10"-63"0,4 7-28 15,2 19-35 1,-2 4-7-16,8 26-18 0,-3 11-13 16,5 11-41-16,2 5-20 15,3 1-26-15,6-2-14 16,5-3-13 0,3-3-3-16,-4-20-3 0,-4-15 0 15,-10-22 0-15,-7-16-1 16,-1-15-76-16,-5-6-77 15,-4-15 92-15</inkml:trace>
  <inkml:trace contextRef="#ctx0" brushRef="#br0" timeOffset="25869.8727">30665 9107 782 0,'0'-2'392'0,"2"7"-116"15,-2 12-70-15,-4 24-58 16,-5 13-46-16,-16 14-54 0,-1 8-15 16,1 0-19-1,-2-1-7-15,9-5-8 16,5-3-12-16,4-22-57 16,10-7-18-16,16-25-23 0,3-17-10 15,14-20-8 1,-1-16-51-16,9-9 116 15</inkml:trace>
  <inkml:trace contextRef="#ctx0" brushRef="#br0" timeOffset="26129.9">31262 8854 1242 0,'3'-9'516'16,"-3"3"-364"-16,-8 20-63 15,-7 10-16-15,-15 25-69 16,-10 9 0 0,-6 24 5-16,4 9 1 0,2 11-1 15,6 6-1-15,11 7-7 16,2 4 0 0,19-11-1-16,5-8-3 0,20-31-24 15,5-20-28-15,13-24-82 0,14-13-138 16,2-26 178-1</inkml:trace>
  <inkml:trace contextRef="#ctx0" brushRef="#br0" timeOffset="26529.5432">31562 9249 1401 0,'-7'-3'513'0,"-16"5"-445"0,-30 33-3 0,21 6-52 16,-5 9-10-1,-5 4-3-15,3 0 1 0,9 12-1 16,9 2 0 0,15-8 0-16,7-2 3 0,17-16 16 15,8-12 7-15,16-17 15 16,7-8 0-16,7-24-8 15,5-5-5-15,-1-20-9 16,-2-8-4 0,-9-4-3-16,-8-3-1 0,-11 4 2 15,-11 3 0-15,-15 2 1 16,-9 1 0-16,-17-1-4 16,-8 9-3-16,-12 5-7 15,-7 8-6-15,-4 20-7 16,-2 2-4-16,-1 18-48 15,3 7-47-15,10 15-198 16,8 3 196-16</inkml:trace>
  <inkml:trace contextRef="#ctx0" brushRef="#br0" timeOffset="26765.0808">31996 9436 1265 0,'-11'24'486'0,"-6"21"-390"0,-8 14-4 16,-12 9-65-1,-7 3-19-15,0-9-14 0,6-10-30 16,15-19-117-16,11-9-173 0,18-28 203 15</inkml:trace>
  <inkml:trace contextRef="#ctx0" brushRef="#br0" timeOffset="27138.1273">32234 9013 823 0,'5'-16'388'16,"-1"0"-187"-16,-1 7-132 15,3 4 7-15,-1 10-75 16,-2 6-1-16,-2 12 15 0,-1 11 20 15,0 20 41 1,1 5 15-16,1 18 9 16,4 7-11-16,1 2-35 15,1 14-14-15,-1 2-22 16,3-3-5-16,-3-8-4 16,-1-14-1-16,3-24 1 15,-8-11-1-15,-1-19-1 0,-3-10-13 16,-4-13-89-16,-1-15-160 15,3-22 163-15</inkml:trace>
  <inkml:trace contextRef="#ctx0" brushRef="#br0" timeOffset="27450.0648">32723 8789 1090 0,'22'-13'482'16,"-4"5"-246"-16,10 16-167 15,-4 12 6-15,3 21-66 16,3 8-8-16,-6 17 0 16,2 8 1-16,1 18 17 15,-7 4 12-15,-5 3 29 0,-4-1 15 16,-7 7 2-1,-9 4-7-15,-10 3-23 16,-8 6-10-16,-32-1-17 16,-11 1-5-16,-31 4-7 0,-8-7-22 15,-3-13-97 1,1-8-50-16,12-21 88 0</inkml:trace>
  <inkml:trace contextRef="#ctx0" brushRef="#br0" timeOffset="29080.275">21881 7916 410 0,'-8'-33'185'0,"-33"-88"-94"15,11 59-28-15,-17-5-41 0,-2 8-9 16,-14 4-8 0,-5 7-2-16,-20 7 0 0,-5 7 0 15,-14 15 1 1,-6 10 1-16,-6 18 1 0,-6 11 2 16,0 22 9-1,-2 16 7-15,-1 35 14 0,2 17 7 16,2 23 3-1,3 16-5-15,11 26-10 0,12 15-8 16,17 29-11-16,12-1-3 0,28 16-2 16,11-9-2-1,30-2 1-15,12-1 1 0,27-31 8 16,12 1 10 0,22-36 14-16,8-15 2 0,14-37 0 15,5-27-6-15,10-39 7 16,8-14 9-16,5-31 5 15,7-14-1-15,3-21-19 16,-2-16-11-16,0-24-9 16,-3-11-3-16,-8-19 13 15,-6-4 10-15,-8-6 15 16,-13-3 5-16,-17-11-6 16,-8-5-9-16,-23-19-15 15,-10 7-7-15,-19-19-10 16,-13-16-3-16,-14-9-4 0,-2-12-2 15,-16 3-1 1,-2 17 0-16,-10 25 0 0,-8 19 0 16,-12 42-2-1,-4 20-4-15,-3 40-6 0,-10 18-37 16,1 32-195 0,3 17 171-16</inkml:trace>
  <inkml:trace contextRef="#ctx0" brushRef="#br0" timeOffset="38909.6343">2282 11717 152 0,'-10'-3'116'0,"1"0"24"16,2 2-16-16,4 1-40 16,2 2-11-16,1-2 10 15,0 0 8-15,21 24 26 16,44 40 2-16,-19-19-27 0,-1 4-16 15,10 11-26 1,2 1-11-16,6 6-14 0,7 2-3 16,0-2-4-1,-1-2-2-15,-2-8 6 0,-7-6 5 16,-8-8 5 0,-5-2-1-16,-3-4-6 0,-4-1-5 15,-3-2-9-15,1 0-2 16,-11-11-4-1,-1-1 0-15,-14-14-12 0,3-5-28 16,-11-13-177-16,-4-14 148 16</inkml:trace>
  <inkml:trace contextRef="#ctx0" brushRef="#br0" timeOffset="39189.4149">3095 11702 468 0,'57'-41'277'16,"-77"46"-56"-16,0 16-106 16,-6 11-26-16,-8 21-55 15,-8 10-10-15,-10 10-4 16,-1 0-1-16,-16-2 0 15,-4-3 0-15,0 4-3 16,0-3-2-16,20-9-6 16,3-7-3-16,20-13-3 15,7-10-54-15,21-13 38 16</inkml:trace>
  <inkml:trace contextRef="#ctx0" brushRef="#br0" timeOffset="39619.5854">3621 12195 790 0,'-16'15'327'0,"-7"-15"-215"16,8 0-33 0,10-3-45-16,9-8-25 0,10-8-15 15,4-13-6 1,11-9-2-16,2-5 1 0,5-8 6 16,0 1 6-1,-5 0 9-15,3 8 3 0,-7 19 6 16,-1 12 3-16,3 25 6 15,-5 11 0-15,6 25-3 16,3 9-3-16,3 18-8 16,1 5-5-16,6 1-1 15,-1-9-1-15,4-14 1 16,0-9 1-16,-2-32 2 16,-1-7 3-16,-5-32 0 15,3-19-1-15,4-19-6 0,0-9-26 16,0 2 15-1</inkml:trace>
  <inkml:trace contextRef="#ctx0" brushRef="#br0" timeOffset="39919.8391">5116 11637 1018 0,'-6'28'400'15,"-11"11"-275"-15,7 15-66 0,10 25-35 16,0 7-15 0,6 14-7-16,3 11 0 0,3-3-1 15,0-2 0-15,-1-12 1 16,-1-12-2-16,-9-19 0 15,-1-9-1-15,-2-22-29 16,-6-12-24-16,2-25-122 16,0-10-106-16,-1-25 176 15</inkml:trace>
  <inkml:trace contextRef="#ctx0" brushRef="#br0" timeOffset="40179.741">5074 11635 387 0,'9'-1'264'0,"-1"2"9"16,9 20-127-1,12 15-21-15,13 21-45 0,6 6-16 16,9 15-19 0,-4-1-3-16,0 6-3 0,-1 4 0 15,-1-1-3-15,0-6-5 0,-5-13-11 16,-1-9-4-1,-4-14-7-15,-10-6-2 0,0-14-3 16,-12-8-1 0,-8-17-54-16,3-8-61 0,-9-20 71 15</inkml:trace>
  <inkml:trace contextRef="#ctx0" brushRef="#br0" timeOffset="40384.7782">5740 11667 412 0,'9'9'248'16,"-3"12"-47"-16,9 34-29 15,-2 11-8-15,2 23-29 16,4 11-15-16,-4 13-34 16,-2 2-20-16,0 2-31 15,-5-3-13-15,-2-21-16 0,-1-5-22 16,-1-21-331-1,-1-13 255-15</inkml:trace>
  <inkml:trace contextRef="#ctx0" brushRef="#br0" timeOffset="40719.8556">6688 11147 1164 0,'-38'4'399'0,"1"22"-370"0,5 42-29 16,-1 17-2-16,-2 25-2 15,-5 16 1-15,0 21 3 16,0 8-7-16,9 27 50 16,9-6 18-16,24-11 13 15,16-5 10-15,30-32-50 16,16-15-16-16,30-23-49 16,8-18-91-16,12-30 82 15</inkml:trace>
  <inkml:trace contextRef="#ctx0" brushRef="#br0" timeOffset="41999.9835">7216 11365 606 0,'-1'-32'291'0,"3"-2"-155"0,28 15-38 16,11 3-41-1,22 12-46-15,16 8-6 16,10 13-4-16,0 6 0 16,-6 8 0-16,-13 4 0 0,-17-4 1 15,-9 0 0 1,-26-6 4-16,-7-1-1 16,-24 3 45-16,-11-3 12 15,-12 4 9-15,-7-3 6 16,-5 2-42-16,-4-1-11 0,-1 2-12 15,-4-3-5 1,7 1-5-16,8-1 0 0,11-2-2 16,13 4-1-16,11-7-1 15,9 5-1-15,18-6 1 16,12 3 3-16,22 3 11 16,13 1 5-16,14 4 7 15,1 3 2-15,5 4-3 16,0 1-1-16,-8 2 1 15,-4 0 1-15,-30-6 15 16,-17 3 11-16,-21-7 23 16,-12 2 7-16,-12-2-7 15,-19-2-12-15,-24 1-26 16,-12-6-12-16,-13-1-14 16,6 3-3-16,2-10-12 15,6-1-33-15,8-6-99 0,3-7-76 16,22 0 122-1</inkml:trace>
  <inkml:trace contextRef="#ctx0" brushRef="#br0" timeOffset="42250.1882">8773 12028 1233 0,'-25'7'462'0,"-13"10"-371"16,1 19-34-16,-3 26-43 16,-6 7-12-16,-11 18-28 15,-4 0-54-15,-8-3-284 16,3-2 247-16</inkml:trace>
  <inkml:trace contextRef="#ctx0" brushRef="#br0" timeOffset="42910.0739">9345 11448 976 0,'-9'-33'377'0,"16"92"-273"0,7 28-31 0,9 39-28 16,2 12-18 0,3 18-16-16,2 0-3 0,0-9-7 15,-1-10-1-15,-8-24-25 16,0-13-27-16,-10-32-60 15,-3-16-47-15,-5-36-121 16,2-17 174 0</inkml:trace>
  <inkml:trace contextRef="#ctx0" brushRef="#br0" timeOffset="43710.0588">10144 11252 629 0,'-26'-22'238'0,"-1"26"-188"16,6 20-19-16,-9 22-30 0,5 16-2 15,-2 23 14 1,-7 11 33-16,11 31 65 0,-3 9 28 16,14 23 20-1,12 2-24-15,16-11-52 0,13-9-24 16,6-35-26 0,1-19-7-16,6-39-5 0,-2-20-1 15,6-39 6-15,3-20 2 0,-6-36-1 16,-3-18-5-1,-15-15-6-15,-9-5-3 16,-21 7-3-16,-7 11 0 16,-15 23-7-16,-7 10-3 0,-10 24-12 15,-6 10-13 1,-11 21-59-16,-2 14-60 0,-10 19 89 16</inkml:trace>
  <inkml:trace contextRef="#ctx0" brushRef="#br0" timeOffset="44189.853">10626 11033 1040 0,'58'-57'369'0,"-19"74"-313"0,28 63-31 15,8 31-1-15,2 45-4 16,-4 22-5-16,-26 22-5 15,-14 6-2-15,-33 15 3 16,-18-6 5-16,-31-8 8 16,-15-8-1-16,-28-17 10 15,-9-1-57-15,-34-6 19 16</inkml:trace>
  <inkml:trace contextRef="#ctx0" brushRef="#br0" timeOffset="49529.6792">3626 15830 625 0,'-8'7'247'15,"-2"10"-152"-15,7 14-56 0,3 21 17 16,2 13 13 0,1 18 17-16,-3 10 11 0,1 25-4 15,0 4 0 1,-1 15 0-16,-4 3-10 0,0-1-22 16,0-3-13-1,-1-24-23-15,1-1-9 0,2-19-9 16,1-3-4-16,6-14-1 15,4-17-26-15,0-24-100 16,-1-13-85-16,-2-19 120 16</inkml:trace>
  <inkml:trace contextRef="#ctx0" brushRef="#br0" timeOffset="49934.918">3449 15983 544 0,'-11'-11'242'0,"12"5"-103"0,23-1-103 15,14 3-29 1,25 4-7-16,9 0 0 16,16 10 1-16,1 7 1 15,-3 7 9-15,-13 3 22 0,-16 3 43 16,-8 0 23 0,-23 4 52-16,-13 2 7 0,-27 10-12 15,-14 9-16-15,-27 11-54 16,-8 7-26-16,-15-3-31 15,-10-5-7-15,-3-16-8 16,-1-9-2-16,13-17-31 16,16-11-48-16,21-21-389 15,22-7 324-15</inkml:trace>
  <inkml:trace contextRef="#ctx0" brushRef="#br0" timeOffset="50279.472">4852 15527 943 0,'-23'-12'354'16,"3"20"-274"-16,-2 15-37 15,-4 22-30-15,-2 16 4 16,-12 32 15-16,-1 12 12 0,5 18 16 16,5 13 1-1,9 21-3-15,7 7-10 0,10 23-18 16,7 5-7-16,22-2-17 15,7-5-2-15,24-26-48 16,5-22-61-16,12-45 67 16</inkml:trace>
  <inkml:trace contextRef="#ctx0" brushRef="#br0" timeOffset="50759.8393">6163 15873 939 0,'-32'17'338'0,"-3"11"-262"0,3 28-76 16,-2 11 0-16,-5 21 0 15,-1 23-3-15,-8 21 44 16,-1 10 27-16,-3 18 37 16,1-6 12-16,-3-1-40 15,-1-2-26-15,6-15-39 16,0-7-8-16,10-21-96 0,6-16-175 15,8-34 178 1</inkml:trace>
  <inkml:trace contextRef="#ctx0" brushRef="#br0" timeOffset="51079.4755">5252 16246 943 0,'3'-3'343'0,"5"10"-267"16,14 15-66-1,20 28-18-15,11 17 5 16,21 25 3-16,7 9 4 0,9 22 34 15,1 2 8 1,-7-4 12-16,-10-6-1 0,-7-26-28 16,-6-11-8-16,-9-17-10 15,2-4-4-15,-15-10-50 16,-3-3 32-16</inkml:trace>
  <inkml:trace contextRef="#ctx0" brushRef="#br0" timeOffset="51619.842">7227 16109 804 0,'-15'-5'326'0,"2"5"-166"0,-8 12-150 16,-7 4-10 0,-9 14-1-16,-15 3-2 0,-10 11 3 15,-4 6 3-15,-6 4 16 16,1 4 15-16,1-10 24 16,3-4 9-16,6-8-7 15,6-6-14-15,13-3-26 16,9-1-10-16,12-9-10 0,7 0-1 15,13-5-2 1,3-1 2-16,12 2 4 16,8 0 13-16,12 6 36 15,12 7 16-15,12 12 18 0,7 8-6 16,8 8-31 0,-3-2-17-16,7 3-22 0,-1-4-4 15,2-1-73-15,0 1 51 16</inkml:trace>
  <inkml:trace contextRef="#ctx0" brushRef="#br0" timeOffset="52579.9874">7834 15911 848 0,'0'-1'335'0,"-1"-1"-226"15,-2 2-63-15,-19 30-43 16,-32 60-2-16,21-26 0 16,3 13 1-16,-11 5 2 15,-1 2 1-15,-7-6 13 0,-1-7 10 16,4-14 16-1,3-9 4-15,9-8-3 16,6-8-8-16,9-9-14 16,6-4-6-16,10-9-9 0,3 1-2 15,8-5 1 1,8 0 3-16,17-1 9 16,8 1 6-16,20-2 11 15,7 2 4-15,11 0 1 0,4-2-3 16,4 0-13-16,9-3-3 15,-3-2-8-15,-3-4-2 16,-11-3-4-16,-11 0-1 16,-14 1-3-16,-2 1-2 15,-13 4-6-15,-6-1-31 0,-12 4-142 16,-9 3-164 0,-16 7 208-16</inkml:trace>
  <inkml:trace contextRef="#ctx0" brushRef="#br0" timeOffset="53019.7344">7955 15681 729 0,'36'-79'341'15,"-45"79"-157"-15,6 8-91 0,6 24-88 16,3 12-1 0,7 31 20-16,8 21 8 0,4 20 28 15,-3 11 13 1,4 20 12-16,-7 3 1 0,2 15-17 16,-3 1-17-1,-3-7-24-15,-2-5-7 0,-1-11-12 16,3-9-3-16,-3-21-57 15,-2-11-92-15,-4-32 93 16</inkml:trace>
  <inkml:trace contextRef="#ctx0" brushRef="#br0" timeOffset="53694.8734">8383 15565 746 0,'-7'-32'320'15,"-1"12"-180"1,5 3-58-16,11 16-62 16,7 3-14-16,16 13-15 15,10 11 2-15,13 12 7 16,4 11 14-16,7 25 26 16,6 13 17-16,4 27 23 15,6 14-1-15,-2 25 1 0,-12 1-6 16,-17 17-13-16,-8 10-3 15,-31-7-3-15,-6 0 3 16,-31-8 8-16,-19-9-4 16,-25-11-19-16,-10-3-16 15,-8-13-63-15,-8-6 514 16,-9-28-370-16</inkml:trace>
  <inkml:trace contextRef="#ctx0" brushRef="#br0" timeOffset="55229.7168">9409 16729 286 0,'-6'-1'187'16,"6"0"-19"-16,8-2-49 16,8-1-11-16,16-2 19 15,6-1 23-15,17-1 2 0,4-2-11 16,11 0-29-1,7-1-19-15,8 2-35 0,2 0-13 16,-2-2-23 0,-2 1-7-16,-13 3-7 0,-3 0-1 15,-11 1-3 1,-6 6-1-16,-7-2-23 16,-9 7-48-16,-9 4-265 15,-17-1 228-15</inkml:trace>
  <inkml:trace contextRef="#ctx0" brushRef="#br0" timeOffset="55499.4862">9564 17233 753 0,'5'6'340'16,"5"0"-110"-16,26-3-111 16,11-3 1-16,25 0-5 15,11-7-27-15,16-2-39 16,3 0-12-16,-2-1-25 16,-4 5-4-1,-1 2-5-15,-7 3-7 0,-7 0-90 16,-2 4-356-16,-19-2 313 15</inkml:trace>
  <inkml:trace contextRef="#ctx0" brushRef="#br0" timeOffset="63509.7859">12303 10897 160 0,'-70'23'133'16,"60"-35"8"-16,6 10-53 15,1 2-32-15,4 1-24 16,-1-1 5-16,0 0 42 16,2 1 23-16,21 20 39 15,34 33 16-15,-19-6-8 0,5 6-8 16,5 24-25-1,-1 6-20-15,6 7-29 16,-4 2-14-16,6-7-22 16,5-2-8-16,2-1-11 0,-4-8-1 15,-3-9-4 1,-8-4 0-16,-11-16-1 0,-5-5 1 16,-12-14-1-1,-5-8 0-15,-6-10-3 0,-3-3-6 16,-5-11-85-16,0-4-128 0,-2-8 138 15</inkml:trace>
  <inkml:trace contextRef="#ctx0" brushRef="#br0" timeOffset="63810.1553">12973 10961 912 0,'-19'-9'362'0,"1"12"-257"15,3 10-25 1,-1 19-50-16,-3 8-14 0,-14 18-9 16,-8 7-2-16,-11 18 1 15,-9 4 14-15,-3 6 34 16,3 4 15-16,-1 2 16 15,1-1-8-15,6-7-32 16,0-7-14-16,7-19-18 16,8-11-3-16,15-16-63 15,10-9-140-15,14-21 131 0</inkml:trace>
  <inkml:trace contextRef="#ctx0" brushRef="#br0" timeOffset="64550.0036">13856 10800 692 0,'-3'0'270'0,"-3"9"-174"16,3 14-74 0,-5 8-8-16,-7 10-8 0,-5 3-1 15,-22-1-2 1,-2 0 1-16,-12 2 2 0,1 2 8 16,0 3 26-1,3-3 10-15,1-5 10 16,4-2-6-16,3-11-20 0,-1-6-10 15,11-2-10 1,3-8-3-16,12-4-4 0,3-3 0 16,6-3 2-1,6-1 3-15,6-3 12 0,4 2 7 16,-6-1 14 0,1 0 3-16,21 0 0 0,34 6-3 15,-29-6-6-15,2 8 1 0,2 3 1 16,-5-2 0-1,5 7-2-15,-2 1-2 0,1 0-6 16,-1 2-1 0,2 1-5-16,-2-1-4 0,2-1-2 15,0 3 0 1,0 1 0-16,-1-2 1 0,4-1-3 16,-3 1-1-1,-6-8-6-15,-3 3-2 0,-10-4-3 16,-1-4-1-16,-7-1 0 15,-1-5-3-15,-1 0-27 16,-2-1-38-16,0 0-117 16,0 0-136-16,0 0 197 15</inkml:trace>
  <inkml:trace contextRef="#ctx0" brushRef="#br0" timeOffset="65302.225">14376 10655 932 0,'44'-69'343'0,"-46"101"-273"0,1 19-39 15,-3 19-20 1,-3 10-3-16,-9 5-3 16,-5-9 0-16,-3 8 0 15,-9-2 1-15,-8-3 24 0,1 4 14 16,-10-23 22 0,4-7 10-16,6-18-12 0,-2-10-12 15,15-5-19-15,3-6-11 0,11-4-11 16,5-4-4-1,8-5-2-15,3-2 1 0,13-5 12 16,9 2 8 0,17-4 19-16,11 2 7 0,19 0 4 15,-1-1-2 1,16 1-12-16,2-1-6 0,4-4-14 16,5 3-5-1,-13 0-9-15,-6 1-2 0,-17 6-2 16,-7 0-3-1,-18 2-25-15,-6-1-32 0,-18 4-65 16,-8 4-31-16,-12-5-69 16,-7 1-48-16,-7-11 179 15</inkml:trace>
  <inkml:trace contextRef="#ctx0" brushRef="#br0" timeOffset="65639.5366">14530 10407 752 0,'-4'-7'289'16,"4"23"-211"-1,5 15-24-15,4 22-25 0,4 14 3 16,2 30 14-16,1 9 18 0,3 23 32 15,-1 11 13 1,-2 11 10-16,-2 6-8 0,-5 11-21 16,2 4-10-1,0-3-16-15,-7 2-7 0,4-8-12 16,-5-15-8 0,-4-19-15-16,6-12-6 0,-3-25-8 15,3-8-3-15,1-28-15 16,-4-14-35-16,5-28-95 15,5-14-342-15,4-42 325 16</inkml:trace>
  <inkml:trace contextRef="#ctx0" brushRef="#br0" timeOffset="66144.5859">16148 10784 887 0,'3'33'346'15,"-32"-12"-222"-15,-1 18-95 0,-7 11-28 16,-4 2-1 0,-5 0-1-16,-4-5 0 0,-2 1 0 15,-4-2 1 1,-2-3 3-16,0 1 1 0,0-8 2 16,6-4 2-1,16-7-1-15,6-2 0 0,18-5-2 16,6 0-2-16,12-2 1 15,8-2 2-15,7 3 23 16,6 1 12-16,14 6 29 16,4 6 13-16,2 9 12 15,-1 8 1-15,-2 9-10 16,-3 7-12-16,2 0-29 16,1-4-12-16,-4-8-20 15,-2-10-4-15,-7-12-6 16,-4-4 0-16,-11-9-72 15,-7-8-50-15,-10-7 72 16</inkml:trace>
  <inkml:trace contextRef="#ctx0" brushRef="#br0" timeOffset="66469.9694">15823 11112 601 0,'-28'0'293'16,"42"-1"-33"0,19 1-241-16,6 4-13 0,17-1-1 15,10 2 7 1,12-1 55-16,5-1 29 0,8-1 48 15,2-3 12-15,10 0-33 16,1-2-21 0,-4-1-46-16,-2 0-17 0,-15 1-25 15,-9 2-6-15,-11 2-6 16,-12 0-1-16,-18 6-65 16,-10 0-68-16,-24 3 83 15</inkml:trace>
  <inkml:trace contextRef="#ctx0" brushRef="#br0" timeOffset="66799.9451">15794 11495 1163 0,'-16'-7'417'16,"18"7"-345"-16,7 3-51 16,16-1-19-16,9-1 1 0,20-1 10 15,12 1 22 1,24-2 38-16,11 1 14 0,15-1 14 16,9 1-11-1,1 0-28-15,0 0-14 16,-5 3-24-16,-10 1-9 0,-7 2-10 15,-16 2-2-15,-14-1-11 16,-12 1-34-16,-26 2-111 16,-8-5-36-16,-18-3 100 15</inkml:trace>
  <inkml:trace contextRef="#ctx0" brushRef="#br0" timeOffset="67279.5629">16661 10603 1147 0,'-2'-8'392'16,"9"19"-366"-16,16 9-21 0,20 12-2 16,4 5 1-1,17 8 9-15,4-1 14 0,18 9 26 16,-7-12 15 0,2-2 20-16,2 4-3 0,-10-9-9 15,3 5-9-15,-8 0-22 16,-1-3-8-16,-16 1-13 15,-11-3-6-15,-16-3-4 16,-13-3 4-16,-8-2 18 16,-10-1 8-16,-13 3 11 15,-5 3 1-15,-22 7-7 16,-4 6-4 0,-16 5-7-16,-11 3-4 15,-3 16-13-15,-9 2-4 0,-8 19-9 16,0 1-3-16,-8-1-3 15,14 2-2-15,8 0-32 16,4 0-50-16,11 6 54 16</inkml:trace>
  <inkml:trace contextRef="#ctx0" brushRef="#br0" timeOffset="73919.7644">18032 10168 237 0,'-10'-27'137'16,"11"35"-17"-16,8 8-55 15,5 5-4-15,4 2-4 16,5 5 6-16,4 2 31 15,3 2 11-15,6 6 2 16,-3 0-3-16,10 12-18 16,-3 5-5-16,11 15-13 15,2 4-10-15,10 8-15 16,-1 2-7-16,0-8-3 16,-5-8 1-16,-5-15 5 15,0-4-1-15,-8-12-5 16,-3-2-5-16,-6-4-14 15,-5-2-4-15,-11-4-5 16,-2-2-1-16,-12-7-47 16,-2-1-61-16,-8-8 67 0</inkml:trace>
  <inkml:trace contextRef="#ctx0" brushRef="#br0" timeOffset="74289.605">18844 10207 743 0,'54'-44'273'0,"-70"47"-219"16,-2 10-31-16,-5 9-19 16,-3 5-1-16,-8 9-1 15,-5 1 12-15,-6 7 42 16,0 1 17-16,-9 1 29 16,-5 3 0-16,-4 3-24 15,-3 7-12-15,4 8-20 16,3 0-10-16,11-4-16 0,-1-8-6 15,16-8-8 1,4-7-3-16,9-9-45 0,9-3-91 16,4-7 89-1</inkml:trace>
  <inkml:trace contextRef="#ctx0" brushRef="#br0" timeOffset="74885.3457">19123 10584 441 0,'-37'50'192'0,"31"-53"-100"16,5 0-46-16,0 1-38 0,1 2-2 15,-1 0 34 1,1 0 20-16,0 0 37 0,0 0 17 16,2 0-1-1,15 1-3-15,38 3-8 0,-20-3-5 16,13 0-20 0,7 0-12-16,15 5-27 0,4-3-11 15,1 2-17-15,-5-4-4 0,-8 0-7 16,-4-2-36-1,-10-1 27-15</inkml:trace>
  <inkml:trace contextRef="#ctx0" brushRef="#br0" timeOffset="75899.8574">19751 10051 377 0,'2'-15'233'0,"10"2"-21"16,7 0-51-16,14 0-55 15,10 1-7-15,14 0 1 16,11 7 3-16,10 7-13 0,-3 3-12 15,4 11-22 1,-10 1-11-16,-5 8-17 0,-1 8-4 16,-9 7-9-1,-17 2-4-15,-13 12-1 0,-11 1-1 16,-28-3 2 0,-3 0 1-16,-20-10 1 0,-7-5 0 15,-5-4-3 1,-2-1-1-16,-8-10-3 15,-1-4-1-15,2-6 0 0,7-5-1 0,8-7 1 16,11-1-1 0,10-5 2-16,-6-1 2 0,21 0 3 15,6-1 1 1,12 1 1-16,18 1-2 0,10 3-2 16,10 4 0-1,11 9 3-15,1 2 1 16,9 13 5-16,1 5 2 0,-6 8 1 15,-2 9 2-15,-12 0 0 16,-11 0 1-16,-12-2 10 16,-6-4 5-16,-22-5 13 15,-5 1 2-15,-16-1-5 16,-8-2-4-16,-13 0-16 16,-12-4-7-16,-8-5-9 15,-9-2-5-15,-1-8-3 0,6-2-2 16,-5-10-36-1,7-4-42-15,4-6-141 0,-6-3 134 16</inkml:trace>
  <inkml:trace contextRef="#ctx0" brushRef="#br0" timeOffset="76969.7789">18078 11566 335 0,'-22'-10'146'16,"10"5"-76"-1,1-1-25-15,-3-1-18 0,2 1 2 16,4-1 13 0,2 3 11-16,0-1 13 0,5 2 4 15,1 0-9-15,-1 2-8 0,1 0-16 16,0 0-6-1,0 0-7-15,0-1 0 0,9 2 1 16,8 0 0 0,32 2 2-16,-30-6-1 15,4 1 0 1,-2-3-2-16,8 1-5 0,2 4-2 16,4-2-4-16,2-4-3 15,2 4-1-15,5-2-1 0,10 7 1 16,10 7 1-16,0-3 3 15,4 3 3-15,0-5 3 16,-1 3 1-16,10 1 4 16,-1-1 1-16,9 1 5 15,2-3 1-15,3-1 2 16,2-2-1-16,5-3 1 16,4 1 1-16,-1 0 5 15,3-1 4-15,1 1 4 16,-3 0-1-16,6 0-5 15,-4 2-5-15,-6 2-11 16,-1-1-5-16,-8-2-5 16,0 2-1-16,-12-5-4 15,-11 0-3-15,-18 1-4 16,-9-2-1-16,-17 1-58 16,-10 1-345-16,-17 5 287 15</inkml:trace>
  <inkml:trace contextRef="#ctx0" brushRef="#br0" timeOffset="77735.282">19132 11810 453 0,'-5'-7'190'16,"5"11"-107"-1,0 5-34-15,1 9-29 0,1 6-4 16,-12 2-3 0,1 3 1-16,-8 1 8 0,0-2 9 15,-2 4 18 1,-3-5 8-16,-4 2 7 16,-8-4-3-16,-2 2-15 15,3 3-9-15,-2-5-15 0,3 2-6 16,-1-2-6-16,3-3-2 15,2-2-1-15,3-5 0 16,5-6 0-16,2 1 1 16,8-4 2-16,2-1 3 15,5-3 5-15,3-3 4 0,7-3 10 16,9 3 0 0,13 0 0-16,7 2-2 15,11 3-9-15,6 1 1 16,11-2 5-16,4-1 8 0,10-1 12 15,1 0 5-15,3 2 0 16,2-1-4-16,2 0-13 16,-5-4-7-16,-6 1-11 15,-4-4-4-15,-17 2-8 16,-5-2 0-16,-14-5-4 16,-5 3-3-16,-14-2-54 15,-4 3-62-15,-15-2 74 16</inkml:trace>
  <inkml:trace contextRef="#ctx0" brushRef="#br0" timeOffset="78199.8352">19359 11689 262 0,'-10'-46'120'0,"12"41"-49"16,-1 1-36-1,0 1-15-15,-1 2 12 0,0 1 44 16,0 0 29-16,-1 0 38 15,0 0 2-15,0 0-22 16,-5 8-19-16,-6 15-32 16,-5 33-13-16,15-23-20 15,-3 9-8-15,5 8-10 16,-2 3-3-16,4 14 3 16,1 1 10-16,1 22 31 15,3 10 12-15,2 19 16 0,4 9-3 16,-4 10-19-1,2 3-10-15,-2-5-15 0,0-4-9 16,-2-22-10 0,-4-9-5-16,2-23-6 0,-4-13-3 15,5-29-5 1,-1-11-21-16,0-31 12 0</inkml:trace>
  <inkml:trace contextRef="#ctx0" brushRef="#br0" timeOffset="79735.1443">22346 10911 890 0,'-6'-26'343'0,"-6"22"-272"16,1 4-2-16,-5 10-59 16,-2 4-6-16,-11 6-1 15,0 12-1-15,-14 4-1 0,0 6 1 16,-9 7 11-1,-6 3 11-15,3 8 15 0,-2-3 4 16,-3-5-5 0,4-4-10-16,-1-11-14 0,2-2-4 15,11-5-5 1,-1-6-1-16,9-9-1 0,6-1 0 16,3-8-1-1,5-2 1-15,9-1-2 0,3-2 1 16,7 1 0-16,3-2-1 0,0 4 0 15,0-4 0 1,0-2 5-16,0 2 3 0,4-1 8 16,11 1 3-1,0 1 3-15,35 6 0 0,-29 1-1 16,-3 2 0 0,5 3 3-16,-1 7 1 0,4 8 9 15,8 6 5-15,5 8 8 16,8 6 4-16,8 9-5 15,0 0-6-15,2 2-14 16,0-4-7-16,-4-5-8 16,-1 0-3-16,-5-2-2 15,-8-5 0-15,-4-2-2 16,-5-5-1-16,-6-5 0 16,-1-4-14-16,-3-9-78 15,-7-8-58-15,-3-13 83 16</inkml:trace>
  <inkml:trace contextRef="#ctx0" brushRef="#br0" timeOffset="80369.7227">23419 9754 634 0,'-13'-19'247'0,"3"7"-181"16,8 15-8-16,-11 9-31 16,1 10-8-16,-4 16-11 15,-8 4 1-15,4 13 27 16,-10 0 15-16,-3 15 20 16,-1 8 2-16,-5 8-22 15,1 6-13-15,0-8-17 16,2-6-3-16,6-17-2 15,2-11 2-15,9-17 4 0,1-6 2 16,10-12 3 0,4-7 3-16,2-8 0 0,8-5-1 15,2-9-5 1,4 0-7-16,10-2-5 16,0 0 2-16,6 2 13 15,8 4 11-15,8 3 17 0,7 2 8 16,14 8 0-1,5 1-3-15,11 4-9 16,5 1-9-16,1-4-12 0,3 2-8 0,-9-3-10 16,-6-2-4-1,-10-2-3-15,-8-1 0 0,-13-4-2 16,-3 2-4 0,-19-1-49-16,-9 1-42 0,-14 3-131 15,-12-4-173 1,-8 3 255-16</inkml:trace>
  <inkml:trace contextRef="#ctx0" brushRef="#br0" timeOffset="81039.5284">23519 9558 563 0,'9'-101'215'15,"-8"94"-169"-15,0 7-6 0,0 5-31 16,0 2-3-1,-3 3 6-15,-1 1 22 0,-4 2 31 16,1 4 12 0,1 3 22-16,-2-1-10 0,2 2-12 15,0 1-6 1,2 13-19-16,-1 3-7 0,4 12-12 16,-1 0-5-1,1 7-1-15,2 4 3 0,2 1 10 16,0 13 6-16,3 10 3 15,-2 8 0 1,-1 8-4-16,2-2-2 0,0-2-2 16,2 2 0-16,-2-1-3 15,-2-2-4-15,0-9-6 16,-1-10-6-16,0-13-5 16,0-2-1-16,-1-5-2 15,1-2 0-15,-3-6-4 16,0-4-1-16,-1-18-2 15,-2-5 0-15,3-6-2 0,0-4-1 16,0-2 0 0,0-2 0-16,1-7-1 15,-1 2 0-15,0-2-1 16,0-1 0-16,0 0-1 0,0 0 1 16,0 0-1-1,-1 0 0-15,0-1 0 0,0 1-1 16,0 0 1-16,1 0-1 0,0 0 0 31,0 0-3-31,0-1-36 0,0-1-39 0,0 1 48 31</inkml:trace>
  <inkml:trace contextRef="#ctx0" brushRef="#br0" timeOffset="82164.816">24110 10846 322 0,'6'-7'172'16,"2"-1"-24"-16,11 4-59 0,8-8 3 16,9-3 30-1,4 0 16-15,12 1 19 0,4 0 2 16,8 3-24 0,6 3-22-16,5 4-40 0,1 7-18 15,-6-1-26-15,-2 3-11 0,-9 1-11 16,-7-6-2-1,-9 2-10-15,-9-6-30 0,-13-5-186 16,-5 1 154 0</inkml:trace>
  <inkml:trace contextRef="#ctx0" brushRef="#br0" timeOffset="83249.7873">25447 10228 356 0,'23'-40'209'0,"6"28"-16"0,5 0-14 15,8 2-30-15,7 4-23 16,5 8-42-16,-5 9-20 0,2 11-29 16,-7 2-12-1,-12 9-12-15,-2 0-1 0,-22 2 1 16,-9 3 3-16,-22-2 18 15,-7-2 9-15,-10 0 11 16,-9-6-1-16,-4-2-12 16,-3-1-7-16,0-6-12 15,5-2-4-15,14-7-6 16,6-3-3-16,16-5-2 16,7-2 0-16,18-2-1 15,9 0 0-15,18 0 0 0,11 2 0 16,10 5-2-1,2 6 1-15,6 8-1 0,-1 6 0 16,-11 8 1 0,-5 0 1-16,-17 7 9 15,-15-2 11-15,-18-3 19 16,-11 2 4-16,-26-6 0 0,-5 3-11 16,-14-5-17-1,-16-2-7-15,-6-4-12 0,-10-3-25 16,-9-9-103-16,11 2 89 0</inkml:trace>
  <inkml:trace contextRef="#ctx0" brushRef="#br0" timeOffset="83769.7514">22882 11699 492 0,'-21'0'270'0,"4"-10"-22"16,6 4-147-16,12 6-56 15,6-2-9-15,10-3-4 0,5-2 2 16,10 2 15 0,8-2 10-16,17 2 18 15,6 5 8-15,17 1 7 0,8 5-2 16,10 1-11-1,11 0-8-15,19-5-9 0,8-2-3 0,15-3-2 16,12-4-2 0,6-8-6-16,7-5-4 0,16-2-10 15,-2-2-5 1,3 6-12-16,-10 4-4 0,-19 5-6 16,-13 5-1-1,-23 8-4-15,-13 4 0 0,-19 4-2 16,-15 1-1-16,-28 2-27 15,-6 1-51-15,-34 3 52 16</inkml:trace>
  <inkml:trace contextRef="#ctx0" brushRef="#br0" timeOffset="84569.5574">24382 11968 637 0,'1'-20'267'0,"0"11"-152"16,2 2-64-16,-2 4-44 15,-2 0-4-15,-1 3-2 16,1 0 0-16,-6 10 4 0,-6 20 2 15,-51 43 4 1,18-22 0-16,-16 13 5 0,-6 0 3 16,-5 2 7-1,4-3 3-15,1-10 1 0,3-1-1 16,4-13-8 0,4-8-4-16,9-7-6 0,7-8-1 15,16-6-2-15,6-7 2 0,12-4 13 16,8-7 8-1,15-3 13-15,10-3 5 16,12-1 2-16,9 0 0 16,12 2 5-16,10 4 3 15,13 2 3-15,4 0 0 16,17 4-2-16,0 0-2 0,-1 1-8 16,2 1-4-1,-6-5-15-15,-1 2-7 0,-7-2-12 16,-8-1-4-16,-16 1-5 15,-9-3-2-15,-17 3-8 16,-9-1-23-16,-18 0-108 16,-9 2-165-16,-18-6 192 15</inkml:trace>
  <inkml:trace contextRef="#ctx0" brushRef="#br0" timeOffset="84959.8287">24320 11866 976 0,'-46'-57'339'16,"50"55"-308"-1,3-1-19-15,0 3-7 0,5 4-2 16,-3-3 1-16,-2 1 3 15,-4-1 15 1,-3-1 15-16,-1 0 23 16,0 0 4-16,0 0-8 15,0 0-12-15,-1 0-22 0,2 0-6 0,0 0-5 16,0 3-1 0,0-2 2-16,0 2 4 0,2 5 10 15,1 5 7-15,4 12 16 16,14 42 2-1,-10-6-2-15,5 22-4 0,-2 36-6 16,-2 14 0-16,2 25 0 16,-1 4-4-16,1-4-13 15,2-6-6-15,2-3-15 16,-6-21-31-16,-4-13 21 16</inkml:trace>
  <inkml:trace contextRef="#ctx0" brushRef="#br0" timeOffset="87389.9004">14190 9450 742 0,'-62'-89'270'0,"-6"4"-226"16,-17 12-21 0,-3 8-3-16,-14 21-12 0,-7 9-4 15,-12 16-3 1,-10 8 0-16,-12 15-1 16,0 13 0-16,-10 22-1 15,-3 19 1-15,5 27-2 0,0 7 0 16,4 24 0-16,5 12-1 15,15 15 4-15,-3 9 5 16,22 29 19-16,5-3 5 16,13 18 4-16,18 18-3 15,10-6-11-15,24 13-4 16,15-17-3-16,9-15-2 16,30-8-4-16,6-21-1 15,25-8-2-15,10-4 0 0,25-11 1 16,5-7-1-16,26-12-1 15,13-12 0 1,17-19 0-16,15-7 0 0,12-22 0 16,13-16 2-16,1-24 1 15,9-13 0-15,-3-25 0 16,-1-6-1-16,2-16-1 16,-6-10 1-16,3-8 2 15,-6-9 2-15,-18-13 2 16,-11-10 1-16,-27-23 2 15,-12-10-1-15,-21-21-1 16,-16-7-1-16,-20-16-4 0,-19-2-1 16,-23-23-8-1,-14-5-4-15,-22-12-7 0,-6-7 0 16,-17 8 5 0,1 6 2-16,-1 27 6 0,5 8 2 15,1 25-2-15,-7 17-2 0,0 34-10 16,-3 22-89-1,-2 44 73-15</inkml:trace>
  <inkml:trace contextRef="#ctx0" brushRef="#br0" timeOffset="88869.4399">18730 9115 387 0,'-48'33'146'0,"11"-16"-94"0,-1 12-19 16,-11 20-2-1,-7 1-1-15,-9 16 18 16,-4 5 11-16,-4 12 15 16,-1 12 12-16,3 16-8 15,0-1-2-15,3 15 4 16,5 9-4-16,4 6-12 0,5 2-3 16,10 26-17-1,1-2-8-15,8-1-14 16,-2 12-5-16,8-22-9 0,9-1-3 0,8-3-2 15,11-3 0 1,7-10-2-16,0-7 0 0,15-5 0 16,-1-6 1-1,5-7 1-15,10 1 1 0,9-9 0 16,5-5-1 0,11 2 2-16,9-1 2 0,8-6 2 15,11-6 3-15,10-12 7 16,4-6 4-16,20-3 21 15,7-5 7-15,18-5 4 16,10-4-3-16,-24-26-23 31,-67-14-8-31,1-1-9 0,209 43-3 0,16-9-2 16,-1-2-2-16,-80-14-1 16,4 0 0-16,4 6 0 15,9-1 0-15,-2-2 2 16,9 3-1-16,5-11 1 15,2-2 0-15,8-14 1 16,-2-6 0-16,4-11 1 16,-9-5 1-16,7-7-2 15,-16-7-1-15,4-1-2 16,5-7-1-16,-16 0 0 16,12-2-1-16,-22-3 0 15,6 2 0-15,-15-5 2 16,-7-3 0-16,-2 0 2 0,-12-9 1 15,-6-14 4 1,-1-3 1-16,-13-17-3 0,-1-8-1 16,-12-6-5-16,-8-9-2 15,-12-13 0-15,-5-4 2 16,-13-11 2-16,-6-5 0 16,-16-3-1-16,-12-6-1 0,-10-6-2 15,-7 0-2-15,-13-3-4 16,-8-11-2-16,-21 0-5 15,-15-4 1-15,-23-7 4 16,-12 8 1-16,-27 1 4 16,-3 3 2-16,-17 12 0 15,-8 8-1-15,-18 8 0 16,-11 10-1 0,-18 11-2-16,-8 4 0 0,-11 11 0 15,-10 1 0-15,-16 5 1 0,-7 2 0 16,-14 5 0-1,-4 4 0-15,-8 0 1 0,-9 0 0 16,-5 2-1 0,-13 4 0-16,-6 13-1 15,-2 7 1-15,-10 14-1 16,3 5 1-16,-15 6 0 0,3-1 1 16,-14 11 0-1,-3 4 1-15,-1 13 0 0,-15 7 0 16,2 9 0-16,-9 12 0 15,-1 11 0-15,12 9 0 16,3 10 0-16,15 0 0 0,3 8 1 16,8 6-1-1,15 16 1 1,6 11-1-16,20 18 0 0,13 8 0 16,11 11-4-16,5 12-2 0,29 15-19 15,1 7-59 1,28 35 59-16</inkml:trace>
  <inkml:trace contextRef="#ctx0" brushRef="#br0" timeOffset="91629.9805">11684 15666 579 0,'-84'-71'301'15,"77"45"-108"-15,7 18-60 16,1 6-43-16,5 15-37 16,1 12-9-16,-1 20 14 15,1 19 14-15,-1 27 24 16,2 14 7-16,0 24-1 0,1 16-7 15,1 26-18 1,-1 8-11-16,2 23-17 0,2 0-8 16,-5-2-13-1,1-1-3-15,-6-27-3 0,-5-16-3 16,-5-30-5 0,-1-11-3-16,1-37-5 15,-1-14-4-15,1-27-38 0,-2-25-31 0,0-11-161 16,3-24 147-1</inkml:trace>
  <inkml:trace contextRef="#ctx0" brushRef="#br0" timeOffset="92024.7898">11549 15838 518 0,'2'-36'216'0,"17"4"-108"15,15 2-19-15,19 2-2 0,8-4 0 16,16 14-8-1,8 7-5-15,-5 21-12 16,1 13-3-16,-13 18 1 16,-8 13 4-16,-10 9 13 15,-8 8 2-15,-21 1 7 16,-17-10 1-16,-22 1-8 16,-11-14-5-16,-18-4-21 15,-5-3-11-15,-14-5-20 0,0 0-9 16,-12-8-28-16,-5 0-42 15,3-13-143-15,-3 0-265 16,27-7 300-16</inkml:trace>
  <inkml:trace contextRef="#ctx0" brushRef="#br0" timeOffset="92510.9504">13115 15667 990 0,'-1'0'387'16,"-20"10"-268"0,-50 40-65-16,33 3-43 0,-2 6-5 15,-7 12-4-15,-1 5 5 0,-8 4 48 16,1 7 18-1,5 19 26-15,4 10 2 16,6 30-36-16,7 14-17 16,5 15-24-16,7 12-8 0,10 4 0 15,1 3 6 1,22-5 8-16,3-7 3 0,17-34-8 16,11-17-7-1,18-26-10-15,16-23-5 0,15-15-21 16,8-10-38-16,8-27-87 15,4-2 90-15</inkml:trace>
  <inkml:trace contextRef="#ctx0" brushRef="#br0" timeOffset="94209.8215">13366 15918 286 0,'-79'-53'196'16,"74"40"-9"-16,3 3-69 15,1-1-17-15,1 5-17 16,1 2 2-16,0 4-1 16,-1 0 11-16,0 0 22 15,2 1 5-15,26 28 15 16,37 43-10-16,-22-19-27 16,12 9-14-16,7 7-29 15,2-5-13-15,7 7-20 0,0-5-7 16,-9-4-3-1,-2-7 0-15,-10-10-3 0,-7-5-1 16,-3-7-5 0,-5 2-1-16,-11-7-7 0,-2-5-18 15,-11-6-66 1,-3-10-48-16,-4-7-231 16,-4-6 234-16</inkml:trace>
  <inkml:trace contextRef="#ctx0" brushRef="#br0" timeOffset="94489.7187">14000 15843 842 0,'3'-35'320'0,"-8"43"-240"16,-1 9-39-16,-5 16-36 15,-5 9 0-15,-14 17 27 16,-9 2 23-16,-12 9 47 16,-15-5 21-16,-11 3 3 15,-2 3-15-15,0-5-42 16,11 1-23-16,13-9-31 16,6-8-7-16,6-9-52 15,8-4-49-15,8-15-374 16,5-3 315-16</inkml:trace>
  <inkml:trace contextRef="#ctx0" brushRef="#br0" timeOffset="94869.6508">14095 16087 853 0,'83'67'390'0,"-78"-80"-180"16,14 4-65-16,22 1-76 15,6 0-6-15,15-4 3 16,3 2-10-16,-5-4-12 16,2 3-10-16,-3 3-21 15,-3 3-6-15,1 8-9 0,-9 1-46 16,-8 3 35-1</inkml:trace>
  <inkml:trace contextRef="#ctx0" brushRef="#br0" timeOffset="95349.4642">15067 15684 1089 0,'22'-21'439'0,"10"2"-296"16,13 10-57-1,15 14-70-15,-1 7-10 0,-3 8-4 16,-10 4-1 0,-13 6 1-16,-5 0 2 0,-17 11 5 15,-7 0 4-15,-13 3 8 16,-8 2 2-16,-17-6-2 15,0 4-3-15,-12-10-7 16,1-1-1-16,-2-4-4 16,-4-8 0-16,9-3-1 15,5-3 0-15,17-6-2 16,7-1-2-16,19-2 0 16,13 2 0-16,25 3 2 15,6-3-1-15,17 14 1 16,-1 1-1-16,-1 10 2 15,2 10 2-15,-9 2 4 16,-10 2 8-16,-15-6 22 0,-10-1 6 16,-23-8 7-1,-8 0-5-15,-27 4-21 0,-17-1-9 16,-21 4-37 0,-12-6-42-16,-19 2-171 0,-7-1 152 15</inkml:trace>
  <inkml:trace contextRef="#ctx0" brushRef="#br0" timeOffset="95709.8207">13463 17112 503 0,'0'-1'326'16,"30"-4"-38"-16,64-11-80 16,-24 16-23-16,19 1-54 15,6-5-13-15,15 6-16 16,7-4-12-16,9-2-11 15,8 7-11-15,3-2-21 0,-2 0-6 16,-1 6-16 0,-5 1-6-16,-7-1-9 0,-8 1-3 15,-19-4-6 1,-9 2-12-16,-27 3-80 0,-16-2-45 16,-24 9 76-1</inkml:trace>
  <inkml:trace contextRef="#ctx0" brushRef="#br0" timeOffset="96149.7083">14288 17366 955 0,'-18'7'376'16,"7"-4"-239"-16,5 17-109 15,6 5-22-15,2 20-5 16,-11 7 0-16,-4 10 16 16,-7 3 21-16,-14-1 35 15,4 0 14-15,-3-9 2 16,-2 1-15-16,7-13-34 16,4-8-12-16,8-9-14 15,6-15-2-15,4-3-2 16,6-8 1-16,5-11 0 0,7 0 1 15,17-16 5 1,8 8 4-16,22-1 11 0,10 2 3 16,12 8-1-1,1 2-3-15,5 8-9 0,1 5-4 16,-1 2-7 0,7 0-2-16,-17-6-3 0,-6 0-3 15,-11-1-1-15,-17 0-2 0,-7 1-34 16,-10 3-38-1,-13-4-110-15,-4-1-192 0,-15-9 243 16</inkml:trace>
  <inkml:trace contextRef="#ctx0" brushRef="#br0" timeOffset="96429.7404">14421 17194 990 0,'-4'-1'381'0,"12"11"-270"16,8 20-63-16,6 30-40 16,4 9 5-16,-3 25 42 15,2-4 26-15,-8 8 49 0,-6 8 15 16,-5 3-14-1,-4 3-21-15,-3-4-47 16,0-2-20-16,0-2-31 16,1-7-14-16,2-16-80 0,1-13-34 15,0-43 66 1</inkml:trace>
  <inkml:trace contextRef="#ctx0" brushRef="#br0" timeOffset="97410.0473">16560 16677 922 0,'-5'-22'417'16,"-9"8"-199"-16,6 3-90 16,-2 9-91-16,1 8-17 0,-9 14-17 15,-5 8-3-15,-10 10 1 16,-9 8 0-16,-1 10 1 15,-10-2 1-15,-6 6 4 16,-6-5 2-16,-6-4 1 16,4-1-1-16,8-12-3 15,7-1 0-15,12-10-2 16,12-4-1-16,7-8 1 16,5-8 1-16,12-5 2 15,-6-2 2-15,13 0 3 16,-3-2 1-16,2-3-1 0,-2 4-2 15,0 0-1 1,0 0 2-16,1 1 7 0,13 0 9 16,7 6 20-1,35 24 8-15,-18 1 13 0,11 8 0 16,14 7-8 0,5 5-5-16,1 1-13 0,2 1-6 15,-7-5-13-15,-4-5-5 16,0-2-8-16,-2-6-3 15,-5-6-4-15,-1 1 1 0,-9-4-65 16,-4-2-30 0,-11 5 54-16</inkml:trace>
  <inkml:trace contextRef="#ctx0" brushRef="#br0" timeOffset="98239.843">17171 16809 969 0,'-7'-12'397'16,"14"7"-246"-1,6 1-53-15,11 4-51 0,11 1 3 16,17 5 25 0,13 2 18-16,21 1 16 0,7-1-3 15,6-1-31 1,0-1-19-16,-8-5-28 0,1 1-11 16,-9 0-10-1,-4-4-2-15,-11-1-46 0,-11 1-40 16,-16 1 50-16</inkml:trace>
  <inkml:trace contextRef="#ctx0" brushRef="#br0" timeOffset="98667.0333">17717 16974 1004 0,'-17'0'425'15,"7"0"-234"-15,6 10-131 16,4 7-40-16,2 14-18 16,-2 6-1-16,-3 14 13 15,-9 8 18-15,-7 5 26 16,-6 7 9-16,-14 4-2 16,-5-7-15-16,-8-4-23 15,-3-10-7-15,8-12-8 16,5-6-2-16,10-18-1 15,7-5 0-15,16-9 4 16,4-5 3-16,14-6 4 0,10 0 1 16,15-1-2-1,14-1-2-15,21 6 0 0,13 3 1 16,4 1 3 0,3 8 1-16,-1 0 0 0,-3 1-1 15,0-1-5-15,-2-2-4 0,-15-2-4 16,-4 0-3-1,-17-3-4-15,-7 4-18 0,-10-1-82 16,-11-2-61 0,-15-2 91-16</inkml:trace>
  <inkml:trace contextRef="#ctx0" brushRef="#br0" timeOffset="98949.9081">17731 17003 746 0,'-15'-10'429'15,"5"2"-8"-15,11 22-332 16,7 14-46-16,4 18-35 16,9 14 1-16,6 23 55 15,-1 7 24-15,3 20 36 16,-7 8 10-16,-3 10-37 15,-1 0-18-15,-6-7-33 0,-1-8-12 16,-3-19-19 0,0-8-7-16,-3-26-22 0,1-12-28 15,-3-27-92 1,2-18-127-16,-3-31 165 0</inkml:trace>
  <inkml:trace contextRef="#ctx0" brushRef="#br0" timeOffset="99210.0243">17458 15831 1048 0,'6'-49'383'0,"1"96"-270"16,3 24-39-16,11 27-12 16,-5 6-1-16,8 13-39 15,0-2-6-15,-8-10-6 16,4-7-2-16,-5-19-42 16,-1-14 26-16</inkml:trace>
  <inkml:trace contextRef="#ctx0" brushRef="#br0" timeOffset="99674.5851">18299 15491 1225 0,'25'7'423'0,"14"24"-387"16,13 13-21-16,15 18-8 15,4 17-1-15,-2 19-6 16,-6 7 28-16,-10 7 48 16,-4 7 21-16,-7 16 39 15,0 2-16-15,-4 22-27 16,-7-3-17-16,-7 3-29 16,-5 8-9-16,-17 2-12 15,-2 5 1-15,-20 6 1 0,-13 9 1 16,-17-11-6-1,-9-2-4-15,-3-14-10 0,3-24-4 16,5-19-50 0,-3-16 421-16,-11-49-294 0</inkml:trace>
  <inkml:trace contextRef="#ctx0" brushRef="#br0" timeOffset="101784.4902">15825 15029 847 0,'-12'-28'340'0,"-2"-5"-216"15,2 0-42-15,-3-7-45 16,6-3-7-16,-7-2-10 16,-7-3 4-16,-12-5 31 15,-7-2 14-15,-8 3 11 16,-2-1-2-16,-1-3-27 15,-2 8-14-15,-2-5-17 16,0-1-6-16,-7 10-8 16,-2-4-2-16,-7 14-3 15,-6 9 0-15,5 14-1 16,-3 4 0-16,-3 12 0 16,-6 9-2-16,-6 9-1 0,-1 9 2 15,-1 9-1-15,9 4 1 0,-4-2 1 16,4 3-1-1,4 1 1-15,2 0-1 0,12 0 0 16,7-1-1 0,6 4 0-16,-3-2 1 0,4 10 0 15,-3 0 1 1,5 4 0-16,5 3 0 0,1-7 0 16,-2 2 0-1,4-5 0-15,-3 0 1 0,-1 7-1 16,-5 1 0-16,-4 5 0 15,5 0 0-15,3-4 0 16,7-2 0-16,9 3-1 16,2 0 0-16,8 7-1 15,6 4 0-15,3 3 2 16,2 0 0-16,1-2 0 16,-1-3 1-16,4 0-1 15,2 3 0-15,5-1 0 0,-3 3 0 16,-6-7 0-1,3 2 0-15,6 3 0 0,3 0 0 16,13 13 0 0,1-1 2-16,-5-4 0 0,5 2 0 15,3-8 0 1,-3-3 0-16,9 6-2 16,-2-1 1-16,0-4 0 15,1-1-1-15,5-8 1 0,3 4 0 16,3-3-1-16,7 3 1 0,0 3 0 15,3-5 1 1,-8-6 0-16,-3 1 0 0,-5-3 1 16,-5 0 0-1,1-2 0-15,-3 1-1 0,-2 2 1 16,-1-14-1 0,1 4 0-16,2-13-1 15,3-14 2-15,2 10 0 0,6-5 2 16,2 0 2-16,3 6 1 15,-4 0 1-15,-4-9-1 16,-2 1-1-16,0-3-1 16,4-3-2-16,-3-5 0 15,1 4 0-15,-1-10 1 16,2-2 2-16,3-9 0 16,3-8 2-16,1-3-2 15,0-12 0-15,-2 5-1 16,-3-1-2-16,2 1 0 15,-3 3 0-15,-1-7 0 16,4-3 0-16,-4 1 0 0,2-3 0 16,-1-8 0-1,2 10-1-15,0-5 0 0,1 2-1 16,1 7 0 0,-2-8 0-16,-3 4 1 0,-3 7 0 15,2-11 2-15,-6-1 0 0,2-8 1 16,-1-5 1-1,-4 4 0-15,9-5 1 16,0 0 12 0,1 3 4-16,-2-5 1 0,-5 6-2 0,-3 8-12 15,-3 1-5 1,2 9-3-16,1-4 0 16,-2-1-2-16,0-1 0 15,0-7 0-15,2 2 0 0,2-4-1 16,5 2 0-16,-3-1 0 15,1 10 0 1,0-11 1-16,-2-1-1 0,-1 4 0 16,-1-10 1-16,1 11 0 15,-2-1 0 1,4-1 0-16,0-3-1 0,0-8 0 16,-2-1 0-16,2-3 1 15,-2 2-1-15,2-4 1 0,0-1-1 16,3-1 1-1,-6-2-1-15,-10-8 2 16,4 3-1-16,-9-8 1 16,7 2 0-16,5 3-2 15,-9-4 1-15,1 4-1 16,-5 4 1-16,-3 1 0 16,0-2-1-16,0-5 0 15,-2-4 0-15,-1-2 0 0,1 4 0 16,-2 5 0-16,0 3 0 15,0 5 2 1,-1 5-1-16,0 1 2 0,4 3-1 16,1-1 1-1,-3-3-1-15,1 5 0 0,-4-3 1 16,1 3-1-16,-4 1 0 16,-3-2-1-16,-1-1 0 15,-3 2 1-15,2 0 1 0,2 4 1 16,3-1 0-1,2-3 1-15,3 4 1 0,-1-1-1 16,-1 4 0-16,2 3-1 16,0 3 0-16,2 1-3 15,-1 2 0-15,-1 7-1 16,1-1 0-16,-6 4 1 16,1-2-1-16,-2 1 0 15,0 1 0-15,2-2 0 16,-2 9 0-16,1 0-3 0,-1-3 1 15,1 5-49 1,1 0-172-16,-5-11 156 0</inkml:trace>
  <inkml:trace contextRef="#ctx0" brushRef="#br0" timeOffset="105119.5263">12632 16673 252 0,'-2'-7'198'16,"-12"-30"14"-16,8 32-81 15,3 3-26-15,1-3-44 0,4 5-7 16,-2 0 13-1,0-1 15-15,10 0 34 0,17-1 9 16,42-11-6 0,-12 0-16-16,6-2-33 0,2 4-17 15,1 2-25 1,-6 5-10-16,-5 3-9 0,1 1-1 16,-14 1-1-1,-1-6 1-15,-11 5 2 0,-8-2 2 16,-11-2 5-16,-2 10 4 15,-10-3 9-15,1 3 0 16,-15 10-6-16,-4-2-7 16,-8 6-12-16,-5 8-2 15,3 7-5-15,-6 3 0 16,0 8 0-16,-5 5 0 16,3 9 3-16,-3 5 0 15,4 3 1-15,2 0 0 0,0-2 0 16,3-4 0-16,-8 2-2 15,2-1 0-15,-3 0 1 16,1-1-1-16,7-8 1 16,3-3 1-16,3-13 0 15,5-5 0-15,9-11 1 16,4-4-1-16,5-6 1 16,5-3 0-16,3-1 6 15,2-7 5-15,13-1 9 16,-2 0 3-16,9 0 1 15,6 0-4-15,9 6-4 16,10-6-1-16,-1 5 1 16,1 2 1-16,-10-3 1 15,-3 2 0-15,-3 0-6 16,-1-2-4-16,0-4-4 16,-6 3-3-16,-7-7-14 15,-6 2-9-15,-7-2-90 16,-1-1-63-16,-5-2 107 0</inkml:trace>
  <inkml:trace contextRef="#ctx0" brushRef="#br0" timeOffset="105685.2338">12562 16921 920 0,'-14'3'366'0,"14"-5"-240"16,8 5-60-16,17 5-48 15,5 6 15-15,12 12 40 16,4 1 28 0,3 11 40-16,4 0 3 0,-4 4-25 15,-1-2-25-15,-7-2-44 0,-8 0-17 16,-3-3-22-1,-6-5-10-15,-2-9-18 16,0-3-37-16,-6-8-119 16,-1-2-385-16,-2-14 374 15,-13 4-1126-15,0 0 1310 16,0-1 0-16,0-4 0 16,6-30 0-16,3-8 0 15,6-12 0-15,6-12 0 0,-1 7 0 16,2 12 0-16,-2 16 0 0,-14 25 0 15,19 0 0 1,5-15 0-16,-8 9 0 0,-12 11 0 16,-6 2 0-1,-2 1 0-15,0 1 0 0,-1 1 0 32,-1 2 0-32,-1-1 0 0,-1 0 0 15,-1 0 0-15,-1-1 0 0,-1 0 0 16,-4 1 0-16,1-1 0 15,-1 2 0 1,4-2 0-16,-2 2 0 0,3 1 0 16,-20 25 0-16,9-9 0 15,7-8 0-15</inkml:trace>
  <inkml:trace contextRef="#ctx0" brushRef="#br0" timeOffset="106280.1032">13258 17082 794 0,'-89'-41'366'0,"85"32"-157"15,4 8-52-15,8 0-60 16,9 1-13-16,13 1-26 16,3-2-9-16,3 0-24 0,3 1-8 15,-5-1-11 1,-3-1-4-16,-5 0-9 0,-4 1-10 15,-4 5-87 1,0 7-122-16,-3 9 145 0</inkml:trace>
  <inkml:trace contextRef="#ctx0" brushRef="#br0" timeOffset="106489.4581">13129 17337 1077 0,'-6'0'452'0,"6"0"-230"0,16 0-151 15,13 0-33 1,19-7-15-16,6 5-10 0,5-2-13 16,-3 0-8-1,-5 6-35-15,0 1-52 0,-2 13 61 16</inkml:trace>
  <inkml:trace contextRef="#ctx0" brushRef="#br0" timeOffset="107434.7811">19177 16649 1039 0,'-22'-17'438'0,"7"4"-243"16,15 2-58-16,13-6-61 16,14 4-12-16,21 2-16 15,9-2 1-15,18 6-6 0,2 4-10 16,4-2-17-16,-1 5-6 15,-5 2-6-15,-5-4-2 16,0 1-10-16,-4 1-14 16,-6 5-86-16,-13 0-76 15,-7 13 113-15</inkml:trace>
  <inkml:trace contextRef="#ctx0" brushRef="#br0" timeOffset="107644.8502">19328 16990 970 0,'-4'0'402'16,"12"1"-205"-16,30 1-135 16,16 2-25-16,19-2-10 15,5 0-12-15,1 4-12 0,-3 1-3 16,0 1-23-1,-3 1-73-15,10 5 67 16</inkml:trace>
  <inkml:trace contextRef="#ctx0" brushRef="#br0" timeOffset="108009.647">20599 15759 751 0,'-11'-5'347'0,"6"5"-143"0,2 23-106 15,2 17-30 1,2 28 9-16,0 15 13 0,2 28 21 15,0 15 6-15,0 24-9 16,0 8-11-16,0 25-28 16,2 2-10-16,5 11 0 15,3 8-3-15,3-5-6 16,2 1-9-16,1-19-21 16,-2-10-10-16,3-27-9 15,-5-16-6-15,2-28-26 16,-2-32-36-16,-4-41-101 0,1-35-49 15,-7-64 125 1</inkml:trace>
  <inkml:trace contextRef="#ctx0" brushRef="#br0" timeOffset="108359.8317">20537 15918 1005 0,'14'-45'418'15,"8"5"-239"1,23 6-105-16,19 10-29 0,15 12-26 16,3 9-12-1,4 32-8-15,1 10-1 0,-11 20 11 16,-4 14 9-16,-19 8 19 15,-13 2 9-15,-27 6 16 16,-13-9 5-16,-27-6 10 16,-14-3 2-16,-15-14-12 15,-5-9-11-15,-15-12-29 16,-3-4-15-16,-3-16-33 16,5 2-35-16,18-13-118 15,9-5-105-15,30-4 169 16</inkml:trace>
  <inkml:trace contextRef="#ctx0" brushRef="#br0" timeOffset="108708.3877">22265 15798 730 0,'-17'22'325'0,"-14"10"-135"0,-4 13-73 16,1 26-40-16,-4 10 3 15,-3 25 10-15,3 15 15 0,5 27 34 16,9 12-1-16,8 16-25 15,9 3-21-15,18-6-46 16,6-6-17 0,23-23-26-16,7-15-13 0,8-32-65 15,7-16-41-15,10-40-92 16,6-17-339-16,8-42 379 16</inkml:trace>
  <inkml:trace contextRef="#ctx0" brushRef="#br0" timeOffset="109279.5954">22605 16114 1154 0,'-64'-65'440'0,"67"51"-316"0,19 13-79 15,23-1-44-15,15 2 1 0,13 2 1 16,4-4 6 0,10 2 20-16,-1-4 14 0,0-1 23 15,1 1 3 1,-10-3-7-16,-5 0-11 0,-11 5-23 16,-7 1-7-1,-10 7-12-15,-10 5-3 0,-12 13-4 16,-8 5 2-16,-16 20 2 15,-11 4 1-15,-19 19 0 16,-6 9-3-16,-18 8-2 16,-7 13-2-16,-18 9 0 15,-16-2-1-15,-9 11 2 16,3-3 2-16,2-10 6 16,13 0 2-16,11-18 0 15,5 0 0-15,20-22-4 0,4-5-3 16,23-21 1-1,5-16 1-15,14-8 7 0,13-15 10 16,5-3 18 0,13-2 6-16,16 1 7 0,6 4-4 15,20 0-8 1,12-1-3-16,8-1-2 16,4-2-4-16,4 4-12 15,-5 5-6-15,-8-1-10 0,-5 0-4 16,-19-5-9-16,-11-1-12 0,-16-1-82 15,-11-5-11 1,-20-9 61-16</inkml:trace>
  <inkml:trace contextRef="#ctx0" brushRef="#br0" timeOffset="109519.5499">22483 16517 1689 0,'-1'-7'610'0,"22"7"-501"15,20 5-75 1,31 19-34-16,7 6 0 0,10 18-1 16,-2 11-1-16,0 18-1 15,0 4-1-15,0 9-14 16,6 0-14-16,-8-13-118 0,-1-6-139 15,-6-29 183 1</inkml:trace>
  <inkml:trace contextRef="#ctx0" brushRef="#br0" timeOffset="109909.5819">24464 16305 1440 0,'1'-7'491'0,"-7"12"-460"15,-2 11-38 1,-16 15-10-16,-11 5 3 0,-13 14 6 16,-13-3 8-1,-7 2 22-15,-4 2 7 0,-7-10 8 16,6 4 1-16,11-10-13 15,9-4-7 1,15-6-9-16,8-5-3 0,16-3-1 16,1-7 0-16,16-4 17 15,2 0 14-15,9 3 19 16,13 3 9-16,20 2 1 16,11 5-6-16,10 9-15 15,2-4-10-15,-3 4-16 16,-6 0-9-16,-8-6-11 15,0 5-11-15,-16 1-81 16,4 3-53-16,-6 4 87 16</inkml:trace>
  <inkml:trace contextRef="#ctx0" brushRef="#br0" timeOffset="110454.5672">25025 16370 996 0,'-83'-63'425'16,"48"41"-224"-16,5 12-117 0,4 10-66 16,9 17-13-16,5 27-8 15,2 10 3-15,5 29 34 16,3 7 20-16,8 14 30 15,2 3 5-15,8-10-17 16,1-7-12-16,6-30-16 16,2-17-3-16,0-21-2 15,3-18 0-15,2-21-8 16,4-13-4-16,1-31-10 16,-3-11-4-16,-5-18-5 15,-8-4 1-15,-10-3 0 0,-2 0 1 16,-11 3 3-1,-7 4 0-15,-9 14-4 0,-7 11-1 16,-2 22-8 0,-2 13-7-16,2 19-20 0,-1 7-19 15,3 15-112 1,-2 8-197-16,13 9 233 0</inkml:trace>
  <inkml:trace contextRef="#ctx0" brushRef="#br0" timeOffset="110639.7537">25498 16523 1643 0,'3'-10'623'15,"-1"-3"-426"-15,2 6-203 16,-4-2-85-16,5-1-177 15,-1 7 172-15</inkml:trace>
  <inkml:trace contextRef="#ctx0" brushRef="#br0" timeOffset="111030.2619">25720 15929 1665 0,'21'-14'568'0,"8"13"-532"0,13 8-35 16,5 8-7 0,8 15 2-16,-1 9 1 0,-10 3 3 15,-10 11 3 1,-8 3 5-16,-18 15 2 0,-8 8 0 15,-15 10-3-15,-4 4-4 0,-9 5-1 16,-1 1-1 0,0 3 2-16,0-12 2 0,3-21 8 15,5-7 9 1,7-21 16-16,5-7 5 0,10-13 6 16,6-11-2-1,17-9-10-15,9-4-6 0,17-10-15 16,8-2-9-16,7-13-36 15,3 1-33-15,-5-6-104 16,0-1-55-16,-4-9 132 16</inkml:trace>
  <inkml:trace contextRef="#ctx0" brushRef="#br0" timeOffset="111374.5609">26415 15881 1529 0,'-70'-12'564'15,"50"26"-407"-15,5 31-156 16,5 15-12-16,15 16 4 16,9 21 1-16,15 11 9 15,5-1 9-15,7-4 20 0,5-14 10 16,7-14 12-16,2-8 0 15,3-10-16-15,-2-7-9 16,-5-18-14-16,-5-5-6 16,-13-9-7-16,-9-2-2 15,-19 8-5-15,-13 3-1 16,-27 0-2-16,-15 1 0 16,-26 7-5-16,-12 4-5 15,-4 5-25-15,-1 1-23 0,13-12-89 16,7-7 98-16</inkml:trace>
  <inkml:trace contextRef="#ctx0" brushRef="#br0" timeOffset="111579.9748">26329 16010 1842 0,'22'-25'637'0,"20"7"-584"0,14 6-38 16,19 5-15-1,1-4-2-15,-4 7-15 0,-3 0-29 16,-10 5 43 0,-4 14-12-16</inkml:trace>
  <inkml:trace contextRef="#ctx0" brushRef="#br0" timeOffset="111900.021">26825 14988 1719 0,'7'2'593'0,"24"0"-536"16,69 26-59-16,-17 28-7 16,6 22 3-16,7 39 8 15,-2 19 10-15,-11 39 29 16,-5 14 16-16,-29 29 17 16,-17 13 7-16,-40 19-13 15,-24 12-10-15,-37 5-20 0,-19-11-15 16,-22-21-26-1,-15-11-39-15,-32-24 361 0,-24-11-253 16</inkml:trace>
  <inkml:trace contextRef="#ctx0" brushRef="#br0" timeOffset="135459.5384">27790 16275 1133 0,'51'89'457'15,"-56"-98"-312"-15,21-2-27 0,8-1-24 16,28-8 0-1,12 0-4-15,14 2-17 16,5 1-17-16,-1 2-31 16,-5 2-10-16,-10 4-12 15,-4 3-3-15,-14 1-60 16,-7 4-64-16,-12 1-258 16,-10 2 241-16</inkml:trace>
  <inkml:trace contextRef="#ctx0" brushRef="#br0" timeOffset="135659.5493">27679 16865 1183 0,'21'30'479'15,"19"-26"-298"-15,16-2-64 16,29-8-61-16,5-10-18 15,7-5-29-15,2-4-7 0,-15-5-81 16,-7-2-77 0,-14-2 97-16</inkml:trace>
  <inkml:trace contextRef="#ctx0" brushRef="#br0" timeOffset="136039.7943">28841 15985 1236 0,'-35'36'480'16,"-3"12"-349"-16,5 20-71 15,8 12-30-15,12 21-19 16,4 6-9-16,9 2 0 15,7-4-1-15,10-18-1 16,11-10 4-16,9-33 13 16,4-15 13-16,9-39 38 15,2-23 17-15,2-38 26 16,2-21-4-16,-12-18-17 16,-13-11-15-16,-13-5-26 15,-13 3-8-15,-13 10-17 0,-7 9-7 16,-16 30-12-16,-9 15-6 15,-21 33-26-15,-6 19-30 16,-10 27-93-16,2 12-77 16,21 20 138-16</inkml:trace>
  <inkml:trace contextRef="#ctx0" brushRef="#br0" timeOffset="136209.4562">29403 16170 1642 0,'-18'13'584'16,"0"-6"-486"-16,13-2-98 16</inkml:trace>
  <inkml:trace contextRef="#ctx0" brushRef="#br0" timeOffset="136504.4665">29856 15867 1041 0,'-12'52'479'15,"-3"4"-228"-15,1 12-58 0,14 19-108 16,5 4-27-1,14 3-13-15,11 9-7 0,9-6-1 16,2-8 3 0,3-17 3-16,2-12 5 0,0-17 4 15,3-9-3 1,-11-14-18-16,-8-7-8 0,-16-8-9 16,-12-2-2-16,-25 0-12 15,-18 1-20-15,-28 0-88 16,-17 4-61-16,-11 0 98 15</inkml:trace>
  <inkml:trace contextRef="#ctx0" brushRef="#br0" timeOffset="136689.815">29829 16110 1610 0,'22'11'565'16,"20"-5"-506"0,11 3-36-16,19-8-54 0,7-4-44 15,0-9-470 1,3-1 384-16</inkml:trace>
  <inkml:trace contextRef="#ctx0" brushRef="#br0" timeOffset="137159.8371">30888 15881 1225 0,'3'-3'515'0,"1"-8"-298"0,7-13-144 16,6-14-33 0,5-10-43-16,-9-9-5 0,-7-9-3 15,-14-7 4-15,-20-5 9 16,-1 2 8-16,-19 8 19 15,-3 15 3-15,-5 31 10 16,-4 17-4-16,0 39-13 16,0 17 1-16,14 35-11 15,1 13-7-15,16 19 0 16,7 2-4-16,18-11-3 16,19-13 2-16,25-33-3 0,15-17 0 15,18-40-5 1,3-9-5-16,-5-31 1 0,2-7-2 15,-10-5 8 1,-14-6 9-16,-12 4 21 0,-16 4 19 16,-16 11 18-1,-3 16 2-15,-16 30-16 0,-5 21-14 16,-12 48-22 0,-2 26-6-16,-1 55-8 0,-2 30 0 15,-5 44-2-15,-5 13-1 0,2 1 1 16,-1-13-4-1,15-47-32-15,9-23-28 0,14-65 452 16,16-29-312 0</inkml:trace>
  <inkml:trace contextRef="#ctx0" brushRef="#br0" timeOffset="137674.5615">31801 16139 1624 0,'14'-29'619'0,"-18"-8"-466"15,-6-7-80-15,-16 4-93 16,-7 0-19-16,-27 14-10 16,-5 20 0-16,-18 11 33 15,-3 18 8-15,10 23 10 16,1 6 6-16,29 24-1 16,15 3 2-16,26 4-1 15,19 3-3-15,35 0-1 16,15-8-1-16,17-7-1 0,5-4 0 15,-2-9 2-15,-10 0 1 16,-14-8-1-16,-17 2-2 16,-38-6-1-16,-14-1-1 15,-39-3 3-15,-18-8 3 16,-12-11 16-16,-12-12 8 16,0-19 16-16,9-7 4 15,12-18 2-15,17-8-7 0,35-25-20 16,18-19-10-16,31-30-26 15,23-13-6-15,28-19-8 16,13 0-9-16,19-2-39 16,4-2-47-16,17 10 76 15</inkml:trace>
  <inkml:trace contextRef="#ctx0" brushRef="#br0" timeOffset="138099.877">31752 14630 1146 0,'-15'-12'500'16,"16"3"-289"0,17 3-64-16,22 3-97 0,18 3-30 15,21 6-10-15,4 1 6 0,8 6 15 16,7 5 6-1,-5 5 4-15,6 2-9 16,-5 2-11-16,-7-1-6 16,-3 2-3-16,-11 0 8 0,-10-3 10 15,-13-6 5 1,-18-5 1-16,-6 2-4 0,-14 1-10 16,-1 2-2-1,-5 9-9-15,-13 0-3 0,-1 7-4 16,-10 10-5-16,-4 26 1 15,-1 22 0-15,-20 53-5 16,-6 39 2-16,-25 72 0 16,-10 38 1-16,-10 62 2 15,-5 12-2-15,-4-7-43 16,4-1-15-16,7-71-22 16,3-17-27-16,7-53-92 15,6-60 136-15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308726-6F63-4AE7-90EA-C5B9D9157D96}" type="datetimeFigureOut">
              <a:rPr lang="zh-CN" altLang="en-US" smtClean="0"/>
              <a:t>2022/11/25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F5C956-96A4-4002-B705-84F837184906}" type="slidenum">
              <a:rPr lang="zh-CN" altLang="en-US" smtClean="0"/>
              <a:t>‹#›</a:t>
            </a:fld>
            <a:endParaRPr lang="zh-CN" altLang="en-US"/>
          </a:p>
        </p:txBody>
      </p:sp>
    </p:spTree>
    <p:extLst>
      <p:ext uri="{BB962C8B-B14F-4D97-AF65-F5344CB8AC3E}">
        <p14:creationId xmlns:p14="http://schemas.microsoft.com/office/powerpoint/2010/main" val="3922102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4590AD-DDE4-4F5C-88A4-ABDB2CA1E204}" type="slidenum">
              <a:rPr lang="zh-CN" altLang="en-US" smtClean="0"/>
              <a:t>1</a:t>
            </a:fld>
            <a:endParaRPr lang="zh-CN" altLang="en-US"/>
          </a:p>
        </p:txBody>
      </p:sp>
    </p:spTree>
    <p:extLst>
      <p:ext uri="{BB962C8B-B14F-4D97-AF65-F5344CB8AC3E}">
        <p14:creationId xmlns:p14="http://schemas.microsoft.com/office/powerpoint/2010/main" val="1155823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100" b="0" dirty="0" smtClean="0">
                <a:latin typeface="Bahnschrift Light" panose="020B0502040204020203" pitchFamily="34" charset="0"/>
              </a:rPr>
              <a:t>因为我们刚刚提到的，</a:t>
            </a:r>
            <a:r>
              <a:rPr lang="en-US" altLang="zh-CN" sz="1100" b="0" dirty="0" smtClean="0">
                <a:latin typeface="Bahnschrift Light" panose="020B0502040204020203" pitchFamily="34" charset="0"/>
              </a:rPr>
              <a:t>All Normal Distributions have the same overall shape.</a:t>
            </a:r>
          </a:p>
          <a:p>
            <a:r>
              <a:rPr lang="zh-CN" altLang="en-US" sz="1200" b="0" dirty="0" smtClean="0">
                <a:solidFill>
                  <a:srgbClr val="C00000"/>
                </a:solidFill>
                <a:latin typeface="Bahnschrift Light" panose="020B0502040204020203" pitchFamily="34" charset="0"/>
              </a:rPr>
              <a:t>看一下它的性质：</a:t>
            </a:r>
            <a:endParaRPr lang="en-US" altLang="zh-CN" sz="1200" b="0" dirty="0" smtClean="0">
              <a:solidFill>
                <a:srgbClr val="C00000"/>
              </a:solidFill>
              <a:latin typeface="Bahnschrift Light" panose="020B0502040204020203" pitchFamily="34" charset="0"/>
            </a:endParaRPr>
          </a:p>
          <a:p>
            <a:endParaRPr lang="en-US" altLang="zh-CN" sz="1200" b="0" dirty="0" smtClean="0">
              <a:solidFill>
                <a:srgbClr val="C00000"/>
              </a:solidFill>
              <a:latin typeface="Bahnschrift Light" panose="020B0502040204020203" pitchFamily="34" charset="0"/>
            </a:endParaRPr>
          </a:p>
          <a:p>
            <a:r>
              <a:rPr lang="zh-CN" altLang="en-US" sz="1200" b="0" dirty="0" smtClean="0">
                <a:solidFill>
                  <a:srgbClr val="C00000"/>
                </a:solidFill>
                <a:latin typeface="Bahnschrift Light" panose="020B0502040204020203" pitchFamily="34" charset="0"/>
              </a:rPr>
              <a:t>所以我们对这个</a:t>
            </a:r>
            <a:r>
              <a:rPr lang="en-US" altLang="zh-CN" sz="1200" b="0" dirty="0" smtClean="0">
                <a:solidFill>
                  <a:srgbClr val="C00000"/>
                </a:solidFill>
                <a:latin typeface="Bahnschrift Light" panose="020B0502040204020203" pitchFamily="34" charset="0"/>
              </a:rPr>
              <a:t>normal curve</a:t>
            </a:r>
            <a:r>
              <a:rPr lang="zh-CN" altLang="en-US" sz="1200" b="0" dirty="0" smtClean="0">
                <a:solidFill>
                  <a:srgbClr val="C00000"/>
                </a:solidFill>
                <a:latin typeface="Bahnschrift Light" panose="020B0502040204020203" pitchFamily="34" charset="0"/>
              </a:rPr>
              <a:t>进行平移和拉伸或压缩并不会改变它的分布类别，它还是</a:t>
            </a:r>
            <a:r>
              <a:rPr lang="en-US" altLang="zh-CN" sz="1200" b="0" dirty="0" smtClean="0">
                <a:solidFill>
                  <a:srgbClr val="C00000"/>
                </a:solidFill>
                <a:latin typeface="Bahnschrift Light" panose="020B0502040204020203" pitchFamily="34" charset="0"/>
              </a:rPr>
              <a:t>normal</a:t>
            </a:r>
          </a:p>
          <a:p>
            <a:r>
              <a:rPr lang="zh-CN" altLang="en-US" sz="1200" b="0" dirty="0" smtClean="0">
                <a:solidFill>
                  <a:srgbClr val="C00000"/>
                </a:solidFill>
                <a:latin typeface="Bahnschrift Light" panose="020B0502040204020203" pitchFamily="34" charset="0"/>
              </a:rPr>
              <a:t>也就是说，</a:t>
            </a:r>
            <a:r>
              <a:rPr lang="en-US" altLang="zh-CN" sz="1200" b="0" dirty="0" smtClean="0">
                <a:solidFill>
                  <a:srgbClr val="C00000"/>
                </a:solidFill>
                <a:latin typeface="Bahnschrift Light" panose="020B0502040204020203" pitchFamily="34" charset="0"/>
              </a:rPr>
              <a:t>If X follows the normal distribution, </a:t>
            </a:r>
            <a:r>
              <a:rPr lang="en-US" altLang="zh-CN" sz="1200" b="0" dirty="0" err="1" smtClean="0">
                <a:solidFill>
                  <a:srgbClr val="C00000"/>
                </a:solidFill>
                <a:latin typeface="Bahnschrift Light" panose="020B0502040204020203" pitchFamily="34" charset="0"/>
              </a:rPr>
              <a:t>aX+b</a:t>
            </a:r>
            <a:r>
              <a:rPr lang="en-US" altLang="zh-CN" sz="1200" b="0" dirty="0" smtClean="0">
                <a:solidFill>
                  <a:srgbClr val="C00000"/>
                </a:solidFill>
                <a:latin typeface="Bahnschrift Light" panose="020B0502040204020203" pitchFamily="34" charset="0"/>
              </a:rPr>
              <a:t> still follows the normal distribution.</a:t>
            </a:r>
          </a:p>
          <a:p>
            <a:r>
              <a:rPr lang="zh-CN" altLang="en-US" sz="1200" b="0" dirty="0" smtClean="0">
                <a:solidFill>
                  <a:srgbClr val="C00000"/>
                </a:solidFill>
                <a:latin typeface="Bahnschrift Light" panose="020B0502040204020203" pitchFamily="34" charset="0"/>
              </a:rPr>
              <a:t>这个证明我们不要求掌握，感兴趣的同学自行知乎，有多种证明方式，最基础的是用</a:t>
            </a:r>
            <a:r>
              <a:rPr lang="en-US" altLang="zh-CN" sz="1200" b="0" dirty="0" err="1" smtClean="0">
                <a:solidFill>
                  <a:srgbClr val="C00000"/>
                </a:solidFill>
                <a:latin typeface="Bahnschrift Light" panose="020B0502040204020203" pitchFamily="34" charset="0"/>
              </a:rPr>
              <a:t>cdf</a:t>
            </a:r>
            <a:r>
              <a:rPr lang="zh-CN" altLang="en-US" sz="1200" b="0" dirty="0" smtClean="0">
                <a:solidFill>
                  <a:srgbClr val="C00000"/>
                </a:solidFill>
                <a:latin typeface="Bahnschrift Light" panose="020B0502040204020203" pitchFamily="34" charset="0"/>
              </a:rPr>
              <a:t>的导数来证</a:t>
            </a:r>
            <a:endParaRPr lang="en-US" altLang="zh-CN" sz="1200" b="0" dirty="0" smtClean="0">
              <a:solidFill>
                <a:srgbClr val="C00000"/>
              </a:solidFill>
              <a:latin typeface="Bahnschrift Light" panose="020B0502040204020203" pitchFamily="34" charset="0"/>
            </a:endParaRPr>
          </a:p>
          <a:p>
            <a:endParaRPr lang="en-US" altLang="zh-CN" sz="1200" b="0" dirty="0" smtClean="0">
              <a:solidFill>
                <a:srgbClr val="C00000"/>
              </a:solidFill>
              <a:latin typeface="Bahnschrift Light" panose="020B0502040204020203" pitchFamily="34" charset="0"/>
            </a:endParaRPr>
          </a:p>
          <a:p>
            <a:r>
              <a:rPr lang="zh-CN" altLang="en-US" sz="1200" b="0" dirty="0" smtClean="0">
                <a:solidFill>
                  <a:srgbClr val="C00000"/>
                </a:solidFill>
                <a:latin typeface="Bahnschrift Light" panose="020B0502040204020203" pitchFamily="34" charset="0"/>
              </a:rPr>
              <a:t>所以我们根据这个性质，能得到结论：</a:t>
            </a:r>
            <a:endParaRPr lang="en-US" altLang="zh-CN" sz="1200" b="0" dirty="0" smtClean="0">
              <a:solidFill>
                <a:srgbClr val="C00000"/>
              </a:solidFill>
              <a:latin typeface="Bahnschrift Light" panose="020B0502040204020203" pitchFamily="34" charset="0"/>
            </a:endParaRPr>
          </a:p>
          <a:p>
            <a:r>
              <a:rPr lang="zh-CN" altLang="en-US" sz="1200" b="0" dirty="0" smtClean="0">
                <a:solidFill>
                  <a:srgbClr val="C00000"/>
                </a:solidFill>
                <a:latin typeface="Bahnschrift Light" panose="020B0502040204020203" pitchFamily="34" charset="0"/>
              </a:rPr>
              <a:t>如果</a:t>
            </a:r>
            <a:r>
              <a:rPr lang="en-US" altLang="zh-CN" sz="1200" b="0" dirty="0" smtClean="0">
                <a:solidFill>
                  <a:srgbClr val="C00000"/>
                </a:solidFill>
                <a:latin typeface="Bahnschrift Light" panose="020B0502040204020203" pitchFamily="34" charset="0"/>
              </a:rPr>
              <a:t>X~N</a:t>
            </a:r>
            <a:r>
              <a:rPr lang="en-US" altLang="zh-CN" sz="1200" b="0" baseline="0" dirty="0" smtClean="0">
                <a:solidFill>
                  <a:srgbClr val="C00000"/>
                </a:solidFill>
                <a:latin typeface="Bahnschrift Light" panose="020B0502040204020203" pitchFamily="34" charset="0"/>
              </a:rPr>
              <a:t>(,),</a:t>
            </a:r>
            <a:r>
              <a:rPr lang="zh-CN" altLang="en-US" sz="1200" b="0" baseline="0" dirty="0" smtClean="0">
                <a:solidFill>
                  <a:srgbClr val="C00000"/>
                </a:solidFill>
                <a:latin typeface="Bahnschrift Light" panose="020B0502040204020203" pitchFamily="34" charset="0"/>
              </a:rPr>
              <a:t>那 </a:t>
            </a:r>
            <a:r>
              <a:rPr lang="en-US" altLang="zh-CN" sz="1200" b="0" baseline="0" dirty="0" err="1" smtClean="0">
                <a:solidFill>
                  <a:srgbClr val="C00000"/>
                </a:solidFill>
                <a:latin typeface="Bahnschrift Light" panose="020B0502040204020203" pitchFamily="34" charset="0"/>
              </a:rPr>
              <a:t>aX+b</a:t>
            </a:r>
            <a:r>
              <a:rPr lang="zh-CN" altLang="en-US" sz="1200" b="0" baseline="0" dirty="0" smtClean="0">
                <a:solidFill>
                  <a:srgbClr val="C00000"/>
                </a:solidFill>
                <a:latin typeface="Bahnschrift Light" panose="020B0502040204020203" pitchFamily="34" charset="0"/>
              </a:rPr>
              <a:t>一定也是</a:t>
            </a:r>
            <a:r>
              <a:rPr lang="en-US" altLang="zh-CN" sz="1200" b="0" baseline="0" dirty="0" smtClean="0">
                <a:solidFill>
                  <a:srgbClr val="C00000"/>
                </a:solidFill>
                <a:latin typeface="Bahnschrift Light" panose="020B0502040204020203" pitchFamily="34" charset="0"/>
              </a:rPr>
              <a:t>~N</a:t>
            </a:r>
            <a:r>
              <a:rPr lang="zh-CN" altLang="en-US" sz="1200" b="0" baseline="0" dirty="0" smtClean="0">
                <a:solidFill>
                  <a:srgbClr val="C00000"/>
                </a:solidFill>
                <a:latin typeface="Bahnschrift Light" panose="020B0502040204020203" pitchFamily="34" charset="0"/>
              </a:rPr>
              <a:t>（，）</a:t>
            </a:r>
            <a:endParaRPr lang="en-US" altLang="zh-CN" sz="1200" b="0" dirty="0" smtClean="0">
              <a:solidFill>
                <a:srgbClr val="C00000"/>
              </a:solidFill>
              <a:latin typeface="Bahnschrift Light" panose="020B0502040204020203" pitchFamily="34" charset="0"/>
            </a:endParaRPr>
          </a:p>
          <a:p>
            <a:r>
              <a:rPr lang="zh-CN" altLang="en-US" sz="1200" b="0" dirty="0" smtClean="0">
                <a:solidFill>
                  <a:srgbClr val="C00000"/>
                </a:solidFill>
                <a:latin typeface="Bahnschrift Light" panose="020B0502040204020203" pitchFamily="34" charset="0"/>
              </a:rPr>
              <a:t>那具体的分布我们就要计算一下</a:t>
            </a:r>
            <a:r>
              <a:rPr lang="en-US" altLang="zh-CN" sz="1200" b="0" dirty="0" err="1" smtClean="0">
                <a:solidFill>
                  <a:srgbClr val="C00000"/>
                </a:solidFill>
                <a:latin typeface="Bahnschrift Light" panose="020B0502040204020203" pitchFamily="34" charset="0"/>
              </a:rPr>
              <a:t>aX+b</a:t>
            </a:r>
            <a:r>
              <a:rPr lang="zh-CN" altLang="en-US" sz="1200" b="0" dirty="0" smtClean="0">
                <a:solidFill>
                  <a:srgbClr val="C00000"/>
                </a:solidFill>
                <a:latin typeface="Bahnschrift Light" panose="020B0502040204020203" pitchFamily="34" charset="0"/>
              </a:rPr>
              <a:t>的期望和方差了</a:t>
            </a:r>
            <a:endParaRPr lang="en-US" altLang="zh-CN" sz="1200" b="0" dirty="0" smtClean="0">
              <a:solidFill>
                <a:srgbClr val="C00000"/>
              </a:solidFill>
              <a:latin typeface="Bahnschrift Light" panose="020B0502040204020203" pitchFamily="34" charset="0"/>
            </a:endParaRPr>
          </a:p>
          <a:p>
            <a:endParaRPr lang="en-US" altLang="zh-CN" sz="1200" b="0" dirty="0" smtClean="0">
              <a:solidFill>
                <a:srgbClr val="C00000"/>
              </a:solidFill>
              <a:latin typeface="Bahnschrift Light" panose="020B0502040204020203" pitchFamily="34" charset="0"/>
            </a:endParaRPr>
          </a:p>
          <a:p>
            <a:r>
              <a:rPr lang="zh-CN" altLang="en-US" sz="1200" b="0" dirty="0" smtClean="0">
                <a:solidFill>
                  <a:srgbClr val="C00000"/>
                </a:solidFill>
                <a:latin typeface="Bahnschrift Light" panose="020B0502040204020203" pitchFamily="34" charset="0"/>
              </a:rPr>
              <a:t>大家试一下计算一下</a:t>
            </a:r>
            <a:endParaRPr lang="en-US" altLang="zh-CN" sz="1200" b="0" dirty="0" smtClean="0">
              <a:solidFill>
                <a:srgbClr val="C00000"/>
              </a:solidFill>
              <a:latin typeface="Bahnschrift Light" panose="020B0502040204020203" pitchFamily="34" charset="0"/>
            </a:endParaRPr>
          </a:p>
          <a:p>
            <a:endParaRPr lang="en-US" altLang="zh-CN" sz="1200" b="0" dirty="0" smtClean="0">
              <a:solidFill>
                <a:srgbClr val="C00000"/>
              </a:solidFill>
              <a:latin typeface="Bahnschrift Light" panose="020B0502040204020203" pitchFamily="34" charset="0"/>
            </a:endParaRPr>
          </a:p>
          <a:p>
            <a:endParaRPr lang="zh-CN" altLang="en-US" b="0" dirty="0"/>
          </a:p>
        </p:txBody>
      </p:sp>
      <p:sp>
        <p:nvSpPr>
          <p:cNvPr id="4" name="灯片编号占位符 3"/>
          <p:cNvSpPr>
            <a:spLocks noGrp="1"/>
          </p:cNvSpPr>
          <p:nvPr>
            <p:ph type="sldNum" sz="quarter" idx="10"/>
          </p:nvPr>
        </p:nvSpPr>
        <p:spPr/>
        <p:txBody>
          <a:bodyPr/>
          <a:lstStyle/>
          <a:p>
            <a:fld id="{50F5C956-96A4-4002-B705-84F837184906}" type="slidenum">
              <a:rPr lang="zh-CN" altLang="en-US" smtClean="0"/>
              <a:t>11</a:t>
            </a:fld>
            <a:endParaRPr lang="zh-CN" altLang="en-US"/>
          </a:p>
        </p:txBody>
      </p:sp>
    </p:spTree>
    <p:extLst>
      <p:ext uri="{BB962C8B-B14F-4D97-AF65-F5344CB8AC3E}">
        <p14:creationId xmlns:p14="http://schemas.microsoft.com/office/powerpoint/2010/main" val="4068506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再来看一个定义：</a:t>
            </a:r>
            <a:endParaRPr lang="en-US" altLang="zh-CN" dirty="0" smtClean="0"/>
          </a:p>
          <a:p>
            <a:endParaRPr lang="en-US" altLang="zh-CN" dirty="0" smtClean="0"/>
          </a:p>
          <a:p>
            <a:r>
              <a:rPr lang="zh-CN" altLang="en-US" dirty="0" smtClean="0"/>
              <a:t>这是一个特殊的</a:t>
            </a:r>
            <a:r>
              <a:rPr lang="en-US" altLang="zh-CN" dirty="0" smtClean="0"/>
              <a:t>normal Distribution</a:t>
            </a:r>
            <a:r>
              <a:rPr lang="zh-CN" altLang="en-US" dirty="0" smtClean="0"/>
              <a:t>，算是</a:t>
            </a:r>
            <a:r>
              <a:rPr lang="en-US" altLang="zh-CN" dirty="0" smtClean="0"/>
              <a:t>normal curve</a:t>
            </a:r>
            <a:r>
              <a:rPr lang="zh-CN" altLang="en-US" dirty="0" smtClean="0"/>
              <a:t>里面的一个基准</a:t>
            </a:r>
            <a:endParaRPr lang="en-US" altLang="zh-CN" dirty="0" smtClean="0"/>
          </a:p>
          <a:p>
            <a:r>
              <a:rPr lang="zh-CN" altLang="en-US" dirty="0" smtClean="0"/>
              <a:t>当均值为</a:t>
            </a:r>
            <a:r>
              <a:rPr lang="en-US" altLang="zh-CN" dirty="0" smtClean="0"/>
              <a:t>0</a:t>
            </a:r>
            <a:r>
              <a:rPr lang="zh-CN" altLang="en-US" dirty="0" smtClean="0"/>
              <a:t>，方差为</a:t>
            </a:r>
            <a:r>
              <a:rPr lang="en-US" altLang="zh-CN" dirty="0" smtClean="0"/>
              <a:t>1</a:t>
            </a:r>
            <a:r>
              <a:rPr lang="zh-CN" altLang="en-US" dirty="0" smtClean="0"/>
              <a:t>的时候，就叫做</a:t>
            </a:r>
            <a:r>
              <a:rPr lang="en-US" altLang="zh-CN" dirty="0" smtClean="0"/>
              <a:t>standard normal Distribution</a:t>
            </a:r>
            <a:r>
              <a:rPr lang="zh-CN" altLang="en-US" dirty="0" smtClean="0"/>
              <a:t>，标准正态分布</a:t>
            </a:r>
            <a:endParaRPr lang="en-US" altLang="zh-CN" dirty="0" smtClean="0"/>
          </a:p>
          <a:p>
            <a:endParaRPr lang="en-US" altLang="zh-CN" dirty="0" smtClean="0"/>
          </a:p>
          <a:p>
            <a:r>
              <a:rPr lang="zh-CN" altLang="en-US" dirty="0" smtClean="0"/>
              <a:t>我们一般来说会把服从标准正态分布的随机变量定义为</a:t>
            </a:r>
            <a:r>
              <a:rPr lang="en-US" altLang="zh-CN" dirty="0" smtClean="0"/>
              <a:t>Z</a:t>
            </a:r>
            <a:r>
              <a:rPr lang="zh-CN" altLang="en-US" dirty="0" smtClean="0"/>
              <a:t>，这个和我们之前接触的</a:t>
            </a:r>
            <a:r>
              <a:rPr lang="en-US" altLang="zh-CN" dirty="0" smtClean="0"/>
              <a:t>Z-score</a:t>
            </a:r>
            <a:r>
              <a:rPr lang="zh-CN" altLang="en-US" dirty="0" smtClean="0"/>
              <a:t>也是有一定联系的</a:t>
            </a:r>
            <a:endParaRPr lang="en-US" altLang="zh-CN" dirty="0" smtClean="0"/>
          </a:p>
          <a:p>
            <a:endParaRPr lang="en-US" altLang="zh-CN" dirty="0" smtClean="0"/>
          </a:p>
          <a:p>
            <a:r>
              <a:rPr lang="zh-CN" altLang="en-US" dirty="0" smtClean="0"/>
              <a:t>它的图像是这样的，红色这部分的面积就是</a:t>
            </a:r>
            <a:r>
              <a:rPr lang="en-US" altLang="zh-CN" dirty="0" smtClean="0"/>
              <a:t>X&lt;=x</a:t>
            </a:r>
            <a:r>
              <a:rPr lang="zh-CN" altLang="en-US" dirty="0" smtClean="0"/>
              <a:t>的概率，这个应该是个特别复杂的积分，我们不用自己算，可以查表</a:t>
            </a:r>
            <a:endParaRPr lang="en-US" altLang="zh-CN" dirty="0" smtClean="0"/>
          </a:p>
          <a:p>
            <a:endParaRPr lang="en-US" altLang="zh-CN" dirty="0" smtClean="0"/>
          </a:p>
          <a:p>
            <a:r>
              <a:rPr lang="zh-CN" altLang="en-US" dirty="0" smtClean="0"/>
              <a:t>我们考试的时候会有一个正态分布的表，我们来看一下咋看</a:t>
            </a:r>
            <a:endParaRPr lang="en-US" altLang="zh-CN" dirty="0" smtClean="0"/>
          </a:p>
        </p:txBody>
      </p:sp>
      <p:sp>
        <p:nvSpPr>
          <p:cNvPr id="4" name="灯片编号占位符 3"/>
          <p:cNvSpPr>
            <a:spLocks noGrp="1"/>
          </p:cNvSpPr>
          <p:nvPr>
            <p:ph type="sldNum" sz="quarter" idx="10"/>
          </p:nvPr>
        </p:nvSpPr>
        <p:spPr/>
        <p:txBody>
          <a:bodyPr/>
          <a:lstStyle/>
          <a:p>
            <a:fld id="{50F5C956-96A4-4002-B705-84F837184906}" type="slidenum">
              <a:rPr lang="zh-CN" altLang="en-US" smtClean="0"/>
              <a:t>13</a:t>
            </a:fld>
            <a:endParaRPr lang="zh-CN" altLang="en-US"/>
          </a:p>
        </p:txBody>
      </p:sp>
    </p:spTree>
    <p:extLst>
      <p:ext uri="{BB962C8B-B14F-4D97-AF65-F5344CB8AC3E}">
        <p14:creationId xmlns:p14="http://schemas.microsoft.com/office/powerpoint/2010/main" val="3367292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这个就是这个表，大家在我们之前发的公示表里也能看到</a:t>
            </a:r>
            <a:endParaRPr lang="en-US" altLang="zh-CN" dirty="0" smtClean="0"/>
          </a:p>
          <a:p>
            <a:r>
              <a:rPr lang="zh-CN" altLang="en-US" dirty="0" smtClean="0"/>
              <a:t>上面是一个图，示意的是我们这个表里的概率指的都是≤某个值的概率</a:t>
            </a:r>
            <a:endParaRPr lang="zh-CN" altLang="en-US" dirty="0"/>
          </a:p>
        </p:txBody>
      </p:sp>
      <p:sp>
        <p:nvSpPr>
          <p:cNvPr id="4" name="灯片编号占位符 3"/>
          <p:cNvSpPr>
            <a:spLocks noGrp="1"/>
          </p:cNvSpPr>
          <p:nvPr>
            <p:ph type="sldNum" sz="quarter" idx="10"/>
          </p:nvPr>
        </p:nvSpPr>
        <p:spPr/>
        <p:txBody>
          <a:bodyPr/>
          <a:lstStyle/>
          <a:p>
            <a:fld id="{50F5C956-96A4-4002-B705-84F837184906}" type="slidenum">
              <a:rPr lang="zh-CN" altLang="en-US" smtClean="0"/>
              <a:t>14</a:t>
            </a:fld>
            <a:endParaRPr lang="zh-CN" altLang="en-US"/>
          </a:p>
        </p:txBody>
      </p:sp>
    </p:spTree>
    <p:extLst>
      <p:ext uri="{BB962C8B-B14F-4D97-AF65-F5344CB8AC3E}">
        <p14:creationId xmlns:p14="http://schemas.microsoft.com/office/powerpoint/2010/main" val="23604259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下面的这部分</a:t>
            </a:r>
            <a:endParaRPr lang="en-US" altLang="zh-CN" dirty="0" smtClean="0"/>
          </a:p>
          <a:p>
            <a:r>
              <a:rPr lang="zh-CN" altLang="en-US" dirty="0" smtClean="0"/>
              <a:t>首先我们先看一下最左边的一列和最上面的一行，这个是</a:t>
            </a:r>
            <a:r>
              <a:rPr lang="en-US" altLang="zh-CN" dirty="0" smtClean="0"/>
              <a:t>Z</a:t>
            </a:r>
            <a:r>
              <a:rPr lang="zh-CN" altLang="en-US" dirty="0" smtClean="0"/>
              <a:t>的取值</a:t>
            </a:r>
            <a:endParaRPr lang="en-US" altLang="zh-CN" dirty="0" smtClean="0"/>
          </a:p>
          <a:p>
            <a:r>
              <a:rPr lang="zh-CN" altLang="en-US" dirty="0" smtClean="0"/>
              <a:t>中间则是对应的概率</a:t>
            </a:r>
            <a:endParaRPr lang="en-US" altLang="zh-CN" dirty="0" smtClean="0"/>
          </a:p>
          <a:p>
            <a:endParaRPr lang="en-US" altLang="zh-CN" dirty="0" smtClean="0"/>
          </a:p>
          <a:p>
            <a:r>
              <a:rPr lang="zh-CN" altLang="en-US" dirty="0" smtClean="0"/>
              <a:t>比如蓝色框框里的，</a:t>
            </a:r>
            <a:r>
              <a:rPr lang="en-US" altLang="zh-CN" dirty="0" smtClean="0"/>
              <a:t>0.6179 </a:t>
            </a:r>
            <a:r>
              <a:rPr lang="zh-CN" altLang="en-US" dirty="0" smtClean="0"/>
              <a:t>就是 </a:t>
            </a:r>
            <a:r>
              <a:rPr lang="en-US" altLang="zh-CN" dirty="0" smtClean="0"/>
              <a:t>Z=0.30</a:t>
            </a:r>
            <a:r>
              <a:rPr lang="zh-CN" altLang="en-US" dirty="0" smtClean="0"/>
              <a:t>的概率，</a:t>
            </a:r>
            <a:endParaRPr lang="en-US" altLang="zh-CN" dirty="0" smtClean="0"/>
          </a:p>
          <a:p>
            <a:r>
              <a:rPr lang="zh-CN" altLang="en-US" dirty="0" smtClean="0"/>
              <a:t>它右边的</a:t>
            </a:r>
            <a:r>
              <a:rPr lang="en-US" altLang="zh-CN" dirty="0" smtClean="0"/>
              <a:t>0.6217</a:t>
            </a:r>
            <a:r>
              <a:rPr lang="zh-CN" altLang="en-US" dirty="0" smtClean="0"/>
              <a:t>对应的就是 </a:t>
            </a:r>
            <a:r>
              <a:rPr lang="en-US" altLang="zh-CN" dirty="0" smtClean="0"/>
              <a:t>Z=0.31</a:t>
            </a:r>
            <a:r>
              <a:rPr lang="zh-CN" altLang="en-US" dirty="0" smtClean="0"/>
              <a:t>的概率</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0F5C956-96A4-4002-B705-84F837184906}" type="slidenum">
              <a:rPr lang="zh-CN" altLang="en-US" smtClean="0"/>
              <a:t>15</a:t>
            </a:fld>
            <a:endParaRPr lang="zh-CN" altLang="en-US"/>
          </a:p>
        </p:txBody>
      </p:sp>
    </p:spTree>
    <p:extLst>
      <p:ext uri="{BB962C8B-B14F-4D97-AF65-F5344CB8AC3E}">
        <p14:creationId xmlns:p14="http://schemas.microsoft.com/office/powerpoint/2010/main" val="4202721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举个例子</a:t>
            </a:r>
            <a:endParaRPr lang="en-US" altLang="zh-CN" dirty="0" smtClean="0"/>
          </a:p>
          <a:p>
            <a:r>
              <a:rPr lang="zh-CN" altLang="en-US" dirty="0" smtClean="0"/>
              <a:t>如果想求</a:t>
            </a:r>
            <a:r>
              <a:rPr lang="en-US" altLang="zh-CN" dirty="0" smtClean="0"/>
              <a:t>X&lt;=1.33</a:t>
            </a:r>
            <a:r>
              <a:rPr lang="zh-CN" altLang="en-US" dirty="0" smtClean="0"/>
              <a:t>的概率，我们怎么找</a:t>
            </a:r>
            <a:endParaRPr lang="en-US" altLang="zh-CN" dirty="0" smtClean="0"/>
          </a:p>
          <a:p>
            <a:endParaRPr lang="en-US" altLang="zh-CN" dirty="0" smtClean="0"/>
          </a:p>
          <a:p>
            <a:r>
              <a:rPr lang="zh-CN" altLang="en-US" dirty="0" smtClean="0"/>
              <a:t>首先我们要找到</a:t>
            </a:r>
            <a:r>
              <a:rPr lang="en-US" altLang="zh-CN" dirty="0" smtClean="0"/>
              <a:t>1.33</a:t>
            </a:r>
            <a:r>
              <a:rPr lang="zh-CN" altLang="en-US" dirty="0" smtClean="0"/>
              <a:t>，我们就需要找到</a:t>
            </a:r>
            <a:r>
              <a:rPr lang="en-US" altLang="zh-CN" dirty="0" smtClean="0"/>
              <a:t>1.3</a:t>
            </a:r>
            <a:r>
              <a:rPr lang="en-US" altLang="zh-CN" baseline="0" dirty="0" smtClean="0"/>
              <a:t> </a:t>
            </a:r>
            <a:r>
              <a:rPr lang="zh-CN" altLang="en-US" baseline="0" dirty="0" smtClean="0"/>
              <a:t>和 </a:t>
            </a:r>
            <a:r>
              <a:rPr lang="en-US" altLang="zh-CN" baseline="0" dirty="0" smtClean="0"/>
              <a:t>0.03</a:t>
            </a:r>
          </a:p>
          <a:p>
            <a:r>
              <a:rPr lang="zh-CN" altLang="en-US" baseline="0" dirty="0" smtClean="0"/>
              <a:t>那对应的</a:t>
            </a:r>
            <a:r>
              <a:rPr lang="en-US" altLang="zh-CN" baseline="0" dirty="0" smtClean="0"/>
              <a:t>0.9082</a:t>
            </a:r>
            <a:r>
              <a:rPr lang="zh-CN" altLang="en-US" baseline="0" dirty="0" smtClean="0"/>
              <a:t>就是它的概率了</a:t>
            </a:r>
            <a:endParaRPr lang="zh-CN" altLang="en-US" dirty="0"/>
          </a:p>
        </p:txBody>
      </p:sp>
      <p:sp>
        <p:nvSpPr>
          <p:cNvPr id="4" name="灯片编号占位符 3"/>
          <p:cNvSpPr>
            <a:spLocks noGrp="1"/>
          </p:cNvSpPr>
          <p:nvPr>
            <p:ph type="sldNum" sz="quarter" idx="10"/>
          </p:nvPr>
        </p:nvSpPr>
        <p:spPr/>
        <p:txBody>
          <a:bodyPr/>
          <a:lstStyle/>
          <a:p>
            <a:fld id="{50F5C956-96A4-4002-B705-84F837184906}" type="slidenum">
              <a:rPr lang="zh-CN" altLang="en-US" smtClean="0"/>
              <a:t>16</a:t>
            </a:fld>
            <a:endParaRPr lang="zh-CN" altLang="en-US"/>
          </a:p>
        </p:txBody>
      </p:sp>
    </p:spTree>
    <p:extLst>
      <p:ext uri="{BB962C8B-B14F-4D97-AF65-F5344CB8AC3E}">
        <p14:creationId xmlns:p14="http://schemas.microsoft.com/office/powerpoint/2010/main" val="1985555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练习一下</a:t>
            </a:r>
            <a:endParaRPr lang="zh-CN" altLang="en-US" dirty="0"/>
          </a:p>
        </p:txBody>
      </p:sp>
      <p:sp>
        <p:nvSpPr>
          <p:cNvPr id="4" name="灯片编号占位符 3"/>
          <p:cNvSpPr>
            <a:spLocks noGrp="1"/>
          </p:cNvSpPr>
          <p:nvPr>
            <p:ph type="sldNum" sz="quarter" idx="10"/>
          </p:nvPr>
        </p:nvSpPr>
        <p:spPr/>
        <p:txBody>
          <a:bodyPr/>
          <a:lstStyle/>
          <a:p>
            <a:fld id="{50F5C956-96A4-4002-B705-84F837184906}" type="slidenum">
              <a:rPr lang="zh-CN" altLang="en-US" smtClean="0"/>
              <a:t>17</a:t>
            </a:fld>
            <a:endParaRPr lang="zh-CN" altLang="en-US"/>
          </a:p>
        </p:txBody>
      </p:sp>
    </p:spTree>
    <p:extLst>
      <p:ext uri="{BB962C8B-B14F-4D97-AF65-F5344CB8AC3E}">
        <p14:creationId xmlns:p14="http://schemas.microsoft.com/office/powerpoint/2010/main" val="1668578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但是我们不可能有一个分布，我就去算一个分布的表格，所以我们只有标准正态分布的表格</a:t>
            </a:r>
            <a:endParaRPr lang="en-US" altLang="zh-CN" dirty="0" smtClean="0"/>
          </a:p>
          <a:p>
            <a:endParaRPr lang="en-US" altLang="zh-CN" dirty="0" smtClean="0"/>
          </a:p>
          <a:p>
            <a:r>
              <a:rPr lang="zh-CN" altLang="en-US" dirty="0" smtClean="0"/>
              <a:t>那如果我们遇到了均值不是</a:t>
            </a:r>
            <a:r>
              <a:rPr lang="en-US" altLang="zh-CN" dirty="0" smtClean="0"/>
              <a:t>0</a:t>
            </a:r>
            <a:r>
              <a:rPr lang="zh-CN" altLang="en-US" dirty="0" smtClean="0"/>
              <a:t>的随机变量了，想求概率的话咋办？</a:t>
            </a:r>
            <a:endParaRPr lang="en-US" altLang="zh-CN" dirty="0" smtClean="0"/>
          </a:p>
        </p:txBody>
      </p:sp>
      <p:sp>
        <p:nvSpPr>
          <p:cNvPr id="4" name="灯片编号占位符 3"/>
          <p:cNvSpPr>
            <a:spLocks noGrp="1"/>
          </p:cNvSpPr>
          <p:nvPr>
            <p:ph type="sldNum" sz="quarter" idx="10"/>
          </p:nvPr>
        </p:nvSpPr>
        <p:spPr/>
        <p:txBody>
          <a:bodyPr/>
          <a:lstStyle/>
          <a:p>
            <a:fld id="{50F5C956-96A4-4002-B705-84F837184906}" type="slidenum">
              <a:rPr lang="zh-CN" altLang="en-US" smtClean="0"/>
              <a:t>18</a:t>
            </a:fld>
            <a:endParaRPr lang="zh-CN" altLang="en-US"/>
          </a:p>
        </p:txBody>
      </p:sp>
    </p:spTree>
    <p:extLst>
      <p:ext uri="{BB962C8B-B14F-4D97-AF65-F5344CB8AC3E}">
        <p14:creationId xmlns:p14="http://schemas.microsoft.com/office/powerpoint/2010/main" val="6589902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怎么能把</a:t>
            </a:r>
            <a:r>
              <a:rPr lang="en-US" altLang="zh-CN" dirty="0" smtClean="0"/>
              <a:t>X</a:t>
            </a:r>
            <a:r>
              <a:rPr lang="zh-CN" altLang="en-US" dirty="0" smtClean="0"/>
              <a:t>和标准正态分布联系到一起呢？</a:t>
            </a:r>
            <a:endParaRPr lang="en-US" altLang="zh-CN" dirty="0" smtClean="0"/>
          </a:p>
          <a:p>
            <a:endParaRPr lang="en-US" altLang="zh-CN" dirty="0" smtClean="0"/>
          </a:p>
          <a:p>
            <a:r>
              <a:rPr lang="en-US" altLang="zh-CN" dirty="0" smtClean="0"/>
              <a:t>Hint</a:t>
            </a:r>
            <a:r>
              <a:rPr lang="zh-CN" altLang="en-US" dirty="0" smtClean="0"/>
              <a:t>： </a:t>
            </a:r>
            <a:r>
              <a:rPr lang="en-US" altLang="zh-CN" dirty="0" smtClean="0"/>
              <a:t>x-mu</a:t>
            </a:r>
            <a:r>
              <a:rPr lang="zh-CN" altLang="en-US" dirty="0" smtClean="0"/>
              <a:t>的分布是什么样的？</a:t>
            </a:r>
            <a:endParaRPr lang="en-US" altLang="zh-CN" dirty="0" smtClean="0"/>
          </a:p>
          <a:p>
            <a:endParaRPr lang="en-US" altLang="zh-CN" dirty="0" smtClean="0"/>
          </a:p>
          <a:p>
            <a:endParaRPr lang="en-US" altLang="zh-CN" dirty="0" smtClean="0"/>
          </a:p>
          <a:p>
            <a:r>
              <a:rPr lang="zh-CN" altLang="en-US" dirty="0" smtClean="0"/>
              <a:t>我们也把这个叫做</a:t>
            </a:r>
            <a:r>
              <a:rPr lang="en-US" altLang="zh-CN" dirty="0" smtClean="0"/>
              <a:t>Z-score</a:t>
            </a:r>
            <a:r>
              <a:rPr lang="zh-CN" altLang="en-US" dirty="0" smtClean="0"/>
              <a:t>或者</a:t>
            </a:r>
            <a:r>
              <a:rPr lang="en-US" altLang="zh-CN" dirty="0" smtClean="0"/>
              <a:t>Z-value</a:t>
            </a:r>
          </a:p>
          <a:p>
            <a:endParaRPr lang="en-US" altLang="zh-CN" dirty="0" smtClean="0"/>
          </a:p>
          <a:p>
            <a:r>
              <a:rPr lang="zh-CN" altLang="en-US" dirty="0" smtClean="0"/>
              <a:t>如果我想求 </a:t>
            </a:r>
            <a:r>
              <a:rPr lang="en-US" altLang="zh-CN" dirty="0" smtClean="0"/>
              <a:t>X&lt;x</a:t>
            </a:r>
            <a:r>
              <a:rPr lang="zh-CN" altLang="en-US" dirty="0" smtClean="0"/>
              <a:t>的概率我可以两边同时 </a:t>
            </a:r>
            <a:r>
              <a:rPr lang="en-US" altLang="zh-CN" dirty="0" smtClean="0"/>
              <a:t>–mu /sigma</a:t>
            </a:r>
            <a:r>
              <a:rPr lang="zh-CN" altLang="en-US" dirty="0" smtClean="0"/>
              <a:t>，那我就会得到一个</a:t>
            </a:r>
            <a:r>
              <a:rPr lang="en-US" altLang="zh-CN" dirty="0" smtClean="0"/>
              <a:t>N(0,1)</a:t>
            </a:r>
            <a:r>
              <a:rPr lang="zh-CN" altLang="en-US" dirty="0" smtClean="0"/>
              <a:t>的变量</a:t>
            </a:r>
            <a:r>
              <a:rPr lang="en-US" altLang="zh-CN" dirty="0" smtClean="0"/>
              <a:t>&lt; x-mu/sigma</a:t>
            </a:r>
            <a:r>
              <a:rPr lang="en-US" altLang="zh-CN" baseline="0" dirty="0" smtClean="0"/>
              <a:t> </a:t>
            </a:r>
            <a:r>
              <a:rPr lang="zh-CN" altLang="en-US" baseline="0" dirty="0" smtClean="0"/>
              <a:t>的概率</a:t>
            </a:r>
            <a:endParaRPr lang="en-US" altLang="zh-CN" baseline="0" dirty="0" smtClean="0"/>
          </a:p>
          <a:p>
            <a:r>
              <a:rPr lang="zh-CN" altLang="en-US" baseline="0" dirty="0" smtClean="0"/>
              <a:t>然后就可以查表了</a:t>
            </a:r>
            <a:endParaRPr lang="en-US" altLang="zh-CN" dirty="0" smtClean="0"/>
          </a:p>
        </p:txBody>
      </p:sp>
      <p:sp>
        <p:nvSpPr>
          <p:cNvPr id="4" name="灯片编号占位符 3"/>
          <p:cNvSpPr>
            <a:spLocks noGrp="1"/>
          </p:cNvSpPr>
          <p:nvPr>
            <p:ph type="sldNum" sz="quarter" idx="10"/>
          </p:nvPr>
        </p:nvSpPr>
        <p:spPr/>
        <p:txBody>
          <a:bodyPr/>
          <a:lstStyle/>
          <a:p>
            <a:fld id="{50F5C956-96A4-4002-B705-84F837184906}" type="slidenum">
              <a:rPr lang="zh-CN" altLang="en-US" smtClean="0"/>
              <a:t>19</a:t>
            </a:fld>
            <a:endParaRPr lang="zh-CN" altLang="en-US"/>
          </a:p>
        </p:txBody>
      </p:sp>
    </p:spTree>
    <p:extLst>
      <p:ext uri="{BB962C8B-B14F-4D97-AF65-F5344CB8AC3E}">
        <p14:creationId xmlns:p14="http://schemas.microsoft.com/office/powerpoint/2010/main" val="2590107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注意 </a:t>
            </a:r>
            <a:r>
              <a:rPr lang="en-US" altLang="zh-CN" dirty="0" smtClean="0"/>
              <a:t>lower bound </a:t>
            </a:r>
            <a:r>
              <a:rPr lang="zh-CN" altLang="en-US" dirty="0" smtClean="0"/>
              <a:t>千万不要设置成</a:t>
            </a:r>
            <a:r>
              <a:rPr lang="en-US" altLang="zh-CN" dirty="0" smtClean="0"/>
              <a:t>0</a:t>
            </a:r>
            <a:r>
              <a:rPr lang="zh-CN" altLang="en-US" dirty="0" smtClean="0"/>
              <a:t>！！ </a:t>
            </a:r>
            <a:r>
              <a:rPr lang="en-US" altLang="zh-CN" dirty="0" smtClean="0"/>
              <a:t>Normal</a:t>
            </a:r>
            <a:r>
              <a:rPr lang="zh-CN" altLang="en-US" dirty="0" smtClean="0"/>
              <a:t>有可能取到负无穷</a:t>
            </a:r>
            <a:endParaRPr lang="zh-CN" altLang="en-US" dirty="0"/>
          </a:p>
        </p:txBody>
      </p:sp>
      <p:sp>
        <p:nvSpPr>
          <p:cNvPr id="4" name="灯片编号占位符 3"/>
          <p:cNvSpPr>
            <a:spLocks noGrp="1"/>
          </p:cNvSpPr>
          <p:nvPr>
            <p:ph type="sldNum" sz="quarter" idx="10"/>
          </p:nvPr>
        </p:nvSpPr>
        <p:spPr/>
        <p:txBody>
          <a:bodyPr/>
          <a:lstStyle/>
          <a:p>
            <a:fld id="{50F5C956-96A4-4002-B705-84F837184906}" type="slidenum">
              <a:rPr lang="zh-CN" altLang="en-US" smtClean="0"/>
              <a:t>22</a:t>
            </a:fld>
            <a:endParaRPr lang="zh-CN" altLang="en-US"/>
          </a:p>
        </p:txBody>
      </p:sp>
    </p:spTree>
    <p:extLst>
      <p:ext uri="{BB962C8B-B14F-4D97-AF65-F5344CB8AC3E}">
        <p14:creationId xmlns:p14="http://schemas.microsoft.com/office/powerpoint/2010/main" val="1085515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大家对</a:t>
            </a:r>
            <a:r>
              <a:rPr lang="en-US" altLang="zh-CN" dirty="0" smtClean="0"/>
              <a:t>68</a:t>
            </a:r>
            <a:r>
              <a:rPr lang="en-US" altLang="zh-CN" baseline="0" dirty="0" smtClean="0"/>
              <a:t> 95 99.7</a:t>
            </a:r>
            <a:r>
              <a:rPr lang="zh-CN" altLang="en-US" dirty="0" smtClean="0"/>
              <a:t>还有没有</a:t>
            </a:r>
            <a:r>
              <a:rPr lang="zh-CN" altLang="en-US" dirty="0" smtClean="0"/>
              <a:t>印象，我们上周也提到过</a:t>
            </a:r>
            <a:endParaRPr lang="en-US" altLang="zh-CN" dirty="0" smtClean="0"/>
          </a:p>
          <a:p>
            <a:r>
              <a:rPr lang="zh-CN" altLang="en-US" dirty="0" smtClean="0"/>
              <a:t>这个其实是源于</a:t>
            </a:r>
            <a:r>
              <a:rPr lang="en-US" altLang="zh-CN" dirty="0" smtClean="0"/>
              <a:t>normal Distribution</a:t>
            </a:r>
          </a:p>
          <a:p>
            <a:r>
              <a:rPr lang="zh-CN" altLang="en-US" dirty="0" smtClean="0"/>
              <a:t>对于正态分布来说，</a:t>
            </a:r>
            <a:endParaRPr lang="en-US" altLang="zh-CN" dirty="0" smtClean="0"/>
          </a:p>
          <a:p>
            <a:r>
              <a:rPr lang="zh-CN" altLang="en-US" dirty="0" smtClean="0"/>
              <a:t>均值</a:t>
            </a:r>
            <a:r>
              <a:rPr lang="en-US" altLang="zh-CN" dirty="0" smtClean="0"/>
              <a:t>+-</a:t>
            </a:r>
            <a:r>
              <a:rPr lang="zh-CN" altLang="en-US" dirty="0" smtClean="0"/>
              <a:t>一倍的标准差，会包含</a:t>
            </a:r>
            <a:r>
              <a:rPr lang="en-US" altLang="zh-CN" dirty="0" smtClean="0"/>
              <a:t>68%</a:t>
            </a:r>
            <a:r>
              <a:rPr lang="zh-CN" altLang="en-US" dirty="0" smtClean="0"/>
              <a:t>的数据</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均值</a:t>
            </a:r>
            <a:r>
              <a:rPr lang="en-US" altLang="zh-CN" dirty="0" smtClean="0"/>
              <a:t>+-2</a:t>
            </a:r>
            <a:r>
              <a:rPr lang="zh-CN" altLang="en-US" dirty="0" smtClean="0"/>
              <a:t>倍的标准差，会包含</a:t>
            </a:r>
            <a:r>
              <a:rPr lang="en-US" altLang="zh-CN" dirty="0" smtClean="0"/>
              <a:t>95%</a:t>
            </a:r>
            <a:r>
              <a:rPr lang="zh-CN" altLang="en-US" dirty="0" smtClean="0"/>
              <a:t>的数据</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均值</a:t>
            </a:r>
            <a:r>
              <a:rPr lang="en-US" altLang="zh-CN" dirty="0" smtClean="0"/>
              <a:t>+-3</a:t>
            </a:r>
            <a:r>
              <a:rPr lang="zh-CN" altLang="en-US" dirty="0" smtClean="0"/>
              <a:t>倍的标准差，会包含</a:t>
            </a:r>
            <a:r>
              <a:rPr lang="en-US" altLang="zh-CN" dirty="0" smtClean="0"/>
              <a:t>99.7%</a:t>
            </a:r>
            <a:r>
              <a:rPr lang="zh-CN" altLang="en-US" dirty="0" smtClean="0"/>
              <a:t>的数据</a:t>
            </a:r>
          </a:p>
          <a:p>
            <a:endParaRPr lang="en-US" altLang="zh-CN" dirty="0" smtClean="0"/>
          </a:p>
        </p:txBody>
      </p:sp>
      <p:sp>
        <p:nvSpPr>
          <p:cNvPr id="4" name="灯片编号占位符 3"/>
          <p:cNvSpPr>
            <a:spLocks noGrp="1"/>
          </p:cNvSpPr>
          <p:nvPr>
            <p:ph type="sldNum" sz="quarter" idx="10"/>
          </p:nvPr>
        </p:nvSpPr>
        <p:spPr/>
        <p:txBody>
          <a:bodyPr/>
          <a:lstStyle/>
          <a:p>
            <a:fld id="{50F5C956-96A4-4002-B705-84F837184906}" type="slidenum">
              <a:rPr lang="zh-CN" altLang="en-US" smtClean="0"/>
              <a:t>23</a:t>
            </a:fld>
            <a:endParaRPr lang="zh-CN" altLang="en-US"/>
          </a:p>
        </p:txBody>
      </p:sp>
    </p:spTree>
    <p:extLst>
      <p:ext uri="{BB962C8B-B14F-4D97-AF65-F5344CB8AC3E}">
        <p14:creationId xmlns:p14="http://schemas.microsoft.com/office/powerpoint/2010/main" val="1686386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4590AD-DDE4-4F5C-88A4-ABDB2CA1E204}" type="slidenum">
              <a:rPr lang="zh-CN" altLang="en-US" smtClean="0"/>
              <a:t>2</a:t>
            </a:fld>
            <a:endParaRPr lang="zh-CN" altLang="en-US"/>
          </a:p>
        </p:txBody>
      </p:sp>
    </p:spTree>
    <p:extLst>
      <p:ext uri="{BB962C8B-B14F-4D97-AF65-F5344CB8AC3E}">
        <p14:creationId xmlns:p14="http://schemas.microsoft.com/office/powerpoint/2010/main" val="42792898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Percentile </a:t>
            </a:r>
            <a:r>
              <a:rPr lang="zh-CN" altLang="en-US" dirty="0" smtClean="0"/>
              <a:t>百分位数，</a:t>
            </a:r>
            <a:r>
              <a:rPr lang="en-US" altLang="zh-CN" dirty="0" err="1" smtClean="0"/>
              <a:t>Pk</a:t>
            </a:r>
            <a:r>
              <a:rPr lang="zh-CN" altLang="en-US" dirty="0" smtClean="0"/>
              <a:t>对应的应该就是排在</a:t>
            </a:r>
            <a:r>
              <a:rPr lang="en-US" altLang="zh-CN" dirty="0" smtClean="0"/>
              <a:t>k%</a:t>
            </a:r>
            <a:r>
              <a:rPr lang="zh-CN" altLang="en-US" dirty="0" smtClean="0"/>
              <a:t>这个位置的值，所以</a:t>
            </a:r>
            <a:r>
              <a:rPr lang="zh-CN" altLang="en-US" dirty="0" smtClean="0"/>
              <a:t>：</a:t>
            </a:r>
            <a:endParaRPr lang="en-US" altLang="zh-CN" dirty="0" smtClean="0"/>
          </a:p>
          <a:p>
            <a:endParaRPr lang="en-US" altLang="zh-CN" dirty="0" smtClean="0"/>
          </a:p>
          <a:p>
            <a:endParaRPr lang="en-US" altLang="zh-CN" dirty="0" smtClean="0"/>
          </a:p>
          <a:p>
            <a:r>
              <a:rPr lang="zh-CN" altLang="en-US" dirty="0" smtClean="0"/>
              <a:t>如果我们现在想求 </a:t>
            </a:r>
            <a:r>
              <a:rPr lang="en-US" altLang="zh-CN" dirty="0" smtClean="0"/>
              <a:t>90</a:t>
            </a:r>
            <a:r>
              <a:rPr lang="en-US" altLang="zh-CN" baseline="30000" dirty="0" smtClean="0"/>
              <a:t>th</a:t>
            </a:r>
            <a:r>
              <a:rPr lang="en-US" altLang="zh-CN" baseline="0" dirty="0" smtClean="0"/>
              <a:t> percentile,</a:t>
            </a:r>
            <a:r>
              <a:rPr lang="zh-CN" altLang="en-US" baseline="0" dirty="0" smtClean="0"/>
              <a:t>怎么求？</a:t>
            </a:r>
            <a:endParaRPr lang="en-US" altLang="zh-CN" baseline="0" dirty="0" smtClean="0"/>
          </a:p>
          <a:p>
            <a:r>
              <a:rPr lang="zh-CN" altLang="en-US" baseline="0" dirty="0" smtClean="0"/>
              <a:t>先看查表的方法怎么求：</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50F5C956-96A4-4002-B705-84F837184906}" type="slidenum">
              <a:rPr lang="zh-CN" altLang="en-US" smtClean="0"/>
              <a:t>24</a:t>
            </a:fld>
            <a:endParaRPr lang="zh-CN" altLang="en-US"/>
          </a:p>
        </p:txBody>
      </p:sp>
    </p:spTree>
    <p:extLst>
      <p:ext uri="{BB962C8B-B14F-4D97-AF65-F5344CB8AC3E}">
        <p14:creationId xmlns:p14="http://schemas.microsoft.com/office/powerpoint/2010/main" val="36882314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大概是</a:t>
            </a:r>
            <a:r>
              <a:rPr lang="en-US" altLang="zh-CN" dirty="0" smtClean="0"/>
              <a:t>1.285</a:t>
            </a:r>
          </a:p>
          <a:p>
            <a:endParaRPr lang="en-US" altLang="zh-CN" dirty="0" smtClean="0"/>
          </a:p>
          <a:p>
            <a:r>
              <a:rPr lang="zh-CN" altLang="en-US" dirty="0" smtClean="0"/>
              <a:t>看一下用计算器怎么找？</a:t>
            </a:r>
            <a:endParaRPr lang="en-US" altLang="zh-CN" dirty="0" smtClean="0"/>
          </a:p>
          <a:p>
            <a:r>
              <a:rPr lang="en-US" altLang="zh-CN" dirty="0" err="1" smtClean="0"/>
              <a:t>InvN</a:t>
            </a:r>
            <a:r>
              <a:rPr lang="zh-CN" altLang="en-US" dirty="0" smtClean="0"/>
              <a:t>，也就是反函数，已知概率，想去求对应的随机变量的区间取值</a:t>
            </a:r>
            <a:endParaRPr lang="zh-CN" altLang="en-US" dirty="0"/>
          </a:p>
        </p:txBody>
      </p:sp>
      <p:sp>
        <p:nvSpPr>
          <p:cNvPr id="4" name="灯片编号占位符 3"/>
          <p:cNvSpPr>
            <a:spLocks noGrp="1"/>
          </p:cNvSpPr>
          <p:nvPr>
            <p:ph type="sldNum" sz="quarter" idx="10"/>
          </p:nvPr>
        </p:nvSpPr>
        <p:spPr/>
        <p:txBody>
          <a:bodyPr/>
          <a:lstStyle/>
          <a:p>
            <a:fld id="{50F5C956-96A4-4002-B705-84F837184906}" type="slidenum">
              <a:rPr lang="zh-CN" altLang="en-US" smtClean="0"/>
              <a:t>25</a:t>
            </a:fld>
            <a:endParaRPr lang="zh-CN" altLang="en-US"/>
          </a:p>
        </p:txBody>
      </p:sp>
    </p:spTree>
    <p:extLst>
      <p:ext uri="{BB962C8B-B14F-4D97-AF65-F5344CB8AC3E}">
        <p14:creationId xmlns:p14="http://schemas.microsoft.com/office/powerpoint/2010/main" val="40527985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练习一下：</a:t>
            </a:r>
            <a:endParaRPr lang="en-US" altLang="zh-CN" dirty="0" smtClean="0"/>
          </a:p>
          <a:p>
            <a:r>
              <a:rPr lang="zh-CN" altLang="en-US" dirty="0" smtClean="0"/>
              <a:t>注意：如果用查表的方法的话，如果没有对应的概率，就找最近的进行估算</a:t>
            </a:r>
            <a:endParaRPr lang="zh-CN" altLang="en-US" dirty="0"/>
          </a:p>
        </p:txBody>
      </p:sp>
      <p:sp>
        <p:nvSpPr>
          <p:cNvPr id="4" name="灯片编号占位符 3"/>
          <p:cNvSpPr>
            <a:spLocks noGrp="1"/>
          </p:cNvSpPr>
          <p:nvPr>
            <p:ph type="sldNum" sz="quarter" idx="10"/>
          </p:nvPr>
        </p:nvSpPr>
        <p:spPr/>
        <p:txBody>
          <a:bodyPr/>
          <a:lstStyle/>
          <a:p>
            <a:fld id="{50F5C956-96A4-4002-B705-84F837184906}" type="slidenum">
              <a:rPr lang="zh-CN" altLang="en-US" smtClean="0"/>
              <a:t>26</a:t>
            </a:fld>
            <a:endParaRPr lang="zh-CN" altLang="en-US"/>
          </a:p>
        </p:txBody>
      </p:sp>
    </p:spTree>
    <p:extLst>
      <p:ext uri="{BB962C8B-B14F-4D97-AF65-F5344CB8AC3E}">
        <p14:creationId xmlns:p14="http://schemas.microsoft.com/office/powerpoint/2010/main" val="40566171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不用自己去算</a:t>
            </a:r>
            <a:r>
              <a:rPr lang="en-US" altLang="zh-CN" dirty="0" smtClean="0"/>
              <a:t>2900-3500/600</a:t>
            </a:r>
            <a:r>
              <a:rPr lang="zh-CN" altLang="en-US" dirty="0" smtClean="0"/>
              <a:t>的值，计算器会自己帮我们算出来</a:t>
            </a:r>
            <a:endParaRPr lang="zh-CN" altLang="en-US" dirty="0"/>
          </a:p>
        </p:txBody>
      </p:sp>
      <p:sp>
        <p:nvSpPr>
          <p:cNvPr id="4" name="灯片编号占位符 3"/>
          <p:cNvSpPr>
            <a:spLocks noGrp="1"/>
          </p:cNvSpPr>
          <p:nvPr>
            <p:ph type="sldNum" sz="quarter" idx="10"/>
          </p:nvPr>
        </p:nvSpPr>
        <p:spPr/>
        <p:txBody>
          <a:bodyPr/>
          <a:lstStyle/>
          <a:p>
            <a:fld id="{50F5C956-96A4-4002-B705-84F837184906}" type="slidenum">
              <a:rPr lang="zh-CN" altLang="en-US" smtClean="0"/>
              <a:t>28</a:t>
            </a:fld>
            <a:endParaRPr lang="zh-CN" altLang="en-US"/>
          </a:p>
        </p:txBody>
      </p:sp>
    </p:spTree>
    <p:extLst>
      <p:ext uri="{BB962C8B-B14F-4D97-AF65-F5344CB8AC3E}">
        <p14:creationId xmlns:p14="http://schemas.microsoft.com/office/powerpoint/2010/main" val="2579759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0.975 0.025</a:t>
            </a:r>
          </a:p>
          <a:p>
            <a:endParaRPr lang="en-US" altLang="zh-CN" dirty="0" smtClean="0"/>
          </a:p>
          <a:p>
            <a:r>
              <a:rPr lang="en-US" altLang="zh-CN" dirty="0" smtClean="0"/>
              <a:t>0.95</a:t>
            </a:r>
            <a:r>
              <a:rPr lang="en-US" altLang="zh-CN" baseline="0" dirty="0" smtClean="0"/>
              <a:t>  0.05</a:t>
            </a:r>
          </a:p>
          <a:p>
            <a:endParaRPr lang="en-US" altLang="zh-CN" baseline="0" dirty="0" smtClean="0"/>
          </a:p>
          <a:p>
            <a:r>
              <a:rPr lang="en-US" altLang="zh-CN" baseline="0" dirty="0" smtClean="0"/>
              <a:t>0.99  0.01</a:t>
            </a:r>
          </a:p>
          <a:p>
            <a:endParaRPr lang="en-US" altLang="zh-CN" baseline="0" dirty="0" smtClean="0"/>
          </a:p>
          <a:p>
            <a:r>
              <a:rPr lang="en-US" altLang="zh-CN" baseline="0" dirty="0" smtClean="0"/>
              <a:t>0.96  0.04</a:t>
            </a:r>
            <a:endParaRPr lang="en-US" altLang="zh-CN" dirty="0" smtClean="0"/>
          </a:p>
        </p:txBody>
      </p:sp>
      <p:sp>
        <p:nvSpPr>
          <p:cNvPr id="4" name="灯片编号占位符 3"/>
          <p:cNvSpPr>
            <a:spLocks noGrp="1"/>
          </p:cNvSpPr>
          <p:nvPr>
            <p:ph type="sldNum" sz="quarter" idx="10"/>
          </p:nvPr>
        </p:nvSpPr>
        <p:spPr/>
        <p:txBody>
          <a:bodyPr/>
          <a:lstStyle/>
          <a:p>
            <a:fld id="{50F5C956-96A4-4002-B705-84F837184906}" type="slidenum">
              <a:rPr lang="zh-CN" altLang="en-US" smtClean="0"/>
              <a:t>31</a:t>
            </a:fld>
            <a:endParaRPr lang="zh-CN" altLang="en-US"/>
          </a:p>
        </p:txBody>
      </p:sp>
    </p:spTree>
    <p:extLst>
      <p:ext uri="{BB962C8B-B14F-4D97-AF65-F5344CB8AC3E}">
        <p14:creationId xmlns:p14="http://schemas.microsoft.com/office/powerpoint/2010/main" val="2510864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4590AD-DDE4-4F5C-88A4-ABDB2CA1E204}" type="slidenum">
              <a:rPr lang="zh-CN" altLang="en-US" smtClean="0"/>
              <a:t>3</a:t>
            </a:fld>
            <a:endParaRPr lang="zh-CN" altLang="en-US"/>
          </a:p>
        </p:txBody>
      </p:sp>
    </p:spTree>
    <p:extLst>
      <p:ext uri="{BB962C8B-B14F-4D97-AF65-F5344CB8AC3E}">
        <p14:creationId xmlns:p14="http://schemas.microsoft.com/office/powerpoint/2010/main" val="3648742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那我们来看一下</a:t>
            </a:r>
            <a:r>
              <a:rPr lang="en-US" altLang="zh-CN" dirty="0" smtClean="0"/>
              <a:t>density curve</a:t>
            </a:r>
            <a:r>
              <a:rPr lang="zh-CN" altLang="en-US" dirty="0" smtClean="0"/>
              <a:t>里面最典型的一个分布：正态分布，</a:t>
            </a:r>
            <a:r>
              <a:rPr lang="en-US" altLang="zh-CN" dirty="0" smtClean="0"/>
              <a:t>normal Distribution</a:t>
            </a:r>
            <a:endParaRPr lang="zh-CN" altLang="en-US" dirty="0"/>
          </a:p>
        </p:txBody>
      </p:sp>
      <p:sp>
        <p:nvSpPr>
          <p:cNvPr id="4" name="灯片编号占位符 3"/>
          <p:cNvSpPr>
            <a:spLocks noGrp="1"/>
          </p:cNvSpPr>
          <p:nvPr>
            <p:ph type="sldNum" sz="quarter" idx="10"/>
          </p:nvPr>
        </p:nvSpPr>
        <p:spPr/>
        <p:txBody>
          <a:bodyPr/>
          <a:lstStyle/>
          <a:p>
            <a:fld id="{50F5C956-96A4-4002-B705-84F837184906}" type="slidenum">
              <a:rPr lang="zh-CN" altLang="en-US" smtClean="0"/>
              <a:t>4</a:t>
            </a:fld>
            <a:endParaRPr lang="zh-CN" altLang="en-US"/>
          </a:p>
        </p:txBody>
      </p:sp>
    </p:spTree>
    <p:extLst>
      <p:ext uri="{BB962C8B-B14F-4D97-AF65-F5344CB8AC3E}">
        <p14:creationId xmlns:p14="http://schemas.microsoft.com/office/powerpoint/2010/main" val="4123857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这三个都是</a:t>
            </a:r>
            <a:r>
              <a:rPr lang="en-US" altLang="zh-CN" dirty="0" smtClean="0"/>
              <a:t>normal Distribution</a:t>
            </a:r>
            <a:r>
              <a:rPr lang="zh-CN" altLang="en-US" dirty="0" smtClean="0"/>
              <a:t>，大家来想一下我们怎么去描述他们的分布</a:t>
            </a:r>
            <a:endParaRPr lang="en-US" altLang="zh-CN" dirty="0" smtClean="0"/>
          </a:p>
          <a:p>
            <a:r>
              <a:rPr lang="en-US" altLang="zh-CN" dirty="0" smtClean="0"/>
              <a:t>Hint: </a:t>
            </a:r>
            <a:r>
              <a:rPr lang="zh-CN" altLang="en-US" dirty="0" smtClean="0"/>
              <a:t>想一下我们用于描述</a:t>
            </a:r>
            <a:r>
              <a:rPr lang="en-US" altLang="zh-CN" dirty="0" smtClean="0"/>
              <a:t>Distribution</a:t>
            </a:r>
            <a:r>
              <a:rPr lang="zh-CN" altLang="en-US" dirty="0" smtClean="0"/>
              <a:t>的四点：</a:t>
            </a:r>
            <a:r>
              <a:rPr lang="en-US" altLang="zh-CN" dirty="0" smtClean="0"/>
              <a:t>SOCS</a:t>
            </a:r>
          </a:p>
          <a:p>
            <a:pPr marL="342900" indent="-342900">
              <a:buFontTx/>
              <a:buChar char="-"/>
            </a:pPr>
            <a:r>
              <a:rPr lang="en-US" altLang="zh-CN" sz="1200" b="1" dirty="0" smtClean="0"/>
              <a:t>Shape: symmetric, single peak</a:t>
            </a:r>
          </a:p>
          <a:p>
            <a:pPr marL="342900" indent="-342900">
              <a:buFontTx/>
              <a:buChar char="-"/>
            </a:pPr>
            <a:r>
              <a:rPr lang="en-US" altLang="zh-CN" sz="1200" b="1" dirty="0" smtClean="0"/>
              <a:t>Outlier: no obvious outliers</a:t>
            </a:r>
          </a:p>
          <a:p>
            <a:pPr marL="342900" indent="-342900">
              <a:buFontTx/>
              <a:buChar char="-"/>
            </a:pPr>
            <a:r>
              <a:rPr lang="en-US" altLang="zh-CN" sz="1200" b="1" dirty="0" smtClean="0"/>
              <a:t>Center: Median = Mean</a:t>
            </a:r>
          </a:p>
          <a:p>
            <a:pPr marL="342900" indent="-342900">
              <a:buFontTx/>
              <a:buChar char="-"/>
            </a:pPr>
            <a:r>
              <a:rPr lang="en-US" altLang="zh-CN" sz="1200" b="1" dirty="0" smtClean="0"/>
              <a:t>Spread: Standard deviation, Variance…</a:t>
            </a:r>
          </a:p>
          <a:p>
            <a:pPr marL="0" indent="0">
              <a:buFontTx/>
              <a:buNone/>
            </a:pPr>
            <a:endParaRPr lang="en-US" altLang="zh-CN" sz="1200" b="1" dirty="0" smtClean="0"/>
          </a:p>
          <a:p>
            <a:pPr marL="0" indent="0">
              <a:buFontTx/>
              <a:buNone/>
            </a:pPr>
            <a:r>
              <a:rPr lang="zh-CN" altLang="en-US" sz="1200" b="1" dirty="0" smtClean="0"/>
              <a:t>这四点里有哪些是这三个</a:t>
            </a:r>
            <a:r>
              <a:rPr lang="en-US" altLang="zh-CN" sz="1200" b="1" dirty="0" smtClean="0"/>
              <a:t>density curve</a:t>
            </a:r>
            <a:r>
              <a:rPr lang="zh-CN" altLang="en-US" sz="1200" b="1" dirty="0" smtClean="0"/>
              <a:t>的共同特点？</a:t>
            </a:r>
            <a:endParaRPr lang="en-US" altLang="zh-CN" sz="1200" b="1" dirty="0" smtClean="0"/>
          </a:p>
          <a:p>
            <a:pPr marL="342900" indent="-342900">
              <a:buFontTx/>
              <a:buChar char="-"/>
            </a:pPr>
            <a:r>
              <a:rPr lang="en-US" altLang="zh-CN" sz="1200" b="1" dirty="0" smtClean="0"/>
              <a:t>Shape</a:t>
            </a:r>
            <a:r>
              <a:rPr lang="en-US" altLang="zh-CN" sz="1200" b="1" baseline="0" dirty="0" smtClean="0"/>
              <a:t> </a:t>
            </a:r>
            <a:r>
              <a:rPr lang="zh-CN" altLang="en-US" sz="1200" b="1" baseline="0" dirty="0" smtClean="0"/>
              <a:t>和 </a:t>
            </a:r>
            <a:r>
              <a:rPr lang="en-US" altLang="zh-CN" sz="1200" b="1" dirty="0" smtClean="0"/>
              <a:t>Outlier</a:t>
            </a:r>
          </a:p>
          <a:p>
            <a:pPr marL="0" indent="0">
              <a:buFontTx/>
              <a:buNone/>
            </a:pPr>
            <a:endParaRPr lang="en-US" altLang="zh-CN" sz="1200" b="1" dirty="0" smtClean="0"/>
          </a:p>
          <a:p>
            <a:pPr marL="0" indent="0">
              <a:buFontTx/>
              <a:buNone/>
            </a:pPr>
            <a:r>
              <a:rPr lang="zh-CN" altLang="en-US" sz="1200" b="1" dirty="0" smtClean="0"/>
              <a:t>那这两个合起来就是</a:t>
            </a:r>
            <a:r>
              <a:rPr lang="zh-CN" altLang="en-US" sz="1200" b="1" baseline="0" dirty="0" smtClean="0"/>
              <a:t> </a:t>
            </a:r>
            <a:r>
              <a:rPr lang="en-US" altLang="zh-CN" sz="1200" b="1" baseline="0" dirty="0" smtClean="0"/>
              <a:t>normal curve</a:t>
            </a:r>
            <a:r>
              <a:rPr lang="zh-CN" altLang="en-US" sz="1200" b="1" baseline="0" dirty="0" smtClean="0"/>
              <a:t>的定义。</a:t>
            </a:r>
            <a:endParaRPr lang="zh-CN" altLang="en-US" dirty="0"/>
          </a:p>
        </p:txBody>
      </p:sp>
      <p:sp>
        <p:nvSpPr>
          <p:cNvPr id="4" name="灯片编号占位符 3"/>
          <p:cNvSpPr>
            <a:spLocks noGrp="1"/>
          </p:cNvSpPr>
          <p:nvPr>
            <p:ph type="sldNum" sz="quarter" idx="10"/>
          </p:nvPr>
        </p:nvSpPr>
        <p:spPr/>
        <p:txBody>
          <a:bodyPr/>
          <a:lstStyle/>
          <a:p>
            <a:fld id="{50F5C956-96A4-4002-B705-84F837184906}" type="slidenum">
              <a:rPr lang="zh-CN" altLang="en-US" smtClean="0"/>
              <a:t>5</a:t>
            </a:fld>
            <a:endParaRPr lang="zh-CN" altLang="en-US"/>
          </a:p>
        </p:txBody>
      </p:sp>
    </p:spTree>
    <p:extLst>
      <p:ext uri="{BB962C8B-B14F-4D97-AF65-F5344CB8AC3E}">
        <p14:creationId xmlns:p14="http://schemas.microsoft.com/office/powerpoint/2010/main" val="1594055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F5C956-96A4-4002-B705-84F837184906}" type="slidenum">
              <a:rPr lang="zh-CN" altLang="en-US" smtClean="0"/>
              <a:t>6</a:t>
            </a:fld>
            <a:endParaRPr lang="zh-CN" altLang="en-US"/>
          </a:p>
        </p:txBody>
      </p:sp>
    </p:spTree>
    <p:extLst>
      <p:ext uri="{BB962C8B-B14F-4D97-AF65-F5344CB8AC3E}">
        <p14:creationId xmlns:p14="http://schemas.microsoft.com/office/powerpoint/2010/main" val="1430956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那这里面剩下的两点也就决定了</a:t>
            </a:r>
            <a:r>
              <a:rPr lang="zh-CN" altLang="en-US" baseline="0" dirty="0" smtClean="0"/>
              <a:t> </a:t>
            </a:r>
            <a:r>
              <a:rPr lang="en-US" altLang="zh-CN" dirty="0" smtClean="0"/>
              <a:t>normal curve</a:t>
            </a:r>
            <a:r>
              <a:rPr lang="zh-CN" altLang="en-US" dirty="0" smtClean="0"/>
              <a:t>的具体形状，也就是说，如果我已知</a:t>
            </a:r>
            <a:r>
              <a:rPr lang="zh-CN" altLang="en-US" baseline="0" dirty="0" smtClean="0"/>
              <a:t> </a:t>
            </a:r>
            <a:r>
              <a:rPr lang="en-US" altLang="zh-CN" baseline="0" dirty="0" smtClean="0"/>
              <a:t>center </a:t>
            </a:r>
            <a:r>
              <a:rPr lang="zh-CN" altLang="en-US" baseline="0" dirty="0" smtClean="0"/>
              <a:t>和 </a:t>
            </a:r>
            <a:r>
              <a:rPr lang="en-US" altLang="zh-CN" baseline="0" dirty="0" smtClean="0"/>
              <a:t>spread</a:t>
            </a:r>
            <a:r>
              <a:rPr lang="zh-CN" altLang="en-US" baseline="0" dirty="0" smtClean="0"/>
              <a:t>的值，知道 </a:t>
            </a:r>
            <a:r>
              <a:rPr lang="en-US" altLang="zh-CN" baseline="0" dirty="0" smtClean="0"/>
              <a:t>mu </a:t>
            </a:r>
            <a:r>
              <a:rPr lang="zh-CN" altLang="en-US" baseline="0" dirty="0" smtClean="0"/>
              <a:t>和 </a:t>
            </a:r>
            <a:r>
              <a:rPr lang="en-US" altLang="zh-CN" baseline="0" dirty="0" smtClean="0"/>
              <a:t>sigma</a:t>
            </a:r>
            <a:r>
              <a:rPr lang="zh-CN" altLang="en-US" baseline="0" dirty="0" smtClean="0"/>
              <a:t>，我就知道这个</a:t>
            </a:r>
            <a:r>
              <a:rPr lang="en-US" altLang="zh-CN" baseline="0" dirty="0" smtClean="0"/>
              <a:t>normal curve</a:t>
            </a:r>
            <a:r>
              <a:rPr lang="zh-CN" altLang="en-US" baseline="0" dirty="0" smtClean="0"/>
              <a:t>的方程式了</a:t>
            </a:r>
            <a:endParaRPr lang="zh-CN" altLang="en-US" dirty="0"/>
          </a:p>
        </p:txBody>
      </p:sp>
      <p:sp>
        <p:nvSpPr>
          <p:cNvPr id="4" name="灯片编号占位符 3"/>
          <p:cNvSpPr>
            <a:spLocks noGrp="1"/>
          </p:cNvSpPr>
          <p:nvPr>
            <p:ph type="sldNum" sz="quarter" idx="10"/>
          </p:nvPr>
        </p:nvSpPr>
        <p:spPr/>
        <p:txBody>
          <a:bodyPr/>
          <a:lstStyle/>
          <a:p>
            <a:fld id="{50F5C956-96A4-4002-B705-84F837184906}" type="slidenum">
              <a:rPr lang="zh-CN" altLang="en-US" smtClean="0"/>
              <a:t>8</a:t>
            </a:fld>
            <a:endParaRPr lang="zh-CN" altLang="en-US"/>
          </a:p>
        </p:txBody>
      </p:sp>
    </p:spTree>
    <p:extLst>
      <p:ext uri="{BB962C8B-B14F-4D97-AF65-F5344CB8AC3E}">
        <p14:creationId xmlns:p14="http://schemas.microsoft.com/office/powerpoint/2010/main" val="1740284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它的</a:t>
            </a:r>
            <a:r>
              <a:rPr lang="en-US" altLang="zh-CN" dirty="0" smtClean="0"/>
              <a:t>density function</a:t>
            </a:r>
            <a:r>
              <a:rPr lang="zh-CN" altLang="en-US" dirty="0" smtClean="0"/>
              <a:t>是这样的，我们可以看一下，这个不会考，我们就看一下，这里面只有两个系数</a:t>
            </a:r>
            <a:r>
              <a:rPr lang="en-US" altLang="zh-CN" dirty="0" smtClean="0"/>
              <a:t>mu</a:t>
            </a:r>
            <a:r>
              <a:rPr lang="zh-CN" altLang="en-US" dirty="0" smtClean="0"/>
              <a:t>和</a:t>
            </a:r>
            <a:r>
              <a:rPr lang="en-US" altLang="zh-CN" dirty="0" smtClean="0"/>
              <a:t>sigma</a:t>
            </a:r>
            <a:r>
              <a:rPr lang="zh-CN" altLang="en-US" dirty="0" smtClean="0"/>
              <a:t>，所以知道这俩，我们的</a:t>
            </a:r>
            <a:r>
              <a:rPr lang="en-US" altLang="zh-CN" dirty="0" smtClean="0"/>
              <a:t>function</a:t>
            </a:r>
            <a:r>
              <a:rPr lang="zh-CN" altLang="en-US" dirty="0" smtClean="0"/>
              <a:t>就定了</a:t>
            </a:r>
            <a:endParaRPr lang="zh-CN" altLang="en-US" dirty="0"/>
          </a:p>
        </p:txBody>
      </p:sp>
      <p:sp>
        <p:nvSpPr>
          <p:cNvPr id="4" name="灯片编号占位符 3"/>
          <p:cNvSpPr>
            <a:spLocks noGrp="1"/>
          </p:cNvSpPr>
          <p:nvPr>
            <p:ph type="sldNum" sz="quarter" idx="10"/>
          </p:nvPr>
        </p:nvSpPr>
        <p:spPr/>
        <p:txBody>
          <a:bodyPr/>
          <a:lstStyle/>
          <a:p>
            <a:fld id="{50F5C956-96A4-4002-B705-84F837184906}" type="slidenum">
              <a:rPr lang="zh-CN" altLang="en-US" smtClean="0"/>
              <a:t>9</a:t>
            </a:fld>
            <a:endParaRPr lang="zh-CN" altLang="en-US"/>
          </a:p>
        </p:txBody>
      </p:sp>
    </p:spTree>
    <p:extLst>
      <p:ext uri="{BB962C8B-B14F-4D97-AF65-F5344CB8AC3E}">
        <p14:creationId xmlns:p14="http://schemas.microsoft.com/office/powerpoint/2010/main" val="302039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b="1" dirty="0" smtClean="0">
                <a:solidFill>
                  <a:srgbClr val="C00000"/>
                </a:solidFill>
              </a:rPr>
              <a:t>Any Normal distribution is completely specified by two numbers: its mean μ and standard deviation σ.</a:t>
            </a:r>
            <a:endParaRPr lang="en-US" altLang="zh-CN" b="1" dirty="0" smtClean="0">
              <a:solidFill>
                <a:srgbClr val="C00000"/>
              </a:solidFill>
              <a:ea typeface="宋体" panose="02010600030101010101" pitchFamily="2" charset="-122"/>
            </a:endParaRPr>
          </a:p>
          <a:p>
            <a:r>
              <a:rPr lang="zh-CN" altLang="en-US" dirty="0" smtClean="0"/>
              <a:t>所以我们也可以把随机变量</a:t>
            </a:r>
            <a:r>
              <a:rPr lang="en-US" altLang="zh-CN" dirty="0" smtClean="0"/>
              <a:t>X</a:t>
            </a:r>
            <a:r>
              <a:rPr lang="zh-CN" altLang="en-US" dirty="0" smtClean="0"/>
              <a:t>写成 </a:t>
            </a:r>
            <a:r>
              <a:rPr lang="en-US" altLang="zh-CN" dirty="0" smtClean="0"/>
              <a:t>X ~ N(mu, sigma ^2)</a:t>
            </a:r>
          </a:p>
          <a:p>
            <a:r>
              <a:rPr lang="zh-CN" altLang="en-US" dirty="0" smtClean="0"/>
              <a:t>这里需要注意一下，如果大家在写这个</a:t>
            </a:r>
            <a:r>
              <a:rPr lang="en-US" altLang="zh-CN" dirty="0" smtClean="0"/>
              <a:t>normal Distribution</a:t>
            </a:r>
            <a:r>
              <a:rPr lang="zh-CN" altLang="en-US" dirty="0" smtClean="0"/>
              <a:t>的时候，在</a:t>
            </a:r>
            <a:r>
              <a:rPr lang="en-US" altLang="zh-CN" dirty="0" smtClean="0"/>
              <a:t>N</a:t>
            </a:r>
            <a:r>
              <a:rPr lang="zh-CN" altLang="en-US" dirty="0" smtClean="0"/>
              <a:t>（ ，）第二个空这里写了一个数，那就默认为</a:t>
            </a:r>
            <a:r>
              <a:rPr lang="en-US" altLang="zh-CN" dirty="0" smtClean="0"/>
              <a:t>sigma ^2</a:t>
            </a:r>
          </a:p>
          <a:p>
            <a:r>
              <a:rPr lang="zh-CN" altLang="en-US" dirty="0" smtClean="0"/>
              <a:t>这个是有标准的，也是很容易在考试中丢一些比较冤的分</a:t>
            </a:r>
            <a:endParaRPr lang="en-US" altLang="zh-CN" dirty="0" smtClean="0"/>
          </a:p>
          <a:p>
            <a:r>
              <a:rPr lang="zh-CN" altLang="en-US" dirty="0" smtClean="0"/>
              <a:t>如果你非得写标准差，那你就明确的写出来 </a:t>
            </a:r>
            <a:r>
              <a:rPr lang="en-US" altLang="zh-CN" dirty="0" smtClean="0"/>
              <a:t>sigma=…</a:t>
            </a:r>
          </a:p>
          <a:p>
            <a:endParaRPr lang="en-US" altLang="zh-CN" dirty="0" smtClean="0"/>
          </a:p>
          <a:p>
            <a:r>
              <a:rPr lang="zh-CN" altLang="en-US" dirty="0" smtClean="0"/>
              <a:t>那对于这两个系数，</a:t>
            </a:r>
            <a:endParaRPr lang="en-US" altLang="zh-CN" dirty="0" smtClean="0"/>
          </a:p>
          <a:p>
            <a:r>
              <a:rPr lang="zh-CN" altLang="en-US" dirty="0" smtClean="0"/>
              <a:t>均值 决定了这个</a:t>
            </a:r>
            <a:r>
              <a:rPr lang="en-US" altLang="zh-CN" dirty="0" smtClean="0"/>
              <a:t>density curve</a:t>
            </a:r>
            <a:r>
              <a:rPr lang="zh-CN" altLang="en-US" dirty="0" smtClean="0"/>
              <a:t>的中心在</a:t>
            </a:r>
            <a:r>
              <a:rPr lang="en-US" altLang="zh-CN" dirty="0" smtClean="0"/>
              <a:t>x</a:t>
            </a:r>
            <a:r>
              <a:rPr lang="zh-CN" altLang="en-US" dirty="0" smtClean="0"/>
              <a:t>轴上的位置</a:t>
            </a:r>
            <a:endParaRPr lang="en-US" altLang="zh-CN" dirty="0" smtClean="0"/>
          </a:p>
          <a:p>
            <a:r>
              <a:rPr lang="en-US" altLang="zh-CN" dirty="0" smtClean="0"/>
              <a:t>Sigma</a:t>
            </a:r>
            <a:r>
              <a:rPr lang="zh-CN" altLang="en-US" dirty="0" smtClean="0"/>
              <a:t>决定了这个</a:t>
            </a:r>
            <a:r>
              <a:rPr lang="en-US" altLang="zh-CN" dirty="0" smtClean="0"/>
              <a:t>curve</a:t>
            </a:r>
            <a:r>
              <a:rPr lang="zh-CN" altLang="en-US" dirty="0" smtClean="0"/>
              <a:t>是高高瘦瘦还是矮矮胖胖的</a:t>
            </a:r>
            <a:endParaRPr lang="en-US" altLang="zh-CN" dirty="0" smtClean="0"/>
          </a:p>
          <a:p>
            <a:endParaRPr lang="en-US" altLang="zh-CN" dirty="0" smtClean="0"/>
          </a:p>
          <a:p>
            <a:r>
              <a:rPr lang="zh-CN" altLang="en-US" dirty="0" smtClean="0"/>
              <a:t>这两个</a:t>
            </a:r>
            <a:r>
              <a:rPr lang="en-US" altLang="zh-CN" dirty="0" smtClean="0"/>
              <a:t>curve</a:t>
            </a:r>
            <a:r>
              <a:rPr lang="zh-CN" altLang="en-US" dirty="0" smtClean="0"/>
              <a:t>，哪个的</a:t>
            </a:r>
            <a:r>
              <a:rPr lang="en-US" altLang="zh-CN" dirty="0" smtClean="0"/>
              <a:t>sigma</a:t>
            </a:r>
            <a:r>
              <a:rPr lang="zh-CN" altLang="en-US" dirty="0" smtClean="0"/>
              <a:t>要大一些？</a:t>
            </a:r>
            <a:endParaRPr lang="en-US" altLang="zh-CN" dirty="0" smtClean="0"/>
          </a:p>
          <a:p>
            <a:r>
              <a:rPr lang="zh-CN" altLang="en-US" dirty="0" smtClean="0"/>
              <a:t>左边的！因为数据分布的比较分散</a:t>
            </a:r>
            <a:endParaRPr lang="en-US" altLang="zh-CN" dirty="0" smtClean="0"/>
          </a:p>
          <a:p>
            <a:r>
              <a:rPr lang="zh-CN" altLang="en-US" dirty="0" smtClean="0"/>
              <a:t>右边的，数据更集中在中心</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50F5C956-96A4-4002-B705-84F837184906}" type="slidenum">
              <a:rPr lang="zh-CN" altLang="en-US" smtClean="0"/>
              <a:t>10</a:t>
            </a:fld>
            <a:endParaRPr lang="zh-CN" altLang="en-US"/>
          </a:p>
        </p:txBody>
      </p:sp>
    </p:spTree>
    <p:extLst>
      <p:ext uri="{BB962C8B-B14F-4D97-AF65-F5344CB8AC3E}">
        <p14:creationId xmlns:p14="http://schemas.microsoft.com/office/powerpoint/2010/main" val="4005199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7C0682B-8C72-499D-88BC-73FE061BE279}" type="datetimeFigureOut">
              <a:rPr lang="zh-CN" altLang="en-US" smtClean="0"/>
              <a:t>2022/11/25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BC68BC-8FC3-4092-97FF-96B516B02E49}" type="slidenum">
              <a:rPr lang="zh-CN" altLang="en-US" smtClean="0"/>
              <a:t>‹#›</a:t>
            </a:fld>
            <a:endParaRPr lang="zh-CN" altLang="en-US"/>
          </a:p>
        </p:txBody>
      </p:sp>
    </p:spTree>
    <p:extLst>
      <p:ext uri="{BB962C8B-B14F-4D97-AF65-F5344CB8AC3E}">
        <p14:creationId xmlns:p14="http://schemas.microsoft.com/office/powerpoint/2010/main" val="1167431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7C0682B-8C72-499D-88BC-73FE061BE279}" type="datetimeFigureOut">
              <a:rPr lang="zh-CN" altLang="en-US" smtClean="0"/>
              <a:t>2022/11/25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BC68BC-8FC3-4092-97FF-96B516B02E49}" type="slidenum">
              <a:rPr lang="zh-CN" altLang="en-US" smtClean="0"/>
              <a:t>‹#›</a:t>
            </a:fld>
            <a:endParaRPr lang="zh-CN" altLang="en-US"/>
          </a:p>
        </p:txBody>
      </p:sp>
    </p:spTree>
    <p:extLst>
      <p:ext uri="{BB962C8B-B14F-4D97-AF65-F5344CB8AC3E}">
        <p14:creationId xmlns:p14="http://schemas.microsoft.com/office/powerpoint/2010/main" val="1632847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7C0682B-8C72-499D-88BC-73FE061BE279}" type="datetimeFigureOut">
              <a:rPr lang="zh-CN" altLang="en-US" smtClean="0"/>
              <a:t>2022/11/25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BC68BC-8FC3-4092-97FF-96B516B02E49}" type="slidenum">
              <a:rPr lang="zh-CN" altLang="en-US" smtClean="0"/>
              <a:t>‹#›</a:t>
            </a:fld>
            <a:endParaRPr lang="zh-CN" altLang="en-US"/>
          </a:p>
        </p:txBody>
      </p:sp>
    </p:spTree>
    <p:extLst>
      <p:ext uri="{BB962C8B-B14F-4D97-AF65-F5344CB8AC3E}">
        <p14:creationId xmlns:p14="http://schemas.microsoft.com/office/powerpoint/2010/main" val="2868664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Chart Placeholder 2"/>
          <p:cNvSpPr>
            <a:spLocks noGrp="1"/>
          </p:cNvSpPr>
          <p:nvPr>
            <p:ph type="chart" sz="half" idx="1"/>
          </p:nvPr>
        </p:nvSpPr>
        <p:spPr>
          <a:xfrm>
            <a:off x="914400" y="1981200"/>
            <a:ext cx="5080000" cy="4114800"/>
          </a:xfrm>
        </p:spPr>
        <p:txBody>
          <a:bodyPr/>
          <a:lstStyle/>
          <a:p>
            <a:pPr lvl="0"/>
            <a:endParaRPr lang="en-US" noProof="0" smtClean="0"/>
          </a:p>
        </p:txBody>
      </p:sp>
      <p:sp>
        <p:nvSpPr>
          <p:cNvPr id="4" name="Text Placeholder 3"/>
          <p:cNvSpPr>
            <a:spLocks noGrp="1"/>
          </p:cNvSpPr>
          <p:nvPr>
            <p:ph type="body" sz="half" idx="2"/>
          </p:nvPr>
        </p:nvSpPr>
        <p:spPr>
          <a:xfrm>
            <a:off x="61976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6F7CBF0-1947-4C6B-BE34-EE4562FCCEE0}" type="slidenum">
              <a:rPr lang="en-US" altLang="zh-CN"/>
              <a:pPr/>
              <a:t>‹#›</a:t>
            </a:fld>
            <a:endParaRPr lang="en-US" altLang="zh-CN"/>
          </a:p>
        </p:txBody>
      </p:sp>
    </p:spTree>
    <p:extLst>
      <p:ext uri="{BB962C8B-B14F-4D97-AF65-F5344CB8AC3E}">
        <p14:creationId xmlns:p14="http://schemas.microsoft.com/office/powerpoint/2010/main" val="143500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7C0682B-8C72-499D-88BC-73FE061BE279}" type="datetimeFigureOut">
              <a:rPr lang="zh-CN" altLang="en-US" smtClean="0"/>
              <a:t>2022/11/25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BC68BC-8FC3-4092-97FF-96B516B02E49}" type="slidenum">
              <a:rPr lang="zh-CN" altLang="en-US" smtClean="0"/>
              <a:t>‹#›</a:t>
            </a:fld>
            <a:endParaRPr lang="zh-CN" altLang="en-US"/>
          </a:p>
        </p:txBody>
      </p:sp>
    </p:spTree>
    <p:extLst>
      <p:ext uri="{BB962C8B-B14F-4D97-AF65-F5344CB8AC3E}">
        <p14:creationId xmlns:p14="http://schemas.microsoft.com/office/powerpoint/2010/main" val="3723322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7C0682B-8C72-499D-88BC-73FE061BE279}" type="datetimeFigureOut">
              <a:rPr lang="zh-CN" altLang="en-US" smtClean="0"/>
              <a:t>2022/11/25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CBC68BC-8FC3-4092-97FF-96B516B02E49}" type="slidenum">
              <a:rPr lang="zh-CN" altLang="en-US" smtClean="0"/>
              <a:t>‹#›</a:t>
            </a:fld>
            <a:endParaRPr lang="zh-CN" altLang="en-US"/>
          </a:p>
        </p:txBody>
      </p:sp>
    </p:spTree>
    <p:extLst>
      <p:ext uri="{BB962C8B-B14F-4D97-AF65-F5344CB8AC3E}">
        <p14:creationId xmlns:p14="http://schemas.microsoft.com/office/powerpoint/2010/main" val="2367730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7C0682B-8C72-499D-88BC-73FE061BE279}" type="datetimeFigureOut">
              <a:rPr lang="zh-CN" altLang="en-US" smtClean="0"/>
              <a:t>2022/11/25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BC68BC-8FC3-4092-97FF-96B516B02E49}" type="slidenum">
              <a:rPr lang="zh-CN" altLang="en-US" smtClean="0"/>
              <a:t>‹#›</a:t>
            </a:fld>
            <a:endParaRPr lang="zh-CN" altLang="en-US"/>
          </a:p>
        </p:txBody>
      </p:sp>
    </p:spTree>
    <p:extLst>
      <p:ext uri="{BB962C8B-B14F-4D97-AF65-F5344CB8AC3E}">
        <p14:creationId xmlns:p14="http://schemas.microsoft.com/office/powerpoint/2010/main" val="2570371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7C0682B-8C72-499D-88BC-73FE061BE279}" type="datetimeFigureOut">
              <a:rPr lang="zh-CN" altLang="en-US" smtClean="0"/>
              <a:t>2022/11/25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CBC68BC-8FC3-4092-97FF-96B516B02E49}" type="slidenum">
              <a:rPr lang="zh-CN" altLang="en-US" smtClean="0"/>
              <a:t>‹#›</a:t>
            </a:fld>
            <a:endParaRPr lang="zh-CN" altLang="en-US"/>
          </a:p>
        </p:txBody>
      </p:sp>
    </p:spTree>
    <p:extLst>
      <p:ext uri="{BB962C8B-B14F-4D97-AF65-F5344CB8AC3E}">
        <p14:creationId xmlns:p14="http://schemas.microsoft.com/office/powerpoint/2010/main" val="753948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7C0682B-8C72-499D-88BC-73FE061BE279}" type="datetimeFigureOut">
              <a:rPr lang="zh-CN" altLang="en-US" smtClean="0"/>
              <a:t>2022/11/25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CBC68BC-8FC3-4092-97FF-96B516B02E49}" type="slidenum">
              <a:rPr lang="zh-CN" altLang="en-US" smtClean="0"/>
              <a:t>‹#›</a:t>
            </a:fld>
            <a:endParaRPr lang="zh-CN" altLang="en-US"/>
          </a:p>
        </p:txBody>
      </p:sp>
    </p:spTree>
    <p:extLst>
      <p:ext uri="{BB962C8B-B14F-4D97-AF65-F5344CB8AC3E}">
        <p14:creationId xmlns:p14="http://schemas.microsoft.com/office/powerpoint/2010/main" val="1662229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C0682B-8C72-499D-88BC-73FE061BE279}" type="datetimeFigureOut">
              <a:rPr lang="zh-CN" altLang="en-US" smtClean="0"/>
              <a:t>2022/11/25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CBC68BC-8FC3-4092-97FF-96B516B02E49}" type="slidenum">
              <a:rPr lang="zh-CN" altLang="en-US" smtClean="0"/>
              <a:t>‹#›</a:t>
            </a:fld>
            <a:endParaRPr lang="zh-CN" altLang="en-US"/>
          </a:p>
        </p:txBody>
      </p:sp>
    </p:spTree>
    <p:extLst>
      <p:ext uri="{BB962C8B-B14F-4D97-AF65-F5344CB8AC3E}">
        <p14:creationId xmlns:p14="http://schemas.microsoft.com/office/powerpoint/2010/main" val="133592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7C0682B-8C72-499D-88BC-73FE061BE279}" type="datetimeFigureOut">
              <a:rPr lang="zh-CN" altLang="en-US" smtClean="0"/>
              <a:t>2022/11/25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BC68BC-8FC3-4092-97FF-96B516B02E49}" type="slidenum">
              <a:rPr lang="zh-CN" altLang="en-US" smtClean="0"/>
              <a:t>‹#›</a:t>
            </a:fld>
            <a:endParaRPr lang="zh-CN" altLang="en-US"/>
          </a:p>
        </p:txBody>
      </p:sp>
    </p:spTree>
    <p:extLst>
      <p:ext uri="{BB962C8B-B14F-4D97-AF65-F5344CB8AC3E}">
        <p14:creationId xmlns:p14="http://schemas.microsoft.com/office/powerpoint/2010/main" val="1522402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7C0682B-8C72-499D-88BC-73FE061BE279}" type="datetimeFigureOut">
              <a:rPr lang="zh-CN" altLang="en-US" smtClean="0"/>
              <a:t>2022/11/25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CBC68BC-8FC3-4092-97FF-96B516B02E49}" type="slidenum">
              <a:rPr lang="zh-CN" altLang="en-US" smtClean="0"/>
              <a:t>‹#›</a:t>
            </a:fld>
            <a:endParaRPr lang="zh-CN" altLang="en-US"/>
          </a:p>
        </p:txBody>
      </p:sp>
    </p:spTree>
    <p:extLst>
      <p:ext uri="{BB962C8B-B14F-4D97-AF65-F5344CB8AC3E}">
        <p14:creationId xmlns:p14="http://schemas.microsoft.com/office/powerpoint/2010/main" val="2512560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C0682B-8C72-499D-88BC-73FE061BE279}" type="datetimeFigureOut">
              <a:rPr lang="zh-CN" altLang="en-US" smtClean="0"/>
              <a:t>2022/11/25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BC68BC-8FC3-4092-97FF-96B516B02E49}" type="slidenum">
              <a:rPr lang="zh-CN" altLang="en-US" smtClean="0"/>
              <a:t>‹#›</a:t>
            </a:fld>
            <a:endParaRPr lang="zh-CN" altLang="en-US"/>
          </a:p>
        </p:txBody>
      </p:sp>
    </p:spTree>
    <p:extLst>
      <p:ext uri="{BB962C8B-B14F-4D97-AF65-F5344CB8AC3E}">
        <p14:creationId xmlns:p14="http://schemas.microsoft.com/office/powerpoint/2010/main" val="937351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90.png"/><Relationship Id="rId5" Type="http://schemas.openxmlformats.org/officeDocument/2006/relationships/image" Target="../media/image11.png"/><Relationship Id="rId4" Type="http://schemas.openxmlformats.org/officeDocument/2006/relationships/image" Target="../media/image7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40.png"/><Relationship Id="rId7"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80.png"/><Relationship Id="rId11" Type="http://schemas.openxmlformats.org/officeDocument/2006/relationships/image" Target="../media/image17.emf"/><Relationship Id="rId5" Type="http://schemas.openxmlformats.org/officeDocument/2006/relationships/image" Target="../media/image170.png"/><Relationship Id="rId10" Type="http://schemas.openxmlformats.org/officeDocument/2006/relationships/customXml" Target="../ink/ink4.xml"/><Relationship Id="rId4" Type="http://schemas.openxmlformats.org/officeDocument/2006/relationships/image" Target="../media/image160.png"/><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customXml" Target="../ink/ink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customXml" Target="../ink/ink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784485" y="584617"/>
                <a:ext cx="11407515" cy="4977068"/>
              </a:xfrm>
              <a:prstGeom prst="rect">
                <a:avLst/>
              </a:prstGeom>
              <a:noFill/>
            </p:spPr>
            <p:txBody>
              <a:bodyPr wrap="square" lIns="0" tIns="0" rIns="0" bIns="0" rtlCol="0">
                <a:spAutoFit/>
              </a:bodyPr>
              <a:lstStyle/>
              <a:p>
                <a:pPr>
                  <a:lnSpc>
                    <a:spcPct val="150000"/>
                  </a:lnSpc>
                </a:pPr>
                <a:r>
                  <a:rPr lang="en-US" altLang="zh-CN" sz="4800" b="1" dirty="0" smtClean="0"/>
                  <a:t>Mean</a:t>
                </a:r>
              </a:p>
              <a:p>
                <a:pPr>
                  <a:lnSpc>
                    <a:spcPct val="150000"/>
                  </a:lnSpc>
                </a:pPr>
                <a:r>
                  <a:rPr lang="en-US" altLang="zh-CN" sz="4400" dirty="0"/>
                  <a:t>D</a:t>
                </a:r>
                <a:r>
                  <a:rPr lang="en-US" altLang="zh-CN" sz="4400" dirty="0" smtClean="0"/>
                  <a:t>iscrete R.V.: </a:t>
                </a:r>
                <a14:m>
                  <m:oMath xmlns:m="http://schemas.openxmlformats.org/officeDocument/2006/math">
                    <m:r>
                      <m:rPr>
                        <m:sty m:val="p"/>
                      </m:rPr>
                      <a:rPr lang="el-GR" altLang="zh-CN" sz="4400" b="0" i="1" smtClean="0">
                        <a:latin typeface="Cambria Math" panose="02040503050406030204" pitchFamily="18" charset="0"/>
                        <a:ea typeface="Cambria Math" panose="02040503050406030204" pitchFamily="18" charset="0"/>
                      </a:rPr>
                      <m:t>μ</m:t>
                    </m:r>
                    <m:r>
                      <a:rPr lang="en-US" altLang="zh-CN" sz="4400" b="0" i="0" smtClean="0">
                        <a:latin typeface="Cambria Math" panose="02040503050406030204" pitchFamily="18" charset="0"/>
                        <a:ea typeface="Cambria Math" panose="02040503050406030204" pitchFamily="18" charset="0"/>
                      </a:rPr>
                      <m:t>=</m:t>
                    </m:r>
                    <m:r>
                      <m:rPr>
                        <m:sty m:val="p"/>
                      </m:rPr>
                      <a:rPr lang="en-US" altLang="zh-CN" sz="4400" b="0" i="0" smtClean="0">
                        <a:latin typeface="Cambria Math" panose="02040503050406030204" pitchFamily="18" charset="0"/>
                      </a:rPr>
                      <m:t>E</m:t>
                    </m:r>
                    <m:d>
                      <m:dPr>
                        <m:ctrlPr>
                          <a:rPr lang="en-US" altLang="zh-CN" sz="4400" b="0" i="1" smtClean="0">
                            <a:latin typeface="Cambria Math" panose="02040503050406030204" pitchFamily="18" charset="0"/>
                          </a:rPr>
                        </m:ctrlPr>
                      </m:dPr>
                      <m:e>
                        <m:r>
                          <m:rPr>
                            <m:sty m:val="p"/>
                          </m:rPr>
                          <a:rPr lang="en-US" altLang="zh-CN" sz="4400" b="0" i="0" smtClean="0">
                            <a:latin typeface="Cambria Math" panose="02040503050406030204" pitchFamily="18" charset="0"/>
                          </a:rPr>
                          <m:t>X</m:t>
                        </m:r>
                      </m:e>
                    </m:d>
                    <m:r>
                      <a:rPr lang="en-US" altLang="zh-CN" sz="4400" b="0" i="0" smtClean="0">
                        <a:latin typeface="Cambria Math" panose="02040503050406030204" pitchFamily="18" charset="0"/>
                      </a:rPr>
                      <m:t>=</m:t>
                    </m:r>
                    <m:nary>
                      <m:naryPr>
                        <m:chr m:val="∑"/>
                        <m:limLoc m:val="undOvr"/>
                        <m:grow m:val="on"/>
                        <m:supHide m:val="on"/>
                        <m:ctrlPr>
                          <a:rPr lang="zh-CN" altLang="en-US" sz="4400" i="1" smtClean="0">
                            <a:latin typeface="Cambria Math" panose="02040503050406030204" pitchFamily="18" charset="0"/>
                          </a:rPr>
                        </m:ctrlPr>
                      </m:naryPr>
                      <m:sub>
                        <m:r>
                          <a:rPr lang="zh-CN" altLang="en-US" sz="4400" b="0" i="1" smtClean="0">
                            <a:latin typeface="Cambria Math" panose="02040503050406030204" pitchFamily="18" charset="0"/>
                          </a:rPr>
                          <m:t>𝑖</m:t>
                        </m:r>
                      </m:sub>
                      <m:sup/>
                      <m:e>
                        <m:sSub>
                          <m:sSubPr>
                            <m:ctrlPr>
                              <a:rPr lang="zh-CN" altLang="en-US" sz="4400" i="1" smtClean="0">
                                <a:latin typeface="Cambria Math" panose="02040503050406030204" pitchFamily="18" charset="0"/>
                              </a:rPr>
                            </m:ctrlPr>
                          </m:sSubPr>
                          <m:e>
                            <m:r>
                              <a:rPr lang="zh-CN" altLang="en-US" sz="4400" b="0" i="1" smtClean="0">
                                <a:latin typeface="Cambria Math" panose="02040503050406030204" pitchFamily="18" charset="0"/>
                              </a:rPr>
                              <m:t>𝑥</m:t>
                            </m:r>
                          </m:e>
                          <m:sub>
                            <m:r>
                              <a:rPr lang="zh-CN" altLang="en-US" sz="4400" b="0" i="1" smtClean="0">
                                <a:latin typeface="Cambria Math" panose="02040503050406030204" pitchFamily="18" charset="0"/>
                              </a:rPr>
                              <m:t>𝑖</m:t>
                            </m:r>
                          </m:sub>
                        </m:sSub>
                        <m:sSub>
                          <m:sSubPr>
                            <m:ctrlPr>
                              <a:rPr lang="zh-CN" altLang="en-US" sz="4400" i="1" smtClean="0">
                                <a:latin typeface="Cambria Math" panose="02040503050406030204" pitchFamily="18" charset="0"/>
                              </a:rPr>
                            </m:ctrlPr>
                          </m:sSubPr>
                          <m:e>
                            <m:r>
                              <a:rPr lang="zh-CN" altLang="en-US" sz="4400" b="0" i="1" smtClean="0">
                                <a:latin typeface="Cambria Math" panose="02040503050406030204" pitchFamily="18" charset="0"/>
                              </a:rPr>
                              <m:t>𝑝</m:t>
                            </m:r>
                          </m:e>
                          <m:sub>
                            <m:r>
                              <a:rPr lang="zh-CN" altLang="en-US" sz="4400" b="0" i="1" smtClean="0">
                                <a:latin typeface="Cambria Math" panose="02040503050406030204" pitchFamily="18" charset="0"/>
                              </a:rPr>
                              <m:t>𝑖</m:t>
                            </m:r>
                          </m:sub>
                        </m:sSub>
                      </m:e>
                    </m:nary>
                  </m:oMath>
                </a14:m>
                <a:endParaRPr lang="en-US" altLang="zh-CN" sz="4400" dirty="0" smtClean="0"/>
              </a:p>
              <a:p>
                <a:pPr>
                  <a:lnSpc>
                    <a:spcPct val="150000"/>
                  </a:lnSpc>
                </a:pPr>
                <a:r>
                  <a:rPr lang="en-US" altLang="zh-CN" sz="4400" dirty="0" smtClean="0"/>
                  <a:t>Continuous R.V.: probability </a:t>
                </a:r>
                <a14:m>
                  <m:oMath xmlns:m="http://schemas.openxmlformats.org/officeDocument/2006/math">
                    <m:r>
                      <a:rPr lang="zh-CN" altLang="en-US" sz="4400" i="1">
                        <a:latin typeface="Cambria Math" panose="02040503050406030204" pitchFamily="18" charset="0"/>
                      </a:rPr>
                      <m:t>𝑝</m:t>
                    </m:r>
                    <m:r>
                      <a:rPr lang="en-US" altLang="zh-CN" sz="4400" b="0" i="0" smtClean="0">
                        <a:latin typeface="Cambria Math" panose="02040503050406030204" pitchFamily="18" charset="0"/>
                      </a:rPr>
                      <m:t>=</m:t>
                    </m:r>
                    <m:r>
                      <m:rPr>
                        <m:sty m:val="p"/>
                      </m:rPr>
                      <a:rPr lang="en-US" altLang="zh-CN" sz="4400" b="0" i="0" smtClean="0">
                        <a:latin typeface="Cambria Math" panose="02040503050406030204" pitchFamily="18" charset="0"/>
                      </a:rPr>
                      <m:t>f</m:t>
                    </m:r>
                    <m:d>
                      <m:dPr>
                        <m:ctrlPr>
                          <a:rPr lang="en-US" altLang="zh-CN" sz="4400" b="0" i="1" smtClean="0">
                            <a:latin typeface="Cambria Math" panose="02040503050406030204" pitchFamily="18" charset="0"/>
                          </a:rPr>
                        </m:ctrlPr>
                      </m:dPr>
                      <m:e>
                        <m:r>
                          <m:rPr>
                            <m:sty m:val="p"/>
                          </m:rPr>
                          <a:rPr lang="en-US" altLang="zh-CN" sz="4400" b="0" i="0" smtClean="0">
                            <a:latin typeface="Cambria Math" panose="02040503050406030204" pitchFamily="18" charset="0"/>
                          </a:rPr>
                          <m:t>x</m:t>
                        </m:r>
                      </m:e>
                    </m:d>
                    <m:r>
                      <m:rPr>
                        <m:sty m:val="p"/>
                      </m:rPr>
                      <a:rPr lang="en-US" altLang="zh-CN" sz="4400" b="0" i="0" smtClean="0">
                        <a:latin typeface="Cambria Math" panose="02040503050406030204" pitchFamily="18" charset="0"/>
                      </a:rPr>
                      <m:t>dx</m:t>
                    </m:r>
                  </m:oMath>
                </a14:m>
                <a:endParaRPr lang="en-US" altLang="zh-CN" sz="4400" dirty="0" smtClean="0"/>
              </a:p>
              <a:p>
                <a:pPr>
                  <a:lnSpc>
                    <a:spcPct val="150000"/>
                  </a:lnSpc>
                </a:pPr>
                <a14:m>
                  <m:oMathPara xmlns:m="http://schemas.openxmlformats.org/officeDocument/2006/math">
                    <m:oMathParaPr>
                      <m:jc m:val="centerGroup"/>
                    </m:oMathParaPr>
                    <m:oMath xmlns:m="http://schemas.openxmlformats.org/officeDocument/2006/math">
                      <m:r>
                        <m:rPr>
                          <m:sty m:val="p"/>
                        </m:rPr>
                        <a:rPr lang="el-GR" altLang="zh-CN" sz="3600" i="1">
                          <a:latin typeface="Cambria Math" panose="02040503050406030204" pitchFamily="18" charset="0"/>
                          <a:ea typeface="Cambria Math" panose="02040503050406030204" pitchFamily="18" charset="0"/>
                        </a:rPr>
                        <m:t>μ</m:t>
                      </m:r>
                      <m:r>
                        <a:rPr lang="en-US" altLang="zh-CN" sz="3600">
                          <a:latin typeface="Cambria Math" panose="02040503050406030204" pitchFamily="18" charset="0"/>
                          <a:ea typeface="Cambria Math" panose="02040503050406030204" pitchFamily="18" charset="0"/>
                        </a:rPr>
                        <m:t>=</m:t>
                      </m:r>
                      <m:r>
                        <m:rPr>
                          <m:sty m:val="p"/>
                        </m:rPr>
                        <a:rPr lang="en-US" altLang="zh-CN" sz="3600">
                          <a:latin typeface="Cambria Math" panose="02040503050406030204" pitchFamily="18" charset="0"/>
                        </a:rPr>
                        <m:t>E</m:t>
                      </m:r>
                      <m:d>
                        <m:dPr>
                          <m:ctrlPr>
                            <a:rPr lang="en-US" altLang="zh-CN" sz="3600" i="1">
                              <a:latin typeface="Cambria Math" panose="02040503050406030204" pitchFamily="18" charset="0"/>
                            </a:rPr>
                          </m:ctrlPr>
                        </m:dPr>
                        <m:e>
                          <m:r>
                            <m:rPr>
                              <m:sty m:val="p"/>
                            </m:rPr>
                            <a:rPr lang="en-US" altLang="zh-CN" sz="3600">
                              <a:latin typeface="Cambria Math" panose="02040503050406030204" pitchFamily="18" charset="0"/>
                            </a:rPr>
                            <m:t>X</m:t>
                          </m:r>
                        </m:e>
                      </m:d>
                      <m:r>
                        <a:rPr lang="en-US" altLang="zh-CN" sz="3600">
                          <a:latin typeface="Cambria Math" panose="02040503050406030204" pitchFamily="18" charset="0"/>
                        </a:rPr>
                        <m:t>=</m:t>
                      </m:r>
                      <m:nary>
                        <m:naryPr>
                          <m:limLoc m:val="subSup"/>
                          <m:grow m:val="on"/>
                          <m:ctrlPr>
                            <a:rPr lang="zh-CN" altLang="en-US" sz="3600" i="1">
                              <a:latin typeface="Cambria Math" panose="02040503050406030204" pitchFamily="18" charset="0"/>
                            </a:rPr>
                          </m:ctrlPr>
                        </m:naryPr>
                        <m:sub>
                          <m:r>
                            <a:rPr lang="zh-CN" altLang="en-US" sz="3600" i="1">
                              <a:latin typeface="Cambria Math" panose="02040503050406030204" pitchFamily="18" charset="0"/>
                            </a:rPr>
                            <m:t>−∞</m:t>
                          </m:r>
                        </m:sub>
                        <m:sup>
                          <m:r>
                            <a:rPr lang="zh-CN" altLang="en-US" sz="3600" i="1">
                              <a:latin typeface="Cambria Math" panose="02040503050406030204" pitchFamily="18" charset="0"/>
                            </a:rPr>
                            <m:t>+∞</m:t>
                          </m:r>
                        </m:sup>
                        <m:e>
                          <m:r>
                            <a:rPr lang="zh-CN" altLang="en-US" sz="3600" i="1">
                              <a:latin typeface="Cambria Math" panose="02040503050406030204" pitchFamily="18" charset="0"/>
                            </a:rPr>
                            <m:t>𝑥𝑓</m:t>
                          </m:r>
                          <m:d>
                            <m:dPr>
                              <m:ctrlPr>
                                <a:rPr lang="zh-CN" altLang="en-US" sz="3600" i="1">
                                  <a:latin typeface="Cambria Math" panose="02040503050406030204" pitchFamily="18" charset="0"/>
                                </a:rPr>
                              </m:ctrlPr>
                            </m:dPr>
                            <m:e>
                              <m:r>
                                <a:rPr lang="zh-CN" altLang="en-US" sz="3600" i="1">
                                  <a:latin typeface="Cambria Math" panose="02040503050406030204" pitchFamily="18" charset="0"/>
                                </a:rPr>
                                <m:t>𝑥</m:t>
                              </m:r>
                            </m:e>
                          </m:d>
                          <m:r>
                            <a:rPr lang="zh-CN" altLang="en-US" sz="3600" i="1">
                              <a:latin typeface="Cambria Math" panose="02040503050406030204" pitchFamily="18" charset="0"/>
                            </a:rPr>
                            <m:t>ⅆ</m:t>
                          </m:r>
                          <m:r>
                            <a:rPr lang="en-US" altLang="zh-CN" sz="3600" b="0" i="1" smtClean="0">
                              <a:latin typeface="Cambria Math" panose="02040503050406030204" pitchFamily="18" charset="0"/>
                            </a:rPr>
                            <m:t>𝑥</m:t>
                          </m:r>
                        </m:e>
                      </m:nary>
                    </m:oMath>
                  </m:oMathPara>
                </a14:m>
                <a:endParaRPr lang="zh-CN" altLang="en-US" sz="2400" dirty="0"/>
              </a:p>
            </p:txBody>
          </p:sp>
        </mc:Choice>
        <mc:Fallback xmlns="">
          <p:sp>
            <p:nvSpPr>
              <p:cNvPr id="2" name="文本框 1"/>
              <p:cNvSpPr txBox="1">
                <a:spLocks noRot="1" noChangeAspect="1" noMove="1" noResize="1" noEditPoints="1" noAdjustHandles="1" noChangeArrowheads="1" noChangeShapeType="1" noTextEdit="1"/>
              </p:cNvSpPr>
              <p:nvPr/>
            </p:nvSpPr>
            <p:spPr>
              <a:xfrm>
                <a:off x="784485" y="584617"/>
                <a:ext cx="11407515" cy="4977068"/>
              </a:xfrm>
              <a:prstGeom prst="rect">
                <a:avLst/>
              </a:prstGeom>
              <a:blipFill>
                <a:blip r:embed="rId3"/>
                <a:stretch>
                  <a:fillRect l="-326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619761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2"/>
          <p:cNvSpPr>
            <a:spLocks noGrp="1" noChangeArrowheads="1"/>
          </p:cNvSpPr>
          <p:nvPr>
            <p:ph type="title"/>
          </p:nvPr>
        </p:nvSpPr>
        <p:spPr>
          <a:xfrm>
            <a:off x="830179" y="311149"/>
            <a:ext cx="10363200" cy="1143000"/>
          </a:xfrm>
        </p:spPr>
        <p:txBody>
          <a:bodyPr/>
          <a:lstStyle/>
          <a:p>
            <a:pPr eaLnBrk="1" hangingPunct="1"/>
            <a:r>
              <a:rPr lang="en-US" altLang="zh-CN" dirty="0" smtClean="0">
                <a:ea typeface="宋体" panose="02010600030101010101" pitchFamily="2" charset="-122"/>
              </a:rPr>
              <a:t>Normal Curves</a:t>
            </a:r>
          </a:p>
        </p:txBody>
      </p:sp>
      <p:sp>
        <p:nvSpPr>
          <p:cNvPr id="14" name="Rectangle 2"/>
          <p:cNvSpPr txBox="1">
            <a:spLocks noChangeArrowheads="1"/>
          </p:cNvSpPr>
          <p:nvPr/>
        </p:nvSpPr>
        <p:spPr>
          <a:xfrm>
            <a:off x="830179" y="311149"/>
            <a:ext cx="103632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mtClean="0">
                <a:ea typeface="宋体" panose="02010600030101010101" pitchFamily="2" charset="-122"/>
              </a:rPr>
              <a:t>Normal Curves</a:t>
            </a:r>
            <a:endParaRPr lang="en-US" altLang="zh-CN" dirty="0" smtClean="0">
              <a:ea typeface="宋体" panose="02010600030101010101" pitchFamily="2" charset="-122"/>
            </a:endParaRPr>
          </a:p>
        </p:txBody>
      </p:sp>
      <p:pic>
        <p:nvPicPr>
          <p:cNvPr id="1026" name="Picture 2" descr="Two normal curves are shown. Answer the following questions. a) What has  caused one curve to be further to the right than the other curve? Explain  what this means and be specific"/>
          <p:cNvPicPr>
            <a:picLocks noChangeAspect="1" noChangeArrowheads="1"/>
          </p:cNvPicPr>
          <p:nvPr/>
        </p:nvPicPr>
        <p:blipFill rotWithShape="1">
          <a:blip r:embed="rId3">
            <a:extLst>
              <a:ext uri="{28A0092B-C50C-407E-A947-70E740481C1C}">
                <a14:useLocalDpi xmlns:a14="http://schemas.microsoft.com/office/drawing/2010/main" val="0"/>
              </a:ext>
            </a:extLst>
          </a:blip>
          <a:srcRect b="9445"/>
          <a:stretch/>
        </p:blipFill>
        <p:spPr bwMode="auto">
          <a:xfrm>
            <a:off x="352540" y="4549055"/>
            <a:ext cx="8434273" cy="2228751"/>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p:cNvPicPr>
            <a:picLocks noChangeAspect="1"/>
          </p:cNvPicPr>
          <p:nvPr/>
        </p:nvPicPr>
        <p:blipFill>
          <a:blip r:embed="rId4"/>
          <a:stretch>
            <a:fillRect/>
          </a:stretch>
        </p:blipFill>
        <p:spPr>
          <a:xfrm>
            <a:off x="7907242" y="4550330"/>
            <a:ext cx="3077204" cy="734558"/>
          </a:xfrm>
          <a:prstGeom prst="rect">
            <a:avLst/>
          </a:prstGeom>
        </p:spPr>
      </p:pic>
      <p:sp>
        <p:nvSpPr>
          <p:cNvPr id="6151" name="Rectangle 4"/>
          <p:cNvSpPr>
            <a:spLocks noGrp="1" noChangeArrowheads="1"/>
          </p:cNvSpPr>
          <p:nvPr>
            <p:ph type="body" sz="half" idx="2"/>
          </p:nvPr>
        </p:nvSpPr>
        <p:spPr>
          <a:xfrm>
            <a:off x="636214" y="1454149"/>
            <a:ext cx="10956741" cy="3429000"/>
          </a:xfrm>
        </p:spPr>
        <p:txBody>
          <a:bodyPr>
            <a:normAutofit lnSpcReduction="10000"/>
          </a:bodyPr>
          <a:lstStyle/>
          <a:p>
            <a:pPr>
              <a:lnSpc>
                <a:spcPct val="150000"/>
              </a:lnSpc>
            </a:pPr>
            <a:r>
              <a:rPr lang="en-US" altLang="zh-CN" dirty="0" smtClean="0"/>
              <a:t>A Normal distribution is described by a </a:t>
            </a:r>
            <a:r>
              <a:rPr lang="en-US" altLang="zh-CN" b="1" dirty="0" smtClean="0"/>
              <a:t>symmetric, single-peaked, bell-shaped </a:t>
            </a:r>
            <a:r>
              <a:rPr lang="en-US" altLang="zh-CN" dirty="0" smtClean="0"/>
              <a:t>density curve called a </a:t>
            </a:r>
            <a:r>
              <a:rPr lang="en-US" altLang="zh-CN" u="sng" dirty="0" smtClean="0"/>
              <a:t>Normal curve</a:t>
            </a:r>
            <a:r>
              <a:rPr lang="en-US" altLang="zh-CN" dirty="0" smtClean="0"/>
              <a:t>. </a:t>
            </a:r>
          </a:p>
          <a:p>
            <a:pPr>
              <a:lnSpc>
                <a:spcPct val="150000"/>
              </a:lnSpc>
            </a:pPr>
            <a:r>
              <a:rPr lang="en-US" altLang="zh-CN" dirty="0">
                <a:ea typeface="宋体" panose="02010600030101010101" pitchFamily="2" charset="-122"/>
              </a:rPr>
              <a:t>All Normal distributions have </a:t>
            </a:r>
            <a:r>
              <a:rPr lang="en-US" altLang="zh-CN" b="1" dirty="0">
                <a:ea typeface="宋体" panose="02010600030101010101" pitchFamily="2" charset="-122"/>
              </a:rPr>
              <a:t>the same overall shape</a:t>
            </a:r>
            <a:r>
              <a:rPr lang="en-US" altLang="zh-CN" dirty="0" smtClean="0">
                <a:ea typeface="宋体" panose="02010600030101010101" pitchFamily="2" charset="-122"/>
              </a:rPr>
              <a:t>.</a:t>
            </a:r>
            <a:endParaRPr lang="en-US" altLang="zh-CN" dirty="0" smtClean="0"/>
          </a:p>
          <a:p>
            <a:pPr>
              <a:lnSpc>
                <a:spcPct val="150000"/>
              </a:lnSpc>
            </a:pPr>
            <a:r>
              <a:rPr lang="en-US" altLang="zh-CN" b="1" dirty="0" smtClean="0">
                <a:solidFill>
                  <a:srgbClr val="C00000"/>
                </a:solidFill>
              </a:rPr>
              <a:t>Any Normal distribution is completely specified by two numbers: </a:t>
            </a:r>
          </a:p>
          <a:p>
            <a:pPr marL="457200" lvl="1" indent="0">
              <a:lnSpc>
                <a:spcPct val="150000"/>
              </a:lnSpc>
              <a:buNone/>
            </a:pPr>
            <a:r>
              <a:rPr lang="en-US" altLang="zh-CN" b="1" dirty="0" smtClean="0">
                <a:solidFill>
                  <a:srgbClr val="C00000"/>
                </a:solidFill>
              </a:rPr>
              <a:t>its mean μ and standard deviation σ.</a:t>
            </a:r>
            <a:endParaRPr lang="en-US" altLang="zh-CN" b="1" dirty="0">
              <a:solidFill>
                <a:srgbClr val="C00000"/>
              </a:solidFill>
              <a:ea typeface="宋体" panose="02010600030101010101" pitchFamily="2" charset="-122"/>
            </a:endParaRPr>
          </a:p>
        </p:txBody>
      </p:sp>
    </p:spTree>
    <p:extLst>
      <p:ext uri="{BB962C8B-B14F-4D97-AF65-F5344CB8AC3E}">
        <p14:creationId xmlns:p14="http://schemas.microsoft.com/office/powerpoint/2010/main" val="8452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92358" y="5257333"/>
            <a:ext cx="2633870" cy="646331"/>
          </a:xfrm>
          <a:prstGeom prst="rect">
            <a:avLst/>
          </a:prstGeom>
          <a:noFill/>
        </p:spPr>
        <p:txBody>
          <a:bodyPr wrap="square" rtlCol="0">
            <a:spAutoFit/>
          </a:bodyPr>
          <a:lstStyle/>
          <a:p>
            <a:r>
              <a:rPr lang="en-US" altLang="zh-CN" sz="3600" dirty="0" smtClean="0"/>
              <a:t>E(</a:t>
            </a:r>
            <a:r>
              <a:rPr lang="en-US" altLang="zh-CN" sz="3600" dirty="0" err="1" smtClean="0"/>
              <a:t>aX+b</a:t>
            </a:r>
            <a:r>
              <a:rPr lang="en-US" altLang="zh-CN" sz="3600" dirty="0" smtClean="0"/>
              <a:t>) = ?</a:t>
            </a:r>
          </a:p>
        </p:txBody>
      </p:sp>
      <mc:AlternateContent xmlns:mc="http://schemas.openxmlformats.org/markup-compatibility/2006" xmlns:a14="http://schemas.microsoft.com/office/drawing/2010/main">
        <mc:Choice Requires="a14">
          <p:sp>
            <p:nvSpPr>
              <p:cNvPr id="7" name="文本框 6"/>
              <p:cNvSpPr txBox="1"/>
              <p:nvPr/>
            </p:nvSpPr>
            <p:spPr>
              <a:xfrm>
                <a:off x="2746784" y="5257331"/>
                <a:ext cx="5347252"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600" b="0" i="1" smtClean="0">
                          <a:solidFill>
                            <a:srgbClr val="FF0000"/>
                          </a:solidFill>
                          <a:latin typeface="Cambria Math" panose="02040503050406030204" pitchFamily="18" charset="0"/>
                        </a:rPr>
                        <m:t>𝑎</m:t>
                      </m:r>
                      <m:r>
                        <a:rPr lang="zh-CN" altLang="en-US" sz="3600" b="0" i="1" smtClean="0">
                          <a:solidFill>
                            <a:srgbClr val="FF0000"/>
                          </a:solidFill>
                          <a:latin typeface="Cambria Math" panose="02040503050406030204" pitchFamily="18" charset="0"/>
                        </a:rPr>
                        <m:t>𝜇</m:t>
                      </m:r>
                      <m:r>
                        <a:rPr lang="en-US" altLang="zh-CN" sz="3600" b="0" i="1" smtClean="0">
                          <a:solidFill>
                            <a:srgbClr val="FF0000"/>
                          </a:solidFill>
                          <a:latin typeface="Cambria Math" panose="02040503050406030204" pitchFamily="18" charset="0"/>
                        </a:rPr>
                        <m:t>+</m:t>
                      </m:r>
                      <m:r>
                        <a:rPr lang="en-US" altLang="zh-CN" sz="3600" b="0" i="1" smtClean="0">
                          <a:solidFill>
                            <a:srgbClr val="FF0000"/>
                          </a:solidFill>
                          <a:latin typeface="Cambria Math" panose="02040503050406030204" pitchFamily="18" charset="0"/>
                        </a:rPr>
                        <m:t>𝑏</m:t>
                      </m:r>
                    </m:oMath>
                  </m:oMathPara>
                </a14:m>
                <a:endParaRPr lang="en-US" altLang="zh-CN" sz="3600" dirty="0" smtClean="0">
                  <a:solidFill>
                    <a:srgbClr val="FF0000"/>
                  </a:solidFill>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2746784" y="5257331"/>
                <a:ext cx="5347252" cy="646331"/>
              </a:xfrm>
              <a:prstGeom prst="rect">
                <a:avLst/>
              </a:prstGeom>
              <a:blipFill>
                <a:blip r:embed="rId3"/>
                <a:stretch>
                  <a:fillRect/>
                </a:stretch>
              </a:blipFill>
            </p:spPr>
            <p:txBody>
              <a:bodyPr/>
              <a:lstStyle/>
              <a:p>
                <a:r>
                  <a:rPr lang="zh-CN" altLang="en-US">
                    <a:noFill/>
                  </a:rPr>
                  <a:t> </a:t>
                </a:r>
              </a:p>
            </p:txBody>
          </p:sp>
        </mc:Fallback>
      </mc:AlternateContent>
      <p:sp>
        <p:nvSpPr>
          <p:cNvPr id="8" name="文本框 7"/>
          <p:cNvSpPr txBox="1"/>
          <p:nvPr/>
        </p:nvSpPr>
        <p:spPr>
          <a:xfrm>
            <a:off x="1292358" y="5903662"/>
            <a:ext cx="3429000" cy="646331"/>
          </a:xfrm>
          <a:prstGeom prst="rect">
            <a:avLst/>
          </a:prstGeom>
          <a:noFill/>
        </p:spPr>
        <p:txBody>
          <a:bodyPr wrap="square" rtlCol="0">
            <a:spAutoFit/>
          </a:bodyPr>
          <a:lstStyle/>
          <a:p>
            <a:r>
              <a:rPr lang="en-US" altLang="zh-CN" sz="3600" dirty="0" err="1" smtClean="0"/>
              <a:t>Var</a:t>
            </a:r>
            <a:r>
              <a:rPr lang="en-US" altLang="zh-CN" sz="3600" dirty="0" smtClean="0"/>
              <a:t>(</a:t>
            </a:r>
            <a:r>
              <a:rPr lang="en-US" altLang="zh-CN" sz="3600" dirty="0" err="1" smtClean="0"/>
              <a:t>aX+b</a:t>
            </a:r>
            <a:r>
              <a:rPr lang="en-US" altLang="zh-CN" sz="3600" dirty="0" smtClean="0"/>
              <a:t>) = ?</a:t>
            </a:r>
          </a:p>
        </p:txBody>
      </p:sp>
      <mc:AlternateContent xmlns:mc="http://schemas.openxmlformats.org/markup-compatibility/2006" xmlns:a14="http://schemas.microsoft.com/office/drawing/2010/main">
        <mc:Choice Requires="a14">
          <p:sp>
            <p:nvSpPr>
              <p:cNvPr id="9" name="文本框 8"/>
              <p:cNvSpPr txBox="1"/>
              <p:nvPr/>
            </p:nvSpPr>
            <p:spPr>
              <a:xfrm>
                <a:off x="2819671" y="5903660"/>
                <a:ext cx="5347252"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CN" sz="3600" b="0" i="1" smtClean="0">
                              <a:solidFill>
                                <a:srgbClr val="FF0000"/>
                              </a:solidFill>
                              <a:latin typeface="Cambria Math" panose="02040503050406030204" pitchFamily="18" charset="0"/>
                            </a:rPr>
                          </m:ctrlPr>
                        </m:sSupPr>
                        <m:e>
                          <m:r>
                            <a:rPr lang="en-US" altLang="zh-CN" sz="3600" b="0" i="1" smtClean="0">
                              <a:solidFill>
                                <a:srgbClr val="FF0000"/>
                              </a:solidFill>
                              <a:latin typeface="Cambria Math" panose="02040503050406030204" pitchFamily="18" charset="0"/>
                            </a:rPr>
                            <m:t>𝑎</m:t>
                          </m:r>
                        </m:e>
                        <m:sup>
                          <m:r>
                            <a:rPr lang="en-US" altLang="zh-CN" sz="3600" b="0" i="1" smtClean="0">
                              <a:solidFill>
                                <a:srgbClr val="FF0000"/>
                              </a:solidFill>
                              <a:latin typeface="Cambria Math" panose="02040503050406030204" pitchFamily="18" charset="0"/>
                            </a:rPr>
                            <m:t>2</m:t>
                          </m:r>
                        </m:sup>
                      </m:sSup>
                      <m:sSup>
                        <m:sSupPr>
                          <m:ctrlPr>
                            <a:rPr lang="en-US" altLang="zh-CN" sz="3600" b="0" i="1" smtClean="0">
                              <a:solidFill>
                                <a:srgbClr val="FF0000"/>
                              </a:solidFill>
                              <a:latin typeface="Cambria Math" panose="02040503050406030204" pitchFamily="18" charset="0"/>
                            </a:rPr>
                          </m:ctrlPr>
                        </m:sSupPr>
                        <m:e>
                          <m:r>
                            <a:rPr lang="zh-CN" altLang="en-US" sz="3600" b="0" i="1" smtClean="0">
                              <a:solidFill>
                                <a:srgbClr val="FF0000"/>
                              </a:solidFill>
                              <a:latin typeface="Cambria Math" panose="02040503050406030204" pitchFamily="18" charset="0"/>
                            </a:rPr>
                            <m:t>𝜎</m:t>
                          </m:r>
                        </m:e>
                        <m:sup>
                          <m:r>
                            <a:rPr lang="en-US" altLang="zh-CN" sz="3600" b="0" i="1" smtClean="0">
                              <a:solidFill>
                                <a:srgbClr val="FF0000"/>
                              </a:solidFill>
                              <a:latin typeface="Cambria Math" panose="02040503050406030204" pitchFamily="18" charset="0"/>
                            </a:rPr>
                            <m:t>2</m:t>
                          </m:r>
                        </m:sup>
                      </m:sSup>
                    </m:oMath>
                  </m:oMathPara>
                </a14:m>
                <a:endParaRPr lang="en-US" altLang="zh-CN" sz="3600" dirty="0" smtClean="0">
                  <a:solidFill>
                    <a:srgbClr val="FF0000"/>
                  </a:solidFill>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2819671" y="5903660"/>
                <a:ext cx="5347252" cy="646331"/>
              </a:xfrm>
              <a:prstGeom prst="rect">
                <a:avLst/>
              </a:prstGeom>
              <a:blipFill>
                <a:blip r:embed="rId4"/>
                <a:stretch>
                  <a:fillRect/>
                </a:stretch>
              </a:blipFill>
            </p:spPr>
            <p:txBody>
              <a:bodyPr/>
              <a:lstStyle/>
              <a:p>
                <a:r>
                  <a:rPr lang="zh-CN" altLang="en-US">
                    <a:noFill/>
                  </a:rPr>
                  <a:t> </a:t>
                </a:r>
              </a:p>
            </p:txBody>
          </p:sp>
        </mc:Fallback>
      </mc:AlternateContent>
      <p:pic>
        <p:nvPicPr>
          <p:cNvPr id="10" name="图片 9"/>
          <p:cNvPicPr>
            <a:picLocks noChangeAspect="1"/>
          </p:cNvPicPr>
          <p:nvPr/>
        </p:nvPicPr>
        <p:blipFill>
          <a:blip r:embed="rId5"/>
          <a:stretch>
            <a:fillRect/>
          </a:stretch>
        </p:blipFill>
        <p:spPr>
          <a:xfrm>
            <a:off x="830179" y="4560897"/>
            <a:ext cx="2353003" cy="628738"/>
          </a:xfrm>
          <a:prstGeom prst="rect">
            <a:avLst/>
          </a:prstGeom>
        </p:spPr>
      </p:pic>
      <p:sp>
        <p:nvSpPr>
          <p:cNvPr id="12" name="文本框 11"/>
          <p:cNvSpPr txBox="1"/>
          <p:nvPr/>
        </p:nvSpPr>
        <p:spPr>
          <a:xfrm>
            <a:off x="4336218" y="4443095"/>
            <a:ext cx="3429000" cy="707886"/>
          </a:xfrm>
          <a:prstGeom prst="rect">
            <a:avLst/>
          </a:prstGeom>
          <a:noFill/>
        </p:spPr>
        <p:txBody>
          <a:bodyPr wrap="square" rtlCol="0">
            <a:spAutoFit/>
          </a:bodyPr>
          <a:lstStyle/>
          <a:p>
            <a:r>
              <a:rPr lang="en-US" altLang="zh-CN" sz="4000" dirty="0" err="1" smtClean="0"/>
              <a:t>aX+b~N</a:t>
            </a:r>
            <a:r>
              <a:rPr lang="en-US" altLang="zh-CN" sz="4000" dirty="0" smtClean="0"/>
              <a:t>( ? , ? )</a:t>
            </a:r>
          </a:p>
        </p:txBody>
      </p:sp>
      <p:sp>
        <p:nvSpPr>
          <p:cNvPr id="13" name="Rectangle 2"/>
          <p:cNvSpPr>
            <a:spLocks noGrp="1" noChangeArrowheads="1"/>
          </p:cNvSpPr>
          <p:nvPr>
            <p:ph type="title"/>
          </p:nvPr>
        </p:nvSpPr>
        <p:spPr>
          <a:xfrm>
            <a:off x="830179" y="311149"/>
            <a:ext cx="10363200" cy="1143000"/>
          </a:xfrm>
        </p:spPr>
        <p:txBody>
          <a:bodyPr/>
          <a:lstStyle/>
          <a:p>
            <a:pPr eaLnBrk="1" hangingPunct="1"/>
            <a:r>
              <a:rPr lang="en-US" altLang="zh-CN" dirty="0" smtClean="0">
                <a:ea typeface="宋体" panose="02010600030101010101" pitchFamily="2" charset="-122"/>
              </a:rPr>
              <a:t>Properties</a:t>
            </a:r>
          </a:p>
        </p:txBody>
      </p:sp>
      <p:sp>
        <p:nvSpPr>
          <p:cNvPr id="14" name="矩形 13"/>
          <p:cNvSpPr/>
          <p:nvPr/>
        </p:nvSpPr>
        <p:spPr>
          <a:xfrm>
            <a:off x="455904" y="1606244"/>
            <a:ext cx="11542133" cy="2431435"/>
          </a:xfrm>
          <a:prstGeom prst="rect">
            <a:avLst/>
          </a:prstGeom>
        </p:spPr>
        <p:txBody>
          <a:bodyPr wrap="square">
            <a:spAutoFit/>
          </a:bodyPr>
          <a:lstStyle/>
          <a:p>
            <a:r>
              <a:rPr lang="en-US" altLang="zh-CN" sz="3600" dirty="0" smtClean="0">
                <a:latin typeface="Bahnschrift Light" panose="020B0502040204020203" pitchFamily="34" charset="0"/>
              </a:rPr>
              <a:t>All Normal Distributions have the same overall shape.</a:t>
            </a:r>
          </a:p>
          <a:p>
            <a:endParaRPr lang="en-US" altLang="zh-CN" sz="3600" dirty="0" smtClean="0">
              <a:latin typeface="Bahnschrift Light" panose="020B0502040204020203" pitchFamily="34" charset="0"/>
            </a:endParaRPr>
          </a:p>
          <a:p>
            <a:pPr algn="ctr"/>
            <a:r>
              <a:rPr lang="en-US" altLang="zh-CN" sz="4000" b="1" dirty="0" smtClean="0">
                <a:solidFill>
                  <a:srgbClr val="C00000"/>
                </a:solidFill>
                <a:latin typeface="Bahnschrift Light" panose="020B0502040204020203" pitchFamily="34" charset="0"/>
              </a:rPr>
              <a:t>If X follows the normal distribution, </a:t>
            </a:r>
          </a:p>
          <a:p>
            <a:pPr algn="ctr"/>
            <a:r>
              <a:rPr lang="en-US" altLang="zh-CN" sz="4000" b="1" dirty="0" err="1" smtClean="0">
                <a:solidFill>
                  <a:srgbClr val="C00000"/>
                </a:solidFill>
                <a:latin typeface="Bahnschrift Light" panose="020B0502040204020203" pitchFamily="34" charset="0"/>
              </a:rPr>
              <a:t>aX+b</a:t>
            </a:r>
            <a:r>
              <a:rPr lang="en-US" altLang="zh-CN" sz="4000" b="1" dirty="0" smtClean="0">
                <a:solidFill>
                  <a:srgbClr val="C00000"/>
                </a:solidFill>
                <a:latin typeface="Bahnschrift Light" panose="020B0502040204020203" pitchFamily="34" charset="0"/>
              </a:rPr>
              <a:t> still follows the normal distribution.</a:t>
            </a:r>
            <a:endParaRPr lang="en-US" altLang="zh-CN" sz="4000" b="1" dirty="0">
              <a:solidFill>
                <a:srgbClr val="C00000"/>
              </a:solidFill>
              <a:latin typeface="Bahnschrift Light" panose="020B0502040204020203" pitchFamily="34" charset="0"/>
            </a:endParaRPr>
          </a:p>
        </p:txBody>
      </p:sp>
      <mc:AlternateContent xmlns:mc="http://schemas.openxmlformats.org/markup-compatibility/2006" xmlns:a14="http://schemas.microsoft.com/office/drawing/2010/main">
        <mc:Choice Requires="a14">
          <p:sp>
            <p:nvSpPr>
              <p:cNvPr id="15" name="文本框 14"/>
              <p:cNvSpPr txBox="1"/>
              <p:nvPr/>
            </p:nvSpPr>
            <p:spPr>
              <a:xfrm>
                <a:off x="6600972" y="5549715"/>
                <a:ext cx="5037438" cy="707886"/>
              </a:xfrm>
              <a:prstGeom prst="rect">
                <a:avLst/>
              </a:prstGeom>
              <a:noFill/>
            </p:spPr>
            <p:txBody>
              <a:bodyPr wrap="square" rtlCol="0">
                <a:spAutoFit/>
              </a:bodyPr>
              <a:lstStyle/>
              <a:p>
                <a:r>
                  <a:rPr lang="en-US" altLang="zh-CN" sz="4000" dirty="0" smtClean="0"/>
                  <a:t>aX+b~N(</a:t>
                </a:r>
                <a14:m>
                  <m:oMath xmlns:m="http://schemas.openxmlformats.org/officeDocument/2006/math">
                    <m:r>
                      <a:rPr lang="en-US" altLang="zh-CN" sz="4000" i="1">
                        <a:solidFill>
                          <a:srgbClr val="FF0000"/>
                        </a:solidFill>
                        <a:latin typeface="Cambria Math" panose="02040503050406030204" pitchFamily="18" charset="0"/>
                      </a:rPr>
                      <m:t>𝑎</m:t>
                    </m:r>
                    <m:r>
                      <a:rPr lang="zh-CN" altLang="en-US" sz="4000" i="1">
                        <a:solidFill>
                          <a:srgbClr val="FF0000"/>
                        </a:solidFill>
                        <a:latin typeface="Cambria Math" panose="02040503050406030204" pitchFamily="18" charset="0"/>
                      </a:rPr>
                      <m:t>𝜇</m:t>
                    </m:r>
                    <m:r>
                      <a:rPr lang="en-US" altLang="zh-CN" sz="4000" i="1">
                        <a:solidFill>
                          <a:srgbClr val="FF0000"/>
                        </a:solidFill>
                        <a:latin typeface="Cambria Math" panose="02040503050406030204" pitchFamily="18" charset="0"/>
                      </a:rPr>
                      <m:t>+</m:t>
                    </m:r>
                    <m:r>
                      <a:rPr lang="en-US" altLang="zh-CN" sz="4000" i="1">
                        <a:solidFill>
                          <a:srgbClr val="FF0000"/>
                        </a:solidFill>
                        <a:latin typeface="Cambria Math" panose="02040503050406030204" pitchFamily="18" charset="0"/>
                      </a:rPr>
                      <m:t>𝑏</m:t>
                    </m:r>
                    <m:r>
                      <a:rPr lang="en-US" altLang="zh-CN" sz="4000" b="0" i="0" smtClean="0">
                        <a:solidFill>
                          <a:srgbClr val="FF0000"/>
                        </a:solidFill>
                        <a:latin typeface="Cambria Math" panose="02040503050406030204" pitchFamily="18" charset="0"/>
                      </a:rPr>
                      <m:t>,</m:t>
                    </m:r>
                    <m:sSup>
                      <m:sSupPr>
                        <m:ctrlPr>
                          <a:rPr lang="en-US" altLang="zh-CN" sz="4000" i="1">
                            <a:solidFill>
                              <a:srgbClr val="FF0000"/>
                            </a:solidFill>
                            <a:latin typeface="Cambria Math" panose="02040503050406030204" pitchFamily="18" charset="0"/>
                          </a:rPr>
                        </m:ctrlPr>
                      </m:sSupPr>
                      <m:e>
                        <m:r>
                          <a:rPr lang="en-US" altLang="zh-CN" sz="4000" i="1">
                            <a:solidFill>
                              <a:srgbClr val="FF0000"/>
                            </a:solidFill>
                            <a:latin typeface="Cambria Math" panose="02040503050406030204" pitchFamily="18" charset="0"/>
                          </a:rPr>
                          <m:t>𝑎</m:t>
                        </m:r>
                      </m:e>
                      <m:sup>
                        <m:r>
                          <a:rPr lang="en-US" altLang="zh-CN" sz="4000" i="1">
                            <a:solidFill>
                              <a:srgbClr val="FF0000"/>
                            </a:solidFill>
                            <a:latin typeface="Cambria Math" panose="02040503050406030204" pitchFamily="18" charset="0"/>
                          </a:rPr>
                          <m:t>2</m:t>
                        </m:r>
                      </m:sup>
                    </m:sSup>
                    <m:sSup>
                      <m:sSupPr>
                        <m:ctrlPr>
                          <a:rPr lang="en-US" altLang="zh-CN" sz="4000" i="1">
                            <a:solidFill>
                              <a:srgbClr val="FF0000"/>
                            </a:solidFill>
                            <a:latin typeface="Cambria Math" panose="02040503050406030204" pitchFamily="18" charset="0"/>
                          </a:rPr>
                        </m:ctrlPr>
                      </m:sSupPr>
                      <m:e>
                        <m:r>
                          <a:rPr lang="zh-CN" altLang="en-US" sz="4000" i="1">
                            <a:solidFill>
                              <a:srgbClr val="FF0000"/>
                            </a:solidFill>
                            <a:latin typeface="Cambria Math" panose="02040503050406030204" pitchFamily="18" charset="0"/>
                          </a:rPr>
                          <m:t>𝜎</m:t>
                        </m:r>
                      </m:e>
                      <m:sup>
                        <m:r>
                          <a:rPr lang="en-US" altLang="zh-CN" sz="4000" i="1">
                            <a:solidFill>
                              <a:srgbClr val="FF0000"/>
                            </a:solidFill>
                            <a:latin typeface="Cambria Math" panose="02040503050406030204" pitchFamily="18" charset="0"/>
                          </a:rPr>
                          <m:t>2</m:t>
                        </m:r>
                      </m:sup>
                    </m:sSup>
                  </m:oMath>
                </a14:m>
                <a:r>
                  <a:rPr lang="en-US" altLang="zh-CN" sz="4000" dirty="0" smtClean="0"/>
                  <a:t>)</a:t>
                </a:r>
              </a:p>
            </p:txBody>
          </p:sp>
        </mc:Choice>
        <mc:Fallback xmlns="">
          <p:sp>
            <p:nvSpPr>
              <p:cNvPr id="15" name="文本框 14"/>
              <p:cNvSpPr txBox="1">
                <a:spLocks noRot="1" noChangeAspect="1" noMove="1" noResize="1" noEditPoints="1" noAdjustHandles="1" noChangeArrowheads="1" noChangeShapeType="1" noTextEdit="1"/>
              </p:cNvSpPr>
              <p:nvPr/>
            </p:nvSpPr>
            <p:spPr>
              <a:xfrm>
                <a:off x="6600972" y="5549715"/>
                <a:ext cx="5037438" cy="707886"/>
              </a:xfrm>
              <a:prstGeom prst="rect">
                <a:avLst/>
              </a:prstGeom>
              <a:blipFill>
                <a:blip r:embed="rId6"/>
                <a:stretch>
                  <a:fillRect l="-4358" t="-15385" r="-7264" b="-35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3325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2"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https://bkimg.cdn.bcebos.com/formula/c6616be8ba462efb300df50f0ee95e33.svg"/>
          <p:cNvSpPr>
            <a:spLocks noChangeAspect="1" noChangeArrowheads="1"/>
          </p:cNvSpPr>
          <p:nvPr/>
        </p:nvSpPr>
        <p:spPr bwMode="auto">
          <a:xfrm>
            <a:off x="3912566" y="337384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 name="图片 12"/>
          <p:cNvPicPr>
            <a:picLocks noChangeAspect="1"/>
          </p:cNvPicPr>
          <p:nvPr/>
        </p:nvPicPr>
        <p:blipFill rotWithShape="1">
          <a:blip r:embed="rId2"/>
          <a:srcRect t="36890" r="61295"/>
          <a:stretch/>
        </p:blipFill>
        <p:spPr>
          <a:xfrm>
            <a:off x="212097" y="1513601"/>
            <a:ext cx="3541444" cy="4025279"/>
          </a:xfrm>
          <a:prstGeom prst="rect">
            <a:avLst/>
          </a:prstGeom>
          <a:ln>
            <a:solidFill>
              <a:srgbClr val="FFC000"/>
            </a:solidFill>
          </a:ln>
        </p:spPr>
      </p:pic>
      <p:sp>
        <p:nvSpPr>
          <p:cNvPr id="14" name="文本框 13"/>
          <p:cNvSpPr txBox="1"/>
          <p:nvPr/>
        </p:nvSpPr>
        <p:spPr>
          <a:xfrm>
            <a:off x="212097" y="590968"/>
            <a:ext cx="7646028" cy="707886"/>
          </a:xfrm>
          <a:prstGeom prst="rect">
            <a:avLst/>
          </a:prstGeom>
          <a:noFill/>
        </p:spPr>
        <p:txBody>
          <a:bodyPr wrap="square" rtlCol="0">
            <a:spAutoFit/>
          </a:bodyPr>
          <a:lstStyle/>
          <a:p>
            <a:r>
              <a:rPr lang="en-US" altLang="zh-CN" sz="4000" b="1" dirty="0" smtClean="0">
                <a:latin typeface="Book Antiqua" panose="02040602050305030304" pitchFamily="18" charset="0"/>
              </a:rPr>
              <a:t>What is the value of P(X&lt;0)?</a:t>
            </a:r>
            <a:endParaRPr lang="zh-CN" altLang="en-US" sz="4000" b="1" dirty="0">
              <a:latin typeface="Book Antiqua" panose="02040602050305030304" pitchFamily="18" charset="0"/>
            </a:endParaRPr>
          </a:p>
        </p:txBody>
      </p:sp>
      <p:pic>
        <p:nvPicPr>
          <p:cNvPr id="2" name="图片 1"/>
          <p:cNvPicPr>
            <a:picLocks noChangeAspect="1"/>
          </p:cNvPicPr>
          <p:nvPr/>
        </p:nvPicPr>
        <p:blipFill>
          <a:blip r:embed="rId3"/>
          <a:stretch>
            <a:fillRect/>
          </a:stretch>
        </p:blipFill>
        <p:spPr>
          <a:xfrm>
            <a:off x="268613" y="1513600"/>
            <a:ext cx="3484927" cy="3915649"/>
          </a:xfrm>
          <a:prstGeom prst="rect">
            <a:avLst/>
          </a:prstGeom>
        </p:spPr>
      </p:pic>
      <mc:AlternateContent xmlns:mc="http://schemas.openxmlformats.org/markup-compatibility/2006" xmlns:a14="http://schemas.microsoft.com/office/drawing/2010/main">
        <mc:Choice Requires="a14">
          <p:sp>
            <p:nvSpPr>
              <p:cNvPr id="3" name="文本框 2"/>
              <p:cNvSpPr txBox="1"/>
              <p:nvPr/>
            </p:nvSpPr>
            <p:spPr>
              <a:xfrm>
                <a:off x="5929312" y="2487266"/>
                <a:ext cx="3620094" cy="18632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limLoc m:val="subSup"/>
                          <m:grow m:val="on"/>
                          <m:ctrlPr>
                            <a:rPr lang="zh-CN" altLang="en-US" sz="5400" i="1" smtClean="0">
                              <a:latin typeface="Cambria Math" panose="02040503050406030204" pitchFamily="18" charset="0"/>
                            </a:rPr>
                          </m:ctrlPr>
                        </m:naryPr>
                        <m:sub>
                          <m:r>
                            <a:rPr lang="zh-CN" altLang="en-US" sz="5400" i="1" smtClean="0">
                              <a:latin typeface="Cambria Math" panose="02040503050406030204" pitchFamily="18" charset="0"/>
                            </a:rPr>
                            <m:t>−∞</m:t>
                          </m:r>
                        </m:sub>
                        <m:sup>
                          <m:r>
                            <a:rPr lang="zh-CN" altLang="en-US" sz="5400" i="1" smtClean="0">
                              <a:latin typeface="Cambria Math" panose="02040503050406030204" pitchFamily="18" charset="0"/>
                            </a:rPr>
                            <m:t>0</m:t>
                          </m:r>
                        </m:sup>
                        <m:e>
                          <m:r>
                            <a:rPr lang="zh-CN" altLang="en-US" sz="5400" i="1" smtClean="0">
                              <a:latin typeface="Cambria Math" panose="02040503050406030204" pitchFamily="18" charset="0"/>
                            </a:rPr>
                            <m:t>𝑓</m:t>
                          </m:r>
                          <m:d>
                            <m:dPr>
                              <m:ctrlPr>
                                <a:rPr lang="zh-CN" altLang="en-US" sz="5400" i="1" smtClean="0">
                                  <a:latin typeface="Cambria Math" panose="02040503050406030204" pitchFamily="18" charset="0"/>
                                </a:rPr>
                              </m:ctrlPr>
                            </m:dPr>
                            <m:e>
                              <m:r>
                                <a:rPr lang="zh-CN" altLang="en-US" sz="5400" i="1" smtClean="0">
                                  <a:latin typeface="Cambria Math" panose="02040503050406030204" pitchFamily="18" charset="0"/>
                                </a:rPr>
                                <m:t>𝑥</m:t>
                              </m:r>
                            </m:e>
                          </m:d>
                          <m:r>
                            <a:rPr lang="zh-CN" altLang="en-US" sz="5400" i="1" smtClean="0">
                              <a:latin typeface="Cambria Math" panose="02040503050406030204" pitchFamily="18" charset="0"/>
                            </a:rPr>
                            <m:t>ⅆ</m:t>
                          </m:r>
                          <m:r>
                            <a:rPr lang="zh-CN" altLang="en-US" sz="5400" i="1" smtClean="0">
                              <a:latin typeface="Cambria Math" panose="02040503050406030204" pitchFamily="18" charset="0"/>
                            </a:rPr>
                            <m:t>𝑥</m:t>
                          </m:r>
                        </m:e>
                      </m:nary>
                    </m:oMath>
                  </m:oMathPara>
                </a14:m>
                <a:endParaRPr lang="zh-CN" altLang="en-US" sz="5400" dirty="0"/>
              </a:p>
            </p:txBody>
          </p:sp>
        </mc:Choice>
        <mc:Fallback xmlns="">
          <p:sp>
            <p:nvSpPr>
              <p:cNvPr id="3" name="文本框 2"/>
              <p:cNvSpPr txBox="1">
                <a:spLocks noRot="1" noChangeAspect="1" noMove="1" noResize="1" noEditPoints="1" noAdjustHandles="1" noChangeArrowheads="1" noChangeShapeType="1" noTextEdit="1"/>
              </p:cNvSpPr>
              <p:nvPr/>
            </p:nvSpPr>
            <p:spPr>
              <a:xfrm>
                <a:off x="5929312" y="2487266"/>
                <a:ext cx="3620094" cy="1863202"/>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112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440497" y="402043"/>
            <a:ext cx="11212417" cy="1605662"/>
          </a:xfrm>
          <a:prstGeom prst="rect">
            <a:avLst/>
          </a:prstGeom>
        </p:spPr>
      </p:pic>
      <p:pic>
        <p:nvPicPr>
          <p:cNvPr id="5" name="Picture 2" descr="查看源图像"/>
          <p:cNvPicPr>
            <a:picLocks noChangeAspect="1" noChangeArrowheads="1"/>
          </p:cNvPicPr>
          <p:nvPr/>
        </p:nvPicPr>
        <p:blipFill rotWithShape="1">
          <a:blip r:embed="rId4">
            <a:extLst>
              <a:ext uri="{28A0092B-C50C-407E-A947-70E740481C1C}">
                <a14:useLocalDpi xmlns:a14="http://schemas.microsoft.com/office/drawing/2010/main" val="0"/>
              </a:ext>
            </a:extLst>
          </a:blip>
          <a:srcRect l="19068" t="2982" r="16522" b="74479"/>
          <a:stretch/>
        </p:blipFill>
        <p:spPr bwMode="auto">
          <a:xfrm>
            <a:off x="2325756" y="2290969"/>
            <a:ext cx="7007088" cy="3087040"/>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5"/>
          <a:stretch>
            <a:fillRect/>
          </a:stretch>
        </p:blipFill>
        <p:spPr>
          <a:xfrm>
            <a:off x="6700839" y="2290970"/>
            <a:ext cx="2386012" cy="595106"/>
          </a:xfrm>
          <a:prstGeom prst="rect">
            <a:avLst/>
          </a:prstGeom>
        </p:spPr>
      </p:pic>
      <p:pic>
        <p:nvPicPr>
          <p:cNvPr id="3" name="图片 2"/>
          <p:cNvPicPr>
            <a:picLocks noChangeAspect="1"/>
          </p:cNvPicPr>
          <p:nvPr/>
        </p:nvPicPr>
        <p:blipFill>
          <a:blip r:embed="rId5"/>
          <a:stretch>
            <a:fillRect/>
          </a:stretch>
        </p:blipFill>
        <p:spPr>
          <a:xfrm>
            <a:off x="7893845" y="2657230"/>
            <a:ext cx="1000265" cy="562053"/>
          </a:xfrm>
          <a:prstGeom prst="rect">
            <a:avLst/>
          </a:prstGeom>
        </p:spPr>
      </p:pic>
      <p:pic>
        <p:nvPicPr>
          <p:cNvPr id="7" name="图片 6"/>
          <p:cNvPicPr>
            <a:picLocks noChangeAspect="1"/>
          </p:cNvPicPr>
          <p:nvPr/>
        </p:nvPicPr>
        <p:blipFill>
          <a:blip r:embed="rId5"/>
          <a:stretch>
            <a:fillRect/>
          </a:stretch>
        </p:blipFill>
        <p:spPr>
          <a:xfrm>
            <a:off x="3302795" y="2588524"/>
            <a:ext cx="1483518" cy="483290"/>
          </a:xfrm>
          <a:prstGeom prst="rect">
            <a:avLst/>
          </a:prstGeom>
        </p:spPr>
      </p:pic>
      <p:sp>
        <p:nvSpPr>
          <p:cNvPr id="8" name="文本框 7"/>
          <p:cNvSpPr txBox="1"/>
          <p:nvPr/>
        </p:nvSpPr>
        <p:spPr>
          <a:xfrm>
            <a:off x="1357312" y="5661273"/>
            <a:ext cx="9344025" cy="769441"/>
          </a:xfrm>
          <a:prstGeom prst="rect">
            <a:avLst/>
          </a:prstGeom>
          <a:noFill/>
        </p:spPr>
        <p:txBody>
          <a:bodyPr wrap="square" rtlCol="0">
            <a:spAutoFit/>
          </a:bodyPr>
          <a:lstStyle/>
          <a:p>
            <a:pPr algn="ctr"/>
            <a:r>
              <a:rPr lang="en-US" altLang="zh-CN" sz="4400" b="1" dirty="0" smtClean="0"/>
              <a:t>Z~N(0,1)</a:t>
            </a:r>
            <a:endParaRPr lang="zh-CN" altLang="en-US" sz="4400" b="1" dirty="0"/>
          </a:p>
        </p:txBody>
      </p:sp>
    </p:spTree>
    <p:extLst>
      <p:ext uri="{BB962C8B-B14F-4D97-AF65-F5344CB8AC3E}">
        <p14:creationId xmlns:p14="http://schemas.microsoft.com/office/powerpoint/2010/main" val="3874603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28187" y="180482"/>
            <a:ext cx="5243733" cy="6463206"/>
          </a:xfrm>
          <a:prstGeom prst="rect">
            <a:avLst/>
          </a:prstGeom>
        </p:spPr>
      </p:pic>
      <p:pic>
        <p:nvPicPr>
          <p:cNvPr id="6" name="图片 5"/>
          <p:cNvPicPr>
            <a:picLocks noChangeAspect="1"/>
          </p:cNvPicPr>
          <p:nvPr/>
        </p:nvPicPr>
        <p:blipFill>
          <a:blip r:embed="rId3"/>
          <a:stretch>
            <a:fillRect/>
          </a:stretch>
        </p:blipFill>
        <p:spPr>
          <a:xfrm>
            <a:off x="128187" y="0"/>
            <a:ext cx="5243733" cy="6463206"/>
          </a:xfrm>
          <a:prstGeom prst="rect">
            <a:avLst/>
          </a:prstGeom>
        </p:spPr>
      </p:pic>
      <p:pic>
        <p:nvPicPr>
          <p:cNvPr id="5" name="图片 4"/>
          <p:cNvPicPr>
            <a:picLocks noChangeAspect="1"/>
          </p:cNvPicPr>
          <p:nvPr/>
        </p:nvPicPr>
        <p:blipFill rotWithShape="1">
          <a:blip r:embed="rId3"/>
          <a:srcRect l="35370" b="71992"/>
          <a:stretch/>
        </p:blipFill>
        <p:spPr>
          <a:xfrm>
            <a:off x="3610042" y="573140"/>
            <a:ext cx="8342384" cy="4456060"/>
          </a:xfrm>
          <a:prstGeom prst="rect">
            <a:avLst/>
          </a:prstGeom>
          <a:ln w="57150">
            <a:solidFill>
              <a:srgbClr val="FFFF00"/>
            </a:solidFill>
          </a:ln>
        </p:spPr>
      </p:pic>
    </p:spTree>
    <p:extLst>
      <p:ext uri="{BB962C8B-B14F-4D97-AF65-F5344CB8AC3E}">
        <p14:creationId xmlns:p14="http://schemas.microsoft.com/office/powerpoint/2010/main" val="2796180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stretch>
            <a:fillRect/>
          </a:stretch>
        </p:blipFill>
        <p:spPr>
          <a:xfrm>
            <a:off x="0" y="0"/>
            <a:ext cx="5500688" cy="6779918"/>
          </a:xfrm>
          <a:prstGeom prst="rect">
            <a:avLst/>
          </a:prstGeom>
        </p:spPr>
      </p:pic>
      <p:pic>
        <p:nvPicPr>
          <p:cNvPr id="36" name="图片 35"/>
          <p:cNvPicPr>
            <a:picLocks noChangeAspect="1"/>
          </p:cNvPicPr>
          <p:nvPr/>
        </p:nvPicPr>
        <p:blipFill rotWithShape="1">
          <a:blip r:embed="rId3"/>
          <a:srcRect t="34927" b="25724"/>
          <a:stretch/>
        </p:blipFill>
        <p:spPr>
          <a:xfrm>
            <a:off x="285751" y="878829"/>
            <a:ext cx="11906250" cy="5774453"/>
          </a:xfrm>
          <a:prstGeom prst="rect">
            <a:avLst/>
          </a:prstGeom>
        </p:spPr>
      </p:pic>
      <p:sp>
        <p:nvSpPr>
          <p:cNvPr id="37" name="矩形 36"/>
          <p:cNvSpPr/>
          <p:nvPr/>
        </p:nvSpPr>
        <p:spPr>
          <a:xfrm>
            <a:off x="603998" y="878828"/>
            <a:ext cx="596152" cy="5901089"/>
          </a:xfrm>
          <a:prstGeom prst="rect">
            <a:avLst/>
          </a:prstGeom>
          <a:noFill/>
          <a:ln w="57150">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1303238" y="1295404"/>
            <a:ext cx="10364882" cy="54083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436050" y="891711"/>
            <a:ext cx="11389238" cy="505659"/>
          </a:xfrm>
          <a:prstGeom prst="rect">
            <a:avLst/>
          </a:prstGeom>
          <a:noFill/>
          <a:ln w="57150">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1449736" y="2164368"/>
            <a:ext cx="814388" cy="318299"/>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nvCxnSpPr>
        <p:spPr>
          <a:xfrm>
            <a:off x="983036" y="2345139"/>
            <a:ext cx="547628" cy="0"/>
          </a:xfrm>
          <a:prstGeom prst="line">
            <a:avLst/>
          </a:prstGeom>
          <a:ln w="76200">
            <a:solidFill>
              <a:srgbClr val="00B0F0"/>
            </a:solidFill>
            <a:prstDash val="sysDot"/>
          </a:ln>
        </p:spPr>
        <p:style>
          <a:lnRef idx="1">
            <a:schemeClr val="accent6"/>
          </a:lnRef>
          <a:fillRef idx="0">
            <a:schemeClr val="accent6"/>
          </a:fillRef>
          <a:effectRef idx="0">
            <a:schemeClr val="accent6"/>
          </a:effectRef>
          <a:fontRef idx="minor">
            <a:schemeClr val="tx1"/>
          </a:fontRef>
        </p:style>
      </p:cxnSp>
      <p:cxnSp>
        <p:nvCxnSpPr>
          <p:cNvPr id="42" name="直接连接符 41"/>
          <p:cNvCxnSpPr/>
          <p:nvPr/>
        </p:nvCxnSpPr>
        <p:spPr>
          <a:xfrm flipH="1">
            <a:off x="1785936" y="1270064"/>
            <a:ext cx="12153" cy="901631"/>
          </a:xfrm>
          <a:prstGeom prst="line">
            <a:avLst/>
          </a:prstGeom>
          <a:ln w="76200">
            <a:solidFill>
              <a:srgbClr val="00B0F0"/>
            </a:solidFill>
            <a:prstDash val="sysDot"/>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203519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P spid="4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rotWithShape="1">
          <a:blip r:embed="rId3"/>
          <a:srcRect t="34927" b="25724"/>
          <a:stretch/>
        </p:blipFill>
        <p:spPr>
          <a:xfrm>
            <a:off x="914400" y="1214614"/>
            <a:ext cx="11154983" cy="5410093"/>
          </a:xfrm>
          <a:prstGeom prst="rect">
            <a:avLst/>
          </a:prstGeom>
        </p:spPr>
      </p:pic>
      <p:sp>
        <p:nvSpPr>
          <p:cNvPr id="2" name="矩形 1"/>
          <p:cNvSpPr/>
          <p:nvPr/>
        </p:nvSpPr>
        <p:spPr>
          <a:xfrm>
            <a:off x="4987579" y="4731026"/>
            <a:ext cx="675861" cy="2739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箭头连接符 3"/>
          <p:cNvCxnSpPr>
            <a:endCxn id="8" idx="2"/>
          </p:cNvCxnSpPr>
          <p:nvPr/>
        </p:nvCxnSpPr>
        <p:spPr>
          <a:xfrm flipV="1">
            <a:off x="5334671" y="907065"/>
            <a:ext cx="4484879" cy="382396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文本框 7"/>
              <p:cNvSpPr txBox="1"/>
              <p:nvPr/>
            </p:nvSpPr>
            <p:spPr>
              <a:xfrm>
                <a:off x="9043988" y="322290"/>
                <a:ext cx="1551123"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ea typeface="Cambria Math" panose="02040503050406030204" pitchFamily="18" charset="0"/>
                        </a:rPr>
                        <m:t>0.9082</m:t>
                      </m:r>
                    </m:oMath>
                  </m:oMathPara>
                </a14:m>
                <a:endParaRPr lang="zh-CN" altLang="en-US" sz="3200" dirty="0"/>
              </a:p>
            </p:txBody>
          </p:sp>
        </mc:Choice>
        <mc:Fallback xmlns="">
          <p:sp>
            <p:nvSpPr>
              <p:cNvPr id="8" name="文本框 7"/>
              <p:cNvSpPr txBox="1">
                <a:spLocks noRot="1" noChangeAspect="1" noMove="1" noResize="1" noEditPoints="1" noAdjustHandles="1" noChangeArrowheads="1" noChangeShapeType="1" noTextEdit="1"/>
              </p:cNvSpPr>
              <p:nvPr/>
            </p:nvSpPr>
            <p:spPr>
              <a:xfrm>
                <a:off x="9043988" y="322290"/>
                <a:ext cx="1551123" cy="584775"/>
              </a:xfrm>
              <a:prstGeom prst="rect">
                <a:avLst/>
              </a:prstGeom>
              <a:blipFill>
                <a:blip r:embed="rId4"/>
                <a:stretch>
                  <a:fillRect/>
                </a:stretch>
              </a:blipFill>
            </p:spPr>
            <p:txBody>
              <a:bodyPr/>
              <a:lstStyle/>
              <a:p>
                <a:r>
                  <a:rPr lang="zh-CN" altLang="en-US">
                    <a:noFill/>
                  </a:rPr>
                  <a:t> </a:t>
                </a:r>
              </a:p>
            </p:txBody>
          </p:sp>
        </mc:Fallback>
      </mc:AlternateContent>
      <p:sp>
        <p:nvSpPr>
          <p:cNvPr id="11" name="矩形 10"/>
          <p:cNvSpPr/>
          <p:nvPr/>
        </p:nvSpPr>
        <p:spPr>
          <a:xfrm>
            <a:off x="1066799" y="4765192"/>
            <a:ext cx="661990" cy="239782"/>
          </a:xfrm>
          <a:prstGeom prst="rect">
            <a:avLst/>
          </a:prstGeom>
          <a:noFill/>
          <a:ln w="38100">
            <a:solidFill>
              <a:srgbClr val="66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051973" y="1316935"/>
            <a:ext cx="548727" cy="268977"/>
          </a:xfrm>
          <a:prstGeom prst="rect">
            <a:avLst/>
          </a:prstGeom>
          <a:noFill/>
          <a:ln w="38100">
            <a:solidFill>
              <a:srgbClr val="66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9"/>
          <p:cNvCxnSpPr>
            <a:stCxn id="11" idx="3"/>
            <a:endCxn id="2" idx="1"/>
          </p:cNvCxnSpPr>
          <p:nvPr/>
        </p:nvCxnSpPr>
        <p:spPr>
          <a:xfrm flipV="1">
            <a:off x="1728789" y="4868000"/>
            <a:ext cx="3258790" cy="17083"/>
          </a:xfrm>
          <a:prstGeom prst="line">
            <a:avLst/>
          </a:prstGeom>
          <a:ln w="76200">
            <a:solidFill>
              <a:srgbClr val="6600CC"/>
            </a:solidFill>
            <a:prstDash val="sysDot"/>
          </a:ln>
        </p:spPr>
        <p:style>
          <a:lnRef idx="1">
            <a:schemeClr val="accent6"/>
          </a:lnRef>
          <a:fillRef idx="0">
            <a:schemeClr val="accent6"/>
          </a:fillRef>
          <a:effectRef idx="0">
            <a:schemeClr val="accent6"/>
          </a:effectRef>
          <a:fontRef idx="minor">
            <a:schemeClr val="tx1"/>
          </a:fontRef>
        </p:style>
      </p:cxnSp>
      <p:cxnSp>
        <p:nvCxnSpPr>
          <p:cNvPr id="15" name="直接连接符 14"/>
          <p:cNvCxnSpPr>
            <a:stCxn id="12" idx="2"/>
            <a:endCxn id="2" idx="0"/>
          </p:cNvCxnSpPr>
          <p:nvPr/>
        </p:nvCxnSpPr>
        <p:spPr>
          <a:xfrm flipH="1">
            <a:off x="5325510" y="1585912"/>
            <a:ext cx="827" cy="3145114"/>
          </a:xfrm>
          <a:prstGeom prst="line">
            <a:avLst/>
          </a:prstGeom>
          <a:ln w="76200">
            <a:solidFill>
              <a:srgbClr val="6600CC"/>
            </a:solidFill>
            <a:prstDash val="sysDot"/>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29" name="矩形 28"/>
              <p:cNvSpPr/>
              <p:nvPr/>
            </p:nvSpPr>
            <p:spPr>
              <a:xfrm>
                <a:off x="5852646" y="307128"/>
                <a:ext cx="3376437"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3600" i="1">
                          <a:latin typeface="Cambria Math" panose="02040503050406030204" pitchFamily="18" charset="0"/>
                          <a:ea typeface="Cambria Math" panose="02040503050406030204" pitchFamily="18" charset="0"/>
                        </a:rPr>
                        <m:t>𝑃</m:t>
                      </m:r>
                      <m:d>
                        <m:dPr>
                          <m:ctrlPr>
                            <a:rPr lang="en-US" altLang="zh-CN" sz="3600" i="1">
                              <a:latin typeface="Cambria Math" panose="02040503050406030204" pitchFamily="18" charset="0"/>
                              <a:ea typeface="Cambria Math" panose="02040503050406030204" pitchFamily="18" charset="0"/>
                            </a:rPr>
                          </m:ctrlPr>
                        </m:dPr>
                        <m:e>
                          <m:r>
                            <a:rPr lang="en-US" altLang="zh-CN" sz="3600" i="1">
                              <a:latin typeface="Cambria Math" panose="02040503050406030204" pitchFamily="18" charset="0"/>
                              <a:ea typeface="Cambria Math" panose="02040503050406030204" pitchFamily="18" charset="0"/>
                            </a:rPr>
                            <m:t>𝑋</m:t>
                          </m:r>
                          <m:r>
                            <a:rPr lang="en-US" altLang="zh-CN" sz="3600" i="1">
                              <a:latin typeface="Cambria Math" panose="02040503050406030204" pitchFamily="18" charset="0"/>
                              <a:ea typeface="Cambria Math" panose="02040503050406030204" pitchFamily="18" charset="0"/>
                            </a:rPr>
                            <m:t>≤</m:t>
                          </m:r>
                          <m:r>
                            <a:rPr lang="en-US" altLang="zh-CN" sz="3600" b="1" i="1">
                              <a:solidFill>
                                <a:srgbClr val="7030A0"/>
                              </a:solidFill>
                              <a:latin typeface="Cambria Math" panose="02040503050406030204" pitchFamily="18" charset="0"/>
                              <a:ea typeface="Cambria Math" panose="02040503050406030204" pitchFamily="18" charset="0"/>
                            </a:rPr>
                            <m:t>𝟏</m:t>
                          </m:r>
                          <m:r>
                            <a:rPr lang="en-US" altLang="zh-CN" sz="3600" b="1" i="1">
                              <a:solidFill>
                                <a:srgbClr val="7030A0"/>
                              </a:solidFill>
                              <a:latin typeface="Cambria Math" panose="02040503050406030204" pitchFamily="18" charset="0"/>
                              <a:ea typeface="Cambria Math" panose="02040503050406030204" pitchFamily="18" charset="0"/>
                            </a:rPr>
                            <m:t>.</m:t>
                          </m:r>
                          <m:r>
                            <a:rPr lang="en-US" altLang="zh-CN" sz="3600" b="1" i="1">
                              <a:solidFill>
                                <a:srgbClr val="7030A0"/>
                              </a:solidFill>
                              <a:latin typeface="Cambria Math" panose="02040503050406030204" pitchFamily="18" charset="0"/>
                              <a:ea typeface="Cambria Math" panose="02040503050406030204" pitchFamily="18" charset="0"/>
                            </a:rPr>
                            <m:t>𝟑𝟑</m:t>
                          </m:r>
                        </m:e>
                      </m:d>
                      <m:r>
                        <a:rPr lang="en-US" altLang="zh-CN" sz="3600" i="1">
                          <a:latin typeface="Cambria Math" panose="02040503050406030204" pitchFamily="18" charset="0"/>
                          <a:ea typeface="Cambria Math" panose="02040503050406030204" pitchFamily="18" charset="0"/>
                        </a:rPr>
                        <m:t>=</m:t>
                      </m:r>
                    </m:oMath>
                  </m:oMathPara>
                </a14:m>
                <a:endParaRPr lang="zh-CN" altLang="en-US" sz="3600" dirty="0"/>
              </a:p>
            </p:txBody>
          </p:sp>
        </mc:Choice>
        <mc:Fallback xmlns="">
          <p:sp>
            <p:nvSpPr>
              <p:cNvPr id="29" name="矩形 28"/>
              <p:cNvSpPr>
                <a:spLocks noRot="1" noChangeAspect="1" noMove="1" noResize="1" noEditPoints="1" noAdjustHandles="1" noChangeArrowheads="1" noChangeShapeType="1" noTextEdit="1"/>
              </p:cNvSpPr>
              <p:nvPr/>
            </p:nvSpPr>
            <p:spPr>
              <a:xfrm>
                <a:off x="5852646" y="307128"/>
                <a:ext cx="3376437" cy="646331"/>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3186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97565" y="161979"/>
            <a:ext cx="11082130" cy="1754326"/>
          </a:xfrm>
          <a:prstGeom prst="rect">
            <a:avLst/>
          </a:prstGeom>
          <a:noFill/>
        </p:spPr>
        <p:txBody>
          <a:bodyPr wrap="square" rtlCol="0">
            <a:spAutoFit/>
          </a:bodyPr>
          <a:lstStyle/>
          <a:p>
            <a:pPr>
              <a:lnSpc>
                <a:spcPct val="150000"/>
              </a:lnSpc>
            </a:pPr>
            <a:r>
              <a:rPr lang="en-US" altLang="zh-CN" sz="3600" dirty="0" smtClean="0"/>
              <a:t>Use the table of Standard Normal Curve Areas to find P(-1.76&lt;Z&lt;0.58)</a:t>
            </a:r>
            <a:endParaRPr lang="zh-CN" altLang="en-US" sz="3600" dirty="0"/>
          </a:p>
        </p:txBody>
      </p:sp>
      <p:sp>
        <p:nvSpPr>
          <p:cNvPr id="6" name="文本框 5"/>
          <p:cNvSpPr txBox="1"/>
          <p:nvPr/>
        </p:nvSpPr>
        <p:spPr>
          <a:xfrm>
            <a:off x="132522" y="2130500"/>
            <a:ext cx="11082130" cy="3323987"/>
          </a:xfrm>
          <a:prstGeom prst="rect">
            <a:avLst/>
          </a:prstGeom>
          <a:noFill/>
        </p:spPr>
        <p:txBody>
          <a:bodyPr wrap="square" rtlCol="0">
            <a:spAutoFit/>
          </a:bodyPr>
          <a:lstStyle/>
          <a:p>
            <a:pPr>
              <a:lnSpc>
                <a:spcPct val="150000"/>
              </a:lnSpc>
            </a:pPr>
            <a:r>
              <a:rPr lang="en-US" altLang="zh-CN" sz="2800" dirty="0" smtClean="0"/>
              <a:t>P(-1.76&lt;Z&lt;0.58) </a:t>
            </a:r>
          </a:p>
          <a:p>
            <a:pPr>
              <a:lnSpc>
                <a:spcPct val="150000"/>
              </a:lnSpc>
            </a:pPr>
            <a:r>
              <a:rPr lang="en-US" altLang="zh-CN" sz="2800" dirty="0" smtClean="0"/>
              <a:t>= P(Z&lt;0.58) – P(Z&lt;-1.76)</a:t>
            </a:r>
          </a:p>
          <a:p>
            <a:pPr>
              <a:lnSpc>
                <a:spcPct val="150000"/>
              </a:lnSpc>
            </a:pPr>
            <a:r>
              <a:rPr lang="en-US" altLang="zh-CN" sz="2800" dirty="0" smtClean="0"/>
              <a:t>= P(Z&lt;0.58) – [1-P(Z&lt;1.76)]</a:t>
            </a:r>
          </a:p>
          <a:p>
            <a:pPr>
              <a:lnSpc>
                <a:spcPct val="150000"/>
              </a:lnSpc>
            </a:pPr>
            <a:r>
              <a:rPr lang="en-US" altLang="zh-CN" sz="2800" dirty="0" smtClean="0"/>
              <a:t>= 0.7190 – 0.0392</a:t>
            </a:r>
          </a:p>
          <a:p>
            <a:pPr>
              <a:lnSpc>
                <a:spcPct val="150000"/>
              </a:lnSpc>
            </a:pPr>
            <a:r>
              <a:rPr lang="en-US" altLang="zh-CN" sz="2800" dirty="0" smtClean="0"/>
              <a:t>= 0.6798</a:t>
            </a:r>
            <a:endParaRPr lang="zh-CN" altLang="en-US" sz="2800" dirty="0"/>
          </a:p>
        </p:txBody>
      </p:sp>
      <p:pic>
        <p:nvPicPr>
          <p:cNvPr id="7" name="Picture 2" descr="查看源图像"/>
          <p:cNvPicPr>
            <a:picLocks noChangeAspect="1" noChangeArrowheads="1"/>
          </p:cNvPicPr>
          <p:nvPr/>
        </p:nvPicPr>
        <p:blipFill rotWithShape="1">
          <a:blip r:embed="rId3">
            <a:extLst>
              <a:ext uri="{28A0092B-C50C-407E-A947-70E740481C1C}">
                <a14:useLocalDpi xmlns:a14="http://schemas.microsoft.com/office/drawing/2010/main" val="0"/>
              </a:ext>
            </a:extLst>
          </a:blip>
          <a:srcRect l="2703" t="30292" r="1441" b="29540"/>
          <a:stretch/>
        </p:blipFill>
        <p:spPr bwMode="auto">
          <a:xfrm>
            <a:off x="4524476" y="2017644"/>
            <a:ext cx="7667524" cy="4045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16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42913" y="1671638"/>
            <a:ext cx="10995689" cy="3205365"/>
          </a:xfrm>
          <a:prstGeom prst="rect">
            <a:avLst/>
          </a:prstGeom>
          <a:noFill/>
        </p:spPr>
        <p:txBody>
          <a:bodyPr wrap="square" rtlCol="0">
            <a:spAutoFit/>
          </a:bodyPr>
          <a:lstStyle/>
          <a:p>
            <a:pPr algn="ctr">
              <a:lnSpc>
                <a:spcPct val="250000"/>
              </a:lnSpc>
            </a:pPr>
            <a:r>
              <a:rPr lang="en-US" altLang="zh-CN" sz="4400" b="1" dirty="0" smtClean="0"/>
              <a:t>We only have the distribution table of the </a:t>
            </a:r>
          </a:p>
          <a:p>
            <a:pPr algn="ctr">
              <a:lnSpc>
                <a:spcPct val="250000"/>
              </a:lnSpc>
            </a:pPr>
            <a:r>
              <a:rPr lang="en-US" altLang="zh-CN" sz="4400" b="1" dirty="0" smtClean="0"/>
              <a:t>STANDARD NORMAL</a:t>
            </a:r>
            <a:r>
              <a:rPr lang="zh-CN" altLang="en-US" sz="4400" b="1" dirty="0"/>
              <a:t> </a:t>
            </a:r>
            <a:r>
              <a:rPr lang="en-US" altLang="zh-CN" sz="4400" b="1" dirty="0" smtClean="0"/>
              <a:t>DISTRIBUTION!!!</a:t>
            </a:r>
            <a:endParaRPr lang="zh-CN" altLang="en-US" sz="4400" b="1" dirty="0"/>
          </a:p>
        </p:txBody>
      </p:sp>
    </p:spTree>
    <p:extLst>
      <p:ext uri="{BB962C8B-B14F-4D97-AF65-F5344CB8AC3E}">
        <p14:creationId xmlns:p14="http://schemas.microsoft.com/office/powerpoint/2010/main" val="23958182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文本框 8"/>
              <p:cNvSpPr txBox="1"/>
              <p:nvPr/>
            </p:nvSpPr>
            <p:spPr>
              <a:xfrm>
                <a:off x="475990" y="1830793"/>
                <a:ext cx="5347252" cy="707886"/>
              </a:xfrm>
              <a:prstGeom prst="rect">
                <a:avLst/>
              </a:prstGeom>
              <a:noFill/>
            </p:spPr>
            <p:txBody>
              <a:bodyPr wrap="square" rtlCol="0">
                <a:spAutoFit/>
              </a:bodyPr>
              <a:lstStyle/>
              <a:p>
                <a:r>
                  <a:rPr lang="en-US" altLang="zh-CN" sz="4000" dirty="0" smtClean="0"/>
                  <a:t>X-</a:t>
                </a:r>
                <a14:m>
                  <m:oMath xmlns:m="http://schemas.openxmlformats.org/officeDocument/2006/math">
                    <m:r>
                      <a:rPr lang="zh-CN" altLang="en-US" sz="4000" i="1" smtClean="0">
                        <a:latin typeface="Cambria Math" panose="02040503050406030204" pitchFamily="18" charset="0"/>
                      </a:rPr>
                      <m:t>𝜇</m:t>
                    </m:r>
                    <m:r>
                      <a:rPr lang="en-US" altLang="zh-CN" sz="4000" b="0" i="1" smtClean="0">
                        <a:latin typeface="Cambria Math" panose="02040503050406030204" pitchFamily="18" charset="0"/>
                      </a:rPr>
                      <m:t> </m:t>
                    </m:r>
                  </m:oMath>
                </a14:m>
                <a:r>
                  <a:rPr lang="en-US" altLang="zh-CN" sz="4000" dirty="0" smtClean="0"/>
                  <a:t>~ ?</a:t>
                </a:r>
                <a:endParaRPr lang="zh-CN" altLang="en-US" sz="4000" dirty="0"/>
              </a:p>
            </p:txBody>
          </p:sp>
        </mc:Choice>
        <mc:Fallback xmlns="">
          <p:sp>
            <p:nvSpPr>
              <p:cNvPr id="9" name="文本框 8"/>
              <p:cNvSpPr txBox="1">
                <a:spLocks noRot="1" noChangeAspect="1" noMove="1" noResize="1" noEditPoints="1" noAdjustHandles="1" noChangeArrowheads="1" noChangeShapeType="1" noTextEdit="1"/>
              </p:cNvSpPr>
              <p:nvPr/>
            </p:nvSpPr>
            <p:spPr>
              <a:xfrm>
                <a:off x="475990" y="1830793"/>
                <a:ext cx="5347252" cy="707886"/>
              </a:xfrm>
              <a:prstGeom prst="rect">
                <a:avLst/>
              </a:prstGeom>
              <a:blipFill>
                <a:blip r:embed="rId3"/>
                <a:stretch>
                  <a:fillRect l="-3991" t="-15517" b="-362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p:cNvSpPr txBox="1"/>
              <p:nvPr/>
            </p:nvSpPr>
            <p:spPr>
              <a:xfrm>
                <a:off x="2043059" y="1830792"/>
                <a:ext cx="2892287"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4000" b="0" i="1" smtClean="0">
                          <a:solidFill>
                            <a:srgbClr val="FF0000"/>
                          </a:solidFill>
                          <a:latin typeface="Cambria Math" panose="02040503050406030204" pitchFamily="18" charset="0"/>
                        </a:rPr>
                        <m:t>𝑁</m:t>
                      </m:r>
                      <m:r>
                        <a:rPr lang="en-US" altLang="zh-CN" sz="4000" b="0" i="1" smtClean="0">
                          <a:solidFill>
                            <a:srgbClr val="FF0000"/>
                          </a:solidFill>
                          <a:latin typeface="Cambria Math" panose="02040503050406030204" pitchFamily="18" charset="0"/>
                        </a:rPr>
                        <m:t>(0,</m:t>
                      </m:r>
                      <m:sSup>
                        <m:sSupPr>
                          <m:ctrlPr>
                            <a:rPr lang="en-US" altLang="zh-CN" sz="4000" b="0" i="1" smtClean="0">
                              <a:solidFill>
                                <a:srgbClr val="FF0000"/>
                              </a:solidFill>
                              <a:latin typeface="Cambria Math" panose="02040503050406030204" pitchFamily="18" charset="0"/>
                            </a:rPr>
                          </m:ctrlPr>
                        </m:sSupPr>
                        <m:e>
                          <m:r>
                            <a:rPr lang="zh-CN" altLang="en-US" sz="4000" b="0" i="1" smtClean="0">
                              <a:solidFill>
                                <a:srgbClr val="FF0000"/>
                              </a:solidFill>
                              <a:latin typeface="Cambria Math" panose="02040503050406030204" pitchFamily="18" charset="0"/>
                            </a:rPr>
                            <m:t>𝜎</m:t>
                          </m:r>
                        </m:e>
                        <m:sup>
                          <m:r>
                            <a:rPr lang="en-US" altLang="zh-CN" sz="4000" b="0" i="1" smtClean="0">
                              <a:solidFill>
                                <a:srgbClr val="FF0000"/>
                              </a:solidFill>
                              <a:latin typeface="Cambria Math" panose="02040503050406030204" pitchFamily="18" charset="0"/>
                            </a:rPr>
                            <m:t>2</m:t>
                          </m:r>
                        </m:sup>
                      </m:sSup>
                      <m:r>
                        <a:rPr lang="en-US" altLang="zh-CN" sz="4000" b="0" i="1" smtClean="0">
                          <a:solidFill>
                            <a:srgbClr val="FF0000"/>
                          </a:solidFill>
                          <a:latin typeface="Cambria Math" panose="02040503050406030204" pitchFamily="18" charset="0"/>
                        </a:rPr>
                        <m:t>)</m:t>
                      </m:r>
                    </m:oMath>
                  </m:oMathPara>
                </a14:m>
                <a:endParaRPr lang="en-US" altLang="zh-CN" sz="4000" dirty="0" smtClean="0">
                  <a:solidFill>
                    <a:srgbClr val="FF0000"/>
                  </a:solidFill>
                </a:endParaRPr>
              </a:p>
            </p:txBody>
          </p:sp>
        </mc:Choice>
        <mc:Fallback xmlns="">
          <p:sp>
            <p:nvSpPr>
              <p:cNvPr id="14" name="文本框 13"/>
              <p:cNvSpPr txBox="1">
                <a:spLocks noRot="1" noChangeAspect="1" noMove="1" noResize="1" noEditPoints="1" noAdjustHandles="1" noChangeArrowheads="1" noChangeShapeType="1" noTextEdit="1"/>
              </p:cNvSpPr>
              <p:nvPr/>
            </p:nvSpPr>
            <p:spPr>
              <a:xfrm>
                <a:off x="2043059" y="1830792"/>
                <a:ext cx="2892287" cy="70788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p:cNvSpPr txBox="1"/>
              <p:nvPr/>
            </p:nvSpPr>
            <p:spPr>
              <a:xfrm>
                <a:off x="475990" y="2973988"/>
                <a:ext cx="1769165" cy="966418"/>
              </a:xfrm>
              <a:prstGeom prst="rect">
                <a:avLst/>
              </a:prstGeom>
              <a:noFill/>
            </p:spPr>
            <p:txBody>
              <a:bodyPr wrap="square" rtlCol="0">
                <a:spAutoFit/>
              </a:bodyPr>
              <a:lstStyle/>
              <a:p>
                <a14:m>
                  <m:oMath xmlns:m="http://schemas.openxmlformats.org/officeDocument/2006/math">
                    <m:f>
                      <m:fPr>
                        <m:ctrlPr>
                          <a:rPr lang="en-US" altLang="zh-CN" sz="4000" i="1" smtClean="0">
                            <a:latin typeface="Cambria Math" panose="02040503050406030204" pitchFamily="18" charset="0"/>
                          </a:rPr>
                        </m:ctrlPr>
                      </m:fPr>
                      <m:num>
                        <m:r>
                          <a:rPr lang="en-US" altLang="zh-CN" sz="4000" b="0" i="1" smtClean="0">
                            <a:latin typeface="Cambria Math" panose="02040503050406030204" pitchFamily="18" charset="0"/>
                          </a:rPr>
                          <m:t>𝑋</m:t>
                        </m:r>
                        <m:r>
                          <a:rPr lang="en-US" altLang="zh-CN" sz="4000" b="0" i="1" smtClean="0">
                            <a:latin typeface="Cambria Math" panose="02040503050406030204" pitchFamily="18" charset="0"/>
                          </a:rPr>
                          <m:t>−</m:t>
                        </m:r>
                        <m:r>
                          <a:rPr lang="zh-CN" altLang="en-US" sz="4000" b="0" i="1" smtClean="0">
                            <a:latin typeface="Cambria Math" panose="02040503050406030204" pitchFamily="18" charset="0"/>
                          </a:rPr>
                          <m:t>𝜇</m:t>
                        </m:r>
                      </m:num>
                      <m:den>
                        <m:r>
                          <a:rPr lang="zh-CN" altLang="en-US" sz="4000" i="1" smtClean="0">
                            <a:latin typeface="Cambria Math" panose="02040503050406030204" pitchFamily="18" charset="0"/>
                          </a:rPr>
                          <m:t>𝜎</m:t>
                        </m:r>
                      </m:den>
                    </m:f>
                    <m:r>
                      <a:rPr lang="en-US" altLang="zh-CN" sz="4000" b="0" i="1" smtClean="0">
                        <a:latin typeface="Cambria Math" panose="02040503050406030204" pitchFamily="18" charset="0"/>
                      </a:rPr>
                      <m:t> </m:t>
                    </m:r>
                  </m:oMath>
                </a14:m>
                <a:r>
                  <a:rPr lang="en-US" altLang="zh-CN" sz="4000" dirty="0" smtClean="0"/>
                  <a:t>~ ?</a:t>
                </a:r>
                <a:endParaRPr lang="zh-CN" altLang="en-US" sz="4000" dirty="0"/>
              </a:p>
            </p:txBody>
          </p:sp>
        </mc:Choice>
        <mc:Fallback xmlns="">
          <p:sp>
            <p:nvSpPr>
              <p:cNvPr id="15" name="文本框 14"/>
              <p:cNvSpPr txBox="1">
                <a:spLocks noRot="1" noChangeAspect="1" noMove="1" noResize="1" noEditPoints="1" noAdjustHandles="1" noChangeArrowheads="1" noChangeShapeType="1" noTextEdit="1"/>
              </p:cNvSpPr>
              <p:nvPr/>
            </p:nvSpPr>
            <p:spPr>
              <a:xfrm>
                <a:off x="475990" y="2973988"/>
                <a:ext cx="1769165" cy="966418"/>
              </a:xfrm>
              <a:prstGeom prst="rect">
                <a:avLst/>
              </a:prstGeom>
              <a:blipFill>
                <a:blip r:embed="rId5"/>
                <a:stretch>
                  <a:fillRect r="-25172" b="-139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1850335" y="3115332"/>
                <a:ext cx="2892287"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4000" b="0" i="1" smtClean="0">
                          <a:solidFill>
                            <a:srgbClr val="FF0000"/>
                          </a:solidFill>
                          <a:latin typeface="Cambria Math" panose="02040503050406030204" pitchFamily="18" charset="0"/>
                        </a:rPr>
                        <m:t>𝑁</m:t>
                      </m:r>
                      <m:r>
                        <a:rPr lang="en-US" altLang="zh-CN" sz="4000" b="0" i="1" smtClean="0">
                          <a:solidFill>
                            <a:srgbClr val="FF0000"/>
                          </a:solidFill>
                          <a:latin typeface="Cambria Math" panose="02040503050406030204" pitchFamily="18" charset="0"/>
                        </a:rPr>
                        <m:t>(0,1)</m:t>
                      </m:r>
                    </m:oMath>
                  </m:oMathPara>
                </a14:m>
                <a:endParaRPr lang="en-US" altLang="zh-CN" sz="4000" dirty="0" smtClean="0">
                  <a:solidFill>
                    <a:srgbClr val="FF0000"/>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1850335" y="3115332"/>
                <a:ext cx="2892287" cy="707886"/>
              </a:xfrm>
              <a:prstGeom prst="rect">
                <a:avLst/>
              </a:prstGeom>
              <a:blipFill>
                <a:blip r:embed="rId6"/>
                <a:stretch>
                  <a:fillRect/>
                </a:stretch>
              </a:blipFill>
            </p:spPr>
            <p:txBody>
              <a:bodyPr/>
              <a:lstStyle/>
              <a:p>
                <a:r>
                  <a:rPr lang="zh-CN" altLang="en-US">
                    <a:noFill/>
                  </a:rPr>
                  <a:t> </a:t>
                </a:r>
              </a:p>
            </p:txBody>
          </p:sp>
        </mc:Fallback>
      </mc:AlternateContent>
      <p:sp>
        <p:nvSpPr>
          <p:cNvPr id="18" name="文本框 17"/>
          <p:cNvSpPr txBox="1"/>
          <p:nvPr/>
        </p:nvSpPr>
        <p:spPr>
          <a:xfrm>
            <a:off x="6605642" y="1703924"/>
            <a:ext cx="5032513" cy="707886"/>
          </a:xfrm>
          <a:prstGeom prst="rect">
            <a:avLst/>
          </a:prstGeom>
          <a:noFill/>
        </p:spPr>
        <p:txBody>
          <a:bodyPr wrap="square" rtlCol="0">
            <a:spAutoFit/>
          </a:bodyPr>
          <a:lstStyle/>
          <a:p>
            <a:r>
              <a:rPr lang="en-US" altLang="zh-CN" sz="4000" b="1" dirty="0" smtClean="0">
                <a:solidFill>
                  <a:srgbClr val="00B0F0"/>
                </a:solidFill>
              </a:rPr>
              <a:t>Z-value (Z-score)</a:t>
            </a:r>
          </a:p>
        </p:txBody>
      </p:sp>
      <mc:AlternateContent xmlns:mc="http://schemas.openxmlformats.org/markup-compatibility/2006" xmlns:a14="http://schemas.microsoft.com/office/drawing/2010/main">
        <mc:Choice Requires="a14">
          <p:sp>
            <p:nvSpPr>
              <p:cNvPr id="19" name="文本框 18"/>
              <p:cNvSpPr txBox="1"/>
              <p:nvPr/>
            </p:nvSpPr>
            <p:spPr>
              <a:xfrm>
                <a:off x="656221" y="4600462"/>
                <a:ext cx="11535779" cy="978858"/>
              </a:xfrm>
              <a:prstGeom prst="rect">
                <a:avLst/>
              </a:prstGeom>
              <a:noFill/>
            </p:spPr>
            <p:txBody>
              <a:bodyPr wrap="square" rtlCol="0">
                <a:spAutoFit/>
              </a:bodyPr>
              <a:lstStyle/>
              <a:p>
                <a:r>
                  <a:rPr lang="en-US" altLang="zh-CN" sz="4000" dirty="0" smtClean="0">
                    <a:solidFill>
                      <a:srgbClr val="7030A0"/>
                    </a:solidFill>
                  </a:rPr>
                  <a:t>P(X&lt;x) = P(</a:t>
                </a:r>
                <a14:m>
                  <m:oMath xmlns:m="http://schemas.openxmlformats.org/officeDocument/2006/math">
                    <m:f>
                      <m:fPr>
                        <m:ctrlPr>
                          <a:rPr lang="en-US" altLang="zh-CN" sz="4000" i="1" smtClean="0">
                            <a:solidFill>
                              <a:srgbClr val="7030A0"/>
                            </a:solidFill>
                            <a:latin typeface="Cambria Math" panose="02040503050406030204" pitchFamily="18" charset="0"/>
                          </a:rPr>
                        </m:ctrlPr>
                      </m:fPr>
                      <m:num>
                        <m:r>
                          <m:rPr>
                            <m:sty m:val="p"/>
                          </m:rPr>
                          <a:rPr lang="en-US" altLang="zh-CN" sz="4000" b="0" i="0" smtClean="0">
                            <a:solidFill>
                              <a:srgbClr val="7030A0"/>
                            </a:solidFill>
                            <a:latin typeface="Cambria Math" panose="02040503050406030204" pitchFamily="18" charset="0"/>
                          </a:rPr>
                          <m:t>X</m:t>
                        </m:r>
                        <m:r>
                          <a:rPr lang="en-US" altLang="zh-CN" sz="4000" b="0" i="0" smtClean="0">
                            <a:solidFill>
                              <a:srgbClr val="7030A0"/>
                            </a:solidFill>
                            <a:latin typeface="Cambria Math" panose="02040503050406030204" pitchFamily="18" charset="0"/>
                          </a:rPr>
                          <m:t>−</m:t>
                        </m:r>
                        <m:r>
                          <m:rPr>
                            <m:sty m:val="p"/>
                          </m:rPr>
                          <a:rPr lang="zh-CN" altLang="en-US" sz="4000" b="0" i="0" smtClean="0">
                            <a:solidFill>
                              <a:srgbClr val="7030A0"/>
                            </a:solidFill>
                            <a:latin typeface="Cambria Math" panose="02040503050406030204" pitchFamily="18" charset="0"/>
                          </a:rPr>
                          <m:t>μ</m:t>
                        </m:r>
                      </m:num>
                      <m:den>
                        <m:r>
                          <m:rPr>
                            <m:sty m:val="p"/>
                          </m:rPr>
                          <a:rPr lang="zh-CN" altLang="en-US" sz="4000" b="0" i="0" smtClean="0">
                            <a:solidFill>
                              <a:srgbClr val="7030A0"/>
                            </a:solidFill>
                            <a:latin typeface="Cambria Math" panose="02040503050406030204" pitchFamily="18" charset="0"/>
                          </a:rPr>
                          <m:t>σ</m:t>
                        </m:r>
                      </m:den>
                    </m:f>
                  </m:oMath>
                </a14:m>
                <a:r>
                  <a:rPr lang="en-US" altLang="zh-CN" sz="4000" dirty="0" smtClean="0">
                    <a:solidFill>
                      <a:srgbClr val="7030A0"/>
                    </a:solidFill>
                  </a:rPr>
                  <a:t>&lt;</a:t>
                </a:r>
                <a14:m>
                  <m:oMath xmlns:m="http://schemas.openxmlformats.org/officeDocument/2006/math">
                    <m:f>
                      <m:fPr>
                        <m:ctrlPr>
                          <a:rPr lang="en-US" altLang="zh-CN" sz="4000" i="1" smtClean="0">
                            <a:solidFill>
                              <a:srgbClr val="7030A0"/>
                            </a:solidFill>
                            <a:latin typeface="Cambria Math" panose="02040503050406030204" pitchFamily="18" charset="0"/>
                          </a:rPr>
                        </m:ctrlPr>
                      </m:fPr>
                      <m:num>
                        <m:r>
                          <m:rPr>
                            <m:sty m:val="p"/>
                          </m:rPr>
                          <a:rPr lang="en-US" altLang="zh-CN" sz="4000" b="0" i="0" smtClean="0">
                            <a:solidFill>
                              <a:srgbClr val="7030A0"/>
                            </a:solidFill>
                            <a:latin typeface="Cambria Math" panose="02040503050406030204" pitchFamily="18" charset="0"/>
                          </a:rPr>
                          <m:t>x</m:t>
                        </m:r>
                        <m:r>
                          <a:rPr lang="en-US" altLang="zh-CN" sz="4000" b="0" i="0" smtClean="0">
                            <a:solidFill>
                              <a:srgbClr val="7030A0"/>
                            </a:solidFill>
                            <a:latin typeface="Cambria Math" panose="02040503050406030204" pitchFamily="18" charset="0"/>
                          </a:rPr>
                          <m:t>−</m:t>
                        </m:r>
                        <m:r>
                          <m:rPr>
                            <m:sty m:val="p"/>
                          </m:rPr>
                          <a:rPr lang="zh-CN" altLang="en-US" sz="4000" b="0" i="0" smtClean="0">
                            <a:solidFill>
                              <a:srgbClr val="7030A0"/>
                            </a:solidFill>
                            <a:latin typeface="Cambria Math" panose="02040503050406030204" pitchFamily="18" charset="0"/>
                          </a:rPr>
                          <m:t>μ</m:t>
                        </m:r>
                      </m:num>
                      <m:den>
                        <m:r>
                          <m:rPr>
                            <m:sty m:val="p"/>
                          </m:rPr>
                          <a:rPr lang="zh-CN" altLang="en-US" sz="4000" b="0" i="0" smtClean="0">
                            <a:solidFill>
                              <a:srgbClr val="7030A0"/>
                            </a:solidFill>
                            <a:latin typeface="Cambria Math" panose="02040503050406030204" pitchFamily="18" charset="0"/>
                          </a:rPr>
                          <m:t>σ</m:t>
                        </m:r>
                      </m:den>
                    </m:f>
                  </m:oMath>
                </a14:m>
                <a:r>
                  <a:rPr lang="en-US" altLang="zh-CN" sz="4000" dirty="0" smtClean="0">
                    <a:solidFill>
                      <a:srgbClr val="7030A0"/>
                    </a:solidFill>
                  </a:rPr>
                  <a:t>) =P(Z&lt;</a:t>
                </a:r>
                <a14:m>
                  <m:oMath xmlns:m="http://schemas.openxmlformats.org/officeDocument/2006/math">
                    <m:f>
                      <m:fPr>
                        <m:ctrlPr>
                          <a:rPr lang="en-US" altLang="zh-CN" sz="4000" i="1" smtClean="0">
                            <a:solidFill>
                              <a:srgbClr val="7030A0"/>
                            </a:solidFill>
                            <a:latin typeface="Cambria Math" panose="02040503050406030204" pitchFamily="18" charset="0"/>
                          </a:rPr>
                        </m:ctrlPr>
                      </m:fPr>
                      <m:num>
                        <m:r>
                          <m:rPr>
                            <m:sty m:val="p"/>
                          </m:rPr>
                          <a:rPr lang="en-US" altLang="zh-CN" sz="4000" b="0" i="0" smtClean="0">
                            <a:solidFill>
                              <a:srgbClr val="7030A0"/>
                            </a:solidFill>
                            <a:latin typeface="Cambria Math" panose="02040503050406030204" pitchFamily="18" charset="0"/>
                          </a:rPr>
                          <m:t>x</m:t>
                        </m:r>
                        <m:r>
                          <a:rPr lang="en-US" altLang="zh-CN" sz="4000" b="0" i="0" smtClean="0">
                            <a:solidFill>
                              <a:srgbClr val="7030A0"/>
                            </a:solidFill>
                            <a:latin typeface="Cambria Math" panose="02040503050406030204" pitchFamily="18" charset="0"/>
                          </a:rPr>
                          <m:t>−</m:t>
                        </m:r>
                        <m:r>
                          <m:rPr>
                            <m:sty m:val="p"/>
                          </m:rPr>
                          <a:rPr lang="zh-CN" altLang="en-US" sz="4000" b="0" i="0" smtClean="0">
                            <a:solidFill>
                              <a:srgbClr val="7030A0"/>
                            </a:solidFill>
                            <a:latin typeface="Cambria Math" panose="02040503050406030204" pitchFamily="18" charset="0"/>
                          </a:rPr>
                          <m:t>μ</m:t>
                        </m:r>
                      </m:num>
                      <m:den>
                        <m:r>
                          <m:rPr>
                            <m:sty m:val="p"/>
                          </m:rPr>
                          <a:rPr lang="zh-CN" altLang="en-US" sz="4000" b="0" i="0" smtClean="0">
                            <a:solidFill>
                              <a:srgbClr val="7030A0"/>
                            </a:solidFill>
                            <a:latin typeface="Cambria Math" panose="02040503050406030204" pitchFamily="18" charset="0"/>
                          </a:rPr>
                          <m:t>σ</m:t>
                        </m:r>
                      </m:den>
                    </m:f>
                  </m:oMath>
                </a14:m>
                <a:r>
                  <a:rPr lang="en-US" altLang="zh-CN" sz="4000" dirty="0" smtClean="0">
                    <a:solidFill>
                      <a:srgbClr val="7030A0"/>
                    </a:solidFill>
                  </a:rPr>
                  <a:t>)  Then use the table!</a:t>
                </a:r>
              </a:p>
            </p:txBody>
          </p:sp>
        </mc:Choice>
        <mc:Fallback xmlns="">
          <p:sp>
            <p:nvSpPr>
              <p:cNvPr id="19" name="文本框 18"/>
              <p:cNvSpPr txBox="1">
                <a:spLocks noRot="1" noChangeAspect="1" noMove="1" noResize="1" noEditPoints="1" noAdjustHandles="1" noChangeArrowheads="1" noChangeShapeType="1" noTextEdit="1"/>
              </p:cNvSpPr>
              <p:nvPr/>
            </p:nvSpPr>
            <p:spPr>
              <a:xfrm>
                <a:off x="656221" y="4600462"/>
                <a:ext cx="11535779" cy="978858"/>
              </a:xfrm>
              <a:prstGeom prst="rect">
                <a:avLst/>
              </a:prstGeom>
              <a:blipFill>
                <a:blip r:embed="rId7"/>
                <a:stretch>
                  <a:fillRect l="-1903" r="-899" b="-137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p:cNvSpPr txBox="1"/>
              <p:nvPr/>
            </p:nvSpPr>
            <p:spPr>
              <a:xfrm>
                <a:off x="6116967" y="2627700"/>
                <a:ext cx="5032513" cy="12407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4000" b="1" i="1" smtClean="0">
                          <a:solidFill>
                            <a:srgbClr val="00B0F0"/>
                          </a:solidFill>
                          <a:latin typeface="Cambria Math" panose="02040503050406030204" pitchFamily="18" charset="0"/>
                        </a:rPr>
                        <m:t>𝒁</m:t>
                      </m:r>
                      <m:r>
                        <a:rPr lang="en-US" altLang="zh-CN" sz="4000" b="1" i="1" smtClean="0">
                          <a:solidFill>
                            <a:srgbClr val="00B0F0"/>
                          </a:solidFill>
                          <a:latin typeface="Cambria Math" panose="02040503050406030204" pitchFamily="18" charset="0"/>
                        </a:rPr>
                        <m:t>=</m:t>
                      </m:r>
                      <m:f>
                        <m:fPr>
                          <m:ctrlPr>
                            <a:rPr lang="en-US" altLang="zh-CN" sz="4000" b="1" i="1" smtClean="0">
                              <a:solidFill>
                                <a:srgbClr val="00B0F0"/>
                              </a:solidFill>
                              <a:latin typeface="Cambria Math" panose="02040503050406030204" pitchFamily="18" charset="0"/>
                            </a:rPr>
                          </m:ctrlPr>
                        </m:fPr>
                        <m:num>
                          <m:r>
                            <a:rPr lang="en-US" altLang="zh-CN" sz="4000" b="1" i="1" smtClean="0">
                              <a:solidFill>
                                <a:srgbClr val="00B0F0"/>
                              </a:solidFill>
                              <a:latin typeface="Cambria Math" panose="02040503050406030204" pitchFamily="18" charset="0"/>
                            </a:rPr>
                            <m:t>𝑿</m:t>
                          </m:r>
                          <m:r>
                            <a:rPr lang="en-US" altLang="zh-CN" sz="4000" b="1" i="1" smtClean="0">
                              <a:solidFill>
                                <a:srgbClr val="00B0F0"/>
                              </a:solidFill>
                              <a:latin typeface="Cambria Math" panose="02040503050406030204" pitchFamily="18" charset="0"/>
                            </a:rPr>
                            <m:t>−</m:t>
                          </m:r>
                          <m:r>
                            <a:rPr lang="zh-CN" altLang="en-US" sz="4000" b="1" i="1" smtClean="0">
                              <a:solidFill>
                                <a:srgbClr val="00B0F0"/>
                              </a:solidFill>
                              <a:latin typeface="Cambria Math" panose="02040503050406030204" pitchFamily="18" charset="0"/>
                            </a:rPr>
                            <m:t>𝝁</m:t>
                          </m:r>
                        </m:num>
                        <m:den>
                          <m:r>
                            <a:rPr lang="zh-CN" altLang="en-US" sz="4000" b="1" i="1" smtClean="0">
                              <a:solidFill>
                                <a:srgbClr val="00B0F0"/>
                              </a:solidFill>
                              <a:latin typeface="Cambria Math" panose="02040503050406030204" pitchFamily="18" charset="0"/>
                            </a:rPr>
                            <m:t>𝝈</m:t>
                          </m:r>
                        </m:den>
                      </m:f>
                    </m:oMath>
                  </m:oMathPara>
                </a14:m>
                <a:endParaRPr lang="en-US" altLang="zh-CN" sz="4000" b="1" dirty="0" smtClean="0">
                  <a:solidFill>
                    <a:srgbClr val="00B0F0"/>
                  </a:solidFill>
                </a:endParaRPr>
              </a:p>
            </p:txBody>
          </p:sp>
        </mc:Choice>
        <mc:Fallback xmlns="">
          <p:sp>
            <p:nvSpPr>
              <p:cNvPr id="20" name="文本框 19"/>
              <p:cNvSpPr txBox="1">
                <a:spLocks noRot="1" noChangeAspect="1" noMove="1" noResize="1" noEditPoints="1" noAdjustHandles="1" noChangeArrowheads="1" noChangeShapeType="1" noTextEdit="1"/>
              </p:cNvSpPr>
              <p:nvPr/>
            </p:nvSpPr>
            <p:spPr>
              <a:xfrm>
                <a:off x="6116967" y="2627700"/>
                <a:ext cx="5032513" cy="1240789"/>
              </a:xfrm>
              <a:prstGeom prst="rect">
                <a:avLst/>
              </a:prstGeom>
              <a:blipFill>
                <a:blip r:embed="rId8"/>
                <a:stretch>
                  <a:fillRect/>
                </a:stretch>
              </a:blipFill>
            </p:spPr>
            <p:txBody>
              <a:bodyPr/>
              <a:lstStyle/>
              <a:p>
                <a:r>
                  <a:rPr lang="zh-CN" altLang="en-US">
                    <a:noFill/>
                  </a:rPr>
                  <a:t> </a:t>
                </a:r>
              </a:p>
            </p:txBody>
          </p:sp>
        </mc:Fallback>
      </mc:AlternateContent>
      <p:sp>
        <p:nvSpPr>
          <p:cNvPr id="17" name="文本框 16"/>
          <p:cNvSpPr txBox="1"/>
          <p:nvPr/>
        </p:nvSpPr>
        <p:spPr>
          <a:xfrm>
            <a:off x="2723322" y="428176"/>
            <a:ext cx="1659835" cy="769441"/>
          </a:xfrm>
          <a:prstGeom prst="rect">
            <a:avLst/>
          </a:prstGeom>
          <a:noFill/>
        </p:spPr>
        <p:txBody>
          <a:bodyPr wrap="square" rtlCol="0">
            <a:spAutoFit/>
          </a:bodyPr>
          <a:lstStyle/>
          <a:p>
            <a:r>
              <a:rPr lang="en-US" altLang="zh-CN" sz="4400" dirty="0" smtClean="0">
                <a:solidFill>
                  <a:srgbClr val="FF0000"/>
                </a:solidFill>
              </a:rPr>
              <a:t>X </a:t>
            </a:r>
            <a:r>
              <a:rPr lang="en-US" altLang="zh-CN" sz="4400" dirty="0" smtClean="0">
                <a:solidFill>
                  <a:srgbClr val="FF0000"/>
                </a:solidFill>
                <a:sym typeface="Wingdings" panose="05000000000000000000" pitchFamily="2" charset="2"/>
              </a:rPr>
              <a:t></a:t>
            </a:r>
            <a:endParaRPr lang="en-US" altLang="zh-CN" sz="4400" dirty="0" smtClean="0">
              <a:solidFill>
                <a:srgbClr val="FF0000"/>
              </a:solidFill>
            </a:endParaRPr>
          </a:p>
        </p:txBody>
      </p:sp>
      <p:pic>
        <p:nvPicPr>
          <p:cNvPr id="2" name="图片 1"/>
          <p:cNvPicPr>
            <a:picLocks noChangeAspect="1"/>
          </p:cNvPicPr>
          <p:nvPr/>
        </p:nvPicPr>
        <p:blipFill>
          <a:blip r:embed="rId9"/>
          <a:stretch>
            <a:fillRect/>
          </a:stretch>
        </p:blipFill>
        <p:spPr>
          <a:xfrm>
            <a:off x="185077" y="543440"/>
            <a:ext cx="2353003" cy="628738"/>
          </a:xfrm>
          <a:prstGeom prst="rect">
            <a:avLst/>
          </a:prstGeom>
        </p:spPr>
      </p:pic>
      <p:sp>
        <p:nvSpPr>
          <p:cNvPr id="21" name="文本框 20"/>
          <p:cNvSpPr txBox="1"/>
          <p:nvPr/>
        </p:nvSpPr>
        <p:spPr>
          <a:xfrm>
            <a:off x="3425552" y="111563"/>
            <a:ext cx="8460628" cy="646331"/>
          </a:xfrm>
          <a:prstGeom prst="rect">
            <a:avLst/>
          </a:prstGeom>
          <a:noFill/>
        </p:spPr>
        <p:txBody>
          <a:bodyPr wrap="square" rtlCol="0">
            <a:spAutoFit/>
          </a:bodyPr>
          <a:lstStyle/>
          <a:p>
            <a:r>
              <a:rPr lang="en-US" altLang="zh-CN" sz="3600" dirty="0" smtClean="0">
                <a:solidFill>
                  <a:srgbClr val="FF0000"/>
                </a:solidFill>
              </a:rPr>
              <a:t>?</a:t>
            </a:r>
          </a:p>
        </p:txBody>
      </p:sp>
      <p:sp>
        <p:nvSpPr>
          <p:cNvPr id="3" name="矩形 2"/>
          <p:cNvSpPr/>
          <p:nvPr/>
        </p:nvSpPr>
        <p:spPr>
          <a:xfrm>
            <a:off x="3880185" y="329080"/>
            <a:ext cx="8268610" cy="769441"/>
          </a:xfrm>
          <a:prstGeom prst="rect">
            <a:avLst/>
          </a:prstGeom>
        </p:spPr>
        <p:txBody>
          <a:bodyPr wrap="none">
            <a:spAutoFit/>
          </a:bodyPr>
          <a:lstStyle/>
          <a:p>
            <a:r>
              <a:rPr lang="en-US" altLang="zh-CN" sz="4400" dirty="0">
                <a:solidFill>
                  <a:srgbClr val="FF0000"/>
                </a:solidFill>
                <a:sym typeface="Wingdings" panose="05000000000000000000" pitchFamily="2" charset="2"/>
              </a:rPr>
              <a:t>standard normal random variable</a:t>
            </a:r>
            <a:endParaRPr lang="zh-CN" altLang="en-US" sz="4400" dirty="0"/>
          </a:p>
        </p:txBody>
      </p:sp>
      <mc:AlternateContent xmlns:mc="http://schemas.openxmlformats.org/markup-compatibility/2006">
        <mc:Choice xmlns:p14="http://schemas.microsoft.com/office/powerpoint/2010/main" Requires="p14">
          <p:contentPart p14:bwMode="auto" r:id="rId10">
            <p14:nvContentPartPr>
              <p14:cNvPr id="4" name="墨迹 3"/>
              <p14:cNvContentPartPr/>
              <p14:nvPr/>
            </p14:nvContentPartPr>
            <p14:xfrm>
              <a:off x="810720" y="2482560"/>
              <a:ext cx="11069280" cy="4338000"/>
            </p14:xfrm>
          </p:contentPart>
        </mc:Choice>
        <mc:Fallback>
          <p:pic>
            <p:nvPicPr>
              <p:cNvPr id="4" name="墨迹 3"/>
              <p:cNvPicPr/>
              <p:nvPr/>
            </p:nvPicPr>
            <p:blipFill>
              <a:blip r:embed="rId11"/>
              <a:stretch>
                <a:fillRect/>
              </a:stretch>
            </p:blipFill>
            <p:spPr>
              <a:xfrm>
                <a:off x="805320" y="2475720"/>
                <a:ext cx="11084760" cy="4354200"/>
              </a:xfrm>
              <a:prstGeom prst="rect">
                <a:avLst/>
              </a:prstGeom>
            </p:spPr>
          </p:pic>
        </mc:Fallback>
      </mc:AlternateContent>
    </p:spTree>
    <p:extLst>
      <p:ext uri="{BB962C8B-B14F-4D97-AF65-F5344CB8AC3E}">
        <p14:creationId xmlns:p14="http://schemas.microsoft.com/office/powerpoint/2010/main" val="3748704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15" grpId="0"/>
      <p:bldP spid="16" grpId="0"/>
      <p:bldP spid="18" grpId="0"/>
      <p:bldP spid="19" grpId="0"/>
      <p:bldP spid="20" grpId="0"/>
      <p:bldP spid="17" grpId="0"/>
      <p:bldP spid="21"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689548" y="584617"/>
                <a:ext cx="10732958" cy="4949753"/>
              </a:xfrm>
              <a:prstGeom prst="rect">
                <a:avLst/>
              </a:prstGeom>
              <a:noFill/>
            </p:spPr>
            <p:txBody>
              <a:bodyPr wrap="square" lIns="0" tIns="0" rIns="0" bIns="0" rtlCol="0">
                <a:spAutoFit/>
              </a:bodyPr>
              <a:lstStyle/>
              <a:p>
                <a:pPr>
                  <a:lnSpc>
                    <a:spcPct val="150000"/>
                  </a:lnSpc>
                </a:pPr>
                <a:r>
                  <a:rPr lang="en-US" altLang="zh-CN" sz="4800" b="1" dirty="0" smtClean="0"/>
                  <a:t>Median</a:t>
                </a:r>
                <a:endParaRPr lang="en-US" altLang="zh-CN" sz="5400" b="1" dirty="0" smtClean="0"/>
              </a:p>
              <a:p>
                <a:pPr>
                  <a:lnSpc>
                    <a:spcPct val="150000"/>
                  </a:lnSpc>
                </a:pPr>
                <a:r>
                  <a:rPr lang="en-US" altLang="zh-CN" sz="4000" dirty="0" smtClean="0"/>
                  <a:t>The median of a continuous Random Variable is the value of </a:t>
                </a:r>
                <a:r>
                  <a:rPr lang="en-US" altLang="zh-CN" sz="4000" b="1" dirty="0" smtClean="0">
                    <a:solidFill>
                      <a:srgbClr val="FF0000"/>
                    </a:solidFill>
                  </a:rPr>
                  <a:t>a</a:t>
                </a:r>
                <a:r>
                  <a:rPr lang="en-US" altLang="zh-CN" sz="4000" dirty="0" smtClean="0"/>
                  <a:t> such that: </a:t>
                </a:r>
              </a:p>
              <a:p>
                <a:pPr>
                  <a:lnSpc>
                    <a:spcPct val="150000"/>
                  </a:lnSpc>
                </a:pPr>
                <a14:m>
                  <m:oMathPara xmlns:m="http://schemas.openxmlformats.org/officeDocument/2006/math">
                    <m:oMathParaPr>
                      <m:jc m:val="centerGroup"/>
                    </m:oMathParaPr>
                    <m:oMath xmlns:m="http://schemas.openxmlformats.org/officeDocument/2006/math">
                      <m:r>
                        <m:rPr>
                          <m:sty m:val="p"/>
                        </m:rPr>
                        <a:rPr lang="en-US" altLang="zh-CN" sz="4000" b="0" i="0" smtClean="0">
                          <a:latin typeface="Cambria Math" panose="02040503050406030204" pitchFamily="18" charset="0"/>
                        </a:rPr>
                        <m:t>probability</m:t>
                      </m:r>
                      <m:r>
                        <a:rPr lang="en-US" altLang="zh-CN" sz="4000">
                          <a:latin typeface="Cambria Math" panose="02040503050406030204" pitchFamily="18" charset="0"/>
                        </a:rPr>
                        <m:t>=</m:t>
                      </m:r>
                      <m:nary>
                        <m:naryPr>
                          <m:limLoc m:val="subSup"/>
                          <m:grow m:val="on"/>
                          <m:ctrlPr>
                            <a:rPr lang="zh-CN" altLang="en-US" sz="4000" i="1">
                              <a:latin typeface="Cambria Math" panose="02040503050406030204" pitchFamily="18" charset="0"/>
                            </a:rPr>
                          </m:ctrlPr>
                        </m:naryPr>
                        <m:sub>
                          <m:r>
                            <a:rPr lang="zh-CN" altLang="en-US" sz="4000" i="1">
                              <a:latin typeface="Cambria Math" panose="02040503050406030204" pitchFamily="18" charset="0"/>
                            </a:rPr>
                            <m:t>−∞</m:t>
                          </m:r>
                        </m:sub>
                        <m:sup>
                          <m:r>
                            <a:rPr lang="en-US" altLang="zh-CN" sz="4000" b="0" i="1" smtClean="0">
                              <a:solidFill>
                                <a:srgbClr val="FF0000"/>
                              </a:solidFill>
                              <a:latin typeface="Cambria Math" panose="02040503050406030204" pitchFamily="18" charset="0"/>
                            </a:rPr>
                            <m:t>𝑎</m:t>
                          </m:r>
                        </m:sup>
                        <m:e>
                          <m:r>
                            <a:rPr lang="zh-CN" altLang="en-US" sz="4000" i="1">
                              <a:latin typeface="Cambria Math" panose="02040503050406030204" pitchFamily="18" charset="0"/>
                            </a:rPr>
                            <m:t>𝑓</m:t>
                          </m:r>
                          <m:d>
                            <m:dPr>
                              <m:ctrlPr>
                                <a:rPr lang="zh-CN" altLang="en-US" sz="4000" i="1">
                                  <a:latin typeface="Cambria Math" panose="02040503050406030204" pitchFamily="18" charset="0"/>
                                </a:rPr>
                              </m:ctrlPr>
                            </m:dPr>
                            <m:e>
                              <m:r>
                                <a:rPr lang="zh-CN" altLang="en-US" sz="4000" i="1">
                                  <a:latin typeface="Cambria Math" panose="02040503050406030204" pitchFamily="18" charset="0"/>
                                </a:rPr>
                                <m:t>𝑥</m:t>
                              </m:r>
                            </m:e>
                          </m:d>
                          <m:r>
                            <a:rPr lang="zh-CN" altLang="en-US" sz="4000" i="1">
                              <a:latin typeface="Cambria Math" panose="02040503050406030204" pitchFamily="18" charset="0"/>
                            </a:rPr>
                            <m:t>ⅆ</m:t>
                          </m:r>
                          <m:r>
                            <a:rPr lang="en-US" altLang="zh-CN" sz="4000" b="0" i="1" smtClean="0">
                              <a:latin typeface="Cambria Math" panose="02040503050406030204" pitchFamily="18" charset="0"/>
                            </a:rPr>
                            <m:t>𝑥</m:t>
                          </m:r>
                        </m:e>
                      </m:nary>
                      <m:r>
                        <a:rPr lang="en-US" altLang="zh-CN" sz="4000" b="0" i="1" smtClean="0">
                          <a:latin typeface="Cambria Math" panose="02040503050406030204" pitchFamily="18" charset="0"/>
                        </a:rPr>
                        <m:t>=0.5</m:t>
                      </m:r>
                    </m:oMath>
                  </m:oMathPara>
                </a14:m>
                <a:endParaRPr lang="zh-CN" altLang="en-US" sz="2800" dirty="0"/>
              </a:p>
            </p:txBody>
          </p:sp>
        </mc:Choice>
        <mc:Fallback xmlns="">
          <p:sp>
            <p:nvSpPr>
              <p:cNvPr id="2" name="文本框 1"/>
              <p:cNvSpPr txBox="1">
                <a:spLocks noRot="1" noChangeAspect="1" noMove="1" noResize="1" noEditPoints="1" noAdjustHandles="1" noChangeArrowheads="1" noChangeShapeType="1" noTextEdit="1"/>
              </p:cNvSpPr>
              <p:nvPr/>
            </p:nvSpPr>
            <p:spPr>
              <a:xfrm>
                <a:off x="689548" y="584617"/>
                <a:ext cx="10732958" cy="4949753"/>
              </a:xfrm>
              <a:prstGeom prst="rect">
                <a:avLst/>
              </a:prstGeom>
              <a:blipFill>
                <a:blip r:embed="rId3"/>
                <a:stretch>
                  <a:fillRect l="-3407" r="-14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58605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74374" y="367822"/>
            <a:ext cx="11718235" cy="2677656"/>
          </a:xfrm>
          <a:prstGeom prst="rect">
            <a:avLst/>
          </a:prstGeom>
        </p:spPr>
        <p:txBody>
          <a:bodyPr wrap="square">
            <a:spAutoFit/>
          </a:bodyPr>
          <a:lstStyle/>
          <a:p>
            <a:r>
              <a:rPr lang="en-US" altLang="zh-CN" sz="2400" dirty="0" smtClean="0">
                <a:latin typeface="Book Antiqua" panose="02040602050305030304" pitchFamily="18" charset="0"/>
              </a:rPr>
              <a:t>Studies on automobile safety suggest that stopping distances follow an approximately Normal distribution. For one model of car traveling at 62 mph, the mean stopping distance is μ=155 </a:t>
            </a:r>
            <a:r>
              <a:rPr lang="en-US" altLang="zh-CN" sz="2400" dirty="0" err="1" smtClean="0">
                <a:latin typeface="Book Antiqua" panose="02040602050305030304" pitchFamily="18" charset="0"/>
              </a:rPr>
              <a:t>ft</a:t>
            </a:r>
            <a:r>
              <a:rPr lang="en-US" altLang="zh-CN" sz="2400" dirty="0" smtClean="0">
                <a:latin typeface="Book Antiqua" panose="02040602050305030304" pitchFamily="18" charset="0"/>
              </a:rPr>
              <a:t> with a standard deviation of σ=3 </a:t>
            </a:r>
            <a:r>
              <a:rPr lang="en-US" altLang="zh-CN" sz="2400" dirty="0" err="1" smtClean="0">
                <a:latin typeface="Book Antiqua" panose="02040602050305030304" pitchFamily="18" charset="0"/>
              </a:rPr>
              <a:t>ft</a:t>
            </a:r>
            <a:r>
              <a:rPr lang="en-US" altLang="zh-CN" sz="2400" dirty="0" smtClean="0">
                <a:latin typeface="Book Antiqua" panose="02040602050305030304" pitchFamily="18" charset="0"/>
              </a:rPr>
              <a:t> . Danielle is driving one of these cars at 62 mph when she spots a wreck 160 feet in front of her and needs to make an emergency stop. About what percent of cars of this model when going 62 mph would be able to make an emergency stop in less than 160 feet? Is Danielle likely to stop safely</a:t>
            </a:r>
            <a:r>
              <a:rPr lang="en-US" altLang="zh-CN" sz="2400" dirty="0">
                <a:latin typeface="Book Antiqua" panose="02040602050305030304" pitchFamily="18" charset="0"/>
              </a:rPr>
              <a:t>?</a:t>
            </a:r>
            <a:endParaRPr lang="zh-CN" altLang="en-US" sz="2400" dirty="0">
              <a:latin typeface="Book Antiqua" panose="02040602050305030304" pitchFamily="18" charset="0"/>
            </a:endParaRPr>
          </a:p>
        </p:txBody>
      </p:sp>
    </p:spTree>
    <p:extLst>
      <p:ext uri="{BB962C8B-B14F-4D97-AF65-F5344CB8AC3E}">
        <p14:creationId xmlns:p14="http://schemas.microsoft.com/office/powerpoint/2010/main" val="13569637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74374" y="367822"/>
            <a:ext cx="11718235" cy="2677656"/>
          </a:xfrm>
          <a:prstGeom prst="rect">
            <a:avLst/>
          </a:prstGeom>
        </p:spPr>
        <p:txBody>
          <a:bodyPr wrap="square">
            <a:spAutoFit/>
          </a:bodyPr>
          <a:lstStyle/>
          <a:p>
            <a:r>
              <a:rPr lang="en-US" altLang="zh-CN" sz="2400" dirty="0" smtClean="0">
                <a:latin typeface="Book Antiqua" panose="02040602050305030304" pitchFamily="18" charset="0"/>
              </a:rPr>
              <a:t>Studies on automobile safety suggest that </a:t>
            </a:r>
            <a:r>
              <a:rPr lang="en-US" altLang="zh-CN" sz="2400" u="sng" dirty="0" smtClean="0">
                <a:latin typeface="Book Antiqua" panose="02040602050305030304" pitchFamily="18" charset="0"/>
              </a:rPr>
              <a:t>stopping distances follow an approximately Normal distribution</a:t>
            </a:r>
            <a:r>
              <a:rPr lang="en-US" altLang="zh-CN" sz="2400" dirty="0" smtClean="0">
                <a:latin typeface="Book Antiqua" panose="02040602050305030304" pitchFamily="18" charset="0"/>
              </a:rPr>
              <a:t>. For one model of car traveling at 62 mph, the mean stopping distance is </a:t>
            </a:r>
            <a:r>
              <a:rPr lang="en-US" altLang="zh-CN" sz="2400" u="sng" dirty="0" smtClean="0">
                <a:latin typeface="Book Antiqua" panose="02040602050305030304" pitchFamily="18" charset="0"/>
              </a:rPr>
              <a:t>μ=155 </a:t>
            </a:r>
            <a:r>
              <a:rPr lang="en-US" altLang="zh-CN" sz="2400" u="sng" dirty="0" err="1" smtClean="0">
                <a:latin typeface="Book Antiqua" panose="02040602050305030304" pitchFamily="18" charset="0"/>
              </a:rPr>
              <a:t>ft</a:t>
            </a:r>
            <a:r>
              <a:rPr lang="en-US" altLang="zh-CN" sz="2400" u="sng" dirty="0" smtClean="0">
                <a:latin typeface="Book Antiqua" panose="02040602050305030304" pitchFamily="18" charset="0"/>
              </a:rPr>
              <a:t> </a:t>
            </a:r>
            <a:r>
              <a:rPr lang="en-US" altLang="zh-CN" sz="2400" dirty="0" smtClean="0">
                <a:latin typeface="Book Antiqua" panose="02040602050305030304" pitchFamily="18" charset="0"/>
              </a:rPr>
              <a:t>with a standard deviation of </a:t>
            </a:r>
            <a:r>
              <a:rPr lang="en-US" altLang="zh-CN" sz="2400" u="sng" dirty="0" smtClean="0">
                <a:latin typeface="Book Antiqua" panose="02040602050305030304" pitchFamily="18" charset="0"/>
              </a:rPr>
              <a:t>σ=3 </a:t>
            </a:r>
            <a:r>
              <a:rPr lang="en-US" altLang="zh-CN" sz="2400" u="sng" dirty="0" err="1" smtClean="0">
                <a:latin typeface="Book Antiqua" panose="02040602050305030304" pitchFamily="18" charset="0"/>
              </a:rPr>
              <a:t>ft</a:t>
            </a:r>
            <a:r>
              <a:rPr lang="en-US" altLang="zh-CN" sz="2400" u="sng" dirty="0" smtClean="0">
                <a:latin typeface="Book Antiqua" panose="02040602050305030304" pitchFamily="18" charset="0"/>
              </a:rPr>
              <a:t> </a:t>
            </a:r>
            <a:r>
              <a:rPr lang="en-US" altLang="zh-CN" sz="2400" dirty="0" smtClean="0">
                <a:latin typeface="Book Antiqua" panose="02040602050305030304" pitchFamily="18" charset="0"/>
              </a:rPr>
              <a:t>. Danielle is driving one of these cars at 62 mph when she spots a wreck 160 feet in front of her and needs to make an emergency stop. About what percent of cars of this model when going 62 mph would be able to make an emergency stop in </a:t>
            </a:r>
            <a:r>
              <a:rPr lang="en-US" altLang="zh-CN" sz="2400" u="sng" dirty="0" smtClean="0">
                <a:latin typeface="Book Antiqua" panose="02040602050305030304" pitchFamily="18" charset="0"/>
              </a:rPr>
              <a:t>less than 160 feet</a:t>
            </a:r>
            <a:r>
              <a:rPr lang="en-US" altLang="zh-CN" sz="2400" dirty="0" smtClean="0">
                <a:latin typeface="Book Antiqua" panose="02040602050305030304" pitchFamily="18" charset="0"/>
              </a:rPr>
              <a:t>? Is Danielle likely to stop safely</a:t>
            </a:r>
            <a:r>
              <a:rPr lang="en-US" altLang="zh-CN" sz="2400" dirty="0">
                <a:latin typeface="Book Antiqua" panose="02040602050305030304" pitchFamily="18" charset="0"/>
              </a:rPr>
              <a:t>?</a:t>
            </a:r>
            <a:endParaRPr lang="zh-CN" altLang="en-US" sz="2400" dirty="0">
              <a:latin typeface="Book Antiqua" panose="02040602050305030304" pitchFamily="18" charset="0"/>
            </a:endParaRPr>
          </a:p>
        </p:txBody>
      </p:sp>
      <p:pic>
        <p:nvPicPr>
          <p:cNvPr id="5" name="图片 4"/>
          <p:cNvPicPr>
            <a:picLocks noChangeAspect="1"/>
          </p:cNvPicPr>
          <p:nvPr/>
        </p:nvPicPr>
        <p:blipFill rotWithShape="1">
          <a:blip r:embed="rId2"/>
          <a:srcRect t="1425" b="1768"/>
          <a:stretch/>
        </p:blipFill>
        <p:spPr>
          <a:xfrm>
            <a:off x="7081760" y="3045478"/>
            <a:ext cx="5010849" cy="2812775"/>
          </a:xfrm>
          <a:prstGeom prst="rect">
            <a:avLst/>
          </a:prstGeom>
        </p:spPr>
      </p:pic>
      <p:sp>
        <p:nvSpPr>
          <p:cNvPr id="2" name="矩形 1"/>
          <p:cNvSpPr/>
          <p:nvPr/>
        </p:nvSpPr>
        <p:spPr>
          <a:xfrm>
            <a:off x="252824" y="3138820"/>
            <a:ext cx="9534113" cy="1950021"/>
          </a:xfrm>
          <a:prstGeom prst="rect">
            <a:avLst/>
          </a:prstGeom>
        </p:spPr>
        <p:txBody>
          <a:bodyPr wrap="square">
            <a:spAutoFit/>
          </a:bodyPr>
          <a:lstStyle/>
          <a:p>
            <a:pPr>
              <a:lnSpc>
                <a:spcPct val="150000"/>
              </a:lnSpc>
            </a:pPr>
            <a:r>
              <a:rPr lang="en-US" altLang="zh-CN" sz="2800" dirty="0" smtClean="0">
                <a:solidFill>
                  <a:srgbClr val="FF0000"/>
                </a:solidFill>
                <a:latin typeface="Bahnschrift Light" panose="020B0502040204020203" pitchFamily="34" charset="0"/>
              </a:rPr>
              <a:t>X = stopping distance when a car traveling at 62 mph</a:t>
            </a:r>
          </a:p>
          <a:p>
            <a:pPr>
              <a:lnSpc>
                <a:spcPct val="150000"/>
              </a:lnSpc>
            </a:pPr>
            <a:r>
              <a:rPr lang="en-US" altLang="zh-CN" sz="2800" dirty="0" smtClean="0">
                <a:solidFill>
                  <a:srgbClr val="FF0000"/>
                </a:solidFill>
                <a:latin typeface="Bahnschrift Light" panose="020B0502040204020203" pitchFamily="34" charset="0"/>
              </a:rPr>
              <a:t>X~N(155, 9)</a:t>
            </a:r>
          </a:p>
          <a:p>
            <a:pPr>
              <a:lnSpc>
                <a:spcPct val="150000"/>
              </a:lnSpc>
            </a:pPr>
            <a:r>
              <a:rPr lang="en-US" altLang="zh-CN" sz="2800" dirty="0" smtClean="0">
                <a:solidFill>
                  <a:srgbClr val="FF0000"/>
                </a:solidFill>
                <a:latin typeface="Bahnschrift Light" panose="020B0502040204020203" pitchFamily="34" charset="0"/>
              </a:rPr>
              <a:t>P(X&lt;160)=P(Z </a:t>
            </a:r>
            <a:r>
              <a:rPr lang="en-US" altLang="zh-CN" sz="2800" dirty="0">
                <a:solidFill>
                  <a:srgbClr val="FF0000"/>
                </a:solidFill>
                <a:latin typeface="Bahnschrift Light" panose="020B0502040204020203" pitchFamily="34" charset="0"/>
              </a:rPr>
              <a:t>&lt;</a:t>
            </a:r>
            <a:r>
              <a:rPr lang="en-US" altLang="zh-CN" sz="2800" dirty="0" smtClean="0">
                <a:solidFill>
                  <a:srgbClr val="FF0000"/>
                </a:solidFill>
                <a:latin typeface="Bahnschrift Light" panose="020B0502040204020203" pitchFamily="34" charset="0"/>
              </a:rPr>
              <a:t> </a:t>
            </a:r>
            <a:r>
              <a:rPr lang="en-US" altLang="zh-CN" sz="2800" dirty="0" smtClean="0">
                <a:solidFill>
                  <a:srgbClr val="FF0000"/>
                </a:solidFill>
                <a:latin typeface="Bahnschrift Light" panose="020B0502040204020203" pitchFamily="34" charset="0"/>
              </a:rPr>
              <a:t>(160 </a:t>
            </a:r>
            <a:r>
              <a:rPr lang="en-US" altLang="zh-CN" sz="2800" dirty="0">
                <a:solidFill>
                  <a:srgbClr val="FF0000"/>
                </a:solidFill>
                <a:latin typeface="Bahnschrift Light" panose="020B0502040204020203" pitchFamily="34" charset="0"/>
              </a:rPr>
              <a:t>− </a:t>
            </a:r>
            <a:r>
              <a:rPr lang="en-US" altLang="zh-CN" sz="2800" dirty="0" smtClean="0">
                <a:solidFill>
                  <a:srgbClr val="FF0000"/>
                </a:solidFill>
                <a:latin typeface="Bahnschrift Light" panose="020B0502040204020203" pitchFamily="34" charset="0"/>
              </a:rPr>
              <a:t>155)/</a:t>
            </a:r>
            <a:r>
              <a:rPr lang="en-US" altLang="zh-CN" sz="2800" dirty="0" smtClean="0">
                <a:solidFill>
                  <a:srgbClr val="FF0000"/>
                </a:solidFill>
                <a:latin typeface="Bahnschrift Light" panose="020B0502040204020203" pitchFamily="34" charset="0"/>
              </a:rPr>
              <a:t>3) </a:t>
            </a:r>
            <a:r>
              <a:rPr lang="en-US" altLang="zh-CN" sz="2800" dirty="0">
                <a:solidFill>
                  <a:srgbClr val="FF0000"/>
                </a:solidFill>
                <a:latin typeface="Bahnschrift Light" panose="020B0502040204020203" pitchFamily="34" charset="0"/>
              </a:rPr>
              <a:t>= </a:t>
            </a:r>
            <a:r>
              <a:rPr lang="en-US" altLang="zh-CN" sz="2800" dirty="0" smtClean="0">
                <a:solidFill>
                  <a:srgbClr val="FF0000"/>
                </a:solidFill>
                <a:latin typeface="Bahnschrift Light" panose="020B0502040204020203" pitchFamily="34" charset="0"/>
              </a:rPr>
              <a:t>P(Z&lt;1.67) = 0.9525</a:t>
            </a:r>
            <a:r>
              <a:rPr lang="en-US" altLang="zh-CN" sz="2800" dirty="0">
                <a:solidFill>
                  <a:srgbClr val="FF0000"/>
                </a:solidFill>
                <a:latin typeface="Bahnschrift Light" panose="020B0502040204020203" pitchFamily="34" charset="0"/>
              </a:rPr>
              <a:t>. </a:t>
            </a:r>
            <a:endParaRPr lang="en-US" altLang="zh-CN" sz="2800" dirty="0" smtClean="0">
              <a:solidFill>
                <a:srgbClr val="FF0000"/>
              </a:solidFill>
              <a:latin typeface="Bahnschrift Light" panose="020B0502040204020203" pitchFamily="34" charset="0"/>
            </a:endParaRPr>
          </a:p>
        </p:txBody>
      </p:sp>
      <p:sp>
        <p:nvSpPr>
          <p:cNvPr id="3" name="矩形 2"/>
          <p:cNvSpPr/>
          <p:nvPr/>
        </p:nvSpPr>
        <p:spPr>
          <a:xfrm>
            <a:off x="132521" y="5182183"/>
            <a:ext cx="7525579" cy="1384995"/>
          </a:xfrm>
          <a:prstGeom prst="rect">
            <a:avLst/>
          </a:prstGeom>
        </p:spPr>
        <p:txBody>
          <a:bodyPr wrap="square">
            <a:spAutoFit/>
          </a:bodyPr>
          <a:lstStyle/>
          <a:p>
            <a:r>
              <a:rPr lang="en-US" altLang="zh-CN" sz="2800" dirty="0">
                <a:solidFill>
                  <a:srgbClr val="FF0000"/>
                </a:solidFill>
                <a:latin typeface="Bahnschrift Light" panose="020B0502040204020203" pitchFamily="34" charset="0"/>
              </a:rPr>
              <a:t>About 95% of cars of this model would be able to make an emergency stop within 160 feet. So Danielle is likely to be able to stop safely.</a:t>
            </a:r>
            <a:endParaRPr lang="zh-CN" altLang="en-US" sz="2800" dirty="0">
              <a:solidFill>
                <a:srgbClr val="FF0000"/>
              </a:solidFill>
              <a:latin typeface="Bahnschrift Light" panose="020B0502040204020203" pitchFamily="34" charset="0"/>
            </a:endParaRPr>
          </a:p>
        </p:txBody>
      </p:sp>
    </p:spTree>
    <p:extLst>
      <p:ext uri="{BB962C8B-B14F-4D97-AF65-F5344CB8AC3E}">
        <p14:creationId xmlns:p14="http://schemas.microsoft.com/office/powerpoint/2010/main" val="3435658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ctr"/>
            <a:r>
              <a:rPr lang="en-US" altLang="zh-CN" sz="7200" b="1" dirty="0" smtClean="0"/>
              <a:t>Calculator</a:t>
            </a:r>
            <a:endParaRPr lang="zh-CN" altLang="en-US" sz="7200" b="1" dirty="0"/>
          </a:p>
        </p:txBody>
      </p:sp>
      <mc:AlternateContent xmlns:mc="http://schemas.openxmlformats.org/markup-compatibility/2006">
        <mc:Choice xmlns:a14="http://schemas.microsoft.com/office/drawing/2010/main" Requires="a14">
          <p:sp>
            <p:nvSpPr>
              <p:cNvPr id="4" name="标题 1"/>
              <p:cNvSpPr txBox="1">
                <a:spLocks/>
              </p:cNvSpPr>
              <p:nvPr/>
            </p:nvSpPr>
            <p:spPr>
              <a:xfrm>
                <a:off x="838200" y="2060575"/>
                <a:ext cx="10515600" cy="32829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14:m>
                  <m:oMathPara xmlns:m="http://schemas.openxmlformats.org/officeDocument/2006/math">
                    <m:oMathParaPr>
                      <m:jc m:val="left"/>
                    </m:oMathParaPr>
                    <m:oMath xmlns:m="http://schemas.openxmlformats.org/officeDocument/2006/math">
                      <m:r>
                        <m:rPr>
                          <m:sty m:val="p"/>
                        </m:rPr>
                        <a:rPr lang="en-US" altLang="zh-CN" sz="6000" b="0" i="0" smtClean="0">
                          <a:latin typeface="Cambria Math" panose="02040503050406030204" pitchFamily="18" charset="0"/>
                        </a:rPr>
                        <m:t>X</m:t>
                      </m:r>
                      <m:r>
                        <a:rPr lang="en-US" altLang="zh-CN" sz="6000" b="0" i="0" smtClean="0">
                          <a:latin typeface="Cambria Math" panose="02040503050406030204" pitchFamily="18" charset="0"/>
                        </a:rPr>
                        <m:t>~</m:t>
                      </m:r>
                      <m:r>
                        <m:rPr>
                          <m:sty m:val="p"/>
                        </m:rPr>
                        <a:rPr lang="en-US" altLang="zh-CN" sz="6000" b="0" i="0" smtClean="0">
                          <a:latin typeface="Cambria Math" panose="02040503050406030204" pitchFamily="18" charset="0"/>
                        </a:rPr>
                        <m:t>N</m:t>
                      </m:r>
                      <m:d>
                        <m:dPr>
                          <m:ctrlPr>
                            <a:rPr lang="en-US" altLang="zh-CN" sz="6000" b="0" i="0" smtClean="0">
                              <a:latin typeface="Cambria Math" panose="02040503050406030204" pitchFamily="18" charset="0"/>
                            </a:rPr>
                          </m:ctrlPr>
                        </m:dPr>
                        <m:e>
                          <m:r>
                            <a:rPr lang="en-US" altLang="zh-CN" sz="6000" b="0" i="0" smtClean="0">
                              <a:latin typeface="Cambria Math" panose="02040503050406030204" pitchFamily="18" charset="0"/>
                            </a:rPr>
                            <m:t>155,</m:t>
                          </m:r>
                          <m:sSup>
                            <m:sSupPr>
                              <m:ctrlPr>
                                <a:rPr lang="en-US" altLang="zh-CN" sz="6000" i="1" smtClean="0">
                                  <a:latin typeface="Cambria Math" panose="02040503050406030204" pitchFamily="18" charset="0"/>
                                </a:rPr>
                              </m:ctrlPr>
                            </m:sSupPr>
                            <m:e>
                              <m:r>
                                <a:rPr lang="en-US" altLang="zh-CN" sz="6000" b="0" i="1" smtClean="0">
                                  <a:latin typeface="Cambria Math" panose="02040503050406030204" pitchFamily="18" charset="0"/>
                                </a:rPr>
                                <m:t>3</m:t>
                              </m:r>
                            </m:e>
                            <m:sup>
                              <m:r>
                                <a:rPr lang="en-US" altLang="zh-CN" sz="6000" b="0" i="1" smtClean="0">
                                  <a:latin typeface="Cambria Math" panose="02040503050406030204" pitchFamily="18" charset="0"/>
                                </a:rPr>
                                <m:t>2</m:t>
                              </m:r>
                            </m:sup>
                          </m:sSup>
                        </m:e>
                      </m:d>
                    </m:oMath>
                  </m:oMathPara>
                </a14:m>
                <a:endParaRPr lang="en-US" altLang="zh-CN" sz="6000" b="0" dirty="0" smtClean="0"/>
              </a:p>
              <a:p>
                <a:pPr>
                  <a:lnSpc>
                    <a:spcPct val="150000"/>
                  </a:lnSpc>
                </a:pPr>
                <a14:m>
                  <m:oMathPara xmlns:m="http://schemas.openxmlformats.org/officeDocument/2006/math">
                    <m:oMathParaPr>
                      <m:jc m:val="left"/>
                    </m:oMathParaPr>
                    <m:oMath xmlns:m="http://schemas.openxmlformats.org/officeDocument/2006/math">
                      <m:r>
                        <a:rPr lang="en-US" altLang="zh-CN" sz="6000" b="0" i="1" smtClean="0">
                          <a:latin typeface="Cambria Math" panose="02040503050406030204" pitchFamily="18" charset="0"/>
                        </a:rPr>
                        <m:t>𝑃</m:t>
                      </m:r>
                      <m:d>
                        <m:dPr>
                          <m:ctrlPr>
                            <a:rPr lang="en-US" altLang="zh-CN" sz="6000" b="0" i="1" smtClean="0">
                              <a:latin typeface="Cambria Math" panose="02040503050406030204" pitchFamily="18" charset="0"/>
                            </a:rPr>
                          </m:ctrlPr>
                        </m:dPr>
                        <m:e>
                          <m:r>
                            <a:rPr lang="en-US" altLang="zh-CN" sz="6000" b="0" i="1" smtClean="0">
                              <a:latin typeface="Cambria Math" panose="02040503050406030204" pitchFamily="18" charset="0"/>
                            </a:rPr>
                            <m:t>𝑋</m:t>
                          </m:r>
                          <m:r>
                            <a:rPr lang="en-US" altLang="zh-CN" sz="6000" b="0" i="1" smtClean="0">
                              <a:latin typeface="Cambria Math" panose="02040503050406030204" pitchFamily="18" charset="0"/>
                            </a:rPr>
                            <m:t>&lt;160</m:t>
                          </m:r>
                        </m:e>
                      </m:d>
                      <m:r>
                        <a:rPr lang="en-US" altLang="zh-CN" sz="6000" b="0" i="1" smtClean="0">
                          <a:latin typeface="Cambria Math" panose="02040503050406030204" pitchFamily="18" charset="0"/>
                        </a:rPr>
                        <m:t>= ?</m:t>
                      </m:r>
                    </m:oMath>
                  </m:oMathPara>
                </a14:m>
                <a:endParaRPr lang="zh-CN" altLang="en-US" sz="6000" dirty="0"/>
              </a:p>
              <a:p>
                <a:pPr>
                  <a:lnSpc>
                    <a:spcPct val="150000"/>
                  </a:lnSpc>
                </a:pPr>
                <a:endParaRPr lang="zh-CN" altLang="en-US" sz="6000" dirty="0"/>
              </a:p>
            </p:txBody>
          </p:sp>
        </mc:Choice>
        <mc:Fallback>
          <p:sp>
            <p:nvSpPr>
              <p:cNvPr id="4" name="标题 1"/>
              <p:cNvSpPr txBox="1">
                <a:spLocks noRot="1" noChangeAspect="1" noMove="1" noResize="1" noEditPoints="1" noAdjustHandles="1" noChangeArrowheads="1" noChangeShapeType="1" noTextEdit="1"/>
              </p:cNvSpPr>
              <p:nvPr/>
            </p:nvSpPr>
            <p:spPr>
              <a:xfrm>
                <a:off x="838200" y="2060575"/>
                <a:ext cx="10515600" cy="3282950"/>
              </a:xfrm>
              <a:prstGeom prst="rect">
                <a:avLst/>
              </a:prstGeom>
              <a:blipFill>
                <a:blip r:embed="rId3"/>
                <a:stretch>
                  <a:fillRect t="-5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559797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2" name="WordArt 15"/>
          <p:cNvSpPr>
            <a:spLocks noChangeArrowheads="1" noChangeShapeType="1" noTextEdit="1"/>
          </p:cNvSpPr>
          <p:nvPr/>
        </p:nvSpPr>
        <p:spPr bwMode="auto">
          <a:xfrm>
            <a:off x="6709693" y="894522"/>
            <a:ext cx="5482307" cy="2704631"/>
          </a:xfrm>
          <a:prstGeom prst="rect">
            <a:avLst/>
          </a:prstGeom>
        </p:spPr>
        <p:txBody>
          <a:bodyPr vert="horz" wrap="none" fromWordArt="1">
            <a:prstTxWarp prst="textPlain">
              <a:avLst>
                <a:gd name="adj" fmla="val 50000"/>
              </a:avLst>
            </a:prstTxWarp>
          </a:bodyPr>
          <a:lstStyle/>
          <a:p>
            <a:pPr algn="ctr">
              <a:buFontTx/>
              <a:buNone/>
            </a:pPr>
            <a:r>
              <a:rPr lang="en-US" altLang="zh-CN" sz="1050" kern="10" dirty="0">
                <a:ln w="9525">
                  <a:solidFill>
                    <a:srgbClr val="000000"/>
                  </a:solidFill>
                  <a:round/>
                  <a:headEnd/>
                  <a:tailEnd/>
                </a:ln>
                <a:solidFill>
                  <a:schemeClr val="accent2"/>
                </a:solidFill>
                <a:latin typeface="Arial Black" panose="020B0A04020102020204" pitchFamily="34" charset="0"/>
              </a:rPr>
              <a:t>The </a:t>
            </a:r>
            <a:endParaRPr lang="en-US" altLang="zh-CN" sz="1050" kern="10" dirty="0" smtClean="0">
              <a:ln w="9525">
                <a:solidFill>
                  <a:srgbClr val="000000"/>
                </a:solidFill>
                <a:round/>
                <a:headEnd/>
                <a:tailEnd/>
              </a:ln>
              <a:solidFill>
                <a:schemeClr val="accent2"/>
              </a:solidFill>
              <a:latin typeface="Arial Black" panose="020B0A04020102020204" pitchFamily="34" charset="0"/>
            </a:endParaRPr>
          </a:p>
          <a:p>
            <a:pPr algn="ctr">
              <a:buFontTx/>
              <a:buNone/>
            </a:pPr>
            <a:r>
              <a:rPr lang="en-US" altLang="zh-CN" sz="1050" kern="10" dirty="0" smtClean="0">
                <a:ln w="9525">
                  <a:solidFill>
                    <a:srgbClr val="000000"/>
                  </a:solidFill>
                  <a:round/>
                  <a:headEnd/>
                  <a:tailEnd/>
                </a:ln>
                <a:solidFill>
                  <a:schemeClr val="accent2"/>
                </a:solidFill>
                <a:latin typeface="Arial Black" panose="020B0A04020102020204" pitchFamily="34" charset="0"/>
              </a:rPr>
              <a:t>68–95–99.7 </a:t>
            </a:r>
          </a:p>
          <a:p>
            <a:pPr algn="ctr">
              <a:buFontTx/>
              <a:buNone/>
            </a:pPr>
            <a:r>
              <a:rPr lang="en-US" altLang="zh-CN" sz="1050" kern="10" dirty="0" smtClean="0">
                <a:ln w="9525">
                  <a:solidFill>
                    <a:srgbClr val="000000"/>
                  </a:solidFill>
                  <a:round/>
                  <a:headEnd/>
                  <a:tailEnd/>
                </a:ln>
                <a:solidFill>
                  <a:schemeClr val="accent2"/>
                </a:solidFill>
                <a:latin typeface="Arial Black" panose="020B0A04020102020204" pitchFamily="34" charset="0"/>
              </a:rPr>
              <a:t>RULE</a:t>
            </a:r>
            <a:endParaRPr lang="zh-CN" altLang="en-US" sz="1050" kern="10" dirty="0">
              <a:ln w="9525">
                <a:solidFill>
                  <a:srgbClr val="000000"/>
                </a:solidFill>
                <a:round/>
                <a:headEnd/>
                <a:tailEnd/>
              </a:ln>
              <a:solidFill>
                <a:schemeClr val="accent2"/>
              </a:solidFill>
              <a:latin typeface="Arial Black" panose="020B0A04020102020204" pitchFamily="34" charset="0"/>
            </a:endParaRPr>
          </a:p>
        </p:txBody>
      </p:sp>
      <p:pic>
        <p:nvPicPr>
          <p:cNvPr id="2" name="图片 1"/>
          <p:cNvPicPr>
            <a:picLocks noChangeAspect="1"/>
          </p:cNvPicPr>
          <p:nvPr/>
        </p:nvPicPr>
        <p:blipFill rotWithShape="1">
          <a:blip r:embed="rId3"/>
          <a:srcRect t="69315" r="11601"/>
          <a:stretch/>
        </p:blipFill>
        <p:spPr>
          <a:xfrm>
            <a:off x="3735450" y="4737753"/>
            <a:ext cx="8456550" cy="2120247"/>
          </a:xfrm>
          <a:prstGeom prst="rect">
            <a:avLst/>
          </a:prstGeom>
        </p:spPr>
      </p:pic>
      <p:pic>
        <p:nvPicPr>
          <p:cNvPr id="17" name="Picture 2" descr="D:\Art\CH02\F02_1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497490" cy="4737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67771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2"/>
          <p:cNvSpPr txBox="1">
            <a:spLocks noChangeArrowheads="1"/>
          </p:cNvSpPr>
          <p:nvPr/>
        </p:nvSpPr>
        <p:spPr bwMode="auto">
          <a:xfrm>
            <a:off x="4953001" y="457200"/>
            <a:ext cx="20812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imes New Roman" panose="02020603050405020304" pitchFamily="18" charset="0"/>
              </a:defRPr>
            </a:lvl1pPr>
            <a:lvl2pPr marL="742950" indent="-285750" eaLnBrk="0" hangingPunct="0">
              <a:defRPr sz="3200">
                <a:solidFill>
                  <a:schemeClr val="tx1"/>
                </a:solidFill>
                <a:latin typeface="Times New Roman" panose="02020603050405020304" pitchFamily="18" charset="0"/>
              </a:defRPr>
            </a:lvl2pPr>
            <a:lvl3pPr marL="1143000" indent="-228600" eaLnBrk="0" hangingPunct="0">
              <a:defRPr sz="3200">
                <a:solidFill>
                  <a:schemeClr val="tx1"/>
                </a:solidFill>
                <a:latin typeface="Times New Roman" panose="02020603050405020304" pitchFamily="18" charset="0"/>
              </a:defRPr>
            </a:lvl3pPr>
            <a:lvl4pPr marL="1600200" indent="-228600" eaLnBrk="0" hangingPunct="0">
              <a:defRPr sz="3200">
                <a:solidFill>
                  <a:schemeClr val="tx1"/>
                </a:solidFill>
                <a:latin typeface="Times New Roman" panose="02020603050405020304" pitchFamily="18" charset="0"/>
              </a:defRPr>
            </a:lvl4pPr>
            <a:lvl5pPr marL="2057400" indent="-228600" eaLnBrk="0" hangingPunct="0">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defRPr>
            </a:lvl9pPr>
          </a:lstStyle>
          <a:p>
            <a:pPr eaLnBrk="1" hangingPunct="1">
              <a:buFontTx/>
              <a:buNone/>
            </a:pPr>
            <a:r>
              <a:rPr lang="en-US" altLang="zh-CN" b="1" u="sng" dirty="0">
                <a:ea typeface="宋体" panose="02010600030101010101" pitchFamily="2" charset="-122"/>
              </a:rPr>
              <a:t>Percentiles</a:t>
            </a:r>
          </a:p>
        </p:txBody>
      </p:sp>
      <p:sp>
        <p:nvSpPr>
          <p:cNvPr id="8196" name="Rectangle 4"/>
          <p:cNvSpPr>
            <a:spLocks noChangeArrowheads="1"/>
          </p:cNvSpPr>
          <p:nvPr/>
        </p:nvSpPr>
        <p:spPr bwMode="auto">
          <a:xfrm>
            <a:off x="536713" y="1143000"/>
            <a:ext cx="11499574" cy="2108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a:solidFill>
                  <a:schemeClr val="tx1"/>
                </a:solidFill>
                <a:latin typeface="Times New Roman" panose="02020603050405020304" pitchFamily="18" charset="0"/>
              </a:defRPr>
            </a:lvl1pPr>
            <a:lvl2pPr marL="742950" indent="-285750" eaLnBrk="0" hangingPunct="0">
              <a:defRPr sz="3200">
                <a:solidFill>
                  <a:schemeClr val="tx1"/>
                </a:solidFill>
                <a:latin typeface="Times New Roman" panose="02020603050405020304" pitchFamily="18" charset="0"/>
              </a:defRPr>
            </a:lvl2pPr>
            <a:lvl3pPr marL="1143000" indent="-228600" eaLnBrk="0" hangingPunct="0">
              <a:defRPr sz="3200">
                <a:solidFill>
                  <a:schemeClr val="tx1"/>
                </a:solidFill>
                <a:latin typeface="Times New Roman" panose="02020603050405020304" pitchFamily="18" charset="0"/>
              </a:defRPr>
            </a:lvl3pPr>
            <a:lvl4pPr marL="1600200" indent="-228600" eaLnBrk="0" hangingPunct="0">
              <a:defRPr sz="3200">
                <a:solidFill>
                  <a:schemeClr val="tx1"/>
                </a:solidFill>
                <a:latin typeface="Times New Roman" panose="02020603050405020304" pitchFamily="18" charset="0"/>
              </a:defRPr>
            </a:lvl4pPr>
            <a:lvl5pPr marL="2057400" indent="-228600" eaLnBrk="0" hangingPunct="0">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defRPr>
            </a:lvl9pPr>
          </a:lstStyle>
          <a:p>
            <a:pPr eaLnBrk="1" hangingPunct="1">
              <a:spcBef>
                <a:spcPct val="0"/>
              </a:spcBef>
              <a:buFontTx/>
              <a:buNone/>
            </a:pPr>
            <a:r>
              <a:rPr lang="en-US" altLang="zh-CN" sz="3600" dirty="0">
                <a:ea typeface="宋体" panose="02010600030101010101" pitchFamily="2" charset="-122"/>
                <a:cs typeface="Times New Roman" panose="02020603050405020304" pitchFamily="18" charset="0"/>
              </a:rPr>
              <a:t> The </a:t>
            </a:r>
            <a:r>
              <a:rPr lang="en-US" altLang="zh-CN" sz="3600" i="1" dirty="0">
                <a:ea typeface="宋体" panose="02010600030101010101" pitchFamily="2" charset="-122"/>
                <a:cs typeface="Times New Roman" panose="02020603050405020304" pitchFamily="18" charset="0"/>
              </a:rPr>
              <a:t>percentile</a:t>
            </a:r>
            <a:r>
              <a:rPr lang="en-US" altLang="zh-CN" sz="3600" dirty="0">
                <a:ea typeface="宋体" panose="02010600030101010101" pitchFamily="2" charset="-122"/>
                <a:cs typeface="Times New Roman" panose="02020603050405020304" pitchFamily="18" charset="0"/>
              </a:rPr>
              <a:t> of a score, x, is the percentage of scores which fall at or below the score.</a:t>
            </a:r>
          </a:p>
          <a:p>
            <a:pPr>
              <a:spcBef>
                <a:spcPct val="0"/>
              </a:spcBef>
              <a:buFontTx/>
              <a:buNone/>
            </a:pPr>
            <a:r>
              <a:rPr lang="en-US" altLang="zh-CN" sz="2800" dirty="0">
                <a:ea typeface="宋体" panose="02010600030101010101" pitchFamily="2" charset="-122"/>
                <a:cs typeface="Times New Roman" panose="02020603050405020304" pitchFamily="18" charset="0"/>
              </a:rPr>
              <a:t> </a:t>
            </a:r>
            <a:endParaRPr lang="en-US" altLang="zh-CN" sz="1200" dirty="0">
              <a:ea typeface="宋体" panose="02010600030101010101" pitchFamily="2" charset="-122"/>
              <a:cs typeface="Times New Roman" panose="02020603050405020304" pitchFamily="18" charset="0"/>
            </a:endParaRPr>
          </a:p>
          <a:p>
            <a:pPr>
              <a:spcBef>
                <a:spcPct val="0"/>
              </a:spcBef>
              <a:buFontTx/>
              <a:buNone/>
            </a:pPr>
            <a:r>
              <a:rPr lang="en-US" altLang="zh-CN" sz="2000" dirty="0">
                <a:ea typeface="宋体" panose="02010600030101010101" pitchFamily="2" charset="-122"/>
              </a:rPr>
              <a:t/>
            </a:r>
            <a:br>
              <a:rPr lang="en-US" altLang="zh-CN" sz="2000" dirty="0">
                <a:ea typeface="宋体" panose="02010600030101010101" pitchFamily="2" charset="-122"/>
              </a:rPr>
            </a:br>
            <a:endParaRPr lang="en-US" altLang="zh-CN" sz="1200" dirty="0">
              <a:ea typeface="宋体" panose="02010600030101010101" pitchFamily="2" charset="-122"/>
              <a:cs typeface="Times New Roman" panose="02020603050405020304" pitchFamily="18" charset="0"/>
            </a:endParaRPr>
          </a:p>
        </p:txBody>
      </p:sp>
      <p:sp>
        <p:nvSpPr>
          <p:cNvPr id="8197" name="Rectangle 5"/>
          <p:cNvSpPr>
            <a:spLocks noChangeArrowheads="1"/>
          </p:cNvSpPr>
          <p:nvPr/>
        </p:nvSpPr>
        <p:spPr bwMode="auto">
          <a:xfrm>
            <a:off x="1524000" y="744539"/>
            <a:ext cx="9144000"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anose="02020603050405020304" pitchFamily="18" charset="0"/>
              </a:defRPr>
            </a:lvl1pPr>
            <a:lvl2pPr marL="742950" indent="-285750" eaLnBrk="0" hangingPunct="0">
              <a:defRPr sz="3200">
                <a:solidFill>
                  <a:schemeClr val="tx1"/>
                </a:solidFill>
                <a:latin typeface="Times New Roman" panose="02020603050405020304" pitchFamily="18" charset="0"/>
              </a:defRPr>
            </a:lvl2pPr>
            <a:lvl3pPr marL="1143000" indent="-228600" eaLnBrk="0" hangingPunct="0">
              <a:defRPr sz="3200">
                <a:solidFill>
                  <a:schemeClr val="tx1"/>
                </a:solidFill>
                <a:latin typeface="Times New Roman" panose="02020603050405020304" pitchFamily="18" charset="0"/>
              </a:defRPr>
            </a:lvl3pPr>
            <a:lvl4pPr marL="1600200" indent="-228600" eaLnBrk="0" hangingPunct="0">
              <a:defRPr sz="3200">
                <a:solidFill>
                  <a:schemeClr val="tx1"/>
                </a:solidFill>
                <a:latin typeface="Times New Roman" panose="02020603050405020304" pitchFamily="18" charset="0"/>
              </a:defRPr>
            </a:lvl4pPr>
            <a:lvl5pPr marL="2057400" indent="-228600" eaLnBrk="0" hangingPunct="0">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defRPr>
            </a:lvl9pPr>
          </a:lstStyle>
          <a:p>
            <a:pPr eaLnBrk="1" hangingPunct="1">
              <a:spcBef>
                <a:spcPct val="0"/>
              </a:spcBef>
              <a:buFontTx/>
              <a:buNone/>
            </a:pPr>
            <a:r>
              <a:rPr lang="en-US" altLang="zh-CN" sz="1000">
                <a:ea typeface="宋体" panose="02010600030101010101" pitchFamily="2" charset="-122"/>
                <a:cs typeface="Times New Roman" panose="02020603050405020304" pitchFamily="18" charset="0"/>
              </a:rPr>
              <a:t/>
            </a:r>
            <a:br>
              <a:rPr lang="en-US" altLang="zh-CN" sz="1000">
                <a:ea typeface="宋体" panose="02010600030101010101" pitchFamily="2" charset="-122"/>
                <a:cs typeface="Times New Roman" panose="02020603050405020304" pitchFamily="18" charset="0"/>
              </a:rPr>
            </a:br>
            <a:r>
              <a:rPr lang="en-US" altLang="zh-CN" sz="1800">
                <a:ea typeface="宋体" panose="02010600030101010101" pitchFamily="2" charset="-122"/>
                <a:cs typeface="Times New Roman" panose="02020603050405020304" pitchFamily="18" charset="0"/>
              </a:rPr>
              <a:t> </a:t>
            </a:r>
            <a:endParaRPr lang="en-US" altLang="zh-CN" sz="1000">
              <a:ea typeface="宋体" panose="02010600030101010101" pitchFamily="2" charset="-122"/>
              <a:cs typeface="Times New Roman" panose="02020603050405020304" pitchFamily="18" charset="0"/>
            </a:endParaRPr>
          </a:p>
          <a:p>
            <a:pPr>
              <a:spcBef>
                <a:spcPct val="0"/>
              </a:spcBef>
              <a:buFontTx/>
              <a:buNone/>
            </a:pPr>
            <a:endParaRPr lang="en-US" altLang="zh-CN" sz="2400">
              <a:ea typeface="宋体" panose="02010600030101010101" pitchFamily="2" charset="-122"/>
            </a:endParaRPr>
          </a:p>
        </p:txBody>
      </p:sp>
      <mc:AlternateContent xmlns:mc="http://schemas.openxmlformats.org/markup-compatibility/2006">
        <mc:Choice xmlns:a14="http://schemas.microsoft.com/office/drawing/2010/main" Requires="a14">
          <p:sp>
            <p:nvSpPr>
              <p:cNvPr id="8198" name="Text Box 7"/>
              <p:cNvSpPr txBox="1">
                <a:spLocks noChangeArrowheads="1"/>
              </p:cNvSpPr>
              <p:nvPr/>
            </p:nvSpPr>
            <p:spPr bwMode="auto">
              <a:xfrm>
                <a:off x="1410914" y="2499432"/>
                <a:ext cx="9348944" cy="28841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3200">
                    <a:solidFill>
                      <a:schemeClr val="tx1"/>
                    </a:solidFill>
                    <a:latin typeface="Times New Roman" panose="02020603050405020304" pitchFamily="18" charset="0"/>
                  </a:defRPr>
                </a:lvl1pPr>
                <a:lvl2pPr marL="742950" indent="-285750" eaLnBrk="0" hangingPunct="0">
                  <a:defRPr sz="3200">
                    <a:solidFill>
                      <a:schemeClr val="tx1"/>
                    </a:solidFill>
                    <a:latin typeface="Times New Roman" panose="02020603050405020304" pitchFamily="18" charset="0"/>
                  </a:defRPr>
                </a:lvl2pPr>
                <a:lvl3pPr marL="1143000" indent="-228600" eaLnBrk="0" hangingPunct="0">
                  <a:defRPr sz="3200">
                    <a:solidFill>
                      <a:schemeClr val="tx1"/>
                    </a:solidFill>
                    <a:latin typeface="Times New Roman" panose="02020603050405020304" pitchFamily="18" charset="0"/>
                  </a:defRPr>
                </a:lvl3pPr>
                <a:lvl4pPr marL="1600200" indent="-228600" eaLnBrk="0" hangingPunct="0">
                  <a:defRPr sz="3200">
                    <a:solidFill>
                      <a:schemeClr val="tx1"/>
                    </a:solidFill>
                    <a:latin typeface="Times New Roman" panose="02020603050405020304" pitchFamily="18" charset="0"/>
                  </a:defRPr>
                </a:lvl4pPr>
                <a:lvl5pPr marL="2057400" indent="-228600" eaLnBrk="0" hangingPunct="0">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defRPr>
                </a:lvl9pPr>
              </a:lstStyle>
              <a:p>
                <a:pPr algn="ctr">
                  <a:lnSpc>
                    <a:spcPct val="150000"/>
                  </a:lnSpc>
                  <a:spcBef>
                    <a:spcPct val="0"/>
                  </a:spcBef>
                  <a:buFontTx/>
                  <a:buNone/>
                </a:pPr>
                <a:r>
                  <a:rPr lang="en-US" altLang="zh-CN" sz="5400" dirty="0" smtClean="0">
                    <a:ea typeface="宋体" panose="02010600030101010101" pitchFamily="2" charset="-122"/>
                  </a:rPr>
                  <a:t>The kth percentile </a:t>
                </a:r>
                <a14:m>
                  <m:oMath xmlns:m="http://schemas.openxmlformats.org/officeDocument/2006/math">
                    <m:sSub>
                      <m:sSubPr>
                        <m:ctrlPr>
                          <a:rPr lang="en-US" altLang="zh-CN" sz="5400" b="0" i="1" smtClean="0">
                            <a:latin typeface="Cambria Math" panose="02040503050406030204" pitchFamily="18" charset="0"/>
                            <a:ea typeface="宋体" panose="02010600030101010101" pitchFamily="2" charset="-122"/>
                          </a:rPr>
                        </m:ctrlPr>
                      </m:sSubPr>
                      <m:e>
                        <m:r>
                          <a:rPr lang="en-US" altLang="zh-CN" sz="5400" b="0" i="1" smtClean="0">
                            <a:latin typeface="Cambria Math" panose="02040503050406030204" pitchFamily="18" charset="0"/>
                            <a:ea typeface="宋体" panose="02010600030101010101" pitchFamily="2" charset="-122"/>
                          </a:rPr>
                          <m:t>𝑃</m:t>
                        </m:r>
                      </m:e>
                      <m:sub>
                        <m:r>
                          <a:rPr lang="en-US" altLang="zh-CN" sz="5400" b="0" i="1" smtClean="0">
                            <a:latin typeface="Cambria Math" panose="02040503050406030204" pitchFamily="18" charset="0"/>
                            <a:ea typeface="宋体" panose="02010600030101010101" pitchFamily="2" charset="-122"/>
                          </a:rPr>
                          <m:t>𝑘</m:t>
                        </m:r>
                      </m:sub>
                    </m:sSub>
                  </m:oMath>
                </a14:m>
                <a:r>
                  <a:rPr lang="en-US" altLang="zh-CN" sz="5400" b="0" dirty="0" smtClean="0">
                    <a:ea typeface="宋体" panose="02010600030101010101" pitchFamily="2" charset="-122"/>
                  </a:rPr>
                  <a:t>:</a:t>
                </a:r>
              </a:p>
              <a:p>
                <a:pPr algn="ctr">
                  <a:lnSpc>
                    <a:spcPct val="150000"/>
                  </a:lnSpc>
                  <a:spcBef>
                    <a:spcPct val="0"/>
                  </a:spcBef>
                  <a:buFontTx/>
                  <a:buNone/>
                </a:pPr>
                <a14:m>
                  <m:oMath xmlns:m="http://schemas.openxmlformats.org/officeDocument/2006/math">
                    <m:nary>
                      <m:naryPr>
                        <m:ctrlPr>
                          <a:rPr lang="en-US" altLang="zh-CN" sz="5400" b="0" i="1" smtClean="0">
                            <a:latin typeface="Cambria Math" panose="02040503050406030204" pitchFamily="18" charset="0"/>
                            <a:ea typeface="宋体" panose="02010600030101010101" pitchFamily="2" charset="-122"/>
                          </a:rPr>
                        </m:ctrlPr>
                      </m:naryPr>
                      <m:sub>
                        <m:r>
                          <m:rPr>
                            <m:brk m:alnAt="23"/>
                          </m:rPr>
                          <a:rPr lang="en-US" altLang="zh-CN" sz="5400" b="0" i="1" smtClean="0">
                            <a:latin typeface="Cambria Math" panose="02040503050406030204" pitchFamily="18" charset="0"/>
                            <a:ea typeface="宋体" panose="02010600030101010101" pitchFamily="2" charset="-122"/>
                          </a:rPr>
                          <m:t>−</m:t>
                        </m:r>
                        <m:r>
                          <a:rPr lang="en-US" altLang="zh-CN" sz="5400" b="0" i="1" smtClean="0">
                            <a:latin typeface="Cambria Math" panose="02040503050406030204" pitchFamily="18" charset="0"/>
                            <a:ea typeface="Cambria Math" panose="02040503050406030204" pitchFamily="18" charset="0"/>
                          </a:rPr>
                          <m:t>∞</m:t>
                        </m:r>
                      </m:sub>
                      <m:sup>
                        <m:sSub>
                          <m:sSubPr>
                            <m:ctrlPr>
                              <a:rPr lang="en-US" altLang="zh-CN" sz="5400" b="0" i="1" smtClean="0">
                                <a:latin typeface="Cambria Math" panose="02040503050406030204" pitchFamily="18" charset="0"/>
                                <a:ea typeface="宋体" panose="02010600030101010101" pitchFamily="2" charset="-122"/>
                              </a:rPr>
                            </m:ctrlPr>
                          </m:sSubPr>
                          <m:e>
                            <m:r>
                              <a:rPr lang="en-US" altLang="zh-CN" sz="5400" b="0" i="1" smtClean="0">
                                <a:latin typeface="Cambria Math" panose="02040503050406030204" pitchFamily="18" charset="0"/>
                                <a:ea typeface="宋体" panose="02010600030101010101" pitchFamily="2" charset="-122"/>
                              </a:rPr>
                              <m:t>𝑃</m:t>
                            </m:r>
                          </m:e>
                          <m:sub>
                            <m:r>
                              <a:rPr lang="en-US" altLang="zh-CN" sz="5400" b="0" i="1" smtClean="0">
                                <a:latin typeface="Cambria Math" panose="02040503050406030204" pitchFamily="18" charset="0"/>
                                <a:ea typeface="宋体" panose="02010600030101010101" pitchFamily="2" charset="-122"/>
                              </a:rPr>
                              <m:t>𝑘</m:t>
                            </m:r>
                          </m:sub>
                        </m:sSub>
                      </m:sup>
                      <m:e>
                        <m:r>
                          <a:rPr lang="en-US" altLang="zh-CN" sz="5400" b="0" i="1" smtClean="0">
                            <a:latin typeface="Cambria Math" panose="02040503050406030204" pitchFamily="18" charset="0"/>
                            <a:ea typeface="宋体" panose="02010600030101010101" pitchFamily="2" charset="-122"/>
                          </a:rPr>
                          <m:t>𝑓</m:t>
                        </m:r>
                        <m:d>
                          <m:dPr>
                            <m:ctrlPr>
                              <a:rPr lang="en-US" altLang="zh-CN" sz="5400" b="0" i="1" smtClean="0">
                                <a:latin typeface="Cambria Math" panose="02040503050406030204" pitchFamily="18" charset="0"/>
                                <a:ea typeface="宋体" panose="02010600030101010101" pitchFamily="2" charset="-122"/>
                              </a:rPr>
                            </m:ctrlPr>
                          </m:dPr>
                          <m:e>
                            <m:r>
                              <a:rPr lang="en-US" altLang="zh-CN" sz="5400" b="0" i="1" smtClean="0">
                                <a:latin typeface="Cambria Math" panose="02040503050406030204" pitchFamily="18" charset="0"/>
                                <a:ea typeface="宋体" panose="02010600030101010101" pitchFamily="2" charset="-122"/>
                              </a:rPr>
                              <m:t>𝑥</m:t>
                            </m:r>
                          </m:e>
                        </m:d>
                      </m:e>
                    </m:nary>
                    <m:r>
                      <a:rPr lang="en-US" altLang="zh-CN" sz="5400" b="0" i="1" smtClean="0">
                        <a:latin typeface="Cambria Math" panose="02040503050406030204" pitchFamily="18" charset="0"/>
                        <a:ea typeface="宋体" panose="02010600030101010101" pitchFamily="2" charset="-122"/>
                      </a:rPr>
                      <m:t>𝑑𝑥</m:t>
                    </m:r>
                  </m:oMath>
                </a14:m>
                <a:r>
                  <a:rPr lang="en-US" altLang="zh-CN" sz="5400" b="0" dirty="0" smtClean="0">
                    <a:ea typeface="宋体" panose="02010600030101010101" pitchFamily="2" charset="-122"/>
                  </a:rPr>
                  <a:t>=k</a:t>
                </a:r>
                <a:r>
                  <a:rPr lang="en-US" altLang="zh-CN" sz="5400" b="0" dirty="0" smtClean="0">
                    <a:ea typeface="宋体" panose="02010600030101010101" pitchFamily="2" charset="-122"/>
                  </a:rPr>
                  <a:t>%</a:t>
                </a:r>
                <a:endParaRPr lang="en-US" altLang="zh-CN" sz="5400" b="0" dirty="0" smtClean="0">
                  <a:ea typeface="宋体" panose="02010600030101010101" pitchFamily="2" charset="-122"/>
                </a:endParaRPr>
              </a:p>
            </p:txBody>
          </p:sp>
        </mc:Choice>
        <mc:Fallback>
          <p:sp>
            <p:nvSpPr>
              <p:cNvPr id="8198" name="Text Box 7"/>
              <p:cNvSpPr txBox="1">
                <a:spLocks noRot="1" noChangeAspect="1" noMove="1" noResize="1" noEditPoints="1" noAdjustHandles="1" noChangeArrowheads="1" noChangeShapeType="1" noTextEdit="1"/>
              </p:cNvSpPr>
              <p:nvPr/>
            </p:nvSpPr>
            <p:spPr bwMode="auto">
              <a:xfrm>
                <a:off x="1410914" y="2499432"/>
                <a:ext cx="9348944" cy="2884187"/>
              </a:xfrm>
              <a:prstGeom prst="rect">
                <a:avLst/>
              </a:prstGeom>
              <a:blipFill>
                <a:blip r:embed="rId3"/>
                <a:stretch>
                  <a:fillRect b="-76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 name="矩形 1"/>
              <p:cNvSpPr/>
              <p:nvPr/>
            </p:nvSpPr>
            <p:spPr>
              <a:xfrm>
                <a:off x="850125" y="5383619"/>
                <a:ext cx="3579891" cy="1200329"/>
              </a:xfrm>
              <a:prstGeom prst="rect">
                <a:avLst/>
              </a:prstGeom>
            </p:spPr>
            <p:txBody>
              <a:bodyPr wrap="none">
                <a:spAutoFit/>
              </a:bodyPr>
              <a:lstStyle/>
              <a:p>
                <a14:m>
                  <m:oMath xmlns:m="http://schemas.openxmlformats.org/officeDocument/2006/math">
                    <m:sSub>
                      <m:sSubPr>
                        <m:ctrlPr>
                          <a:rPr lang="en-US" altLang="zh-CN" sz="7200" i="1">
                            <a:latin typeface="Cambria Math" panose="02040503050406030204" pitchFamily="18" charset="0"/>
                            <a:ea typeface="宋体" panose="02010600030101010101" pitchFamily="2" charset="-122"/>
                          </a:rPr>
                        </m:ctrlPr>
                      </m:sSubPr>
                      <m:e>
                        <m:r>
                          <a:rPr lang="en-US" altLang="zh-CN" sz="7200" i="1">
                            <a:latin typeface="Cambria Math" panose="02040503050406030204" pitchFamily="18" charset="0"/>
                            <a:ea typeface="宋体" panose="02010600030101010101" pitchFamily="2" charset="-122"/>
                          </a:rPr>
                          <m:t>𝑃</m:t>
                        </m:r>
                      </m:e>
                      <m:sub>
                        <m:r>
                          <a:rPr lang="en-US" altLang="zh-CN" sz="7200" i="1">
                            <a:latin typeface="Cambria Math" panose="02040503050406030204" pitchFamily="18" charset="0"/>
                            <a:ea typeface="宋体" panose="02010600030101010101" pitchFamily="2" charset="-122"/>
                          </a:rPr>
                          <m:t>90</m:t>
                        </m:r>
                      </m:sub>
                    </m:sSub>
                    <m:r>
                      <a:rPr lang="en-US" altLang="zh-CN" sz="7200" i="1">
                        <a:latin typeface="Cambria Math" panose="02040503050406030204" pitchFamily="18" charset="0"/>
                        <a:ea typeface="宋体" panose="02010600030101010101" pitchFamily="2" charset="-122"/>
                      </a:rPr>
                      <m:t>=</m:t>
                    </m:r>
                  </m:oMath>
                </a14:m>
                <a:r>
                  <a:rPr lang="zh-CN" altLang="en-US" sz="7200" dirty="0">
                    <a:ea typeface="宋体" panose="02010600030101010101" pitchFamily="2" charset="-122"/>
                  </a:rPr>
                  <a:t>？ </a:t>
                </a:r>
                <a:endParaRPr lang="zh-CN" altLang="en-US" sz="7200" dirty="0"/>
              </a:p>
            </p:txBody>
          </p:sp>
        </mc:Choice>
        <mc:Fallback>
          <p:sp>
            <p:nvSpPr>
              <p:cNvPr id="2" name="矩形 1"/>
              <p:cNvSpPr>
                <a:spLocks noRot="1" noChangeAspect="1" noMove="1" noResize="1" noEditPoints="1" noAdjustHandles="1" noChangeArrowheads="1" noChangeShapeType="1" noTextEdit="1"/>
              </p:cNvSpPr>
              <p:nvPr/>
            </p:nvSpPr>
            <p:spPr>
              <a:xfrm>
                <a:off x="850125" y="5383619"/>
                <a:ext cx="3579891" cy="1200329"/>
              </a:xfrm>
              <a:prstGeom prst="rect">
                <a:avLst/>
              </a:prstGeom>
              <a:blipFill>
                <a:blip r:embed="rId4"/>
                <a:stretch>
                  <a:fillRect t="-25381" r="-4762" b="-350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7645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查看源图像"/>
          <p:cNvPicPr>
            <a:picLocks noChangeAspect="1" noChangeArrowheads="1"/>
          </p:cNvPicPr>
          <p:nvPr/>
        </p:nvPicPr>
        <p:blipFill rotWithShape="1">
          <a:blip r:embed="rId3">
            <a:extLst>
              <a:ext uri="{28A0092B-C50C-407E-A947-70E740481C1C}">
                <a14:useLocalDpi xmlns:a14="http://schemas.microsoft.com/office/drawing/2010/main" val="0"/>
              </a:ext>
            </a:extLst>
          </a:blip>
          <a:srcRect l="2703" t="30292" r="1441" b="29540"/>
          <a:stretch/>
        </p:blipFill>
        <p:spPr bwMode="auto">
          <a:xfrm>
            <a:off x="371474" y="617468"/>
            <a:ext cx="11229975" cy="592470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9402416" y="4757738"/>
            <a:ext cx="1927571" cy="2857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5716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4098" y="478079"/>
            <a:ext cx="11370240" cy="5909310"/>
          </a:xfrm>
          <a:prstGeom prst="rect">
            <a:avLst/>
          </a:prstGeom>
        </p:spPr>
        <p:txBody>
          <a:bodyPr wrap="square">
            <a:spAutoFit/>
          </a:bodyPr>
          <a:lstStyle/>
          <a:p>
            <a:pPr>
              <a:lnSpc>
                <a:spcPct val="150000"/>
              </a:lnSpc>
            </a:pPr>
            <a:r>
              <a:rPr lang="en-US" altLang="zh-CN" sz="2800" kern="100" dirty="0">
                <a:latin typeface="Bahnschrift Light" panose="020B0502040204020203" pitchFamily="34" charset="0"/>
                <a:cs typeface="Arial" panose="020B0604020202020204" pitchFamily="34" charset="0"/>
              </a:rPr>
              <a:t>Determine the value of each of the following percentiles for the standard normal distribution (Hint: If the cumulative area that you must look for does not appear in the z table, use the closest entry): </a:t>
            </a:r>
            <a:endParaRPr lang="zh-CN" altLang="zh-CN" sz="2800" kern="100" dirty="0">
              <a:latin typeface="Bahnschrift Light" panose="020B0502040204020203" pitchFamily="34" charset="0"/>
              <a:cs typeface="Arial" panose="020B0604020202020204" pitchFamily="34" charset="0"/>
            </a:endParaRPr>
          </a:p>
          <a:p>
            <a:pPr marL="514350" indent="-514350">
              <a:lnSpc>
                <a:spcPct val="150000"/>
              </a:lnSpc>
              <a:buAutoNum type="alphaLcPeriod"/>
            </a:pPr>
            <a:r>
              <a:rPr lang="en-US" altLang="zh-CN" sz="2800" kern="100" dirty="0" smtClean="0">
                <a:latin typeface="Bahnschrift Light" panose="020B0502040204020203" pitchFamily="34" charset="0"/>
                <a:cs typeface="Arial" panose="020B0604020202020204" pitchFamily="34" charset="0"/>
              </a:rPr>
              <a:t>The </a:t>
            </a:r>
            <a:r>
              <a:rPr lang="en-US" altLang="zh-CN" sz="2800" kern="100" dirty="0">
                <a:latin typeface="Bahnschrift Light" panose="020B0502040204020203" pitchFamily="34" charset="0"/>
                <a:cs typeface="Arial" panose="020B0604020202020204" pitchFamily="34" charset="0"/>
              </a:rPr>
              <a:t>91st percentile </a:t>
            </a:r>
            <a:endParaRPr lang="en-US" altLang="zh-CN" sz="2800" kern="100" dirty="0" smtClean="0">
              <a:latin typeface="Bahnschrift Light" panose="020B0502040204020203" pitchFamily="34" charset="0"/>
              <a:cs typeface="Arial" panose="020B0604020202020204" pitchFamily="34" charset="0"/>
            </a:endParaRPr>
          </a:p>
          <a:p>
            <a:pPr marL="514350" indent="-514350">
              <a:lnSpc>
                <a:spcPct val="150000"/>
              </a:lnSpc>
              <a:buAutoNum type="alphaLcPeriod"/>
            </a:pPr>
            <a:r>
              <a:rPr lang="en-US" altLang="zh-CN" sz="2800" kern="100" dirty="0" smtClean="0">
                <a:latin typeface="Bahnschrift Light" panose="020B0502040204020203" pitchFamily="34" charset="0"/>
                <a:cs typeface="Arial" panose="020B0604020202020204" pitchFamily="34" charset="0"/>
              </a:rPr>
              <a:t>The </a:t>
            </a:r>
            <a:r>
              <a:rPr lang="en-US" altLang="zh-CN" sz="2800" kern="100" dirty="0">
                <a:latin typeface="Bahnschrift Light" panose="020B0502040204020203" pitchFamily="34" charset="0"/>
                <a:cs typeface="Arial" panose="020B0604020202020204" pitchFamily="34" charset="0"/>
              </a:rPr>
              <a:t>77th percentile </a:t>
            </a:r>
            <a:endParaRPr lang="zh-CN" altLang="zh-CN" sz="2800" kern="100" dirty="0">
              <a:latin typeface="Bahnschrift Light" panose="020B0502040204020203" pitchFamily="34" charset="0"/>
              <a:cs typeface="Arial" panose="020B0604020202020204" pitchFamily="34" charset="0"/>
            </a:endParaRPr>
          </a:p>
          <a:p>
            <a:pPr>
              <a:lnSpc>
                <a:spcPct val="150000"/>
              </a:lnSpc>
            </a:pPr>
            <a:r>
              <a:rPr lang="en-US" altLang="zh-CN" sz="2800" kern="100" dirty="0">
                <a:latin typeface="Bahnschrift Light" panose="020B0502040204020203" pitchFamily="34" charset="0"/>
                <a:cs typeface="Arial" panose="020B0604020202020204" pitchFamily="34" charset="0"/>
              </a:rPr>
              <a:t>c. The 50th percentile </a:t>
            </a:r>
            <a:endParaRPr lang="zh-CN" altLang="zh-CN" sz="2800" kern="100" dirty="0">
              <a:latin typeface="Bahnschrift Light" panose="020B0502040204020203" pitchFamily="34" charset="0"/>
              <a:cs typeface="Arial" panose="020B0604020202020204" pitchFamily="34" charset="0"/>
            </a:endParaRPr>
          </a:p>
          <a:p>
            <a:pPr>
              <a:lnSpc>
                <a:spcPct val="150000"/>
              </a:lnSpc>
            </a:pPr>
            <a:r>
              <a:rPr lang="en-US" altLang="zh-CN" sz="2800" kern="100" dirty="0">
                <a:latin typeface="Bahnschrift Light" panose="020B0502040204020203" pitchFamily="34" charset="0"/>
                <a:cs typeface="Arial" panose="020B0604020202020204" pitchFamily="34" charset="0"/>
              </a:rPr>
              <a:t>d. The 9th percentile </a:t>
            </a:r>
            <a:endParaRPr lang="zh-CN" altLang="zh-CN" sz="2800" kern="100" dirty="0">
              <a:latin typeface="Bahnschrift Light" panose="020B0502040204020203" pitchFamily="34" charset="0"/>
              <a:cs typeface="Arial" panose="020B0604020202020204" pitchFamily="34" charset="0"/>
            </a:endParaRPr>
          </a:p>
          <a:p>
            <a:pPr>
              <a:lnSpc>
                <a:spcPct val="150000"/>
              </a:lnSpc>
            </a:pPr>
            <a:r>
              <a:rPr lang="en-US" altLang="zh-CN" sz="2800" kern="100" dirty="0">
                <a:latin typeface="Bahnschrift Light" panose="020B0502040204020203" pitchFamily="34" charset="0"/>
                <a:cs typeface="Arial" panose="020B0604020202020204" pitchFamily="34" charset="0"/>
              </a:rPr>
              <a:t>e. What is the relationship between the 70th z percentile and the 30th z percentile?</a:t>
            </a:r>
            <a:endParaRPr lang="zh-CN" altLang="zh-CN" sz="2800" kern="100" dirty="0">
              <a:latin typeface="Bahnschrift Light" panose="020B0502040204020203" pitchFamily="34" charset="0"/>
              <a:cs typeface="Arial" panose="020B0604020202020204" pitchFamily="34" charset="0"/>
            </a:endParaRPr>
          </a:p>
        </p:txBody>
      </p:sp>
    </p:spTree>
    <p:extLst>
      <p:ext uri="{BB962C8B-B14F-4D97-AF65-F5344CB8AC3E}">
        <p14:creationId xmlns:p14="http://schemas.microsoft.com/office/powerpoint/2010/main" val="36017777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8360" y="220904"/>
            <a:ext cx="11684565" cy="6555641"/>
          </a:xfrm>
          <a:prstGeom prst="rect">
            <a:avLst/>
          </a:prstGeom>
        </p:spPr>
        <p:txBody>
          <a:bodyPr wrap="square">
            <a:spAutoFit/>
          </a:bodyPr>
          <a:lstStyle/>
          <a:p>
            <a:pPr>
              <a:lnSpc>
                <a:spcPct val="150000"/>
              </a:lnSpc>
            </a:pPr>
            <a:r>
              <a:rPr lang="en-US" altLang="zh-CN" sz="2800" kern="100" dirty="0" smtClean="0">
                <a:latin typeface="Bahnschrift Light" panose="020B0502040204020203" pitchFamily="34" charset="0"/>
                <a:cs typeface="Arial" panose="020B0604020202020204" pitchFamily="34" charset="0"/>
              </a:rPr>
              <a:t>Determine the value of each of the following percentiles for the standard normal distribution (Hint: If the cumulative area that you must look for does not appear in the Z table, use the closest entry): </a:t>
            </a:r>
            <a:endParaRPr lang="zh-CN" altLang="zh-CN" sz="2800" kern="100" dirty="0" smtClean="0">
              <a:latin typeface="Bahnschrift Light" panose="020B0502040204020203" pitchFamily="34" charset="0"/>
              <a:cs typeface="Arial" panose="020B0604020202020204" pitchFamily="34" charset="0"/>
            </a:endParaRPr>
          </a:p>
          <a:p>
            <a:pPr marL="514350" indent="-514350">
              <a:lnSpc>
                <a:spcPct val="150000"/>
              </a:lnSpc>
              <a:buAutoNum type="alphaLcPeriod"/>
            </a:pPr>
            <a:r>
              <a:rPr lang="en-US" altLang="zh-CN" sz="2800" kern="100" dirty="0" smtClean="0">
                <a:latin typeface="Bahnschrift Light" panose="020B0502040204020203" pitchFamily="34" charset="0"/>
                <a:cs typeface="Arial" panose="020B0604020202020204" pitchFamily="34" charset="0"/>
              </a:rPr>
              <a:t>The 91st percentile     </a:t>
            </a:r>
            <a:r>
              <a:rPr lang="en-US" altLang="zh-CN" sz="2800" kern="100" dirty="0" smtClean="0">
                <a:solidFill>
                  <a:srgbClr val="FF0000"/>
                </a:solidFill>
                <a:latin typeface="Bahnschrift Light" panose="020B0502040204020203" pitchFamily="34" charset="0"/>
                <a:cs typeface="Arial" panose="020B0604020202020204" pitchFamily="34" charset="0"/>
              </a:rPr>
              <a:t>1.341</a:t>
            </a:r>
          </a:p>
          <a:p>
            <a:pPr marL="514350" indent="-514350">
              <a:lnSpc>
                <a:spcPct val="150000"/>
              </a:lnSpc>
              <a:buAutoNum type="alphaLcPeriod"/>
            </a:pPr>
            <a:r>
              <a:rPr lang="en-US" altLang="zh-CN" sz="2800" kern="100" dirty="0" smtClean="0">
                <a:latin typeface="Bahnschrift Light" panose="020B0502040204020203" pitchFamily="34" charset="0"/>
                <a:cs typeface="Arial" panose="020B0604020202020204" pitchFamily="34" charset="0"/>
              </a:rPr>
              <a:t>The 77th percentile     </a:t>
            </a:r>
            <a:r>
              <a:rPr lang="en-US" altLang="zh-CN" sz="2800" kern="100" dirty="0">
                <a:solidFill>
                  <a:srgbClr val="FF0000"/>
                </a:solidFill>
                <a:latin typeface="Bahnschrift Light" panose="020B0502040204020203" pitchFamily="34" charset="0"/>
                <a:cs typeface="Arial" panose="020B0604020202020204" pitchFamily="34" charset="0"/>
              </a:rPr>
              <a:t>0.737</a:t>
            </a:r>
            <a:endParaRPr lang="zh-CN" altLang="zh-CN" sz="2800" kern="100" dirty="0">
              <a:solidFill>
                <a:srgbClr val="FF0000"/>
              </a:solidFill>
              <a:latin typeface="Bahnschrift Light" panose="020B0502040204020203" pitchFamily="34" charset="0"/>
              <a:cs typeface="Arial" panose="020B0604020202020204" pitchFamily="34" charset="0"/>
            </a:endParaRPr>
          </a:p>
          <a:p>
            <a:pPr>
              <a:lnSpc>
                <a:spcPct val="150000"/>
              </a:lnSpc>
            </a:pPr>
            <a:r>
              <a:rPr lang="en-US" altLang="zh-CN" sz="2800" kern="100" dirty="0" smtClean="0">
                <a:latin typeface="Bahnschrift Light" panose="020B0502040204020203" pitchFamily="34" charset="0"/>
                <a:cs typeface="Arial" panose="020B0604020202020204" pitchFamily="34" charset="0"/>
              </a:rPr>
              <a:t>c. The 50th percentile      </a:t>
            </a:r>
            <a:r>
              <a:rPr lang="en-US" altLang="zh-CN" sz="2800" kern="100" dirty="0">
                <a:solidFill>
                  <a:srgbClr val="FF0000"/>
                </a:solidFill>
                <a:latin typeface="Bahnschrift Light" panose="020B0502040204020203" pitchFamily="34" charset="0"/>
                <a:cs typeface="Arial" panose="020B0604020202020204" pitchFamily="34" charset="0"/>
              </a:rPr>
              <a:t>0</a:t>
            </a:r>
            <a:endParaRPr lang="zh-CN" altLang="zh-CN" sz="2800" kern="100" dirty="0">
              <a:solidFill>
                <a:srgbClr val="FF0000"/>
              </a:solidFill>
              <a:latin typeface="Bahnschrift Light" panose="020B0502040204020203" pitchFamily="34" charset="0"/>
              <a:cs typeface="Arial" panose="020B0604020202020204" pitchFamily="34" charset="0"/>
            </a:endParaRPr>
          </a:p>
          <a:p>
            <a:pPr>
              <a:lnSpc>
                <a:spcPct val="150000"/>
              </a:lnSpc>
            </a:pPr>
            <a:r>
              <a:rPr lang="en-US" altLang="zh-CN" sz="2800" kern="100" dirty="0" smtClean="0">
                <a:latin typeface="Bahnschrift Light" panose="020B0502040204020203" pitchFamily="34" charset="0"/>
                <a:cs typeface="Arial" panose="020B0604020202020204" pitchFamily="34" charset="0"/>
              </a:rPr>
              <a:t>d. The 9th percentile        </a:t>
            </a:r>
            <a:r>
              <a:rPr lang="en-US" altLang="zh-CN" sz="2800" kern="100" dirty="0">
                <a:solidFill>
                  <a:srgbClr val="FF0000"/>
                </a:solidFill>
                <a:latin typeface="Bahnschrift Light" panose="020B0502040204020203" pitchFamily="34" charset="0"/>
                <a:cs typeface="Arial" panose="020B0604020202020204" pitchFamily="34" charset="0"/>
              </a:rPr>
              <a:t>-1.34</a:t>
            </a:r>
            <a:endParaRPr lang="zh-CN" altLang="zh-CN" sz="2800" kern="100" dirty="0">
              <a:solidFill>
                <a:srgbClr val="FF0000"/>
              </a:solidFill>
              <a:latin typeface="Bahnschrift Light" panose="020B0502040204020203" pitchFamily="34" charset="0"/>
              <a:cs typeface="Arial" panose="020B0604020202020204" pitchFamily="34" charset="0"/>
            </a:endParaRPr>
          </a:p>
          <a:p>
            <a:pPr>
              <a:lnSpc>
                <a:spcPct val="150000"/>
              </a:lnSpc>
            </a:pPr>
            <a:r>
              <a:rPr lang="en-US" altLang="zh-CN" sz="2800" kern="100" dirty="0" smtClean="0">
                <a:latin typeface="Bahnschrift Light" panose="020B0502040204020203" pitchFamily="34" charset="0"/>
                <a:cs typeface="Arial" panose="020B0604020202020204" pitchFamily="34" charset="0"/>
              </a:rPr>
              <a:t>e. What is the relationship between the 70th z percentile and the 30th Z percentile?</a:t>
            </a:r>
          </a:p>
          <a:p>
            <a:pPr algn="ctr">
              <a:lnSpc>
                <a:spcPct val="150000"/>
              </a:lnSpc>
            </a:pPr>
            <a:r>
              <a:rPr lang="en-US" altLang="zh-CN" sz="2800" kern="100" dirty="0">
                <a:solidFill>
                  <a:srgbClr val="FF0000"/>
                </a:solidFill>
                <a:latin typeface="Bahnschrift Light" panose="020B0502040204020203" pitchFamily="34" charset="0"/>
                <a:cs typeface="Arial" panose="020B0604020202020204" pitchFamily="34" charset="0"/>
              </a:rPr>
              <a:t>70th z percentile = - 30th z percentile </a:t>
            </a:r>
            <a:endParaRPr lang="zh-CN" altLang="zh-CN" sz="2800" kern="100" dirty="0">
              <a:solidFill>
                <a:srgbClr val="FF0000"/>
              </a:solidFill>
              <a:latin typeface="Bahnschrift Light" panose="020B0502040204020203" pitchFamily="34" charset="0"/>
              <a:cs typeface="Arial" panose="020B0604020202020204" pitchFamily="34" charset="0"/>
            </a:endParaRPr>
          </a:p>
        </p:txBody>
      </p:sp>
    </p:spTree>
    <p:extLst>
      <p:ext uri="{BB962C8B-B14F-4D97-AF65-F5344CB8AC3E}">
        <p14:creationId xmlns:p14="http://schemas.microsoft.com/office/powerpoint/2010/main" val="39415308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7846" y="495429"/>
            <a:ext cx="11281776" cy="2677656"/>
          </a:xfrm>
          <a:prstGeom prst="rect">
            <a:avLst/>
          </a:prstGeom>
        </p:spPr>
        <p:txBody>
          <a:bodyPr wrap="square">
            <a:spAutoFit/>
          </a:bodyPr>
          <a:lstStyle/>
          <a:p>
            <a:r>
              <a:rPr lang="en-US" altLang="zh-CN" sz="2800" dirty="0" smtClean="0"/>
              <a:t>Data </a:t>
            </a:r>
            <a:r>
              <a:rPr lang="en-US" altLang="zh-CN" sz="2800" dirty="0"/>
              <a:t>from the paper “Fetal </a:t>
            </a:r>
            <a:r>
              <a:rPr lang="en-US" altLang="zh-CN" sz="2800" dirty="0" smtClean="0"/>
              <a:t>… Composition” suggest </a:t>
            </a:r>
            <a:r>
              <a:rPr lang="en-US" altLang="zh-CN" sz="2800" dirty="0"/>
              <a:t>that a normal distribution with mean </a:t>
            </a:r>
            <a:r>
              <a:rPr lang="en-US" altLang="zh-CN" sz="2800" dirty="0" smtClean="0"/>
              <a:t>3500 </a:t>
            </a:r>
            <a:r>
              <a:rPr lang="en-US" altLang="zh-CN" sz="2800" dirty="0"/>
              <a:t>grams and standard </a:t>
            </a:r>
            <a:r>
              <a:rPr lang="en-US" altLang="zh-CN" sz="2800" dirty="0" smtClean="0"/>
              <a:t>deviation </a:t>
            </a:r>
            <a:r>
              <a:rPr lang="en-US" altLang="zh-CN" sz="2800" dirty="0"/>
              <a:t>600 grams is a reasonable model for the probability </a:t>
            </a:r>
            <a:r>
              <a:rPr lang="en-US" altLang="zh-CN" sz="2800" dirty="0" smtClean="0"/>
              <a:t>distribution </a:t>
            </a:r>
            <a:r>
              <a:rPr lang="en-US" altLang="zh-CN" sz="2800" dirty="0"/>
              <a:t>of the continuous numerical variable X</a:t>
            </a:r>
            <a:r>
              <a:rPr lang="en-US" altLang="zh-CN" sz="2800" dirty="0" smtClean="0"/>
              <a:t> = </a:t>
            </a:r>
            <a:r>
              <a:rPr lang="en-US" altLang="zh-CN" sz="2800" dirty="0"/>
              <a:t>birth weight of a randomly selected full-term baby. What proportion of birth weights are between 2900 and 4700 grams?</a:t>
            </a:r>
            <a:endParaRPr lang="zh-CN" altLang="en-US" sz="2800" dirty="0"/>
          </a:p>
        </p:txBody>
      </p:sp>
      <mc:AlternateContent xmlns:mc="http://schemas.openxmlformats.org/markup-compatibility/2006">
        <mc:Choice xmlns:a14="http://schemas.microsoft.com/office/drawing/2010/main" Requires="a14">
          <p:sp>
            <p:nvSpPr>
              <p:cNvPr id="2" name="文本框 1"/>
              <p:cNvSpPr txBox="1"/>
              <p:nvPr/>
            </p:nvSpPr>
            <p:spPr>
              <a:xfrm>
                <a:off x="985837" y="3087357"/>
                <a:ext cx="10863785" cy="4381328"/>
              </a:xfrm>
              <a:prstGeom prst="rect">
                <a:avLst/>
              </a:prstGeom>
              <a:noFill/>
            </p:spPr>
            <p:txBody>
              <a:bodyPr wrap="square" lIns="0" tIns="0" rIns="0" bIns="0" rtlCol="0">
                <a:spAutoFit/>
              </a:bodyPr>
              <a:lstStyle/>
              <a:p>
                <a:pPr>
                  <a:lnSpc>
                    <a:spcPct val="150000"/>
                  </a:lnSpc>
                </a:pPr>
                <a:r>
                  <a:rPr lang="en-US" altLang="zh-CN" sz="3200" b="0" dirty="0" smtClean="0"/>
                  <a:t> </a:t>
                </a:r>
                <a14:m>
                  <m:oMath xmlns:m="http://schemas.openxmlformats.org/officeDocument/2006/math">
                    <m:r>
                      <a:rPr lang="en-US" altLang="zh-CN" sz="3200" b="0" i="1" smtClean="0">
                        <a:latin typeface="Cambria Math" panose="02040503050406030204" pitchFamily="18" charset="0"/>
                      </a:rPr>
                      <m:t>𝑋</m:t>
                    </m:r>
                    <m:r>
                      <a:rPr lang="en-US" altLang="zh-CN" sz="3200" b="0" i="1" smtClean="0">
                        <a:latin typeface="Cambria Math" panose="02040503050406030204" pitchFamily="18" charset="0"/>
                      </a:rPr>
                      <m:t>~</m:t>
                    </m:r>
                    <m:r>
                      <m:rPr>
                        <m:sty m:val="p"/>
                      </m:rPr>
                      <a:rPr lang="en-US" altLang="zh-CN" sz="3200" b="0" i="0" smtClean="0">
                        <a:latin typeface="Cambria Math" panose="02040503050406030204" pitchFamily="18" charset="0"/>
                      </a:rPr>
                      <m:t>N</m:t>
                    </m:r>
                    <m:r>
                      <a:rPr lang="en-US" altLang="zh-CN" sz="3200" b="0" i="0" smtClean="0">
                        <a:latin typeface="Cambria Math" panose="02040503050406030204" pitchFamily="18" charset="0"/>
                      </a:rPr>
                      <m:t>(3500,</m:t>
                    </m:r>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600</m:t>
                        </m:r>
                      </m:e>
                      <m:sup>
                        <m:r>
                          <a:rPr lang="en-US" altLang="zh-CN" sz="3200" b="0" i="1" smtClean="0">
                            <a:latin typeface="Cambria Math" panose="02040503050406030204" pitchFamily="18" charset="0"/>
                          </a:rPr>
                          <m:t>2</m:t>
                        </m:r>
                      </m:sup>
                    </m:sSup>
                    <m:r>
                      <a:rPr lang="en-US" altLang="zh-CN" sz="3200" smtClean="0">
                        <a:latin typeface="Cambria Math" panose="02040503050406030204" pitchFamily="18" charset="0"/>
                      </a:rPr>
                      <m:t>)</m:t>
                    </m:r>
                  </m:oMath>
                </a14:m>
                <a:endParaRPr lang="en-US" altLang="zh-CN" sz="3200" dirty="0" smtClean="0"/>
              </a:p>
              <a:p>
                <a:pPr>
                  <a:lnSpc>
                    <a:spcPct val="150000"/>
                  </a:lnSpc>
                </a:pPr>
                <a:r>
                  <a:rPr lang="en-US" altLang="zh-CN" sz="3200" b="0" dirty="0" smtClean="0"/>
                  <a:t> </a:t>
                </a:r>
                <a14:m>
                  <m:oMath xmlns:m="http://schemas.openxmlformats.org/officeDocument/2006/math">
                    <m:r>
                      <a:rPr lang="en-US" altLang="zh-CN" sz="3200" b="0" i="1" smtClean="0">
                        <a:latin typeface="Cambria Math" panose="02040503050406030204" pitchFamily="18" charset="0"/>
                      </a:rPr>
                      <m:t>𝑍</m:t>
                    </m:r>
                    <m:r>
                      <a:rPr lang="en-US" altLang="zh-CN" sz="3200" b="0" i="1" smtClean="0">
                        <a:latin typeface="Cambria Math" panose="02040503050406030204" pitchFamily="18" charset="0"/>
                      </a:rPr>
                      <m:t>=</m:t>
                    </m:r>
                    <m:f>
                      <m:fPr>
                        <m:ctrlPr>
                          <a:rPr lang="en-US" altLang="zh-CN" sz="3200" b="0" i="1" smtClean="0">
                            <a:latin typeface="Cambria Math" panose="02040503050406030204" pitchFamily="18" charset="0"/>
                          </a:rPr>
                        </m:ctrlPr>
                      </m:fPr>
                      <m:num>
                        <m:r>
                          <a:rPr lang="en-US" altLang="zh-CN" sz="3200" b="0" i="1" smtClean="0">
                            <a:latin typeface="Cambria Math" panose="02040503050406030204" pitchFamily="18" charset="0"/>
                          </a:rPr>
                          <m:t>𝑋</m:t>
                        </m:r>
                        <m:r>
                          <a:rPr lang="en-US" altLang="zh-CN" sz="3200" b="0" i="1" smtClean="0">
                            <a:latin typeface="Cambria Math" panose="02040503050406030204" pitchFamily="18" charset="0"/>
                          </a:rPr>
                          <m:t>−3500</m:t>
                        </m:r>
                      </m:num>
                      <m:den>
                        <m:r>
                          <a:rPr lang="en-US" altLang="zh-CN" sz="3200" b="0" i="1" smtClean="0">
                            <a:latin typeface="Cambria Math" panose="02040503050406030204" pitchFamily="18" charset="0"/>
                          </a:rPr>
                          <m:t>600</m:t>
                        </m:r>
                      </m:den>
                    </m:f>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𝑁</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0,1</m:t>
                        </m:r>
                      </m:e>
                    </m:d>
                  </m:oMath>
                </a14:m>
                <a:endParaRPr lang="en-US" altLang="zh-CN" sz="3200" dirty="0"/>
              </a:p>
              <a:p>
                <a:pPr>
                  <a:lnSpc>
                    <a:spcPct val="150000"/>
                  </a:lnSpc>
                </a:pPr>
                <a:r>
                  <a:rPr lang="en-US" altLang="zh-CN" sz="3200" b="0" dirty="0" smtClean="0"/>
                  <a:t> </a:t>
                </a:r>
                <a14:m>
                  <m:oMath xmlns:m="http://schemas.openxmlformats.org/officeDocument/2006/math">
                    <m:r>
                      <a:rPr lang="en-US" altLang="zh-CN" sz="3200" b="0" i="1" smtClean="0">
                        <a:latin typeface="Cambria Math" panose="02040503050406030204" pitchFamily="18" charset="0"/>
                      </a:rPr>
                      <m:t>𝑃</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2900&lt;</m:t>
                        </m:r>
                        <m:r>
                          <a:rPr lang="en-US" altLang="zh-CN" sz="3200" b="0" i="1" smtClean="0">
                            <a:latin typeface="Cambria Math" panose="02040503050406030204" pitchFamily="18" charset="0"/>
                          </a:rPr>
                          <m:t>𝑋</m:t>
                        </m:r>
                        <m:r>
                          <a:rPr lang="en-US" altLang="zh-CN" sz="3200" b="0" i="1" smtClean="0">
                            <a:latin typeface="Cambria Math" panose="02040503050406030204" pitchFamily="18" charset="0"/>
                          </a:rPr>
                          <m:t>&lt;4700</m:t>
                        </m:r>
                      </m:e>
                    </m:d>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𝑃</m:t>
                    </m:r>
                    <m:d>
                      <m:dPr>
                        <m:ctrlPr>
                          <a:rPr lang="en-US" altLang="zh-CN" sz="3200" b="0" i="1" smtClean="0">
                            <a:latin typeface="Cambria Math" panose="02040503050406030204" pitchFamily="18" charset="0"/>
                          </a:rPr>
                        </m:ctrlPr>
                      </m:dPr>
                      <m:e>
                        <m:f>
                          <m:fPr>
                            <m:ctrlPr>
                              <a:rPr lang="en-US" altLang="zh-CN" sz="3200" b="0" i="1" smtClean="0">
                                <a:latin typeface="Cambria Math" panose="02040503050406030204" pitchFamily="18" charset="0"/>
                              </a:rPr>
                            </m:ctrlPr>
                          </m:fPr>
                          <m:num>
                            <m:r>
                              <a:rPr lang="en-US" altLang="zh-CN" sz="3200" i="1">
                                <a:latin typeface="Cambria Math" panose="02040503050406030204" pitchFamily="18" charset="0"/>
                              </a:rPr>
                              <m:t>2900−</m:t>
                            </m:r>
                            <m:r>
                              <a:rPr lang="en-US" altLang="zh-CN" sz="3200" b="0" i="1" smtClean="0">
                                <a:latin typeface="Cambria Math" panose="02040503050406030204" pitchFamily="18" charset="0"/>
                              </a:rPr>
                              <m:t>3500</m:t>
                            </m:r>
                          </m:num>
                          <m:den>
                            <m:r>
                              <a:rPr lang="en-US" altLang="zh-CN" sz="3200" b="0" i="1" smtClean="0">
                                <a:latin typeface="Cambria Math" panose="02040503050406030204" pitchFamily="18" charset="0"/>
                              </a:rPr>
                              <m:t>600</m:t>
                            </m:r>
                          </m:den>
                        </m:f>
                        <m:r>
                          <a:rPr lang="en-US" altLang="zh-CN" sz="3200" b="0" i="1" smtClean="0">
                            <a:latin typeface="Cambria Math" panose="02040503050406030204" pitchFamily="18" charset="0"/>
                          </a:rPr>
                          <m:t>&lt;</m:t>
                        </m:r>
                        <m:r>
                          <a:rPr lang="en-US" altLang="zh-CN" sz="3200" b="0" i="1" smtClean="0">
                            <a:latin typeface="Cambria Math" panose="02040503050406030204" pitchFamily="18" charset="0"/>
                          </a:rPr>
                          <m:t>𝑍</m:t>
                        </m:r>
                        <m:r>
                          <a:rPr lang="en-US" altLang="zh-CN" sz="3200" b="0" i="1" smtClean="0">
                            <a:latin typeface="Cambria Math" panose="02040503050406030204" pitchFamily="18" charset="0"/>
                          </a:rPr>
                          <m:t>&lt;</m:t>
                        </m:r>
                        <m:f>
                          <m:fPr>
                            <m:ctrlPr>
                              <a:rPr lang="en-US" altLang="zh-CN" sz="3200" i="1">
                                <a:latin typeface="Cambria Math" panose="02040503050406030204" pitchFamily="18" charset="0"/>
                              </a:rPr>
                            </m:ctrlPr>
                          </m:fPr>
                          <m:num>
                            <m:r>
                              <a:rPr lang="en-US" altLang="zh-CN" sz="3200" i="1">
                                <a:latin typeface="Cambria Math" panose="02040503050406030204" pitchFamily="18" charset="0"/>
                              </a:rPr>
                              <m:t>2900−</m:t>
                            </m:r>
                            <m:r>
                              <a:rPr lang="en-US" altLang="zh-CN" sz="3200" i="1">
                                <a:latin typeface="Cambria Math" panose="02040503050406030204" pitchFamily="18" charset="0"/>
                              </a:rPr>
                              <m:t>3500</m:t>
                            </m:r>
                          </m:num>
                          <m:den>
                            <m:r>
                              <a:rPr lang="en-US" altLang="zh-CN" sz="3200" i="1">
                                <a:latin typeface="Cambria Math" panose="02040503050406030204" pitchFamily="18" charset="0"/>
                              </a:rPr>
                              <m:t>600</m:t>
                            </m:r>
                          </m:den>
                        </m:f>
                      </m:e>
                    </m:d>
                  </m:oMath>
                </a14:m>
                <a:endParaRPr lang="en-US" altLang="zh-CN" sz="3200" b="0" i="1" dirty="0" smtClean="0">
                  <a:latin typeface="Cambria Math" panose="02040503050406030204" pitchFamily="18" charset="0"/>
                </a:endParaRPr>
              </a:p>
              <a:p>
                <a:pPr>
                  <a:lnSpc>
                    <a:spcPct val="150000"/>
                  </a:lnSpc>
                </a:pPr>
                <a:r>
                  <a:rPr lang="en-US" altLang="zh-CN" sz="3200" b="0" dirty="0" smtClean="0"/>
                  <a:t>                                    </a:t>
                </a:r>
                <a14:m>
                  <m:oMath xmlns:m="http://schemas.openxmlformats.org/officeDocument/2006/math">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𝑃</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−1&lt;</m:t>
                        </m:r>
                        <m:r>
                          <a:rPr lang="en-US" altLang="zh-CN" sz="3200" b="0" i="1" smtClean="0">
                            <a:latin typeface="Cambria Math" panose="02040503050406030204" pitchFamily="18" charset="0"/>
                          </a:rPr>
                          <m:t>𝑍</m:t>
                        </m:r>
                        <m:r>
                          <a:rPr lang="en-US" altLang="zh-CN" sz="3200" b="0" i="1" smtClean="0">
                            <a:latin typeface="Cambria Math" panose="02040503050406030204" pitchFamily="18" charset="0"/>
                          </a:rPr>
                          <m:t>&lt;2</m:t>
                        </m:r>
                      </m:e>
                    </m:d>
                    <m:r>
                      <a:rPr lang="en-US" altLang="zh-CN" sz="3200" b="0" i="1" smtClean="0">
                        <a:latin typeface="Cambria Math" panose="02040503050406030204" pitchFamily="18" charset="0"/>
                      </a:rPr>
                      <m:t>=0.8185</m:t>
                    </m:r>
                  </m:oMath>
                </a14:m>
                <a:endParaRPr lang="en-US" altLang="zh-CN" sz="3200" dirty="0"/>
              </a:p>
              <a:p>
                <a:pPr>
                  <a:lnSpc>
                    <a:spcPct val="150000"/>
                  </a:lnSpc>
                </a:pPr>
                <a:endParaRPr lang="zh-CN" altLang="en-US" sz="3200" b="1" dirty="0" smtClean="0"/>
              </a:p>
            </p:txBody>
          </p:sp>
        </mc:Choice>
        <mc:Fallback>
          <p:sp>
            <p:nvSpPr>
              <p:cNvPr id="2" name="文本框 1"/>
              <p:cNvSpPr txBox="1">
                <a:spLocks noRot="1" noChangeAspect="1" noMove="1" noResize="1" noEditPoints="1" noAdjustHandles="1" noChangeArrowheads="1" noChangeShapeType="1" noTextEdit="1"/>
              </p:cNvSpPr>
              <p:nvPr/>
            </p:nvSpPr>
            <p:spPr>
              <a:xfrm>
                <a:off x="985837" y="3087357"/>
                <a:ext cx="10863785" cy="4381328"/>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9984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88515" y="403468"/>
            <a:ext cx="11461315" cy="4401205"/>
          </a:xfrm>
          <a:prstGeom prst="rect">
            <a:avLst/>
          </a:prstGeom>
        </p:spPr>
        <p:txBody>
          <a:bodyPr wrap="square">
            <a:spAutoFit/>
          </a:bodyPr>
          <a:lstStyle/>
          <a:p>
            <a:r>
              <a:rPr lang="en-US" altLang="zh-CN" sz="2800" dirty="0"/>
              <a:t>Garbage trucks entering a particular waste management facility are weighed and then they offload garbage into a landfill. Data from the paper “Estimating </a:t>
            </a:r>
            <a:r>
              <a:rPr lang="en-US" altLang="zh-CN" sz="2800" dirty="0" smtClean="0"/>
              <a:t>… GPS</a:t>
            </a:r>
            <a:r>
              <a:rPr lang="en-US" altLang="zh-CN" sz="2800" dirty="0"/>
              <a:t>” </a:t>
            </a:r>
            <a:r>
              <a:rPr lang="en-US" altLang="zh-CN" sz="2800" dirty="0" smtClean="0"/>
              <a:t>suggest </a:t>
            </a:r>
            <a:r>
              <a:rPr lang="en-US" altLang="zh-CN" sz="2800" dirty="0"/>
              <a:t>that a </a:t>
            </a:r>
            <a:r>
              <a:rPr lang="en-US" altLang="zh-CN" sz="2800" u="sng" dirty="0"/>
              <a:t>normal distribution </a:t>
            </a:r>
            <a:r>
              <a:rPr lang="en-US" altLang="zh-CN" sz="2800" dirty="0"/>
              <a:t>with </a:t>
            </a:r>
            <a:r>
              <a:rPr lang="en-US" altLang="zh-CN" sz="2800" u="sng" dirty="0"/>
              <a:t>mean </a:t>
            </a:r>
            <a:r>
              <a:rPr lang="en-US" altLang="zh-CN" sz="2800" u="sng" dirty="0" smtClean="0"/>
              <a:t>13 </a:t>
            </a:r>
            <a:r>
              <a:rPr lang="en-US" altLang="zh-CN" sz="2800" u="sng" dirty="0"/>
              <a:t>minutes</a:t>
            </a:r>
            <a:r>
              <a:rPr lang="en-US" altLang="zh-CN" sz="2800" dirty="0"/>
              <a:t> and </a:t>
            </a:r>
            <a:r>
              <a:rPr lang="en-US" altLang="zh-CN" sz="2800" u="sng" dirty="0" smtClean="0"/>
              <a:t>standard deviation 3.9 </a:t>
            </a:r>
            <a:r>
              <a:rPr lang="en-US" altLang="zh-CN" sz="2800" u="sng" dirty="0"/>
              <a:t>minutes </a:t>
            </a:r>
            <a:r>
              <a:rPr lang="en-US" altLang="zh-CN" sz="2800" dirty="0"/>
              <a:t>is a reasonable model for the probability distribution of the random variable </a:t>
            </a:r>
            <a:r>
              <a:rPr lang="en-US" altLang="zh-CN" sz="2800" u="sng" dirty="0" smtClean="0"/>
              <a:t>X = total </a:t>
            </a:r>
            <a:r>
              <a:rPr lang="en-US" altLang="zh-CN" sz="2800" u="sng" dirty="0"/>
              <a:t>processing time for a garbage truck at this waste management facility </a:t>
            </a:r>
            <a:r>
              <a:rPr lang="en-US" altLang="zh-CN" sz="2800" dirty="0"/>
              <a:t>(total processing time includes waiting time as well as the time required to weigh the truck and offload the garbage). Suppose that we want to describe the total processing times of the trucks making up </a:t>
            </a:r>
            <a:r>
              <a:rPr lang="en-US" altLang="zh-CN" sz="2800" u="sng" dirty="0"/>
              <a:t>the 10% with the longest processing times. </a:t>
            </a:r>
            <a:endParaRPr lang="zh-CN" altLang="en-US" sz="2800" dirty="0"/>
          </a:p>
        </p:txBody>
      </p:sp>
    </p:spTree>
    <p:extLst>
      <p:ext uri="{BB962C8B-B14F-4D97-AF65-F5344CB8AC3E}">
        <p14:creationId xmlns:p14="http://schemas.microsoft.com/office/powerpoint/2010/main" val="2474887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4" descr="D:\Art\CH02\F02_04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240" y="771841"/>
            <a:ext cx="5532120" cy="3462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Picture 5" descr="D:\Art\CH02\F02_04B.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8999" y="2840038"/>
            <a:ext cx="6147105" cy="384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Text Box 6"/>
          <p:cNvSpPr txBox="1">
            <a:spLocks noChangeArrowheads="1"/>
          </p:cNvSpPr>
          <p:nvPr/>
        </p:nvSpPr>
        <p:spPr bwMode="auto">
          <a:xfrm>
            <a:off x="342899" y="182562"/>
            <a:ext cx="56261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imes New Roman" panose="02020603050405020304" pitchFamily="18" charset="0"/>
              </a:defRPr>
            </a:lvl1pPr>
            <a:lvl2pPr marL="742950" indent="-285750" eaLnBrk="0" hangingPunct="0">
              <a:defRPr sz="3200">
                <a:solidFill>
                  <a:schemeClr val="tx1"/>
                </a:solidFill>
                <a:latin typeface="Times New Roman" panose="02020603050405020304" pitchFamily="18" charset="0"/>
              </a:defRPr>
            </a:lvl2pPr>
            <a:lvl3pPr marL="1143000" indent="-228600" eaLnBrk="0" hangingPunct="0">
              <a:defRPr sz="3200">
                <a:solidFill>
                  <a:schemeClr val="tx1"/>
                </a:solidFill>
                <a:latin typeface="Times New Roman" panose="02020603050405020304" pitchFamily="18" charset="0"/>
              </a:defRPr>
            </a:lvl3pPr>
            <a:lvl4pPr marL="1600200" indent="-228600" eaLnBrk="0" hangingPunct="0">
              <a:defRPr sz="3200">
                <a:solidFill>
                  <a:schemeClr val="tx1"/>
                </a:solidFill>
                <a:latin typeface="Times New Roman" panose="02020603050405020304" pitchFamily="18" charset="0"/>
              </a:defRPr>
            </a:lvl4pPr>
            <a:lvl5pPr marL="2057400" indent="-228600" eaLnBrk="0" hangingPunct="0">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defRPr>
            </a:lvl9pPr>
          </a:lstStyle>
          <a:p>
            <a:pPr eaLnBrk="1" hangingPunct="1">
              <a:buFontTx/>
              <a:buNone/>
            </a:pPr>
            <a:r>
              <a:rPr lang="en-US" altLang="zh-CN" dirty="0">
                <a:ea typeface="宋体" panose="02010600030101010101" pitchFamily="2" charset="-122"/>
              </a:rPr>
              <a:t>For a symmetric Density curve…</a:t>
            </a:r>
          </a:p>
        </p:txBody>
      </p:sp>
      <p:sp>
        <p:nvSpPr>
          <p:cNvPr id="14341" name="Text Box 7"/>
          <p:cNvSpPr txBox="1">
            <a:spLocks noChangeArrowheads="1"/>
          </p:cNvSpPr>
          <p:nvPr/>
        </p:nvSpPr>
        <p:spPr bwMode="auto">
          <a:xfrm>
            <a:off x="6972044" y="1923542"/>
            <a:ext cx="50403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imes New Roman" panose="02020603050405020304" pitchFamily="18" charset="0"/>
              </a:defRPr>
            </a:lvl1pPr>
            <a:lvl2pPr marL="742950" indent="-285750" eaLnBrk="0" hangingPunct="0">
              <a:defRPr sz="3200">
                <a:solidFill>
                  <a:schemeClr val="tx1"/>
                </a:solidFill>
                <a:latin typeface="Times New Roman" panose="02020603050405020304" pitchFamily="18" charset="0"/>
              </a:defRPr>
            </a:lvl2pPr>
            <a:lvl3pPr marL="1143000" indent="-228600" eaLnBrk="0" hangingPunct="0">
              <a:defRPr sz="3200">
                <a:solidFill>
                  <a:schemeClr val="tx1"/>
                </a:solidFill>
                <a:latin typeface="Times New Roman" panose="02020603050405020304" pitchFamily="18" charset="0"/>
              </a:defRPr>
            </a:lvl3pPr>
            <a:lvl4pPr marL="1600200" indent="-228600" eaLnBrk="0" hangingPunct="0">
              <a:defRPr sz="3200">
                <a:solidFill>
                  <a:schemeClr val="tx1"/>
                </a:solidFill>
                <a:latin typeface="Times New Roman" panose="02020603050405020304" pitchFamily="18" charset="0"/>
              </a:defRPr>
            </a:lvl4pPr>
            <a:lvl5pPr marL="2057400" indent="-228600" eaLnBrk="0" hangingPunct="0">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defRPr>
            </a:lvl9pPr>
          </a:lstStyle>
          <a:p>
            <a:pPr eaLnBrk="1" hangingPunct="1">
              <a:buFontTx/>
              <a:buNone/>
            </a:pPr>
            <a:r>
              <a:rPr lang="en-US" altLang="zh-CN" dirty="0">
                <a:ea typeface="宋体" panose="02010600030101010101" pitchFamily="2" charset="-122"/>
              </a:rPr>
              <a:t>For a skewed density curve…</a:t>
            </a:r>
          </a:p>
        </p:txBody>
      </p:sp>
    </p:spTree>
    <p:extLst>
      <p:ext uri="{BB962C8B-B14F-4D97-AF65-F5344CB8AC3E}">
        <p14:creationId xmlns:p14="http://schemas.microsoft.com/office/powerpoint/2010/main" val="878471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3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矩形 3"/>
              <p:cNvSpPr/>
              <p:nvPr/>
            </p:nvSpPr>
            <p:spPr>
              <a:xfrm>
                <a:off x="314325" y="403468"/>
                <a:ext cx="11635505" cy="7042505"/>
              </a:xfrm>
              <a:prstGeom prst="rect">
                <a:avLst/>
              </a:prstGeom>
            </p:spPr>
            <p:txBody>
              <a:bodyPr wrap="square">
                <a:spAutoFit/>
              </a:bodyPr>
              <a:lstStyle/>
              <a:p>
                <a:r>
                  <a:rPr lang="en-US" altLang="zh-CN" sz="2800" u="sng" dirty="0" smtClean="0"/>
                  <a:t>X </a:t>
                </a:r>
                <a:r>
                  <a:rPr lang="en-US" altLang="zh-CN" sz="2800" u="sng" dirty="0" smtClean="0"/>
                  <a:t>= total </a:t>
                </a:r>
                <a:r>
                  <a:rPr lang="en-US" altLang="zh-CN" sz="2800" u="sng" dirty="0"/>
                  <a:t>processing time for a garbage truck at this waste management facility </a:t>
                </a:r>
                <a:endParaRPr lang="en-US" altLang="zh-CN" sz="2800" u="sng" dirty="0" smtClean="0"/>
              </a:p>
              <a:p>
                <a:pPr>
                  <a:lnSpc>
                    <a:spcPct val="150000"/>
                  </a:lnSpc>
                </a:pPr>
                <a:r>
                  <a:rPr lang="en-US" altLang="zh-CN" sz="2800" dirty="0"/>
                  <a:t> </a:t>
                </a:r>
                <a14:m>
                  <m:oMath xmlns:m="http://schemas.openxmlformats.org/officeDocument/2006/math">
                    <m:r>
                      <a:rPr lang="en-US" altLang="zh-CN" sz="2800" i="1">
                        <a:latin typeface="Cambria Math" panose="02040503050406030204" pitchFamily="18" charset="0"/>
                      </a:rPr>
                      <m:t>𝑋</m:t>
                    </m:r>
                    <m:r>
                      <a:rPr lang="en-US" altLang="zh-CN" sz="2800" i="1">
                        <a:latin typeface="Cambria Math" panose="02040503050406030204" pitchFamily="18" charset="0"/>
                      </a:rPr>
                      <m:t>~</m:t>
                    </m:r>
                    <m:r>
                      <m:rPr>
                        <m:sty m:val="p"/>
                      </m:rPr>
                      <a:rPr lang="en-US" altLang="zh-CN" sz="2800">
                        <a:latin typeface="Cambria Math" panose="02040503050406030204" pitchFamily="18" charset="0"/>
                      </a:rPr>
                      <m:t>N</m:t>
                    </m:r>
                    <m:d>
                      <m:dPr>
                        <m:ctrlPr>
                          <a:rPr lang="en-US" altLang="zh-CN" sz="2800" i="1">
                            <a:latin typeface="Cambria Math" panose="02040503050406030204" pitchFamily="18" charset="0"/>
                          </a:rPr>
                        </m:ctrlPr>
                      </m:dPr>
                      <m:e>
                        <m:r>
                          <a:rPr lang="en-US" altLang="zh-CN" sz="2800" b="0" i="0" smtClean="0">
                            <a:latin typeface="Cambria Math" panose="02040503050406030204" pitchFamily="18" charset="0"/>
                          </a:rPr>
                          <m:t>13</m:t>
                        </m:r>
                        <m:r>
                          <a:rPr lang="en-US" altLang="zh-CN" sz="2800">
                            <a:latin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b="0" i="1" smtClean="0">
                                <a:latin typeface="Cambria Math" panose="02040503050406030204" pitchFamily="18" charset="0"/>
                              </a:rPr>
                              <m:t>3.9</m:t>
                            </m:r>
                          </m:e>
                          <m:sup>
                            <m:r>
                              <a:rPr lang="en-US" altLang="zh-CN" sz="2800" i="1">
                                <a:latin typeface="Cambria Math" panose="02040503050406030204" pitchFamily="18" charset="0"/>
                              </a:rPr>
                              <m:t>2</m:t>
                            </m:r>
                          </m:sup>
                        </m:sSup>
                      </m:e>
                    </m:d>
                  </m:oMath>
                </a14:m>
                <a:endParaRPr lang="en-US" altLang="zh-CN" sz="2800" dirty="0" smtClean="0">
                  <a:latin typeface="Cambria Math" panose="02040503050406030204" pitchFamily="18" charset="0"/>
                </a:endParaRPr>
              </a:p>
              <a:p>
                <a:pPr>
                  <a:lnSpc>
                    <a:spcPct val="150000"/>
                  </a:lnSpc>
                </a:pPr>
                <a14:m>
                  <m:oMath xmlns:m="http://schemas.openxmlformats.org/officeDocument/2006/math">
                    <m:r>
                      <a:rPr lang="en-US" altLang="zh-CN" sz="2800" i="1">
                        <a:latin typeface="Cambria Math" panose="02040503050406030204" pitchFamily="18" charset="0"/>
                      </a:rPr>
                      <m:t>𝑍</m:t>
                    </m:r>
                    <m:r>
                      <a:rPr lang="en-US" altLang="zh-CN" sz="280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𝑋</m:t>
                        </m:r>
                        <m:r>
                          <a:rPr lang="en-US" altLang="zh-CN" sz="2800" i="1">
                            <a:latin typeface="Cambria Math" panose="02040503050406030204" pitchFamily="18" charset="0"/>
                          </a:rPr>
                          <m:t>−13</m:t>
                        </m:r>
                      </m:num>
                      <m:den>
                        <m:r>
                          <a:rPr lang="en-US" altLang="zh-CN" sz="2800" b="0" i="1" smtClean="0">
                            <a:latin typeface="Cambria Math" panose="02040503050406030204" pitchFamily="18" charset="0"/>
                          </a:rPr>
                          <m:t>3.9</m:t>
                        </m:r>
                      </m:den>
                    </m:f>
                    <m:r>
                      <a:rPr lang="en-US" altLang="zh-CN" sz="2800" i="1">
                        <a:latin typeface="Cambria Math" panose="02040503050406030204" pitchFamily="18" charset="0"/>
                      </a:rPr>
                      <m:t>~</m:t>
                    </m:r>
                    <m:r>
                      <a:rPr lang="en-US" altLang="zh-CN" sz="2800" i="1">
                        <a:latin typeface="Cambria Math" panose="02040503050406030204" pitchFamily="18" charset="0"/>
                      </a:rPr>
                      <m:t>𝑁</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0,1</m:t>
                        </m:r>
                      </m:e>
                    </m:d>
                  </m:oMath>
                </a14:m>
                <a:r>
                  <a:rPr lang="en-US" altLang="zh-CN" sz="2800" dirty="0" smtClean="0"/>
                  <a:t> </a:t>
                </a:r>
              </a:p>
              <a:p>
                <a:pPr>
                  <a:lnSpc>
                    <a:spcPct val="150000"/>
                  </a:lnSpc>
                </a:pPr>
                <a:r>
                  <a:rPr lang="en-US" altLang="zh-CN" sz="2800" dirty="0" smtClean="0"/>
                  <a:t> </a:t>
                </a:r>
                <a14:m>
                  <m:oMath xmlns:m="http://schemas.openxmlformats.org/officeDocument/2006/math">
                    <m:r>
                      <a:rPr lang="en-US" altLang="zh-CN" sz="2800" i="1">
                        <a:latin typeface="Cambria Math" panose="02040503050406030204" pitchFamily="18" charset="0"/>
                      </a:rPr>
                      <m:t>𝑋</m:t>
                    </m:r>
                    <m:r>
                      <a:rPr lang="en-US" altLang="zh-CN" sz="2800" b="0" i="0" smtClean="0">
                        <a:latin typeface="Cambria Math" panose="02040503050406030204" pitchFamily="18" charset="0"/>
                      </a:rPr>
                      <m:t>=3.9</m:t>
                    </m:r>
                    <m:r>
                      <a:rPr lang="en-US" altLang="zh-CN" sz="2800" b="0" i="1" smtClean="0">
                        <a:latin typeface="Cambria Math" panose="02040503050406030204" pitchFamily="18" charset="0"/>
                        <a:ea typeface="Cambria Math" panose="02040503050406030204" pitchFamily="18" charset="0"/>
                      </a:rPr>
                      <m:t>×</m:t>
                    </m:r>
                    <m:r>
                      <m:rPr>
                        <m:sty m:val="p"/>
                      </m:rPr>
                      <a:rPr lang="en-US" altLang="zh-CN" sz="2800" b="0" i="0" smtClean="0">
                        <a:latin typeface="Cambria Math" panose="02040503050406030204" pitchFamily="18" charset="0"/>
                      </a:rPr>
                      <m:t>Z</m:t>
                    </m:r>
                    <m:r>
                      <a:rPr lang="en-US" altLang="zh-CN" sz="2800" b="0" i="0" smtClean="0">
                        <a:latin typeface="Cambria Math" panose="02040503050406030204" pitchFamily="18" charset="0"/>
                      </a:rPr>
                      <m:t>+13</m:t>
                    </m:r>
                  </m:oMath>
                </a14:m>
                <a:endParaRPr lang="en-US" altLang="zh-CN" sz="2800" dirty="0" smtClean="0"/>
              </a:p>
              <a:p>
                <a:pPr>
                  <a:lnSpc>
                    <a:spcPct val="150000"/>
                  </a:lnSpc>
                </a:pPr>
                <a:r>
                  <a:rPr lang="en-US" altLang="zh-CN" sz="2800" dirty="0" smtClean="0"/>
                  <a:t>We want to find the value of </a:t>
                </a:r>
                <a14:m>
                  <m:oMath xmlns:m="http://schemas.openxmlformats.org/officeDocument/2006/math">
                    <m:sSup>
                      <m:sSupPr>
                        <m:ctrlPr>
                          <a:rPr lang="en-US" altLang="zh-CN" sz="2800" i="1">
                            <a:latin typeface="Cambria Math" panose="02040503050406030204" pitchFamily="18" charset="0"/>
                          </a:rPr>
                        </m:ctrlPr>
                      </m:sSupPr>
                      <m:e>
                        <m:r>
                          <a:rPr lang="en-US" altLang="zh-CN" sz="2800" b="0" i="1" smtClean="0">
                            <a:latin typeface="Cambria Math" panose="02040503050406030204" pitchFamily="18" charset="0"/>
                          </a:rPr>
                          <m:t>𝑋</m:t>
                        </m:r>
                      </m:e>
                      <m:sup>
                        <m:r>
                          <a:rPr lang="en-US" altLang="zh-CN" sz="2800" i="1">
                            <a:latin typeface="Cambria Math" panose="02040503050406030204" pitchFamily="18" charset="0"/>
                          </a:rPr>
                          <m:t>∗</m:t>
                        </m:r>
                      </m:sup>
                    </m:sSup>
                    <m:r>
                      <a:rPr lang="en-US" altLang="zh-CN" sz="2800" b="0" i="1" smtClean="0">
                        <a:latin typeface="Cambria Math" panose="02040503050406030204" pitchFamily="18" charset="0"/>
                      </a:rPr>
                      <m:t>=</m:t>
                    </m:r>
                    <m:r>
                      <a:rPr lang="en-US" altLang="zh-CN" sz="2800">
                        <a:latin typeface="Cambria Math" panose="02040503050406030204" pitchFamily="18" charset="0"/>
                      </a:rPr>
                      <m:t>3.9</m:t>
                    </m:r>
                    <m:r>
                      <a:rPr lang="en-US" altLang="zh-CN" sz="2800" i="1">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𝑍</m:t>
                        </m:r>
                      </m:e>
                      <m:sup>
                        <m:r>
                          <a:rPr lang="en-US" altLang="zh-CN" sz="2800" i="1">
                            <a:latin typeface="Cambria Math" panose="02040503050406030204" pitchFamily="18" charset="0"/>
                          </a:rPr>
                          <m:t>∗</m:t>
                        </m:r>
                      </m:sup>
                    </m:sSup>
                    <m:r>
                      <a:rPr lang="en-US" altLang="zh-CN" sz="2800" b="0" i="1" smtClean="0">
                        <a:latin typeface="Cambria Math" panose="02040503050406030204" pitchFamily="18" charset="0"/>
                      </a:rPr>
                      <m:t>+13</m:t>
                    </m:r>
                  </m:oMath>
                </a14:m>
                <a:r>
                  <a:rPr lang="en-US" altLang="zh-CN" sz="2800" dirty="0" smtClean="0"/>
                  <a:t> such that </a:t>
                </a:r>
                <a14:m>
                  <m:oMath xmlns:m="http://schemas.openxmlformats.org/officeDocument/2006/math">
                    <m:r>
                      <a:rPr lang="en-US" altLang="zh-CN" sz="2800" i="1">
                        <a:latin typeface="Cambria Math" panose="02040503050406030204" pitchFamily="18" charset="0"/>
                      </a:rPr>
                      <m:t>𝑃</m:t>
                    </m:r>
                    <m:d>
                      <m:dPr>
                        <m:ctrlPr>
                          <a:rPr lang="en-US" altLang="zh-CN" sz="2800" i="1">
                            <a:latin typeface="Cambria Math" panose="02040503050406030204" pitchFamily="18" charset="0"/>
                          </a:rPr>
                        </m:ctrlPr>
                      </m:dPr>
                      <m:e>
                        <m:r>
                          <a:rPr lang="en-US" altLang="zh-CN" sz="2800" b="0" i="1" smtClean="0">
                            <a:latin typeface="Cambria Math" panose="02040503050406030204" pitchFamily="18" charset="0"/>
                          </a:rPr>
                          <m:t>𝑍</m:t>
                        </m:r>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𝑍</m:t>
                            </m:r>
                          </m:e>
                          <m:sup>
                            <m:r>
                              <a:rPr lang="en-US" altLang="zh-CN" sz="2800" b="0" i="1" smtClean="0">
                                <a:latin typeface="Cambria Math" panose="02040503050406030204" pitchFamily="18" charset="0"/>
                              </a:rPr>
                              <m:t>∗</m:t>
                            </m:r>
                          </m:sup>
                        </m:sSup>
                      </m:e>
                    </m:d>
                    <m:r>
                      <a:rPr lang="en-US" altLang="zh-CN" sz="2800" b="0" i="1" smtClean="0">
                        <a:latin typeface="Cambria Math" panose="02040503050406030204" pitchFamily="18" charset="0"/>
                      </a:rPr>
                      <m:t>=0.1</m:t>
                    </m:r>
                  </m:oMath>
                </a14:m>
                <a:endParaRPr lang="en-US" altLang="zh-CN" sz="2800" b="0" dirty="0" smtClean="0"/>
              </a:p>
              <a:p>
                <a:pPr>
                  <a:lnSpc>
                    <a:spcPct val="150000"/>
                  </a:lnSpc>
                </a:pPr>
                <a14:m>
                  <m:oMathPara xmlns:m="http://schemas.openxmlformats.org/officeDocument/2006/math">
                    <m:oMathParaPr>
                      <m:jc m:val="centerGroup"/>
                    </m:oMathParaPr>
                    <m:oMath xmlns:m="http://schemas.openxmlformats.org/officeDocument/2006/math">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𝑍</m:t>
                          </m:r>
                        </m:e>
                        <m:sup>
                          <m:r>
                            <a:rPr lang="en-US" altLang="zh-CN" sz="2800" i="1">
                              <a:latin typeface="Cambria Math" panose="02040503050406030204" pitchFamily="18" charset="0"/>
                            </a:rPr>
                            <m:t>∗</m:t>
                          </m:r>
                        </m:sup>
                      </m:sSup>
                      <m:r>
                        <a:rPr lang="en-US" altLang="zh-CN" sz="2800" b="0" i="1" smtClean="0">
                          <a:latin typeface="Cambria Math" panose="02040503050406030204" pitchFamily="18" charset="0"/>
                        </a:rPr>
                        <m:t>=1.28</m:t>
                      </m:r>
                    </m:oMath>
                  </m:oMathPara>
                </a14:m>
                <a:endParaRPr lang="en-US" altLang="zh-CN" sz="2800" b="0" dirty="0" smtClean="0"/>
              </a:p>
              <a:p>
                <a:pPr>
                  <a:lnSpc>
                    <a:spcPct val="150000"/>
                  </a:lnSpc>
                </a:pPr>
                <a14:m>
                  <m:oMath xmlns:m="http://schemas.openxmlformats.org/officeDocument/2006/math">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𝑋</m:t>
                        </m:r>
                      </m:e>
                      <m:sup>
                        <m:r>
                          <a:rPr lang="en-US" altLang="zh-CN" sz="2800" i="1">
                            <a:latin typeface="Cambria Math" panose="02040503050406030204" pitchFamily="18" charset="0"/>
                          </a:rPr>
                          <m:t>∗</m:t>
                        </m:r>
                      </m:sup>
                    </m:sSup>
                    <m:r>
                      <a:rPr lang="en-US" altLang="zh-CN" sz="2800" b="0" i="1" smtClean="0">
                        <a:latin typeface="Cambria Math" panose="02040503050406030204" pitchFamily="18" charset="0"/>
                      </a:rPr>
                      <m:t>=13+3.9</m:t>
                    </m:r>
                  </m:oMath>
                </a14:m>
                <a:r>
                  <a:rPr lang="en-US" altLang="zh-CN" sz="2800" dirty="0">
                    <a:ea typeface="Cambria Math" panose="02040503050406030204" pitchFamily="18" charset="0"/>
                  </a:rPr>
                  <a:t> </a:t>
                </a:r>
                <a14:m>
                  <m:oMath xmlns:m="http://schemas.openxmlformats.org/officeDocument/2006/math">
                    <m:r>
                      <a:rPr lang="en-US" altLang="zh-CN" sz="2800" i="1">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1.28=17.992 </m:t>
                    </m:r>
                    <m:r>
                      <a:rPr lang="en-US" altLang="zh-CN" sz="2800" b="0" i="1" smtClean="0">
                        <a:latin typeface="Cambria Math" panose="02040503050406030204" pitchFamily="18" charset="0"/>
                        <a:ea typeface="Cambria Math" panose="02040503050406030204" pitchFamily="18" charset="0"/>
                      </a:rPr>
                      <m:t>𝑚𝑖𝑛𝑢𝑡𝑒𝑠</m:t>
                    </m:r>
                  </m:oMath>
                </a14:m>
                <a:endParaRPr lang="en-US" altLang="zh-CN" sz="2800" b="0" dirty="0" smtClean="0"/>
              </a:p>
              <a:p>
                <a:pPr>
                  <a:lnSpc>
                    <a:spcPct val="150000"/>
                  </a:lnSpc>
                </a:pPr>
                <a:r>
                  <a:rPr lang="en-US" altLang="zh-CN" sz="2800" dirty="0" smtClean="0"/>
                  <a:t>About 10% of the garbage trucks using this facility would have a total processing time of more than 17.992 minutes.</a:t>
                </a:r>
                <a:endParaRPr lang="en-US" altLang="zh-CN" sz="2800" b="0" dirty="0" smtClean="0"/>
              </a:p>
              <a:p>
                <a:pPr>
                  <a:lnSpc>
                    <a:spcPct val="150000"/>
                  </a:lnSpc>
                </a:pPr>
                <a:endParaRPr lang="en-US" altLang="zh-CN" sz="2800" dirty="0" smtClean="0"/>
              </a:p>
            </p:txBody>
          </p:sp>
        </mc:Choice>
        <mc:Fallback>
          <p:sp>
            <p:nvSpPr>
              <p:cNvPr id="4" name="矩形 3"/>
              <p:cNvSpPr>
                <a:spLocks noRot="1" noChangeAspect="1" noMove="1" noResize="1" noEditPoints="1" noAdjustHandles="1" noChangeArrowheads="1" noChangeShapeType="1" noTextEdit="1"/>
              </p:cNvSpPr>
              <p:nvPr/>
            </p:nvSpPr>
            <p:spPr>
              <a:xfrm>
                <a:off x="314325" y="403468"/>
                <a:ext cx="11635505" cy="7042505"/>
              </a:xfrm>
              <a:prstGeom prst="rect">
                <a:avLst/>
              </a:prstGeom>
              <a:blipFill>
                <a:blip r:embed="rId2"/>
                <a:stretch>
                  <a:fillRect l="-1101" t="-9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1585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7890" y="0"/>
            <a:ext cx="11799517" cy="8126392"/>
          </a:xfrm>
          <a:prstGeom prst="rect">
            <a:avLst/>
          </a:prstGeom>
        </p:spPr>
        <p:txBody>
          <a:bodyPr wrap="square">
            <a:spAutoFit/>
          </a:bodyPr>
          <a:lstStyle/>
          <a:p>
            <a:pPr algn="just">
              <a:lnSpc>
                <a:spcPct val="150000"/>
              </a:lnSpc>
              <a:spcAft>
                <a:spcPts val="0"/>
              </a:spcAft>
            </a:pPr>
            <a:r>
              <a:rPr lang="en-US" altLang="zh-CN" sz="3200" kern="100" dirty="0">
                <a:latin typeface="Arial" panose="020B0604020202020204" pitchFamily="34" charset="0"/>
                <a:cs typeface="Arial" panose="020B0604020202020204" pitchFamily="34" charset="0"/>
              </a:rPr>
              <a:t>Determine the value of z* such that </a:t>
            </a:r>
            <a:endParaRPr lang="zh-CN" altLang="zh-CN" sz="3200" kern="100" dirty="0">
              <a:latin typeface="Arial" panose="020B0604020202020204" pitchFamily="34" charset="0"/>
              <a:cs typeface="Arial" panose="020B0604020202020204" pitchFamily="34" charset="0"/>
            </a:endParaRPr>
          </a:p>
          <a:p>
            <a:pPr marL="342900" lvl="0" indent="-342900" algn="just">
              <a:lnSpc>
                <a:spcPct val="150000"/>
              </a:lnSpc>
              <a:spcAft>
                <a:spcPts val="0"/>
              </a:spcAft>
              <a:buFont typeface="+mj-lt"/>
              <a:buAutoNum type="alphaLcPeriod"/>
            </a:pPr>
            <a:r>
              <a:rPr lang="en-US" altLang="zh-CN" sz="3200" kern="100" dirty="0">
                <a:latin typeface="Arial" panose="020B0604020202020204" pitchFamily="34" charset="0"/>
                <a:cs typeface="Arial" panose="020B0604020202020204" pitchFamily="34" charset="0"/>
              </a:rPr>
              <a:t>-z* and z* separate the middle 95% of all z values from the most extreme 5</a:t>
            </a:r>
            <a:r>
              <a:rPr lang="en-US" altLang="zh-CN" sz="3200" kern="100" dirty="0" smtClean="0">
                <a:latin typeface="Arial" panose="020B0604020202020204" pitchFamily="34" charset="0"/>
                <a:cs typeface="Arial" panose="020B0604020202020204" pitchFamily="34" charset="0"/>
              </a:rPr>
              <a:t>%</a:t>
            </a:r>
            <a:endParaRPr lang="zh-CN" altLang="zh-CN" sz="3200" kern="100" dirty="0">
              <a:latin typeface="Arial" panose="020B0604020202020204" pitchFamily="34" charset="0"/>
              <a:cs typeface="Arial" panose="020B0604020202020204" pitchFamily="34" charset="0"/>
            </a:endParaRPr>
          </a:p>
          <a:p>
            <a:pPr marL="342900" lvl="0" indent="-342900" algn="just">
              <a:lnSpc>
                <a:spcPct val="150000"/>
              </a:lnSpc>
              <a:spcAft>
                <a:spcPts val="0"/>
              </a:spcAft>
              <a:buFont typeface="+mj-lt"/>
              <a:buAutoNum type="alphaLcPeriod"/>
            </a:pPr>
            <a:r>
              <a:rPr lang="en-US" altLang="zh-CN" sz="3200" kern="100" dirty="0">
                <a:latin typeface="Arial" panose="020B0604020202020204" pitchFamily="34" charset="0"/>
                <a:cs typeface="Arial" panose="020B0604020202020204" pitchFamily="34" charset="0"/>
              </a:rPr>
              <a:t>-z* and z* separate the middle 90% of all z values from the most extreme 10% </a:t>
            </a:r>
            <a:endParaRPr lang="zh-CN" altLang="zh-CN" sz="3200" kern="100" dirty="0">
              <a:latin typeface="Arial" panose="020B0604020202020204" pitchFamily="34" charset="0"/>
              <a:cs typeface="Arial" panose="020B0604020202020204" pitchFamily="34" charset="0"/>
            </a:endParaRPr>
          </a:p>
          <a:p>
            <a:pPr marL="342900" lvl="0" indent="-342900" algn="just">
              <a:lnSpc>
                <a:spcPct val="150000"/>
              </a:lnSpc>
              <a:spcAft>
                <a:spcPts val="0"/>
              </a:spcAft>
              <a:buFont typeface="+mj-lt"/>
              <a:buAutoNum type="alphaLcPeriod"/>
            </a:pPr>
            <a:r>
              <a:rPr lang="en-US" altLang="zh-CN" sz="3200" kern="100" dirty="0">
                <a:latin typeface="Arial" panose="020B0604020202020204" pitchFamily="34" charset="0"/>
                <a:cs typeface="Arial" panose="020B0604020202020204" pitchFamily="34" charset="0"/>
              </a:rPr>
              <a:t>-z* and z* separate the middle 98% of all z values from the most extreme 2% </a:t>
            </a:r>
            <a:endParaRPr lang="zh-CN" altLang="zh-CN" sz="3200" kern="100" dirty="0">
              <a:latin typeface="Arial" panose="020B0604020202020204" pitchFamily="34" charset="0"/>
              <a:cs typeface="Arial" panose="020B0604020202020204" pitchFamily="34" charset="0"/>
            </a:endParaRPr>
          </a:p>
          <a:p>
            <a:pPr marL="342900" lvl="0" indent="-342900" algn="just">
              <a:lnSpc>
                <a:spcPct val="150000"/>
              </a:lnSpc>
              <a:spcAft>
                <a:spcPts val="0"/>
              </a:spcAft>
              <a:buFont typeface="+mj-lt"/>
              <a:buAutoNum type="alphaLcPeriod"/>
            </a:pPr>
            <a:r>
              <a:rPr lang="en-US" altLang="zh-CN" sz="3200" kern="100" dirty="0">
                <a:latin typeface="Arial" panose="020B0604020202020204" pitchFamily="34" charset="0"/>
                <a:cs typeface="Arial" panose="020B0604020202020204" pitchFamily="34" charset="0"/>
              </a:rPr>
              <a:t>-z* and z* separate the middle 92% of all z values from the most extreme 8% </a:t>
            </a:r>
            <a:endParaRPr lang="zh-CN" altLang="zh-CN" sz="3200" kern="100" dirty="0">
              <a:latin typeface="Arial" panose="020B0604020202020204" pitchFamily="34" charset="0"/>
              <a:cs typeface="Arial" panose="020B0604020202020204" pitchFamily="34" charset="0"/>
            </a:endParaRPr>
          </a:p>
          <a:p>
            <a:pPr indent="266700" algn="just">
              <a:lnSpc>
                <a:spcPct val="150000"/>
              </a:lnSpc>
              <a:spcAft>
                <a:spcPts val="0"/>
              </a:spcAft>
            </a:pPr>
            <a:r>
              <a:rPr lang="en-US" altLang="zh-CN" sz="3200" kern="100" dirty="0">
                <a:latin typeface="Arial" panose="020B0604020202020204" pitchFamily="34" charset="0"/>
                <a:cs typeface="Arial" panose="020B0604020202020204" pitchFamily="34" charset="0"/>
              </a:rPr>
              <a:t> </a:t>
            </a:r>
            <a:endParaRPr lang="zh-CN" altLang="zh-CN" sz="3200" kern="100" dirty="0">
              <a:latin typeface="Arial" panose="020B0604020202020204" pitchFamily="34" charset="0"/>
              <a:cs typeface="Arial" panose="020B0604020202020204" pitchFamily="34" charset="0"/>
            </a:endParaRPr>
          </a:p>
          <a:p>
            <a:pPr marL="228600" indent="266700" algn="just">
              <a:lnSpc>
                <a:spcPct val="150000"/>
              </a:lnSpc>
              <a:spcAft>
                <a:spcPts val="0"/>
              </a:spcAft>
            </a:pPr>
            <a:r>
              <a:rPr lang="en-US" altLang="zh-CN" sz="3200" kern="100" dirty="0">
                <a:latin typeface="Arial" panose="020B0604020202020204" pitchFamily="34" charset="0"/>
                <a:cs typeface="Arial" panose="020B0604020202020204" pitchFamily="34" charset="0"/>
              </a:rPr>
              <a:t> </a:t>
            </a:r>
            <a:endParaRPr lang="zh-CN" altLang="zh-CN" sz="3200" kern="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52418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7890" y="0"/>
            <a:ext cx="11799517" cy="8217634"/>
          </a:xfrm>
          <a:prstGeom prst="rect">
            <a:avLst/>
          </a:prstGeom>
        </p:spPr>
        <p:txBody>
          <a:bodyPr wrap="square">
            <a:spAutoFit/>
          </a:bodyPr>
          <a:lstStyle/>
          <a:p>
            <a:pPr algn="just">
              <a:lnSpc>
                <a:spcPct val="150000"/>
              </a:lnSpc>
              <a:spcAft>
                <a:spcPts val="0"/>
              </a:spcAft>
            </a:pPr>
            <a:r>
              <a:rPr lang="en-US" altLang="zh-CN" sz="3200" kern="100" dirty="0">
                <a:latin typeface="Arial" panose="020B0604020202020204" pitchFamily="34" charset="0"/>
                <a:cs typeface="Arial" panose="020B0604020202020204" pitchFamily="34" charset="0"/>
              </a:rPr>
              <a:t>Determine the value of z* such that </a:t>
            </a:r>
            <a:endParaRPr lang="zh-CN" altLang="zh-CN" sz="3200" kern="100" dirty="0">
              <a:latin typeface="Arial" panose="020B0604020202020204" pitchFamily="34" charset="0"/>
              <a:cs typeface="Arial" panose="020B0604020202020204" pitchFamily="34" charset="0"/>
            </a:endParaRPr>
          </a:p>
          <a:p>
            <a:pPr marL="342900" lvl="0" indent="-342900" algn="just">
              <a:lnSpc>
                <a:spcPct val="150000"/>
              </a:lnSpc>
              <a:spcAft>
                <a:spcPts val="0"/>
              </a:spcAft>
              <a:buFont typeface="+mj-lt"/>
              <a:buAutoNum type="alphaLcPeriod"/>
            </a:pPr>
            <a:r>
              <a:rPr lang="en-US" altLang="zh-CN" sz="3200" kern="100" dirty="0">
                <a:latin typeface="Arial" panose="020B0604020202020204" pitchFamily="34" charset="0"/>
                <a:cs typeface="Arial" panose="020B0604020202020204" pitchFamily="34" charset="0"/>
              </a:rPr>
              <a:t>-z* and z* separate the middle 95% of all z values from the most extreme 5</a:t>
            </a:r>
            <a:r>
              <a:rPr lang="en-US" altLang="zh-CN" sz="3200" kern="100" dirty="0" smtClean="0">
                <a:latin typeface="Arial" panose="020B0604020202020204" pitchFamily="34" charset="0"/>
                <a:cs typeface="Arial" panose="020B0604020202020204" pitchFamily="34" charset="0"/>
              </a:rPr>
              <a:t>%      </a:t>
            </a:r>
            <a:r>
              <a:rPr lang="en-US" altLang="zh-CN" sz="3200" kern="100" dirty="0" smtClean="0">
                <a:solidFill>
                  <a:srgbClr val="FF0000"/>
                </a:solidFill>
                <a:latin typeface="Arial" panose="020B0604020202020204" pitchFamily="34" charset="0"/>
                <a:cs typeface="Arial" panose="020B0604020202020204" pitchFamily="34" charset="0"/>
              </a:rPr>
              <a:t>z*=1.96</a:t>
            </a:r>
            <a:endParaRPr lang="zh-CN" altLang="zh-CN" sz="3200" kern="100" dirty="0">
              <a:solidFill>
                <a:srgbClr val="FF0000"/>
              </a:solidFill>
              <a:latin typeface="Arial" panose="020B0604020202020204" pitchFamily="34" charset="0"/>
              <a:cs typeface="Arial" panose="020B0604020202020204" pitchFamily="34" charset="0"/>
            </a:endParaRPr>
          </a:p>
          <a:p>
            <a:pPr marL="342900" lvl="0" indent="-342900" algn="just">
              <a:lnSpc>
                <a:spcPct val="150000"/>
              </a:lnSpc>
              <a:spcAft>
                <a:spcPts val="0"/>
              </a:spcAft>
              <a:buFont typeface="+mj-lt"/>
              <a:buAutoNum type="alphaLcPeriod"/>
            </a:pPr>
            <a:r>
              <a:rPr lang="en-US" altLang="zh-CN" sz="3200" kern="100" dirty="0">
                <a:latin typeface="Arial" panose="020B0604020202020204" pitchFamily="34" charset="0"/>
                <a:cs typeface="Arial" panose="020B0604020202020204" pitchFamily="34" charset="0"/>
              </a:rPr>
              <a:t>-z* and z* separate the middle 90% of all z values from the most extreme 10% </a:t>
            </a:r>
            <a:r>
              <a:rPr lang="en-US" altLang="zh-CN" sz="3200" kern="100" dirty="0" smtClean="0">
                <a:latin typeface="Arial" panose="020B0604020202020204" pitchFamily="34" charset="0"/>
                <a:cs typeface="Arial" panose="020B0604020202020204" pitchFamily="34" charset="0"/>
              </a:rPr>
              <a:t>   </a:t>
            </a:r>
            <a:r>
              <a:rPr lang="en-US" altLang="zh-CN" sz="3200" kern="100" dirty="0" smtClean="0">
                <a:solidFill>
                  <a:srgbClr val="FF0000"/>
                </a:solidFill>
                <a:latin typeface="Arial" panose="020B0604020202020204" pitchFamily="34" charset="0"/>
                <a:cs typeface="Arial" panose="020B0604020202020204" pitchFamily="34" charset="0"/>
              </a:rPr>
              <a:t>z*=1.645</a:t>
            </a:r>
            <a:endParaRPr lang="zh-CN" altLang="zh-CN" sz="3200" kern="100" dirty="0">
              <a:latin typeface="Arial" panose="020B0604020202020204" pitchFamily="34" charset="0"/>
              <a:cs typeface="Arial" panose="020B0604020202020204" pitchFamily="34" charset="0"/>
            </a:endParaRPr>
          </a:p>
          <a:p>
            <a:pPr marL="342900" lvl="0" indent="-342900" algn="just">
              <a:lnSpc>
                <a:spcPct val="150000"/>
              </a:lnSpc>
              <a:spcAft>
                <a:spcPts val="0"/>
              </a:spcAft>
              <a:buFont typeface="+mj-lt"/>
              <a:buAutoNum type="alphaLcPeriod"/>
            </a:pPr>
            <a:r>
              <a:rPr lang="en-US" altLang="zh-CN" sz="3200" kern="100" dirty="0">
                <a:latin typeface="Arial" panose="020B0604020202020204" pitchFamily="34" charset="0"/>
                <a:cs typeface="Arial" panose="020B0604020202020204" pitchFamily="34" charset="0"/>
              </a:rPr>
              <a:t>-z* and z* separate the middle 98% of all z values from the most extreme 2</a:t>
            </a:r>
            <a:r>
              <a:rPr lang="en-US" altLang="zh-CN" sz="3200" kern="100" dirty="0" smtClean="0">
                <a:latin typeface="Arial" panose="020B0604020202020204" pitchFamily="34" charset="0"/>
                <a:cs typeface="Arial" panose="020B0604020202020204" pitchFamily="34" charset="0"/>
              </a:rPr>
              <a:t>%      </a:t>
            </a:r>
            <a:r>
              <a:rPr lang="en-US" altLang="zh-CN" sz="3200" kern="100" dirty="0">
                <a:solidFill>
                  <a:srgbClr val="FF0000"/>
                </a:solidFill>
                <a:latin typeface="Arial" panose="020B0604020202020204" pitchFamily="34" charset="0"/>
                <a:cs typeface="Arial" panose="020B0604020202020204" pitchFamily="34" charset="0"/>
              </a:rPr>
              <a:t>z</a:t>
            </a:r>
            <a:r>
              <a:rPr lang="en-US" altLang="zh-CN" sz="3200" kern="100" dirty="0" smtClean="0">
                <a:solidFill>
                  <a:srgbClr val="FF0000"/>
                </a:solidFill>
                <a:latin typeface="Arial" panose="020B0604020202020204" pitchFamily="34" charset="0"/>
                <a:cs typeface="Arial" panose="020B0604020202020204" pitchFamily="34" charset="0"/>
              </a:rPr>
              <a:t>*=2.33</a:t>
            </a:r>
            <a:endParaRPr lang="zh-CN" altLang="zh-CN" sz="3200" kern="100" dirty="0">
              <a:latin typeface="Arial" panose="020B0604020202020204" pitchFamily="34" charset="0"/>
              <a:cs typeface="Arial" panose="020B0604020202020204" pitchFamily="34" charset="0"/>
            </a:endParaRPr>
          </a:p>
          <a:p>
            <a:pPr marL="342900" lvl="0" indent="-342900" algn="just">
              <a:lnSpc>
                <a:spcPct val="150000"/>
              </a:lnSpc>
              <a:spcAft>
                <a:spcPts val="0"/>
              </a:spcAft>
              <a:buFont typeface="+mj-lt"/>
              <a:buAutoNum type="alphaLcPeriod"/>
            </a:pPr>
            <a:r>
              <a:rPr lang="en-US" altLang="zh-CN" sz="3200" kern="100" dirty="0">
                <a:latin typeface="Arial" panose="020B0604020202020204" pitchFamily="34" charset="0"/>
                <a:cs typeface="Arial" panose="020B0604020202020204" pitchFamily="34" charset="0"/>
              </a:rPr>
              <a:t>-z* and z* separate the middle 92% of all z values from the most extreme 8</a:t>
            </a:r>
            <a:r>
              <a:rPr lang="en-US" altLang="zh-CN" sz="3200" kern="100" dirty="0" smtClean="0">
                <a:latin typeface="Arial" panose="020B0604020202020204" pitchFamily="34" charset="0"/>
                <a:cs typeface="Arial" panose="020B0604020202020204" pitchFamily="34" charset="0"/>
              </a:rPr>
              <a:t>%      </a:t>
            </a:r>
            <a:r>
              <a:rPr lang="en-US" altLang="zh-CN" sz="3200" kern="100" dirty="0">
                <a:solidFill>
                  <a:srgbClr val="FF0000"/>
                </a:solidFill>
                <a:latin typeface="Arial" panose="020B0604020202020204" pitchFamily="34" charset="0"/>
                <a:cs typeface="Arial" panose="020B0604020202020204" pitchFamily="34" charset="0"/>
              </a:rPr>
              <a:t>z</a:t>
            </a:r>
            <a:r>
              <a:rPr lang="en-US" altLang="zh-CN" sz="3200" kern="100" dirty="0" smtClean="0">
                <a:solidFill>
                  <a:srgbClr val="FF0000"/>
                </a:solidFill>
                <a:latin typeface="Arial" panose="020B0604020202020204" pitchFamily="34" charset="0"/>
                <a:cs typeface="Arial" panose="020B0604020202020204" pitchFamily="34" charset="0"/>
              </a:rPr>
              <a:t>*=1.75</a:t>
            </a:r>
            <a:endParaRPr lang="zh-CN" altLang="zh-CN" sz="3200" kern="100" dirty="0">
              <a:latin typeface="Arial" panose="020B0604020202020204" pitchFamily="34" charset="0"/>
              <a:cs typeface="Arial" panose="020B0604020202020204" pitchFamily="34" charset="0"/>
            </a:endParaRPr>
          </a:p>
          <a:p>
            <a:pPr indent="266700" algn="just">
              <a:lnSpc>
                <a:spcPct val="150000"/>
              </a:lnSpc>
              <a:spcAft>
                <a:spcPts val="0"/>
              </a:spcAft>
            </a:pPr>
            <a:r>
              <a:rPr lang="en-US" altLang="zh-CN" sz="3200" kern="100" dirty="0">
                <a:latin typeface="Arial" panose="020B0604020202020204" pitchFamily="34" charset="0"/>
                <a:cs typeface="Arial" panose="020B0604020202020204" pitchFamily="34" charset="0"/>
              </a:rPr>
              <a:t> </a:t>
            </a:r>
            <a:endParaRPr lang="zh-CN" altLang="zh-CN" sz="3200" kern="100" dirty="0">
              <a:latin typeface="Arial" panose="020B0604020202020204" pitchFamily="34" charset="0"/>
              <a:cs typeface="Arial" panose="020B0604020202020204" pitchFamily="34" charset="0"/>
            </a:endParaRPr>
          </a:p>
          <a:p>
            <a:pPr marL="228600" indent="266700" algn="just">
              <a:lnSpc>
                <a:spcPct val="150000"/>
              </a:lnSpc>
              <a:spcAft>
                <a:spcPts val="0"/>
              </a:spcAft>
            </a:pPr>
            <a:r>
              <a:rPr lang="en-US" altLang="zh-CN" sz="3200" kern="100" dirty="0">
                <a:latin typeface="Arial" panose="020B0604020202020204" pitchFamily="34" charset="0"/>
                <a:cs typeface="Arial" panose="020B0604020202020204" pitchFamily="34" charset="0"/>
              </a:rPr>
              <a:t> </a:t>
            </a:r>
            <a:endParaRPr lang="zh-CN" altLang="zh-CN" sz="3200" kern="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5499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05066" y="1430476"/>
            <a:ext cx="10508974" cy="2387600"/>
          </a:xfrm>
        </p:spPr>
        <p:txBody>
          <a:bodyPr>
            <a:noAutofit/>
          </a:bodyPr>
          <a:lstStyle/>
          <a:p>
            <a:r>
              <a:rPr lang="en-US" altLang="zh-CN" sz="9600" dirty="0" smtClean="0"/>
              <a:t>Normal Distribution</a:t>
            </a:r>
            <a:endParaRPr lang="zh-CN" altLang="en-US" sz="9600" dirty="0"/>
          </a:p>
        </p:txBody>
      </p:sp>
    </p:spTree>
    <p:extLst>
      <p:ext uri="{BB962C8B-B14F-4D97-AF65-F5344CB8AC3E}">
        <p14:creationId xmlns:p14="http://schemas.microsoft.com/office/powerpoint/2010/main" val="4210293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44881" y="1315933"/>
            <a:ext cx="7830643" cy="5458587"/>
          </a:xfrm>
          <a:prstGeom prst="rect">
            <a:avLst/>
          </a:prstGeom>
        </p:spPr>
      </p:pic>
      <p:pic>
        <p:nvPicPr>
          <p:cNvPr id="5" name="图片 4"/>
          <p:cNvPicPr>
            <a:picLocks noChangeAspect="1"/>
          </p:cNvPicPr>
          <p:nvPr/>
        </p:nvPicPr>
        <p:blipFill>
          <a:blip r:embed="rId4"/>
          <a:stretch>
            <a:fillRect/>
          </a:stretch>
        </p:blipFill>
        <p:spPr>
          <a:xfrm>
            <a:off x="1160480" y="3596439"/>
            <a:ext cx="1377102" cy="610307"/>
          </a:xfrm>
          <a:prstGeom prst="rect">
            <a:avLst/>
          </a:prstGeom>
        </p:spPr>
      </p:pic>
      <p:pic>
        <p:nvPicPr>
          <p:cNvPr id="6" name="图片 5"/>
          <p:cNvPicPr>
            <a:picLocks noChangeAspect="1"/>
          </p:cNvPicPr>
          <p:nvPr/>
        </p:nvPicPr>
        <p:blipFill>
          <a:blip r:embed="rId4"/>
          <a:stretch>
            <a:fillRect/>
          </a:stretch>
        </p:blipFill>
        <p:spPr>
          <a:xfrm>
            <a:off x="2796460" y="1523822"/>
            <a:ext cx="1377102" cy="610307"/>
          </a:xfrm>
          <a:prstGeom prst="rect">
            <a:avLst/>
          </a:prstGeom>
        </p:spPr>
      </p:pic>
      <p:pic>
        <p:nvPicPr>
          <p:cNvPr id="7" name="图片 6"/>
          <p:cNvPicPr>
            <a:picLocks noChangeAspect="1"/>
          </p:cNvPicPr>
          <p:nvPr/>
        </p:nvPicPr>
        <p:blipFill>
          <a:blip r:embed="rId4"/>
          <a:stretch>
            <a:fillRect/>
          </a:stretch>
        </p:blipFill>
        <p:spPr>
          <a:xfrm>
            <a:off x="4782015" y="4645845"/>
            <a:ext cx="1377102" cy="610307"/>
          </a:xfrm>
          <a:prstGeom prst="rect">
            <a:avLst/>
          </a:prstGeom>
        </p:spPr>
      </p:pic>
      <p:sp>
        <p:nvSpPr>
          <p:cNvPr id="8" name="Rectangle 2"/>
          <p:cNvSpPr>
            <a:spLocks noGrp="1" noChangeArrowheads="1"/>
          </p:cNvSpPr>
          <p:nvPr>
            <p:ph type="title"/>
          </p:nvPr>
        </p:nvSpPr>
        <p:spPr>
          <a:xfrm>
            <a:off x="830179" y="311149"/>
            <a:ext cx="10363200" cy="1143000"/>
          </a:xfrm>
        </p:spPr>
        <p:txBody>
          <a:bodyPr/>
          <a:lstStyle/>
          <a:p>
            <a:pPr eaLnBrk="1" hangingPunct="1"/>
            <a:r>
              <a:rPr lang="en-US" altLang="zh-CN" dirty="0" smtClean="0">
                <a:ea typeface="宋体" panose="02010600030101010101" pitchFamily="2" charset="-122"/>
              </a:rPr>
              <a:t>Normal Curves</a:t>
            </a:r>
          </a:p>
        </p:txBody>
      </p:sp>
      <p:cxnSp>
        <p:nvCxnSpPr>
          <p:cNvPr id="3" name="直接连接符 2"/>
          <p:cNvCxnSpPr/>
          <p:nvPr/>
        </p:nvCxnSpPr>
        <p:spPr>
          <a:xfrm>
            <a:off x="1863143" y="4303643"/>
            <a:ext cx="19878" cy="1997766"/>
          </a:xfrm>
          <a:prstGeom prst="line">
            <a:avLst/>
          </a:prstGeom>
          <a:ln w="38100">
            <a:solidFill>
              <a:schemeClr val="accent2">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664361" y="6349036"/>
            <a:ext cx="695740" cy="400110"/>
          </a:xfrm>
          <a:prstGeom prst="rect">
            <a:avLst/>
          </a:prstGeom>
          <a:noFill/>
        </p:spPr>
        <p:txBody>
          <a:bodyPr wrap="square" rtlCol="0">
            <a:spAutoFit/>
          </a:bodyPr>
          <a:lstStyle/>
          <a:p>
            <a:r>
              <a:rPr lang="en-US" altLang="zh-CN" sz="2000" b="1" dirty="0" smtClean="0"/>
              <a:t>10</a:t>
            </a:r>
            <a:endParaRPr lang="zh-CN" altLang="en-US" sz="2000" b="1" dirty="0"/>
          </a:p>
        </p:txBody>
      </p:sp>
      <p:sp>
        <p:nvSpPr>
          <p:cNvPr id="10" name="文本框 9"/>
          <p:cNvSpPr txBox="1"/>
          <p:nvPr/>
        </p:nvSpPr>
        <p:spPr>
          <a:xfrm>
            <a:off x="4461164" y="1409970"/>
            <a:ext cx="9722097" cy="3785652"/>
          </a:xfrm>
          <a:prstGeom prst="rect">
            <a:avLst/>
          </a:prstGeom>
          <a:noFill/>
        </p:spPr>
        <p:txBody>
          <a:bodyPr wrap="square" rtlCol="0">
            <a:spAutoFit/>
          </a:bodyPr>
          <a:lstStyle/>
          <a:p>
            <a:pPr>
              <a:lnSpc>
                <a:spcPct val="150000"/>
              </a:lnSpc>
            </a:pPr>
            <a:r>
              <a:rPr lang="en-US" altLang="zh-CN" sz="3200" dirty="0" smtClean="0">
                <a:latin typeface="Bahnschrift Light" panose="020B0502040204020203" pitchFamily="34" charset="0"/>
              </a:rPr>
              <a:t>Describe the density curve:</a:t>
            </a:r>
          </a:p>
          <a:p>
            <a:pPr marL="342900" indent="-342900">
              <a:lnSpc>
                <a:spcPct val="150000"/>
              </a:lnSpc>
              <a:buFontTx/>
              <a:buChar char="-"/>
            </a:pPr>
            <a:r>
              <a:rPr lang="en-US" altLang="zh-CN" sz="3200" dirty="0" smtClean="0">
                <a:latin typeface="Bahnschrift Light" panose="020B0502040204020203" pitchFamily="34" charset="0"/>
              </a:rPr>
              <a:t>Shape: symmetric, single peak</a:t>
            </a:r>
          </a:p>
          <a:p>
            <a:pPr marL="342900" indent="-342900">
              <a:lnSpc>
                <a:spcPct val="150000"/>
              </a:lnSpc>
              <a:buFontTx/>
              <a:buChar char="-"/>
            </a:pPr>
            <a:r>
              <a:rPr lang="en-US" altLang="zh-CN" sz="3200" dirty="0" smtClean="0">
                <a:latin typeface="Bahnschrift Light" panose="020B0502040204020203" pitchFamily="34" charset="0"/>
              </a:rPr>
              <a:t>Outlier: no obvious outliers</a:t>
            </a:r>
          </a:p>
          <a:p>
            <a:pPr marL="342900" indent="-342900">
              <a:lnSpc>
                <a:spcPct val="150000"/>
              </a:lnSpc>
              <a:buFontTx/>
              <a:buChar char="-"/>
            </a:pPr>
            <a:r>
              <a:rPr lang="en-US" altLang="zh-CN" sz="3200" dirty="0" smtClean="0">
                <a:latin typeface="Bahnschrift Light" panose="020B0502040204020203" pitchFamily="34" charset="0"/>
              </a:rPr>
              <a:t>Center: Median </a:t>
            </a:r>
            <a:r>
              <a:rPr lang="en-US" altLang="zh-CN" sz="3200" dirty="0">
                <a:latin typeface="Bahnschrift Light" panose="020B0502040204020203" pitchFamily="34" charset="0"/>
              </a:rPr>
              <a:t>=</a:t>
            </a:r>
            <a:r>
              <a:rPr lang="en-US" altLang="zh-CN" sz="3200" dirty="0" smtClean="0">
                <a:latin typeface="Bahnschrift Light" panose="020B0502040204020203" pitchFamily="34" charset="0"/>
              </a:rPr>
              <a:t> Mean</a:t>
            </a:r>
          </a:p>
          <a:p>
            <a:pPr marL="342900" indent="-342900">
              <a:lnSpc>
                <a:spcPct val="150000"/>
              </a:lnSpc>
              <a:buFontTx/>
              <a:buChar char="-"/>
            </a:pPr>
            <a:r>
              <a:rPr lang="en-US" altLang="zh-CN" sz="3200" dirty="0" smtClean="0">
                <a:latin typeface="Bahnschrift Light" panose="020B0502040204020203" pitchFamily="34" charset="0"/>
              </a:rPr>
              <a:t>Spread</a:t>
            </a:r>
            <a:r>
              <a:rPr lang="en-US" altLang="zh-CN" sz="3200" dirty="0">
                <a:latin typeface="Bahnschrift Light" panose="020B0502040204020203" pitchFamily="34" charset="0"/>
              </a:rPr>
              <a:t>:</a:t>
            </a:r>
            <a:r>
              <a:rPr lang="en-US" altLang="zh-CN" sz="3200" dirty="0" smtClean="0">
                <a:latin typeface="Bahnschrift Light" panose="020B0502040204020203" pitchFamily="34" charset="0"/>
              </a:rPr>
              <a:t> </a:t>
            </a:r>
            <a:r>
              <a:rPr lang="en-US" altLang="zh-CN" sz="3200" dirty="0">
                <a:latin typeface="Bahnschrift Light" panose="020B0502040204020203" pitchFamily="34" charset="0"/>
              </a:rPr>
              <a:t>S</a:t>
            </a:r>
            <a:r>
              <a:rPr lang="en-US" altLang="zh-CN" sz="3200" dirty="0" smtClean="0">
                <a:latin typeface="Bahnschrift Light" panose="020B0502040204020203" pitchFamily="34" charset="0"/>
              </a:rPr>
              <a:t>tandard deviation, Variance…</a:t>
            </a:r>
            <a:endParaRPr lang="zh-CN" altLang="en-US" sz="3200" dirty="0">
              <a:latin typeface="Bahnschrift Light" panose="020B0502040204020203" pitchFamily="34" charset="0"/>
            </a:endParaRPr>
          </a:p>
        </p:txBody>
      </p:sp>
      <mc:AlternateContent xmlns:mc="http://schemas.openxmlformats.org/markup-compatibility/2006">
        <mc:Choice xmlns:p14="http://schemas.microsoft.com/office/powerpoint/2010/main" Requires="p14">
          <p:contentPart p14:bwMode="auto" r:id="rId5">
            <p14:nvContentPartPr>
              <p14:cNvPr id="2" name="墨迹 1"/>
              <p14:cNvContentPartPr/>
              <p14:nvPr/>
            </p14:nvContentPartPr>
            <p14:xfrm>
              <a:off x="1064880" y="2591640"/>
              <a:ext cx="8176320" cy="3804480"/>
            </p14:xfrm>
          </p:contentPart>
        </mc:Choice>
        <mc:Fallback>
          <p:pic>
            <p:nvPicPr>
              <p:cNvPr id="2" name="墨迹 1"/>
              <p:cNvPicPr/>
              <p:nvPr/>
            </p:nvPicPr>
            <p:blipFill>
              <a:blip r:embed="rId6"/>
              <a:stretch>
                <a:fillRect/>
              </a:stretch>
            </p:blipFill>
            <p:spPr>
              <a:xfrm>
                <a:off x="1062000" y="2586600"/>
                <a:ext cx="8187840" cy="3816720"/>
              </a:xfrm>
              <a:prstGeom prst="rect">
                <a:avLst/>
              </a:prstGeom>
            </p:spPr>
          </p:pic>
        </mc:Fallback>
      </mc:AlternateContent>
    </p:spTree>
    <p:extLst>
      <p:ext uri="{BB962C8B-B14F-4D97-AF65-F5344CB8AC3E}">
        <p14:creationId xmlns:p14="http://schemas.microsoft.com/office/powerpoint/2010/main" val="340626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44881" y="1315933"/>
            <a:ext cx="7830643" cy="5458587"/>
          </a:xfrm>
          <a:prstGeom prst="rect">
            <a:avLst/>
          </a:prstGeom>
        </p:spPr>
      </p:pic>
      <p:pic>
        <p:nvPicPr>
          <p:cNvPr id="5" name="图片 4"/>
          <p:cNvPicPr>
            <a:picLocks noChangeAspect="1"/>
          </p:cNvPicPr>
          <p:nvPr/>
        </p:nvPicPr>
        <p:blipFill>
          <a:blip r:embed="rId4"/>
          <a:stretch>
            <a:fillRect/>
          </a:stretch>
        </p:blipFill>
        <p:spPr>
          <a:xfrm>
            <a:off x="1160480" y="3596439"/>
            <a:ext cx="1377102" cy="610307"/>
          </a:xfrm>
          <a:prstGeom prst="rect">
            <a:avLst/>
          </a:prstGeom>
        </p:spPr>
      </p:pic>
      <p:pic>
        <p:nvPicPr>
          <p:cNvPr id="6" name="图片 5"/>
          <p:cNvPicPr>
            <a:picLocks noChangeAspect="1"/>
          </p:cNvPicPr>
          <p:nvPr/>
        </p:nvPicPr>
        <p:blipFill>
          <a:blip r:embed="rId4"/>
          <a:stretch>
            <a:fillRect/>
          </a:stretch>
        </p:blipFill>
        <p:spPr>
          <a:xfrm>
            <a:off x="2796460" y="1523822"/>
            <a:ext cx="1377102" cy="610307"/>
          </a:xfrm>
          <a:prstGeom prst="rect">
            <a:avLst/>
          </a:prstGeom>
        </p:spPr>
      </p:pic>
      <p:pic>
        <p:nvPicPr>
          <p:cNvPr id="7" name="图片 6"/>
          <p:cNvPicPr>
            <a:picLocks noChangeAspect="1"/>
          </p:cNvPicPr>
          <p:nvPr/>
        </p:nvPicPr>
        <p:blipFill>
          <a:blip r:embed="rId4"/>
          <a:stretch>
            <a:fillRect/>
          </a:stretch>
        </p:blipFill>
        <p:spPr>
          <a:xfrm>
            <a:off x="4782015" y="4645845"/>
            <a:ext cx="1377102" cy="610307"/>
          </a:xfrm>
          <a:prstGeom prst="rect">
            <a:avLst/>
          </a:prstGeom>
        </p:spPr>
      </p:pic>
      <p:sp>
        <p:nvSpPr>
          <p:cNvPr id="8" name="Rectangle 2"/>
          <p:cNvSpPr>
            <a:spLocks noGrp="1" noChangeArrowheads="1"/>
          </p:cNvSpPr>
          <p:nvPr>
            <p:ph type="title"/>
          </p:nvPr>
        </p:nvSpPr>
        <p:spPr>
          <a:xfrm>
            <a:off x="830179" y="311149"/>
            <a:ext cx="10363200" cy="1143000"/>
          </a:xfrm>
        </p:spPr>
        <p:txBody>
          <a:bodyPr/>
          <a:lstStyle/>
          <a:p>
            <a:pPr eaLnBrk="1" hangingPunct="1"/>
            <a:r>
              <a:rPr lang="en-US" altLang="zh-CN" dirty="0" smtClean="0">
                <a:ea typeface="宋体" panose="02010600030101010101" pitchFamily="2" charset="-122"/>
              </a:rPr>
              <a:t>Normal Curves</a:t>
            </a:r>
          </a:p>
        </p:txBody>
      </p:sp>
      <p:cxnSp>
        <p:nvCxnSpPr>
          <p:cNvPr id="3" name="直接连接符 2"/>
          <p:cNvCxnSpPr/>
          <p:nvPr/>
        </p:nvCxnSpPr>
        <p:spPr>
          <a:xfrm>
            <a:off x="1863143" y="4303643"/>
            <a:ext cx="19878" cy="1997766"/>
          </a:xfrm>
          <a:prstGeom prst="line">
            <a:avLst/>
          </a:prstGeom>
          <a:ln w="38100">
            <a:solidFill>
              <a:schemeClr val="accent2">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664361" y="6349036"/>
            <a:ext cx="695740" cy="400110"/>
          </a:xfrm>
          <a:prstGeom prst="rect">
            <a:avLst/>
          </a:prstGeom>
          <a:noFill/>
        </p:spPr>
        <p:txBody>
          <a:bodyPr wrap="square" rtlCol="0">
            <a:spAutoFit/>
          </a:bodyPr>
          <a:lstStyle/>
          <a:p>
            <a:r>
              <a:rPr lang="en-US" altLang="zh-CN" sz="2000" b="1" dirty="0" smtClean="0"/>
              <a:t>10</a:t>
            </a:r>
            <a:endParaRPr lang="zh-CN" altLang="en-US" sz="2000" b="1" dirty="0"/>
          </a:p>
        </p:txBody>
      </p:sp>
      <p:sp>
        <p:nvSpPr>
          <p:cNvPr id="10" name="文本框 9"/>
          <p:cNvSpPr txBox="1"/>
          <p:nvPr/>
        </p:nvSpPr>
        <p:spPr>
          <a:xfrm>
            <a:off x="4461164" y="1409970"/>
            <a:ext cx="9722097" cy="3785652"/>
          </a:xfrm>
          <a:prstGeom prst="rect">
            <a:avLst/>
          </a:prstGeom>
          <a:noFill/>
        </p:spPr>
        <p:txBody>
          <a:bodyPr wrap="square" rtlCol="0">
            <a:spAutoFit/>
          </a:bodyPr>
          <a:lstStyle/>
          <a:p>
            <a:pPr>
              <a:lnSpc>
                <a:spcPct val="150000"/>
              </a:lnSpc>
            </a:pPr>
            <a:r>
              <a:rPr lang="en-US" altLang="zh-CN" sz="3200" dirty="0" smtClean="0">
                <a:latin typeface="Bahnschrift Light" panose="020B0502040204020203" pitchFamily="34" charset="0"/>
              </a:rPr>
              <a:t>Describe the density curve:</a:t>
            </a:r>
          </a:p>
          <a:p>
            <a:pPr marL="342900" indent="-342900">
              <a:lnSpc>
                <a:spcPct val="150000"/>
              </a:lnSpc>
              <a:buFontTx/>
              <a:buChar char="-"/>
            </a:pPr>
            <a:r>
              <a:rPr lang="en-US" altLang="zh-CN" sz="3200" b="1" dirty="0" smtClean="0">
                <a:solidFill>
                  <a:srgbClr val="FF0000"/>
                </a:solidFill>
                <a:latin typeface="Bahnschrift Light" panose="020B0502040204020203" pitchFamily="34" charset="0"/>
              </a:rPr>
              <a:t>Shape: symmetric, single peak</a:t>
            </a:r>
          </a:p>
          <a:p>
            <a:pPr marL="342900" indent="-342900">
              <a:lnSpc>
                <a:spcPct val="150000"/>
              </a:lnSpc>
              <a:buFontTx/>
              <a:buChar char="-"/>
            </a:pPr>
            <a:r>
              <a:rPr lang="en-US" altLang="zh-CN" sz="3200" b="1" dirty="0" smtClean="0">
                <a:solidFill>
                  <a:srgbClr val="FF0000"/>
                </a:solidFill>
                <a:latin typeface="Bahnschrift Light" panose="020B0502040204020203" pitchFamily="34" charset="0"/>
              </a:rPr>
              <a:t>Outlier: no obvious outliers</a:t>
            </a:r>
          </a:p>
          <a:p>
            <a:pPr marL="342900" indent="-342900">
              <a:lnSpc>
                <a:spcPct val="150000"/>
              </a:lnSpc>
              <a:buFontTx/>
              <a:buChar char="-"/>
            </a:pPr>
            <a:r>
              <a:rPr lang="en-US" altLang="zh-CN" sz="3200" dirty="0" smtClean="0">
                <a:latin typeface="Bahnschrift Light" panose="020B0502040204020203" pitchFamily="34" charset="0"/>
              </a:rPr>
              <a:t>Center: Median </a:t>
            </a:r>
            <a:r>
              <a:rPr lang="en-US" altLang="zh-CN" sz="3200" dirty="0">
                <a:latin typeface="Bahnschrift Light" panose="020B0502040204020203" pitchFamily="34" charset="0"/>
              </a:rPr>
              <a:t>=</a:t>
            </a:r>
            <a:r>
              <a:rPr lang="en-US" altLang="zh-CN" sz="3200" dirty="0" smtClean="0">
                <a:latin typeface="Bahnschrift Light" panose="020B0502040204020203" pitchFamily="34" charset="0"/>
              </a:rPr>
              <a:t> Mean</a:t>
            </a:r>
          </a:p>
          <a:p>
            <a:pPr marL="342900" indent="-342900">
              <a:lnSpc>
                <a:spcPct val="150000"/>
              </a:lnSpc>
              <a:buFontTx/>
              <a:buChar char="-"/>
            </a:pPr>
            <a:r>
              <a:rPr lang="en-US" altLang="zh-CN" sz="3200" dirty="0" smtClean="0">
                <a:latin typeface="Bahnschrift Light" panose="020B0502040204020203" pitchFamily="34" charset="0"/>
              </a:rPr>
              <a:t>Spread</a:t>
            </a:r>
            <a:r>
              <a:rPr lang="en-US" altLang="zh-CN" sz="3200" dirty="0">
                <a:latin typeface="Bahnschrift Light" panose="020B0502040204020203" pitchFamily="34" charset="0"/>
              </a:rPr>
              <a:t>:</a:t>
            </a:r>
            <a:r>
              <a:rPr lang="en-US" altLang="zh-CN" sz="3200" dirty="0" smtClean="0">
                <a:latin typeface="Bahnschrift Light" panose="020B0502040204020203" pitchFamily="34" charset="0"/>
              </a:rPr>
              <a:t> </a:t>
            </a:r>
            <a:r>
              <a:rPr lang="en-US" altLang="zh-CN" sz="3200" dirty="0">
                <a:latin typeface="Bahnschrift Light" panose="020B0502040204020203" pitchFamily="34" charset="0"/>
              </a:rPr>
              <a:t>S</a:t>
            </a:r>
            <a:r>
              <a:rPr lang="en-US" altLang="zh-CN" sz="3200" dirty="0" smtClean="0">
                <a:latin typeface="Bahnschrift Light" panose="020B0502040204020203" pitchFamily="34" charset="0"/>
              </a:rPr>
              <a:t>tandard deviation, Variance…</a:t>
            </a:r>
            <a:endParaRPr lang="zh-CN" altLang="en-US" sz="3200" dirty="0">
              <a:latin typeface="Bahnschrift Light" panose="020B0502040204020203" pitchFamily="34" charset="0"/>
            </a:endParaRPr>
          </a:p>
        </p:txBody>
      </p:sp>
    </p:spTree>
    <p:extLst>
      <p:ext uri="{BB962C8B-B14F-4D97-AF65-F5344CB8AC3E}">
        <p14:creationId xmlns:p14="http://schemas.microsoft.com/office/powerpoint/2010/main" val="3956923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2"/>
          <p:cNvSpPr>
            <a:spLocks noGrp="1" noChangeArrowheads="1"/>
          </p:cNvSpPr>
          <p:nvPr>
            <p:ph type="title"/>
          </p:nvPr>
        </p:nvSpPr>
        <p:spPr>
          <a:xfrm>
            <a:off x="830179" y="311149"/>
            <a:ext cx="10363200" cy="1143000"/>
          </a:xfrm>
        </p:spPr>
        <p:txBody>
          <a:bodyPr/>
          <a:lstStyle/>
          <a:p>
            <a:pPr eaLnBrk="1" hangingPunct="1"/>
            <a:r>
              <a:rPr lang="en-US" altLang="zh-CN" dirty="0" smtClean="0">
                <a:ea typeface="宋体" panose="02010600030101010101" pitchFamily="2" charset="-122"/>
              </a:rPr>
              <a:t>Normal Curves</a:t>
            </a:r>
          </a:p>
        </p:txBody>
      </p:sp>
      <p:sp>
        <p:nvSpPr>
          <p:cNvPr id="6151" name="Rectangle 4"/>
          <p:cNvSpPr>
            <a:spLocks noGrp="1" noChangeArrowheads="1"/>
          </p:cNvSpPr>
          <p:nvPr>
            <p:ph type="body" sz="half" idx="2"/>
          </p:nvPr>
        </p:nvSpPr>
        <p:spPr>
          <a:xfrm>
            <a:off x="178904" y="1351723"/>
            <a:ext cx="12095921" cy="3429000"/>
          </a:xfrm>
        </p:spPr>
        <p:txBody>
          <a:bodyPr>
            <a:normAutofit/>
          </a:bodyPr>
          <a:lstStyle/>
          <a:p>
            <a:pPr>
              <a:lnSpc>
                <a:spcPct val="150000"/>
              </a:lnSpc>
            </a:pPr>
            <a:r>
              <a:rPr lang="en-US" altLang="zh-CN" dirty="0" smtClean="0"/>
              <a:t>A Normal distribution is described by a </a:t>
            </a:r>
            <a:r>
              <a:rPr lang="en-US" altLang="zh-CN" b="1" dirty="0" smtClean="0"/>
              <a:t>symmetric, single-peaked, bell-shaped </a:t>
            </a:r>
            <a:r>
              <a:rPr lang="en-US" altLang="zh-CN" dirty="0" smtClean="0"/>
              <a:t>density curve called a </a:t>
            </a:r>
            <a:r>
              <a:rPr lang="en-US" altLang="zh-CN" u="sng" dirty="0" smtClean="0"/>
              <a:t>Normal curve</a:t>
            </a:r>
            <a:r>
              <a:rPr lang="en-US" altLang="zh-CN" dirty="0" smtClean="0"/>
              <a:t>. </a:t>
            </a:r>
          </a:p>
          <a:p>
            <a:pPr>
              <a:lnSpc>
                <a:spcPct val="150000"/>
              </a:lnSpc>
            </a:pPr>
            <a:r>
              <a:rPr lang="en-US" altLang="zh-CN" dirty="0">
                <a:ea typeface="宋体" panose="02010600030101010101" pitchFamily="2" charset="-122"/>
              </a:rPr>
              <a:t>All Normal distributions have </a:t>
            </a:r>
            <a:r>
              <a:rPr lang="en-US" altLang="zh-CN" b="1" dirty="0">
                <a:ea typeface="宋体" panose="02010600030101010101" pitchFamily="2" charset="-122"/>
              </a:rPr>
              <a:t>the same overall shape</a:t>
            </a:r>
            <a:r>
              <a:rPr lang="en-US" altLang="zh-CN" dirty="0">
                <a:ea typeface="宋体" panose="02010600030101010101" pitchFamily="2" charset="-122"/>
              </a:rPr>
              <a:t>.</a:t>
            </a:r>
            <a:endParaRPr lang="en-US" altLang="zh-CN" dirty="0" smtClean="0"/>
          </a:p>
        </p:txBody>
      </p:sp>
      <mc:AlternateContent xmlns:mc="http://schemas.openxmlformats.org/markup-compatibility/2006">
        <mc:Choice xmlns:p14="http://schemas.microsoft.com/office/powerpoint/2010/main" Requires="p14">
          <p:contentPart p14:bwMode="auto" r:id="rId2">
            <p14:nvContentPartPr>
              <p14:cNvPr id="2" name="墨迹 1"/>
              <p14:cNvContentPartPr/>
              <p14:nvPr/>
            </p14:nvContentPartPr>
            <p14:xfrm>
              <a:off x="4316040" y="4352400"/>
              <a:ext cx="2775240" cy="1103040"/>
            </p14:xfrm>
          </p:contentPart>
        </mc:Choice>
        <mc:Fallback>
          <p:pic>
            <p:nvPicPr>
              <p:cNvPr id="2" name="墨迹 1"/>
              <p:cNvPicPr/>
              <p:nvPr/>
            </p:nvPicPr>
            <p:blipFill>
              <a:blip r:embed="rId3"/>
              <a:stretch>
                <a:fillRect/>
              </a:stretch>
            </p:blipFill>
            <p:spPr>
              <a:xfrm>
                <a:off x="4313160" y="4346280"/>
                <a:ext cx="2787480" cy="1116000"/>
              </a:xfrm>
              <a:prstGeom prst="rect">
                <a:avLst/>
              </a:prstGeom>
            </p:spPr>
          </p:pic>
        </mc:Fallback>
      </mc:AlternateContent>
    </p:spTree>
    <p:extLst>
      <p:ext uri="{BB962C8B-B14F-4D97-AF65-F5344CB8AC3E}">
        <p14:creationId xmlns:p14="http://schemas.microsoft.com/office/powerpoint/2010/main" val="28253935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44881" y="1315933"/>
            <a:ext cx="7830643" cy="5458587"/>
          </a:xfrm>
          <a:prstGeom prst="rect">
            <a:avLst/>
          </a:prstGeom>
        </p:spPr>
      </p:pic>
      <p:pic>
        <p:nvPicPr>
          <p:cNvPr id="5" name="图片 4"/>
          <p:cNvPicPr>
            <a:picLocks noChangeAspect="1"/>
          </p:cNvPicPr>
          <p:nvPr/>
        </p:nvPicPr>
        <p:blipFill>
          <a:blip r:embed="rId4"/>
          <a:stretch>
            <a:fillRect/>
          </a:stretch>
        </p:blipFill>
        <p:spPr>
          <a:xfrm>
            <a:off x="1160480" y="3596439"/>
            <a:ext cx="1377102" cy="610307"/>
          </a:xfrm>
          <a:prstGeom prst="rect">
            <a:avLst/>
          </a:prstGeom>
        </p:spPr>
      </p:pic>
      <p:pic>
        <p:nvPicPr>
          <p:cNvPr id="6" name="图片 5"/>
          <p:cNvPicPr>
            <a:picLocks noChangeAspect="1"/>
          </p:cNvPicPr>
          <p:nvPr/>
        </p:nvPicPr>
        <p:blipFill>
          <a:blip r:embed="rId4"/>
          <a:stretch>
            <a:fillRect/>
          </a:stretch>
        </p:blipFill>
        <p:spPr>
          <a:xfrm>
            <a:off x="2796460" y="1523822"/>
            <a:ext cx="1377102" cy="610307"/>
          </a:xfrm>
          <a:prstGeom prst="rect">
            <a:avLst/>
          </a:prstGeom>
        </p:spPr>
      </p:pic>
      <p:pic>
        <p:nvPicPr>
          <p:cNvPr id="7" name="图片 6"/>
          <p:cNvPicPr>
            <a:picLocks noChangeAspect="1"/>
          </p:cNvPicPr>
          <p:nvPr/>
        </p:nvPicPr>
        <p:blipFill>
          <a:blip r:embed="rId4"/>
          <a:stretch>
            <a:fillRect/>
          </a:stretch>
        </p:blipFill>
        <p:spPr>
          <a:xfrm>
            <a:off x="4782015" y="4645845"/>
            <a:ext cx="1377102" cy="610307"/>
          </a:xfrm>
          <a:prstGeom prst="rect">
            <a:avLst/>
          </a:prstGeom>
        </p:spPr>
      </p:pic>
      <p:sp>
        <p:nvSpPr>
          <p:cNvPr id="8" name="Rectangle 2"/>
          <p:cNvSpPr>
            <a:spLocks noGrp="1" noChangeArrowheads="1"/>
          </p:cNvSpPr>
          <p:nvPr>
            <p:ph type="title"/>
          </p:nvPr>
        </p:nvSpPr>
        <p:spPr>
          <a:xfrm>
            <a:off x="830179" y="311149"/>
            <a:ext cx="10363200" cy="1143000"/>
          </a:xfrm>
        </p:spPr>
        <p:txBody>
          <a:bodyPr/>
          <a:lstStyle/>
          <a:p>
            <a:pPr eaLnBrk="1" hangingPunct="1"/>
            <a:r>
              <a:rPr lang="en-US" altLang="zh-CN" dirty="0" smtClean="0">
                <a:ea typeface="宋体" panose="02010600030101010101" pitchFamily="2" charset="-122"/>
              </a:rPr>
              <a:t>Normal Curves</a:t>
            </a:r>
          </a:p>
        </p:txBody>
      </p:sp>
      <p:cxnSp>
        <p:nvCxnSpPr>
          <p:cNvPr id="3" name="直接连接符 2"/>
          <p:cNvCxnSpPr/>
          <p:nvPr/>
        </p:nvCxnSpPr>
        <p:spPr>
          <a:xfrm>
            <a:off x="1863143" y="4303643"/>
            <a:ext cx="19878" cy="1997766"/>
          </a:xfrm>
          <a:prstGeom prst="line">
            <a:avLst/>
          </a:prstGeom>
          <a:ln w="38100">
            <a:solidFill>
              <a:schemeClr val="accent2">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664361" y="6349036"/>
            <a:ext cx="695740" cy="400110"/>
          </a:xfrm>
          <a:prstGeom prst="rect">
            <a:avLst/>
          </a:prstGeom>
          <a:noFill/>
        </p:spPr>
        <p:txBody>
          <a:bodyPr wrap="square" rtlCol="0">
            <a:spAutoFit/>
          </a:bodyPr>
          <a:lstStyle/>
          <a:p>
            <a:r>
              <a:rPr lang="en-US" altLang="zh-CN" sz="2000" b="1" dirty="0" smtClean="0"/>
              <a:t>10</a:t>
            </a:r>
            <a:endParaRPr lang="zh-CN" altLang="en-US" sz="2000" b="1" dirty="0"/>
          </a:p>
        </p:txBody>
      </p:sp>
      <p:sp>
        <p:nvSpPr>
          <p:cNvPr id="10" name="文本框 9"/>
          <p:cNvSpPr txBox="1"/>
          <p:nvPr/>
        </p:nvSpPr>
        <p:spPr>
          <a:xfrm>
            <a:off x="4461164" y="1409970"/>
            <a:ext cx="9722097" cy="3785652"/>
          </a:xfrm>
          <a:prstGeom prst="rect">
            <a:avLst/>
          </a:prstGeom>
          <a:noFill/>
        </p:spPr>
        <p:txBody>
          <a:bodyPr wrap="square" rtlCol="0">
            <a:spAutoFit/>
          </a:bodyPr>
          <a:lstStyle/>
          <a:p>
            <a:pPr>
              <a:lnSpc>
                <a:spcPct val="150000"/>
              </a:lnSpc>
            </a:pPr>
            <a:r>
              <a:rPr lang="en-US" altLang="zh-CN" sz="3200" dirty="0" smtClean="0">
                <a:latin typeface="Bahnschrift Light" panose="020B0502040204020203" pitchFamily="34" charset="0"/>
              </a:rPr>
              <a:t>Describe the density curve:</a:t>
            </a:r>
          </a:p>
          <a:p>
            <a:pPr marL="342900" indent="-342900">
              <a:lnSpc>
                <a:spcPct val="150000"/>
              </a:lnSpc>
              <a:buFontTx/>
              <a:buChar char="-"/>
            </a:pPr>
            <a:r>
              <a:rPr lang="en-US" altLang="zh-CN" sz="3200" dirty="0">
                <a:latin typeface="Bahnschrift Light" panose="020B0502040204020203" pitchFamily="34" charset="0"/>
              </a:rPr>
              <a:t>Shape: symmetric, single peak</a:t>
            </a:r>
          </a:p>
          <a:p>
            <a:pPr marL="342900" indent="-342900">
              <a:lnSpc>
                <a:spcPct val="150000"/>
              </a:lnSpc>
              <a:buFontTx/>
              <a:buChar char="-"/>
            </a:pPr>
            <a:r>
              <a:rPr lang="en-US" altLang="zh-CN" sz="3200" dirty="0">
                <a:latin typeface="Bahnschrift Light" panose="020B0502040204020203" pitchFamily="34" charset="0"/>
              </a:rPr>
              <a:t>Outlier: no obvious outliers</a:t>
            </a:r>
          </a:p>
          <a:p>
            <a:pPr marL="342900" indent="-342900">
              <a:lnSpc>
                <a:spcPct val="150000"/>
              </a:lnSpc>
              <a:buFontTx/>
              <a:buChar char="-"/>
            </a:pPr>
            <a:r>
              <a:rPr lang="en-US" altLang="zh-CN" sz="3200" dirty="0">
                <a:latin typeface="Bahnschrift Light" panose="020B0502040204020203" pitchFamily="34" charset="0"/>
              </a:rPr>
              <a:t>Center: Median = Mean</a:t>
            </a:r>
          </a:p>
          <a:p>
            <a:pPr marL="342900" indent="-342900">
              <a:lnSpc>
                <a:spcPct val="150000"/>
              </a:lnSpc>
              <a:buFontTx/>
              <a:buChar char="-"/>
            </a:pPr>
            <a:r>
              <a:rPr lang="en-US" altLang="zh-CN" sz="3200" dirty="0" smtClean="0">
                <a:latin typeface="Bahnschrift Light" panose="020B0502040204020203" pitchFamily="34" charset="0"/>
              </a:rPr>
              <a:t>Spread</a:t>
            </a:r>
            <a:r>
              <a:rPr lang="en-US" altLang="zh-CN" sz="3200" dirty="0">
                <a:latin typeface="Bahnschrift Light" panose="020B0502040204020203" pitchFamily="34" charset="0"/>
              </a:rPr>
              <a:t>:</a:t>
            </a:r>
            <a:r>
              <a:rPr lang="en-US" altLang="zh-CN" sz="3200" dirty="0" smtClean="0">
                <a:latin typeface="Bahnschrift Light" panose="020B0502040204020203" pitchFamily="34" charset="0"/>
              </a:rPr>
              <a:t> </a:t>
            </a:r>
            <a:r>
              <a:rPr lang="en-US" altLang="zh-CN" sz="3200" dirty="0">
                <a:latin typeface="Bahnschrift Light" panose="020B0502040204020203" pitchFamily="34" charset="0"/>
              </a:rPr>
              <a:t>S</a:t>
            </a:r>
            <a:r>
              <a:rPr lang="en-US" altLang="zh-CN" sz="3200" dirty="0" smtClean="0">
                <a:latin typeface="Bahnschrift Light" panose="020B0502040204020203" pitchFamily="34" charset="0"/>
              </a:rPr>
              <a:t>tandard deviation, Variance…</a:t>
            </a:r>
            <a:endParaRPr lang="zh-CN" altLang="en-US" sz="3200" dirty="0">
              <a:latin typeface="Bahnschrift Light" panose="020B0502040204020203" pitchFamily="34" charset="0"/>
            </a:endParaRPr>
          </a:p>
        </p:txBody>
      </p:sp>
      <mc:AlternateContent xmlns:mc="http://schemas.openxmlformats.org/markup-compatibility/2006">
        <mc:Choice xmlns:p14="http://schemas.microsoft.com/office/powerpoint/2010/main" Requires="p14">
          <p:contentPart p14:bwMode="auto" r:id="rId5">
            <p14:nvContentPartPr>
              <p14:cNvPr id="2" name="墨迹 1"/>
              <p14:cNvContentPartPr/>
              <p14:nvPr/>
            </p14:nvContentPartPr>
            <p14:xfrm>
              <a:off x="6494040" y="3513960"/>
              <a:ext cx="3701520" cy="2090160"/>
            </p14:xfrm>
          </p:contentPart>
        </mc:Choice>
        <mc:Fallback>
          <p:pic>
            <p:nvPicPr>
              <p:cNvPr id="2" name="墨迹 1"/>
              <p:cNvPicPr/>
              <p:nvPr/>
            </p:nvPicPr>
            <p:blipFill>
              <a:blip r:embed="rId6"/>
              <a:stretch>
                <a:fillRect/>
              </a:stretch>
            </p:blipFill>
            <p:spPr>
              <a:xfrm>
                <a:off x="6489360" y="3505320"/>
                <a:ext cx="3715200" cy="2106360"/>
              </a:xfrm>
              <a:prstGeom prst="rect">
                <a:avLst/>
              </a:prstGeom>
            </p:spPr>
          </p:pic>
        </mc:Fallback>
      </mc:AlternateContent>
    </p:spTree>
    <p:extLst>
      <p:ext uri="{BB962C8B-B14F-4D97-AF65-F5344CB8AC3E}">
        <p14:creationId xmlns:p14="http://schemas.microsoft.com/office/powerpoint/2010/main" val="221166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0">
                                            <p:txEl>
                                              <p:pRg st="3" end="3"/>
                                            </p:txEl>
                                          </p:spTgt>
                                        </p:tgtEl>
                                        <p:attrNameLst>
                                          <p:attrName>style.color</p:attrName>
                                        </p:attrNameLst>
                                      </p:cBhvr>
                                      <p:to>
                                        <a:schemeClr val="accent2"/>
                                      </p:to>
                                    </p:animClr>
                                  </p:childTnLst>
                                </p:cTn>
                              </p:par>
                              <p:par>
                                <p:cTn id="7" presetID="3" presetClass="emph" presetSubtype="2" fill="hold" nodeType="withEffect">
                                  <p:stCondLst>
                                    <p:cond delay="0"/>
                                  </p:stCondLst>
                                  <p:childTnLst>
                                    <p:animClr clrSpc="rgb" dir="cw">
                                      <p:cBhvr override="childStyle">
                                        <p:cTn id="8" dur="2000" fill="hold"/>
                                        <p:tgtEl>
                                          <p:spTgt spid="10">
                                            <p:txEl>
                                              <p:pRg st="4" end="4"/>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https://bkimg.cdn.bcebos.com/formula/c6616be8ba462efb300df50f0ee95e33.svg"/>
          <p:cNvSpPr>
            <a:spLocks noChangeAspect="1" noChangeArrowheads="1"/>
          </p:cNvSpPr>
          <p:nvPr/>
        </p:nvSpPr>
        <p:spPr bwMode="auto">
          <a:xfrm>
            <a:off x="3912566" y="337384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文本框 8"/>
          <p:cNvSpPr txBox="1"/>
          <p:nvPr/>
        </p:nvSpPr>
        <p:spPr>
          <a:xfrm>
            <a:off x="6615113" y="3980400"/>
            <a:ext cx="4339406" cy="707886"/>
          </a:xfrm>
          <a:prstGeom prst="rect">
            <a:avLst/>
          </a:prstGeom>
          <a:noFill/>
          <a:ln w="38100">
            <a:solidFill>
              <a:srgbClr val="00B050"/>
            </a:solidFill>
            <a:prstDash val="dashDot"/>
          </a:ln>
        </p:spPr>
        <p:txBody>
          <a:bodyPr wrap="square" rtlCol="0">
            <a:spAutoFit/>
          </a:bodyPr>
          <a:lstStyle/>
          <a:p>
            <a:pPr algn="ctr"/>
            <a:r>
              <a:rPr lang="en-US" altLang="zh-CN" sz="4000" b="1" dirty="0" smtClean="0">
                <a:solidFill>
                  <a:srgbClr val="C00000"/>
                </a:solidFill>
              </a:rPr>
              <a:t>【Not required】</a:t>
            </a:r>
            <a:endParaRPr lang="zh-CN" altLang="en-US" sz="4000" b="1" dirty="0">
              <a:solidFill>
                <a:srgbClr val="C00000"/>
              </a:solidFill>
            </a:endParaRPr>
          </a:p>
        </p:txBody>
      </p:sp>
      <p:pic>
        <p:nvPicPr>
          <p:cNvPr id="13" name="图片 12"/>
          <p:cNvPicPr>
            <a:picLocks noChangeAspect="1"/>
          </p:cNvPicPr>
          <p:nvPr/>
        </p:nvPicPr>
        <p:blipFill rotWithShape="1">
          <a:blip r:embed="rId3"/>
          <a:srcRect t="36890" r="61295"/>
          <a:stretch/>
        </p:blipFill>
        <p:spPr>
          <a:xfrm>
            <a:off x="0" y="313451"/>
            <a:ext cx="5145716" cy="5848728"/>
          </a:xfrm>
          <a:prstGeom prst="rect">
            <a:avLst/>
          </a:prstGeom>
          <a:ln>
            <a:solidFill>
              <a:srgbClr val="FFC000"/>
            </a:solidFill>
          </a:ln>
        </p:spPr>
      </p:pic>
      <p:pic>
        <p:nvPicPr>
          <p:cNvPr id="10" name="图片 9"/>
          <p:cNvPicPr>
            <a:picLocks noChangeAspect="1"/>
          </p:cNvPicPr>
          <p:nvPr/>
        </p:nvPicPr>
        <p:blipFill rotWithShape="1">
          <a:blip r:embed="rId4"/>
          <a:srcRect t="20974" b="9162"/>
          <a:stretch/>
        </p:blipFill>
        <p:spPr>
          <a:xfrm>
            <a:off x="4217366" y="2102165"/>
            <a:ext cx="7521614" cy="1576477"/>
          </a:xfrm>
          <a:prstGeom prst="rect">
            <a:avLst/>
          </a:prstGeom>
          <a:ln w="57150">
            <a:solidFill>
              <a:srgbClr val="92D050"/>
            </a:solidFill>
            <a:prstDash val="dashDot"/>
          </a:ln>
        </p:spPr>
      </p:pic>
    </p:spTree>
    <p:extLst>
      <p:ext uri="{BB962C8B-B14F-4D97-AF65-F5344CB8AC3E}">
        <p14:creationId xmlns:p14="http://schemas.microsoft.com/office/powerpoint/2010/main" val="270045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19399</TotalTime>
  <Words>2609</Words>
  <Application>Microsoft Office PowerPoint</Application>
  <PresentationFormat>宽屏</PresentationFormat>
  <Paragraphs>261</Paragraphs>
  <Slides>32</Slides>
  <Notes>24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32</vt:i4>
      </vt:variant>
    </vt:vector>
  </HeadingPairs>
  <TitlesOfParts>
    <vt:vector size="43" baseType="lpstr">
      <vt:lpstr>等线</vt:lpstr>
      <vt:lpstr>等线 Light</vt:lpstr>
      <vt:lpstr>宋体</vt:lpstr>
      <vt:lpstr>Arial</vt:lpstr>
      <vt:lpstr>Arial Black</vt:lpstr>
      <vt:lpstr>Bahnschrift Light</vt:lpstr>
      <vt:lpstr>Book Antiqua</vt:lpstr>
      <vt:lpstr>Cambria Math</vt:lpstr>
      <vt:lpstr>Times New Roman</vt:lpstr>
      <vt:lpstr>Wingdings</vt:lpstr>
      <vt:lpstr>Office 主题​​</vt:lpstr>
      <vt:lpstr>PowerPoint 演示文稿</vt:lpstr>
      <vt:lpstr>PowerPoint 演示文稿</vt:lpstr>
      <vt:lpstr>PowerPoint 演示文稿</vt:lpstr>
      <vt:lpstr>Normal Distribution</vt:lpstr>
      <vt:lpstr>Normal Curves</vt:lpstr>
      <vt:lpstr>Normal Curves</vt:lpstr>
      <vt:lpstr>Normal Curves</vt:lpstr>
      <vt:lpstr>Normal Curves</vt:lpstr>
      <vt:lpstr>PowerPoint 演示文稿</vt:lpstr>
      <vt:lpstr>Normal Curves</vt:lpstr>
      <vt:lpstr>Properties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Calculator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 Distribution</dc:title>
  <dc:creator>X13 Yoga</dc:creator>
  <cp:lastModifiedBy>X13 Yoga</cp:lastModifiedBy>
  <cp:revision>111</cp:revision>
  <dcterms:created xsi:type="dcterms:W3CDTF">2021-11-21T15:05:14Z</dcterms:created>
  <dcterms:modified xsi:type="dcterms:W3CDTF">2022-11-29T13:38:22Z</dcterms:modified>
</cp:coreProperties>
</file>