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3"/>
  </p:notesMasterIdLst>
  <p:handoutMasterIdLst>
    <p:handoutMasterId r:id="rId24"/>
  </p:handoutMasterIdLst>
  <p:sldIdLst>
    <p:sldId id="941" r:id="rId2"/>
    <p:sldId id="2712" r:id="rId3"/>
    <p:sldId id="3209" r:id="rId4"/>
    <p:sldId id="3268" r:id="rId5"/>
    <p:sldId id="3280" r:id="rId6"/>
    <p:sldId id="3275" r:id="rId7"/>
    <p:sldId id="3221" r:id="rId8"/>
    <p:sldId id="3222" r:id="rId9"/>
    <p:sldId id="3262" r:id="rId10"/>
    <p:sldId id="3271" r:id="rId11"/>
    <p:sldId id="3274" r:id="rId12"/>
    <p:sldId id="3276" r:id="rId13"/>
    <p:sldId id="3277" r:id="rId14"/>
    <p:sldId id="3227" r:id="rId15"/>
    <p:sldId id="3278" r:id="rId16"/>
    <p:sldId id="1797" r:id="rId17"/>
    <p:sldId id="3228" r:id="rId18"/>
    <p:sldId id="1798" r:id="rId19"/>
    <p:sldId id="3231" r:id="rId20"/>
    <p:sldId id="3232" r:id="rId21"/>
    <p:sldId id="3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0000"/>
    <a:srgbClr val="FF5B5B"/>
    <a:srgbClr val="8BCDFF"/>
    <a:srgbClr val="CDEAFF"/>
    <a:srgbClr val="737164"/>
    <a:srgbClr val="0070C0"/>
    <a:srgbClr val="FFFFFF"/>
    <a:srgbClr val="9ECB7F"/>
    <a:srgbClr val="FF7D7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79201" autoAdjust="0"/>
  </p:normalViewPr>
  <p:slideViewPr>
    <p:cSldViewPr snapToGrid="0">
      <p:cViewPr varScale="1">
        <p:scale>
          <a:sx n="52" d="100"/>
          <a:sy n="52" d="100"/>
        </p:scale>
        <p:origin x="79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84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DA5F5-E4B0-4284-B98F-B6CC20DD5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8B773-FF18-4C72-ACEF-60818E9F6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CF07-D84B-4299-BB33-8D8843EC822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140-5568-422E-B579-6C26375816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ACE4-F7C9-4975-87C2-556065E4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6A21-47A0-4EAA-90EE-AE9AED747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7D8F7-7D4D-40A6-BA97-98C32F486FF2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5F48D-6F8C-4CF1-9B6C-FD83CC9BE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4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再次区分一下这几个概念</a:t>
            </a:r>
            <a:endParaRPr lang="en-US" altLang="zh-CN" dirty="0" smtClean="0"/>
          </a:p>
          <a:p>
            <a:r>
              <a:rPr lang="en-US" altLang="zh-CN" dirty="0" smtClean="0"/>
              <a:t>Sample</a:t>
            </a:r>
            <a:r>
              <a:rPr lang="zh-CN" altLang="en-US" dirty="0" smtClean="0"/>
              <a:t>： 是</a:t>
            </a:r>
            <a:r>
              <a:rPr lang="en-US" altLang="zh-CN" dirty="0" smtClean="0"/>
              <a:t>sample data</a:t>
            </a:r>
            <a:r>
              <a:rPr lang="zh-CN" altLang="en-US" dirty="0" smtClean="0"/>
              <a:t>的分布情况</a:t>
            </a:r>
            <a:endParaRPr lang="en-US" altLang="zh-CN" dirty="0" smtClean="0"/>
          </a:p>
          <a:p>
            <a:r>
              <a:rPr lang="zh-CN" altLang="en-US" dirty="0" smtClean="0"/>
              <a:t>那一个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就对应着一个</a:t>
            </a:r>
            <a:r>
              <a:rPr lang="en-US" altLang="zh-CN" dirty="0" smtClean="0"/>
              <a:t>sample Distribution</a:t>
            </a:r>
            <a:r>
              <a:rPr lang="zh-CN" altLang="en-US" dirty="0" smtClean="0"/>
              <a:t>，就有一个</a:t>
            </a:r>
            <a:r>
              <a:rPr lang="en-US" altLang="zh-CN" dirty="0" smtClean="0"/>
              <a:t>sample mean</a:t>
            </a:r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samples</a:t>
            </a:r>
            <a:r>
              <a:rPr lang="zh-CN" altLang="en-US" dirty="0" smtClean="0"/>
              <a:t>就对应着多个</a:t>
            </a:r>
            <a:r>
              <a:rPr lang="en-US" altLang="zh-CN" dirty="0" smtClean="0"/>
              <a:t>sample Distribution</a:t>
            </a:r>
            <a:r>
              <a:rPr lang="zh-CN" altLang="en-US" dirty="0" smtClean="0"/>
              <a:t>，就对应着多个</a:t>
            </a:r>
            <a:r>
              <a:rPr lang="en-US" altLang="zh-CN" dirty="0" smtClean="0"/>
              <a:t>sample means</a:t>
            </a:r>
          </a:p>
          <a:p>
            <a:r>
              <a:rPr lang="zh-CN" altLang="en-US" dirty="0" smtClean="0"/>
              <a:t>这多个</a:t>
            </a:r>
            <a:r>
              <a:rPr lang="en-US" altLang="zh-CN" dirty="0" smtClean="0"/>
              <a:t>sample means</a:t>
            </a:r>
            <a:r>
              <a:rPr lang="zh-CN" altLang="en-US" dirty="0" smtClean="0"/>
              <a:t>形成的分布叫做</a:t>
            </a:r>
            <a:r>
              <a:rPr lang="en-US" altLang="zh-CN" dirty="0" smtClean="0"/>
              <a:t>sampling…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6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练习一下：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balls in a black box with different number 1, 2 and 3. What is the distribution of sample mean with sample size of 2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REPLACEMENT!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With replacement!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5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接着来看一下对于</a:t>
            </a:r>
            <a:r>
              <a:rPr lang="en-US" altLang="zh-CN" dirty="0" smtClean="0"/>
              <a:t>sample</a:t>
            </a:r>
            <a:r>
              <a:rPr lang="en-US" altLang="zh-CN" baseline="0" dirty="0" smtClean="0"/>
              <a:t> statistics</a:t>
            </a:r>
            <a:r>
              <a:rPr lang="zh-CN" altLang="en-US" baseline="0" dirty="0" smtClean="0"/>
              <a:t>的评判标准，我们有了</a:t>
            </a:r>
            <a:r>
              <a:rPr lang="en-US" altLang="zh-CN" baseline="0" dirty="0" smtClean="0"/>
              <a:t>sample mean</a:t>
            </a:r>
            <a:r>
              <a:rPr lang="zh-CN" altLang="en-US" baseline="0" dirty="0" smtClean="0"/>
              <a:t>，但是怎么形容它是否可信呢？主要是两个维度来形容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56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Accuracy and Precision</a:t>
            </a:r>
          </a:p>
          <a:p>
            <a:r>
              <a:rPr lang="zh-CN" altLang="en-US" dirty="0" smtClean="0"/>
              <a:t>其中 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指的是，估计值虽然是会波动，是个随机变量，但是它波动的中心还是真实值，也就是我们之前提到的</a:t>
            </a:r>
            <a:r>
              <a:rPr lang="en-US" altLang="zh-CN" dirty="0" smtClean="0"/>
              <a:t>unbiased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一般在</a:t>
            </a:r>
            <a:r>
              <a:rPr lang="en-US" altLang="zh-CN" dirty="0" smtClean="0"/>
              <a:t>accuracy</a:t>
            </a:r>
            <a:r>
              <a:rPr lang="zh-CN" altLang="en-US" dirty="0" smtClean="0"/>
              <a:t>的基础上我们才会去谈论</a:t>
            </a:r>
            <a:r>
              <a:rPr lang="en-US" altLang="zh-CN" dirty="0" smtClean="0"/>
              <a:t>Precision</a:t>
            </a:r>
          </a:p>
          <a:p>
            <a:r>
              <a:rPr lang="en-US" altLang="zh-CN" dirty="0" smtClean="0"/>
              <a:t>Precision</a:t>
            </a:r>
            <a:r>
              <a:rPr lang="zh-CN" altLang="en-US" dirty="0" smtClean="0"/>
              <a:t>指的是，估计值的波动大小，那我们当然希望波动越小越好。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那怎么做到</a:t>
            </a:r>
            <a:r>
              <a:rPr lang="en-US" altLang="zh-CN" dirty="0" smtClean="0"/>
              <a:t>unbiased </a:t>
            </a:r>
            <a:r>
              <a:rPr lang="zh-CN" altLang="en-US" dirty="0" smtClean="0"/>
              <a:t>和比较高的精确度呢？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90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对于同样的</a:t>
            </a:r>
            <a:r>
              <a:rPr lang="en-US" altLang="zh-CN" dirty="0" smtClean="0"/>
              <a:t>population data</a:t>
            </a:r>
          </a:p>
          <a:p>
            <a:r>
              <a:rPr lang="zh-CN" altLang="en-US" dirty="0" smtClean="0"/>
              <a:t>我们选取不同的</a:t>
            </a:r>
            <a:r>
              <a:rPr lang="en-US" altLang="zh-CN" dirty="0" smtClean="0"/>
              <a:t>sample size</a:t>
            </a:r>
          </a:p>
          <a:p>
            <a:r>
              <a:rPr lang="zh-CN" altLang="en-US" dirty="0" smtClean="0"/>
              <a:t>观察一下得到的</a:t>
            </a:r>
            <a:r>
              <a:rPr lang="en-US" altLang="zh-CN" dirty="0" smtClean="0"/>
              <a:t>sampling Distribution</a:t>
            </a:r>
            <a:r>
              <a:rPr lang="zh-CN" altLang="en-US" dirty="0" smtClean="0"/>
              <a:t>是什么样子的</a:t>
            </a:r>
            <a:endParaRPr lang="en-US" altLang="zh-CN" dirty="0" smtClean="0"/>
          </a:p>
          <a:p>
            <a:r>
              <a:rPr lang="zh-CN" altLang="en-US" dirty="0" smtClean="0"/>
              <a:t>这里都是随机抽样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上面的蓝色的是</a:t>
            </a:r>
            <a:r>
              <a:rPr lang="en-US" altLang="zh-CN" dirty="0" smtClean="0"/>
              <a:t>population mean</a:t>
            </a:r>
          </a:p>
          <a:p>
            <a:r>
              <a:rPr lang="zh-CN" altLang="en-US" dirty="0" smtClean="0"/>
              <a:t>我们发现都是</a:t>
            </a:r>
            <a:r>
              <a:rPr lang="en-US" altLang="zh-CN" dirty="0" smtClean="0"/>
              <a:t>unbiased</a:t>
            </a:r>
            <a:r>
              <a:rPr lang="zh-CN" altLang="en-US" dirty="0" smtClean="0"/>
              <a:t>，也就是均值的均值</a:t>
            </a:r>
            <a:r>
              <a:rPr lang="zh-CN" altLang="en-US" baseline="0" dirty="0" smtClean="0"/>
              <a:t> 是真实值，我们的</a:t>
            </a:r>
            <a:r>
              <a:rPr lang="en-US" altLang="zh-CN" baseline="0" dirty="0" smtClean="0"/>
              <a:t>sample mean</a:t>
            </a:r>
            <a:r>
              <a:rPr lang="zh-CN" altLang="en-US" baseline="0" dirty="0" smtClean="0"/>
              <a:t>是围绕着</a:t>
            </a:r>
            <a:r>
              <a:rPr lang="en-US" altLang="zh-CN" baseline="0" dirty="0" smtClean="0"/>
              <a:t>mu</a:t>
            </a:r>
            <a:r>
              <a:rPr lang="zh-CN" altLang="en-US" baseline="0" dirty="0" smtClean="0"/>
              <a:t>波动的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接着我们看一下</a:t>
            </a:r>
            <a:r>
              <a:rPr lang="en-US" altLang="zh-CN" baseline="0" dirty="0" smtClean="0"/>
              <a:t>Precision</a:t>
            </a:r>
          </a:p>
          <a:p>
            <a:r>
              <a:rPr lang="zh-CN" altLang="en-US" baseline="0" dirty="0" smtClean="0"/>
              <a:t>很显然左边没有右边精准，那我们就发现</a:t>
            </a:r>
            <a:r>
              <a:rPr lang="en-US" altLang="zh-CN" baseline="0" dirty="0" smtClean="0"/>
              <a:t>sample size</a:t>
            </a:r>
            <a:r>
              <a:rPr lang="zh-CN" altLang="en-US" baseline="0" dirty="0" smtClean="0"/>
              <a:t>大的时候，得到的</a:t>
            </a:r>
            <a:r>
              <a:rPr lang="en-US" altLang="zh-CN" baseline="0" dirty="0" smtClean="0"/>
              <a:t>sample mean</a:t>
            </a:r>
            <a:r>
              <a:rPr lang="zh-CN" altLang="en-US" baseline="0" dirty="0" smtClean="0"/>
              <a:t>更精准，这个也很</a:t>
            </a:r>
            <a:r>
              <a:rPr lang="en-US" altLang="zh-CN" baseline="0" dirty="0" smtClean="0"/>
              <a:t>make sense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sample size</a:t>
            </a:r>
            <a:r>
              <a:rPr lang="zh-CN" altLang="en-US" baseline="0" smtClean="0"/>
              <a:t>大就对应着获得的信息更多，肯定估计的就更准确了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这节课我们开始讲</a:t>
            </a:r>
            <a:r>
              <a:rPr lang="en-US" altLang="zh-CN" dirty="0" smtClean="0"/>
              <a:t>Sampling Distribution</a:t>
            </a:r>
            <a:r>
              <a:rPr lang="zh-CN" altLang="en-US" dirty="0" smtClean="0"/>
              <a:t>，我们先来看第一个概念，</a:t>
            </a:r>
            <a:r>
              <a:rPr lang="en-US" altLang="zh-CN" dirty="0" smtClean="0"/>
              <a:t>inference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也就是我们抽样的目的到底是什么</a:t>
            </a:r>
            <a:endParaRPr lang="en-US" altLang="zh-CN" dirty="0" smtClean="0"/>
          </a:p>
          <a:p>
            <a:r>
              <a:rPr lang="zh-CN" altLang="en-US" dirty="0" smtClean="0"/>
              <a:t>我们的原始问题是，想去研究整个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的一个特性，但有很多时候我们无法收集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中每一个个体的数据</a:t>
            </a:r>
            <a:endParaRPr lang="en-US" altLang="zh-CN" dirty="0" smtClean="0"/>
          </a:p>
          <a:p>
            <a:r>
              <a:rPr lang="zh-CN" altLang="en-US" dirty="0" smtClean="0"/>
              <a:t>那我们就会进行抽样，通过计算样本的值来估计</a:t>
            </a:r>
            <a:r>
              <a:rPr lang="en-US" altLang="zh-CN" dirty="0" smtClean="0"/>
              <a:t>population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r>
              <a:rPr lang="zh-CN" altLang="en-US" dirty="0" smtClean="0"/>
              <a:t>也就是：</a:t>
            </a:r>
            <a:r>
              <a:rPr lang="en-US" altLang="zh-CN" sz="1200" dirty="0" smtClean="0">
                <a:solidFill>
                  <a:srgbClr val="FF0000"/>
                </a:solidFill>
              </a:rPr>
              <a:t>Estimating</a:t>
            </a:r>
            <a:r>
              <a:rPr lang="en-US" altLang="zh-CN" sz="1200" dirty="0" smtClean="0"/>
              <a:t> characteristics of a population using </a:t>
            </a:r>
            <a:r>
              <a:rPr lang="en-US" altLang="zh-CN" sz="1200" dirty="0" smtClean="0">
                <a:solidFill>
                  <a:srgbClr val="FF0000"/>
                </a:solidFill>
              </a:rPr>
              <a:t>sample statistics.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0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这里面的</a:t>
            </a:r>
            <a:r>
              <a:rPr lang="en-US" altLang="zh-CN" dirty="0" smtClean="0"/>
              <a:t>population characteristic</a:t>
            </a:r>
            <a:r>
              <a:rPr lang="zh-CN" altLang="en-US" dirty="0" smtClean="0"/>
              <a:t>我们就叫它</a:t>
            </a:r>
            <a:r>
              <a:rPr lang="en-US" altLang="zh-CN" dirty="0" smtClean="0"/>
              <a:t>parameter</a:t>
            </a:r>
          </a:p>
          <a:p>
            <a:r>
              <a:rPr lang="en-US" altLang="zh-CN" dirty="0" smtClean="0"/>
              <a:t>Parameter</a:t>
            </a:r>
            <a:r>
              <a:rPr lang="zh-CN" altLang="en-US" dirty="0" smtClean="0"/>
              <a:t>的值是固定的，比如</a:t>
            </a:r>
            <a:r>
              <a:rPr lang="en-US" altLang="zh-CN" dirty="0" smtClean="0"/>
              <a:t>population mean</a:t>
            </a:r>
            <a:r>
              <a:rPr lang="zh-CN" altLang="en-US" dirty="0" smtClean="0"/>
              <a:t>，这个是个常数是个固定的值</a:t>
            </a:r>
            <a:endParaRPr lang="en-US" altLang="zh-CN" dirty="0" smtClean="0"/>
          </a:p>
          <a:p>
            <a:r>
              <a:rPr lang="en-US" altLang="zh-CN" dirty="0" smtClean="0"/>
              <a:t>Parameter</a:t>
            </a:r>
            <a:r>
              <a:rPr lang="zh-CN" altLang="en-US" dirty="0" smtClean="0"/>
              <a:t>的例子还有：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variance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8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对应的样本的特征值就是</a:t>
            </a:r>
            <a:r>
              <a:rPr lang="en-US" altLang="zh-CN" dirty="0" smtClean="0"/>
              <a:t>sample Statistic</a:t>
            </a:r>
          </a:p>
          <a:p>
            <a:r>
              <a:rPr lang="zh-CN" altLang="en-US" dirty="0" smtClean="0"/>
              <a:t>那对应的就是</a:t>
            </a:r>
            <a:r>
              <a:rPr lang="en-US" altLang="zh-CN" dirty="0" err="1" smtClean="0"/>
              <a:t>xbar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Sx^2…</a:t>
            </a:r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Statistic</a:t>
            </a:r>
            <a:r>
              <a:rPr lang="zh-CN" altLang="en-US" dirty="0" smtClean="0"/>
              <a:t>来说，我们不同的样本有不同的统计值</a:t>
            </a:r>
            <a:r>
              <a:rPr lang="en-US" altLang="zh-CN" dirty="0" smtClean="0"/>
              <a:t>Statistic</a:t>
            </a:r>
            <a:r>
              <a:rPr lang="zh-CN" altLang="en-US" dirty="0" smtClean="0"/>
              <a:t>，所以这是一个</a:t>
            </a:r>
            <a:r>
              <a:rPr lang="en-US" altLang="zh-CN" dirty="0" smtClean="0"/>
              <a:t>random variable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我们来看一下抽样过程：</a:t>
            </a:r>
            <a:endParaRPr lang="en-US" altLang="zh-CN" dirty="0" smtClean="0"/>
          </a:p>
          <a:p>
            <a:r>
              <a:rPr lang="zh-CN" altLang="en-US" dirty="0" smtClean="0"/>
              <a:t>最上面的是</a:t>
            </a:r>
            <a:r>
              <a:rPr lang="en-US" altLang="zh-CN" dirty="0" smtClean="0"/>
              <a:t>population Distribution</a:t>
            </a:r>
          </a:p>
          <a:p>
            <a:r>
              <a:rPr lang="zh-CN" altLang="en-US" dirty="0" smtClean="0"/>
              <a:t>中间的是抽到的样本，</a:t>
            </a:r>
            <a:r>
              <a:rPr lang="en-US" altLang="zh-CN" dirty="0" smtClean="0"/>
              <a:t>sample size</a:t>
            </a:r>
            <a:r>
              <a:rPr lang="zh-CN" altLang="en-US" dirty="0" smtClean="0"/>
              <a:t>是</a:t>
            </a:r>
            <a:r>
              <a:rPr lang="en-US" altLang="zh-CN" dirty="0" smtClean="0"/>
              <a:t>20</a:t>
            </a:r>
          </a:p>
          <a:p>
            <a:r>
              <a:rPr lang="zh-CN" altLang="en-US" dirty="0" smtClean="0"/>
              <a:t>抽到一个样本之后我们就可以去计算它的均值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练习一下写出</a:t>
            </a:r>
            <a:r>
              <a:rPr lang="en-US" altLang="zh-CN" dirty="0" smtClean="0"/>
              <a:t>parameter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Statistics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5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接下来看一下</a:t>
            </a:r>
            <a:r>
              <a:rPr lang="en-US" altLang="zh-CN" dirty="0" smtClean="0"/>
              <a:t>sample Distribution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sampling Distribution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最上面的叫</a:t>
            </a:r>
            <a:r>
              <a:rPr lang="en-US" altLang="zh-CN" dirty="0" smtClean="0"/>
              <a:t>population Distribution</a:t>
            </a:r>
          </a:p>
          <a:p>
            <a:r>
              <a:rPr lang="zh-CN" altLang="en-US" dirty="0" smtClean="0"/>
              <a:t>中间这个是我们抽了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个个体作为样本</a:t>
            </a:r>
            <a:endParaRPr lang="en-US" altLang="zh-CN" dirty="0" smtClean="0"/>
          </a:p>
          <a:p>
            <a:r>
              <a:rPr lang="zh-CN" altLang="en-US" dirty="0" smtClean="0"/>
              <a:t>那这些</a:t>
            </a:r>
            <a:r>
              <a:rPr lang="en-US" altLang="zh-CN" dirty="0" smtClean="0"/>
              <a:t>sample data</a:t>
            </a:r>
            <a:r>
              <a:rPr lang="zh-CN" altLang="en-US" dirty="0" smtClean="0"/>
              <a:t>形成的分布就是</a:t>
            </a:r>
            <a:r>
              <a:rPr lang="en-US" altLang="zh-CN" dirty="0" smtClean="0"/>
              <a:t>sample Distribution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71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Sampling Distribution </a:t>
            </a:r>
            <a:r>
              <a:rPr lang="zh-CN" altLang="en-US" dirty="0" smtClean="0"/>
              <a:t>指的不是样本的分布了，而是样本的统计值的分布</a:t>
            </a:r>
            <a:endParaRPr lang="en-US" altLang="zh-CN" dirty="0" smtClean="0"/>
          </a:p>
          <a:p>
            <a:r>
              <a:rPr lang="zh-CN" altLang="en-US" dirty="0" smtClean="0"/>
              <a:t>我们最开始说统计值的时候也说了，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是一个随机变量，不同的</a:t>
            </a:r>
            <a:r>
              <a:rPr lang="en-US" altLang="zh-CN" dirty="0" smtClean="0"/>
              <a:t>sample</a:t>
            </a:r>
            <a:r>
              <a:rPr lang="zh-CN" altLang="en-US" dirty="0" smtClean="0"/>
              <a:t>会有不同的统计值</a:t>
            </a:r>
            <a:endParaRPr lang="en-US" altLang="zh-CN" dirty="0" smtClean="0"/>
          </a:p>
          <a:p>
            <a:r>
              <a:rPr lang="zh-CN" altLang="en-US" dirty="0" smtClean="0"/>
              <a:t>我们就拿最常见的均值举例</a:t>
            </a:r>
            <a:endParaRPr lang="en-US" altLang="zh-CN" dirty="0" smtClean="0"/>
          </a:p>
          <a:p>
            <a:r>
              <a:rPr lang="zh-CN" altLang="en-US" dirty="0" smtClean="0"/>
              <a:t>不同的样本，算出来的均值也肯定是不一样的</a:t>
            </a:r>
            <a:endParaRPr lang="en-US" altLang="zh-CN" dirty="0" smtClean="0"/>
          </a:p>
          <a:p>
            <a:r>
              <a:rPr lang="zh-CN" altLang="en-US" dirty="0" smtClean="0"/>
              <a:t>那由不同的样本得到的均值的分布就叫做</a:t>
            </a:r>
            <a:r>
              <a:rPr lang="en-US" altLang="zh-CN" dirty="0" smtClean="0"/>
              <a:t>sampling Distribution of the mean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得到</a:t>
            </a:r>
            <a:r>
              <a:rPr lang="en-US" altLang="zh-CN" dirty="0" smtClean="0"/>
              <a:t>sampling Distribution</a:t>
            </a:r>
            <a:r>
              <a:rPr lang="zh-CN" altLang="en-US" dirty="0" smtClean="0"/>
              <a:t>的过程是这样的：</a:t>
            </a:r>
            <a:endParaRPr lang="en-US" altLang="zh-CN" dirty="0" smtClean="0"/>
          </a:p>
          <a:p>
            <a:r>
              <a:rPr lang="zh-CN" altLang="en-US" dirty="0" smtClean="0"/>
              <a:t>首先我们对于样本的要求是要统一的，不能说第一个样本有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 个体，第二个有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sample data</a:t>
            </a:r>
            <a:r>
              <a:rPr lang="zh-CN" altLang="en-US" dirty="0" smtClean="0"/>
              <a:t>，我们要求每次抽样的</a:t>
            </a:r>
            <a:r>
              <a:rPr lang="en-US" altLang="zh-CN" dirty="0" smtClean="0"/>
              <a:t>sample size</a:t>
            </a:r>
            <a:r>
              <a:rPr lang="zh-CN" altLang="en-US" dirty="0" smtClean="0"/>
              <a:t>都保持一致</a:t>
            </a:r>
            <a:endParaRPr lang="en-US" altLang="zh-CN" dirty="0" smtClean="0"/>
          </a:p>
          <a:p>
            <a:r>
              <a:rPr lang="zh-CN" altLang="en-US" dirty="0" smtClean="0"/>
              <a:t>然后每抽到一个样本，就计算出它的均值</a:t>
            </a:r>
            <a:endParaRPr lang="en-US" altLang="zh-CN" dirty="0" smtClean="0"/>
          </a:p>
          <a:p>
            <a:r>
              <a:rPr lang="zh-CN" altLang="en-US" dirty="0" smtClean="0"/>
              <a:t>重复抽了很多次很多个样本之后，得到的均值们的分布就叫做</a:t>
            </a:r>
            <a:r>
              <a:rPr lang="en-US" altLang="zh-CN" dirty="0" smtClean="0"/>
              <a:t>sampling Distribution</a:t>
            </a:r>
            <a:r>
              <a:rPr lang="zh-CN" altLang="en-US" dirty="0" smtClean="0"/>
              <a:t>，注意</a:t>
            </a:r>
            <a:r>
              <a:rPr lang="en-US" altLang="zh-CN" dirty="0" smtClean="0"/>
              <a:t>sampling Distribution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Statistics</a:t>
            </a:r>
            <a:r>
              <a:rPr lang="zh-CN" altLang="en-US" dirty="0" smtClean="0"/>
              <a:t>的分布，而不会</a:t>
            </a:r>
            <a:r>
              <a:rPr lang="en-US" altLang="zh-CN" dirty="0" smtClean="0"/>
              <a:t>sample data</a:t>
            </a:r>
            <a:r>
              <a:rPr lang="zh-CN" altLang="en-US" dirty="0" smtClean="0"/>
              <a:t>的。</a:t>
            </a:r>
            <a:endParaRPr lang="en-US" altLang="zh-CN" dirty="0" smtClean="0"/>
          </a:p>
          <a:p>
            <a:r>
              <a:rPr lang="zh-CN" altLang="en-US" dirty="0" smtClean="0"/>
              <a:t>我们来看一个仿真的过程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4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6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7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1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9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2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6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3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6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4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1C6B5D-45B0-435C-903F-0325B81BAA04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>
            <a:extLst>
              <a:ext uri="{FF2B5EF4-FFF2-40B4-BE49-F238E27FC236}">
                <a16:creationId xmlns:a16="http://schemas.microsoft.com/office/drawing/2014/main" id="{03822ED5-2F26-4C86-BE2C-72C9FBD483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08" y="5632571"/>
            <a:ext cx="1570892" cy="679329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C4B415C-5B40-4DE1-BAEA-86CE6406F146}"/>
              </a:ext>
            </a:extLst>
          </p:cNvPr>
          <p:cNvSpPr txBox="1"/>
          <p:nvPr userDrawn="1"/>
        </p:nvSpPr>
        <p:spPr>
          <a:xfrm>
            <a:off x="10240108" y="6311900"/>
            <a:ext cx="16881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skewthescript.org</a:t>
            </a:r>
          </a:p>
        </p:txBody>
      </p:sp>
    </p:spTree>
    <p:extLst>
      <p:ext uri="{BB962C8B-B14F-4D97-AF65-F5344CB8AC3E}">
        <p14:creationId xmlns:p14="http://schemas.microsoft.com/office/powerpoint/2010/main" val="252913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onlinestatbook.com/stat_sim/sampling_dist/index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0" y="1941956"/>
            <a:ext cx="12192000" cy="2079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dirty="0" smtClean="0">
                <a:solidFill>
                  <a:schemeClr val="accent4">
                    <a:lumMod val="50000"/>
                  </a:schemeClr>
                </a:solidFill>
              </a:rPr>
              <a:t>Sampling </a:t>
            </a:r>
            <a:r>
              <a:rPr lang="en-US" sz="9600" b="1" dirty="0">
                <a:solidFill>
                  <a:schemeClr val="accent4">
                    <a:lumMod val="50000"/>
                  </a:schemeClr>
                </a:solidFill>
              </a:rPr>
              <a:t>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314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98174" y="305100"/>
            <a:ext cx="6013174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443F3F"/>
                </a:solidFill>
                <a:latin typeface="Bell MT" panose="02020503060305020303" pitchFamily="18" charset="0"/>
              </a:rPr>
              <a:t>Sampling Distribution </a:t>
            </a:r>
            <a:r>
              <a:rPr lang="zh-CN" altLang="en-US" sz="3200" b="1" dirty="0">
                <a:solidFill>
                  <a:srgbClr val="443F3F"/>
                </a:solidFill>
                <a:latin typeface="Bell MT" panose="02020503060305020303" pitchFamily="18" charset="0"/>
              </a:rPr>
              <a:t>抽样分布</a:t>
            </a:r>
            <a:r>
              <a:rPr lang="en-US" altLang="zh-CN" sz="3200" b="1" dirty="0">
                <a:solidFill>
                  <a:srgbClr val="443F3F"/>
                </a:solidFill>
                <a:latin typeface="Bell MT" panose="02020503060305020303" pitchFamily="18" charset="0"/>
              </a:rPr>
              <a:t>: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Fix the sample size and select samples from a population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US" altLang="zh-CN" sz="2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ompute statistics from sample data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Sampling distribution is the distribution of </a:t>
            </a:r>
            <a:r>
              <a:rPr lang="en-US" altLang="zh-CN" sz="2800" b="1" dirty="0" smtClean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statistics, </a:t>
            </a:r>
            <a:r>
              <a:rPr lang="en-US" altLang="zh-CN" sz="2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e.g. means, </a:t>
            </a:r>
            <a:r>
              <a:rPr lang="en-US" altLang="zh-CN" sz="2800" b="1" dirty="0" smtClean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not the distribution of </a:t>
            </a:r>
            <a:r>
              <a:rPr lang="en-US" altLang="zh-CN" sz="2800" b="1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data </a:t>
            </a:r>
            <a:r>
              <a:rPr lang="en-US" altLang="zh-CN" sz="2800" b="1" dirty="0" smtClean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points</a:t>
            </a:r>
            <a:endParaRPr lang="en-US" altLang="zh-CN" sz="3200" dirty="0">
              <a:solidFill>
                <a:srgbClr val="FF0000"/>
              </a:solidFill>
              <a:latin typeface="Bell MT" panose="02020503060305020303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00000"/>
              </a:solidFill>
              <a:latin typeface="Bell MT" panose="02020503060305020303" pitchFamily="18" charset="0"/>
            </a:endParaRPr>
          </a:p>
        </p:txBody>
      </p:sp>
      <p:pic>
        <p:nvPicPr>
          <p:cNvPr id="4" name="lecture 3 _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r="25795"/>
          <a:stretch/>
        </p:blipFill>
        <p:spPr>
          <a:xfrm>
            <a:off x="6422552" y="435935"/>
            <a:ext cx="5578062" cy="55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F63AD9-5086-4AF6-95FD-DBE3D09C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68" y="261254"/>
            <a:ext cx="8671388" cy="63354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FBB3F8-B4D0-4872-82ED-FD766C9E409C}"/>
              </a:ext>
            </a:extLst>
          </p:cNvPr>
          <p:cNvGrpSpPr/>
          <p:nvPr/>
        </p:nvGrpSpPr>
        <p:grpSpPr>
          <a:xfrm>
            <a:off x="204210" y="931357"/>
            <a:ext cx="1489469" cy="926782"/>
            <a:chOff x="4541177" y="647272"/>
            <a:chExt cx="1489469" cy="92678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64CC3-2B16-4D13-A2D0-A032DC99710A}"/>
                </a:ext>
              </a:extLst>
            </p:cNvPr>
            <p:cNvCxnSpPr>
              <a:cxnSpLocks/>
            </p:cNvCxnSpPr>
            <p:nvPr/>
          </p:nvCxnSpPr>
          <p:spPr>
            <a:xfrm>
              <a:off x="5507004" y="1150026"/>
              <a:ext cx="523642" cy="42402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6EEADB-40D5-404B-BD71-4416813F66F4}"/>
                </a:ext>
              </a:extLst>
            </p:cNvPr>
            <p:cNvSpPr txBox="1"/>
            <p:nvPr/>
          </p:nvSpPr>
          <p:spPr>
            <a:xfrm>
              <a:off x="4541177" y="647272"/>
              <a:ext cx="1029128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89EF0D-25FC-4AFF-90FC-B5C2A18A6D83}"/>
              </a:ext>
            </a:extLst>
          </p:cNvPr>
          <p:cNvGrpSpPr/>
          <p:nvPr/>
        </p:nvGrpSpPr>
        <p:grpSpPr>
          <a:xfrm>
            <a:off x="204210" y="3212491"/>
            <a:ext cx="1402648" cy="775707"/>
            <a:chOff x="4541177" y="647272"/>
            <a:chExt cx="1402648" cy="77570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95D26C8-7C70-46ED-9E5F-7DED1FAB50F3}"/>
                </a:ext>
              </a:extLst>
            </p:cNvPr>
            <p:cNvCxnSpPr>
              <a:cxnSpLocks/>
            </p:cNvCxnSpPr>
            <p:nvPr/>
          </p:nvCxnSpPr>
          <p:spPr>
            <a:xfrm>
              <a:off x="5550611" y="1215181"/>
              <a:ext cx="393214" cy="207798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09B8E2-133E-4FB4-849E-979DC840363B}"/>
                </a:ext>
              </a:extLst>
            </p:cNvPr>
            <p:cNvSpPr txBox="1"/>
            <p:nvPr/>
          </p:nvSpPr>
          <p:spPr>
            <a:xfrm>
              <a:off x="4541177" y="647272"/>
              <a:ext cx="1029128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Data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745869-B91B-4B32-B58F-EDA29F6250F1}"/>
              </a:ext>
            </a:extLst>
          </p:cNvPr>
          <p:cNvGrpSpPr/>
          <p:nvPr/>
        </p:nvGrpSpPr>
        <p:grpSpPr>
          <a:xfrm>
            <a:off x="204210" y="5019375"/>
            <a:ext cx="1608651" cy="957378"/>
            <a:chOff x="4428161" y="531291"/>
            <a:chExt cx="1608651" cy="95737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088794-C4B8-4EF2-8F90-7580052BCC47}"/>
                </a:ext>
              </a:extLst>
            </p:cNvPr>
            <p:cNvCxnSpPr>
              <a:cxnSpLocks/>
            </p:cNvCxnSpPr>
            <p:nvPr/>
          </p:nvCxnSpPr>
          <p:spPr>
            <a:xfrm>
              <a:off x="5634202" y="1029352"/>
              <a:ext cx="402610" cy="459317"/>
            </a:xfrm>
            <a:prstGeom prst="straightConnector1">
              <a:avLst/>
            </a:prstGeom>
            <a:ln w="762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6300F8-4614-40DA-B7E2-3A9FAC66F6D5}"/>
                </a:ext>
              </a:extLst>
            </p:cNvPr>
            <p:cNvSpPr txBox="1"/>
            <p:nvPr/>
          </p:nvSpPr>
          <p:spPr>
            <a:xfrm>
              <a:off x="4428161" y="531291"/>
              <a:ext cx="1378450" cy="615553"/>
            </a:xfrm>
            <a:prstGeom prst="rect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3400" dirty="0"/>
                <a:t>Means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30C94-CEDE-4569-A1AD-74E5C2A92088}"/>
                  </a:ext>
                </a:extLst>
              </p:cNvPr>
              <p:cNvSpPr txBox="1"/>
              <p:nvPr/>
            </p:nvSpPr>
            <p:spPr>
              <a:xfrm>
                <a:off x="1624614" y="5994509"/>
                <a:ext cx="1438183" cy="37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30C94-CEDE-4569-A1AD-74E5C2A9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614" y="5994509"/>
                <a:ext cx="1438183" cy="377860"/>
              </a:xfrm>
              <a:prstGeom prst="rect">
                <a:avLst/>
              </a:prstGeom>
              <a:blipFill>
                <a:blip r:embed="rId4"/>
                <a:stretch>
                  <a:fillRect r="-2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4D9DAC-B9AD-42EA-BB02-6C3CDDD8282C}"/>
                  </a:ext>
                </a:extLst>
              </p:cNvPr>
              <p:cNvSpPr txBox="1"/>
              <p:nvPr/>
            </p:nvSpPr>
            <p:spPr>
              <a:xfrm>
                <a:off x="1810221" y="5790344"/>
                <a:ext cx="1438183" cy="37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4D9DAC-B9AD-42EA-BB02-6C3CDDD8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221" y="5790344"/>
                <a:ext cx="1438183" cy="3778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831E7A-5E0C-491A-ABC3-3A67263FB42B}"/>
                  </a:ext>
                </a:extLst>
              </p:cNvPr>
              <p:cNvSpPr txBox="1"/>
              <p:nvPr/>
            </p:nvSpPr>
            <p:spPr>
              <a:xfrm>
                <a:off x="1812861" y="5593675"/>
                <a:ext cx="1438183" cy="37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831E7A-5E0C-491A-ABC3-3A67263FB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861" y="5593675"/>
                <a:ext cx="1438183" cy="3778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7B4801-128A-4B97-8214-31BEFD61EDB2}"/>
                  </a:ext>
                </a:extLst>
              </p:cNvPr>
              <p:cNvSpPr txBox="1"/>
              <p:nvPr/>
            </p:nvSpPr>
            <p:spPr>
              <a:xfrm>
                <a:off x="1992919" y="5396661"/>
                <a:ext cx="1438183" cy="37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7B4801-128A-4B97-8214-31BEFD61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19" y="5396661"/>
                <a:ext cx="1438183" cy="3778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ACB598-156D-4B56-A957-E8C37510DCEE}"/>
                  </a:ext>
                </a:extLst>
              </p:cNvPr>
              <p:cNvSpPr txBox="1"/>
              <p:nvPr/>
            </p:nvSpPr>
            <p:spPr>
              <a:xfrm>
                <a:off x="1998338" y="5183965"/>
                <a:ext cx="1438183" cy="37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ACB598-156D-4B56-A957-E8C37510D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38" y="5183965"/>
                <a:ext cx="1438183" cy="3778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44D0485-8B77-4CB2-88C9-E7B70F1A4F54}"/>
                  </a:ext>
                </a:extLst>
              </p:cNvPr>
              <p:cNvSpPr txBox="1"/>
              <p:nvPr/>
            </p:nvSpPr>
            <p:spPr>
              <a:xfrm>
                <a:off x="1989460" y="4979973"/>
                <a:ext cx="1438183" cy="377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44D0485-8B77-4CB2-88C9-E7B70F1A4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60" y="4979973"/>
                <a:ext cx="1438183" cy="3778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28236-7F6B-4DE7-9B41-9759282E8722}"/>
                  </a:ext>
                </a:extLst>
              </p:cNvPr>
              <p:cNvSpPr txBox="1"/>
              <p:nvPr/>
            </p:nvSpPr>
            <p:spPr>
              <a:xfrm>
                <a:off x="1608675" y="4734523"/>
                <a:ext cx="14381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28236-7F6B-4DE7-9B41-9759282E8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75" y="4734523"/>
                <a:ext cx="14381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5">
            <a:extLst>
              <a:ext uri="{FF2B5EF4-FFF2-40B4-BE49-F238E27FC236}">
                <a16:creationId xmlns:a16="http://schemas.microsoft.com/office/drawing/2014/main" id="{2BE9CBA0-7836-479D-B48A-01759E978AE4}"/>
              </a:ext>
            </a:extLst>
          </p:cNvPr>
          <p:cNvSpPr txBox="1"/>
          <p:nvPr/>
        </p:nvSpPr>
        <p:spPr>
          <a:xfrm>
            <a:off x="6269126" y="4909506"/>
            <a:ext cx="5628013" cy="113877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70C0"/>
                </a:solidFill>
              </a:rPr>
              <a:t>Sampl</a:t>
            </a:r>
            <a:r>
              <a:rPr lang="en-US" sz="3400" b="1" dirty="0">
                <a:solidFill>
                  <a:srgbClr val="FF0000"/>
                </a:solidFill>
              </a:rPr>
              <a:t>ing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0070C0"/>
                </a:solidFill>
              </a:rPr>
              <a:t>Distribution</a:t>
            </a:r>
          </a:p>
          <a:p>
            <a:pPr algn="ctr"/>
            <a:r>
              <a:rPr lang="en-US" sz="3400" dirty="0" smtClean="0"/>
              <a:t>(distribution of statistics)</a:t>
            </a:r>
            <a:endParaRPr lang="en-US" sz="3400" dirty="0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5DBD44B2-0792-4441-828E-20DCF9090FCF}"/>
              </a:ext>
            </a:extLst>
          </p:cNvPr>
          <p:cNvSpPr txBox="1"/>
          <p:nvPr/>
        </p:nvSpPr>
        <p:spPr>
          <a:xfrm>
            <a:off x="6405765" y="2839116"/>
            <a:ext cx="5491374" cy="113877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70C0"/>
                </a:solidFill>
              </a:rPr>
              <a:t>Sample </a:t>
            </a:r>
            <a:r>
              <a:rPr lang="en-US" sz="3400" b="1" dirty="0" smtClean="0">
                <a:solidFill>
                  <a:srgbClr val="0070C0"/>
                </a:solidFill>
              </a:rPr>
              <a:t>Distribution</a:t>
            </a:r>
          </a:p>
          <a:p>
            <a:pPr algn="ctr"/>
            <a:r>
              <a:rPr lang="en-US" sz="3400" dirty="0" smtClean="0"/>
              <a:t>(distribution of sample data)</a:t>
            </a:r>
            <a:endParaRPr lang="en-US" sz="3400" dirty="0"/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5DB9ABA5-3BA3-41E0-BEEC-964B0DDBC991}"/>
              </a:ext>
            </a:extLst>
          </p:cNvPr>
          <p:cNvSpPr txBox="1"/>
          <p:nvPr/>
        </p:nvSpPr>
        <p:spPr>
          <a:xfrm>
            <a:off x="6543989" y="361970"/>
            <a:ext cx="4536489" cy="1138773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70C0"/>
                </a:solidFill>
              </a:rPr>
              <a:t>Population Distribution</a:t>
            </a:r>
          </a:p>
          <a:p>
            <a:pPr algn="ctr"/>
            <a:r>
              <a:rPr lang="en-US" sz="3400" dirty="0" smtClean="0"/>
              <a:t>(data)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86203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2531" y="68087"/>
            <a:ext cx="64902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400" dirty="0" smtClean="0"/>
              <a:t>Population distribution</a:t>
            </a:r>
          </a:p>
          <a:p>
            <a:pPr algn="ctr"/>
            <a:r>
              <a:rPr lang="en-US" altLang="zh-CN" sz="4400" dirty="0" smtClean="0"/>
              <a:t>1, 2, 3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1993826"/>
            <a:ext cx="3518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Sample distribution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(Sample size = 2)</a:t>
            </a:r>
          </a:p>
          <a:p>
            <a:pPr algn="ctr"/>
            <a:r>
              <a:rPr lang="en-US" altLang="zh-CN" sz="3200" dirty="0" smtClean="0"/>
              <a:t>1, 2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4005470" y="1993825"/>
            <a:ext cx="37768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Sample distribution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(Sample size = 2)</a:t>
            </a:r>
          </a:p>
          <a:p>
            <a:pPr algn="ctr"/>
            <a:r>
              <a:rPr lang="en-US" altLang="zh-CN" sz="3200" dirty="0" smtClean="0"/>
              <a:t>1, 3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7517293" y="2007079"/>
            <a:ext cx="45985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Sample distribution</a:t>
            </a:r>
          </a:p>
          <a:p>
            <a:pPr algn="ctr">
              <a:lnSpc>
                <a:spcPct val="150000"/>
              </a:lnSpc>
            </a:pPr>
            <a:r>
              <a:rPr lang="en-US" altLang="zh-CN" sz="3200" dirty="0" smtClean="0"/>
              <a:t>(Sample size = 2)</a:t>
            </a:r>
          </a:p>
          <a:p>
            <a:pPr algn="ctr"/>
            <a:r>
              <a:rPr lang="en-US" altLang="zh-CN" sz="3200" dirty="0" smtClean="0"/>
              <a:t>2, 3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531743" y="4055928"/>
            <a:ext cx="107243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dirty="0" smtClean="0"/>
              <a:t>Sample mean : 1.5, 2, 2.5</a:t>
            </a:r>
          </a:p>
          <a:p>
            <a:pPr algn="ctr">
              <a:lnSpc>
                <a:spcPct val="150000"/>
              </a:lnSpc>
            </a:pPr>
            <a:r>
              <a:rPr lang="en-US" altLang="zh-CN" sz="4000" dirty="0" smtClean="0"/>
              <a:t>Sampling distribution: 1.5</a:t>
            </a:r>
            <a:r>
              <a:rPr lang="en-US" altLang="zh-CN" sz="4000" dirty="0"/>
              <a:t>, 2, </a:t>
            </a:r>
            <a:r>
              <a:rPr lang="en-US" altLang="zh-CN" sz="4000" dirty="0" smtClean="0"/>
              <a:t>2.5 with prob. 1/3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16953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46062"/>
              </p:ext>
            </p:extLst>
          </p:nvPr>
        </p:nvGraphicFramePr>
        <p:xfrm>
          <a:off x="1028146" y="729606"/>
          <a:ext cx="435886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9431">
                  <a:extLst>
                    <a:ext uri="{9D8B030D-6E8A-4147-A177-3AD203B41FA5}">
                      <a16:colId xmlns:a16="http://schemas.microsoft.com/office/drawing/2014/main" val="2798085423"/>
                    </a:ext>
                  </a:extLst>
                </a:gridCol>
                <a:gridCol w="2179431">
                  <a:extLst>
                    <a:ext uri="{9D8B030D-6E8A-4147-A177-3AD203B41FA5}">
                      <a16:colId xmlns:a16="http://schemas.microsoft.com/office/drawing/2014/main" val="95224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balls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Sample</a:t>
                      </a:r>
                      <a:r>
                        <a:rPr lang="en-US" altLang="zh-CN" sz="2400" baseline="0" dirty="0" smtClean="0"/>
                        <a:t> mean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8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79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1,2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1.5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2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1,3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5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2,1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1.5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0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2,2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9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2,3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2.5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1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3,1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715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3,2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7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3,3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757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b="1470"/>
          <a:stretch/>
        </p:blipFill>
        <p:spPr>
          <a:xfrm>
            <a:off x="5964884" y="2333204"/>
            <a:ext cx="5499634" cy="2666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04245" y="5101551"/>
            <a:ext cx="2659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Possible sample mean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759401" y="1255986"/>
            <a:ext cx="6227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Sampling distribution for the sample mean with sample size of 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0202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362040" y="554743"/>
            <a:ext cx="118299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200" dirty="0"/>
              <a:t>Parameters vs. statistics</a:t>
            </a:r>
          </a:p>
          <a:p>
            <a:pPr marL="914400" indent="-914400">
              <a:buAutoNum type="arabicPeriod"/>
            </a:pPr>
            <a:r>
              <a:rPr lang="en-US" sz="5200" dirty="0"/>
              <a:t>Sampling distributions</a:t>
            </a:r>
          </a:p>
          <a:p>
            <a:pPr marL="914400" indent="-914400">
              <a:buAutoNum type="arabicPeriod"/>
            </a:pPr>
            <a:r>
              <a:rPr lang="en-US" sz="5200" b="1" dirty="0">
                <a:solidFill>
                  <a:srgbClr val="0070C0"/>
                </a:solidFill>
              </a:rPr>
              <a:t>Accuracy (bias) vs. precision (variation)</a:t>
            </a:r>
          </a:p>
        </p:txBody>
      </p:sp>
    </p:spTree>
    <p:extLst>
      <p:ext uri="{BB962C8B-B14F-4D97-AF65-F5344CB8AC3E}">
        <p14:creationId xmlns:p14="http://schemas.microsoft.com/office/powerpoint/2010/main" val="396846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C8D00-20D3-4B26-8916-F841CB8BA5F1}"/>
              </a:ext>
            </a:extLst>
          </p:cNvPr>
          <p:cNvSpPr/>
          <p:nvPr/>
        </p:nvSpPr>
        <p:spPr>
          <a:xfrm>
            <a:off x="520278" y="1395013"/>
            <a:ext cx="11429066" cy="1627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business owner wants to know the average household income in her business’s zip code. She randomly samples 80 households in the zip code and finds their mean income to be $46,144.</a:t>
            </a:r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4737E-663F-485D-9DFD-5720E831E4CD}"/>
              </a:ext>
            </a:extLst>
          </p:cNvPr>
          <p:cNvSpPr txBox="1"/>
          <p:nvPr/>
        </p:nvSpPr>
        <p:spPr>
          <a:xfrm>
            <a:off x="520278" y="319595"/>
            <a:ext cx="7656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Business Owner Problem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21177" y="4065210"/>
            <a:ext cx="44281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How confident are we of our estimator?</a:t>
            </a:r>
            <a:endParaRPr lang="zh-CN" altLang="en-US" sz="4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8" y="2815818"/>
            <a:ext cx="5940238" cy="3195237"/>
          </a:xfrm>
          <a:prstGeom prst="rect">
            <a:avLst/>
          </a:prstGeom>
        </p:spPr>
      </p:pic>
      <p:sp>
        <p:nvSpPr>
          <p:cNvPr id="10" name="左弧形箭头 9"/>
          <p:cNvSpPr/>
          <p:nvPr/>
        </p:nvSpPr>
        <p:spPr>
          <a:xfrm rot="11649982">
            <a:off x="6176226" y="3555771"/>
            <a:ext cx="1214203" cy="234231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3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recision vs accuracy">
            <a:extLst>
              <a:ext uri="{FF2B5EF4-FFF2-40B4-BE49-F238E27FC236}">
                <a16:creationId xmlns:a16="http://schemas.microsoft.com/office/drawing/2014/main" id="{042A152E-08E9-48FF-9540-71FAB1946244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7"/>
          <a:stretch/>
        </p:blipFill>
        <p:spPr bwMode="auto">
          <a:xfrm>
            <a:off x="413938" y="1947274"/>
            <a:ext cx="11364124" cy="32830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42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0">
            <a:extLst>
              <a:ext uri="{FF2B5EF4-FFF2-40B4-BE49-F238E27FC236}">
                <a16:creationId xmlns:a16="http://schemas.microsoft.com/office/drawing/2014/main" id="{F16B4481-D477-44C1-8DE6-177CD1B25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23" r="21329"/>
          <a:stretch/>
        </p:blipFill>
        <p:spPr>
          <a:xfrm>
            <a:off x="6108701" y="4724400"/>
            <a:ext cx="4042298" cy="1733480"/>
          </a:xfrm>
          <a:prstGeom prst="rect">
            <a:avLst/>
          </a:prstGeom>
        </p:spPr>
      </p:pic>
      <p:pic>
        <p:nvPicPr>
          <p:cNvPr id="22" name="Picture 19">
            <a:extLst>
              <a:ext uri="{FF2B5EF4-FFF2-40B4-BE49-F238E27FC236}">
                <a16:creationId xmlns:a16="http://schemas.microsoft.com/office/drawing/2014/main" id="{DCB7A737-9A55-4DCE-91D3-F354C2B20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5348" r="40615"/>
          <a:stretch/>
        </p:blipFill>
        <p:spPr>
          <a:xfrm>
            <a:off x="218842" y="4673600"/>
            <a:ext cx="4166727" cy="179969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B7A737-9A55-4DCE-91D3-F354C2B203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40615" b="65551"/>
          <a:stretch/>
        </p:blipFill>
        <p:spPr>
          <a:xfrm>
            <a:off x="218842" y="1284269"/>
            <a:ext cx="4166727" cy="17891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6B4481-D477-44C1-8DE6-177CD1B259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29" b="66285"/>
          <a:stretch/>
        </p:blipFill>
        <p:spPr>
          <a:xfrm>
            <a:off x="6108701" y="1284268"/>
            <a:ext cx="4042298" cy="17510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14F6C8-DC12-4D09-BE42-2DA3C194B8A7}"/>
              </a:ext>
            </a:extLst>
          </p:cNvPr>
          <p:cNvCxnSpPr>
            <a:cxnSpLocks/>
          </p:cNvCxnSpPr>
          <p:nvPr/>
        </p:nvCxnSpPr>
        <p:spPr>
          <a:xfrm>
            <a:off x="1987397" y="1169540"/>
            <a:ext cx="0" cy="5308315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9081D3-3EFC-4715-A07E-8D814D9426AB}"/>
              </a:ext>
            </a:extLst>
          </p:cNvPr>
          <p:cNvCxnSpPr>
            <a:cxnSpLocks/>
          </p:cNvCxnSpPr>
          <p:nvPr/>
        </p:nvCxnSpPr>
        <p:spPr>
          <a:xfrm>
            <a:off x="7627798" y="1169540"/>
            <a:ext cx="0" cy="5308315"/>
          </a:xfrm>
          <a:prstGeom prst="line">
            <a:avLst/>
          </a:prstGeom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2FB55C-F801-4F1F-8FFB-E1C008371D06}"/>
              </a:ext>
            </a:extLst>
          </p:cNvPr>
          <p:cNvSpPr txBox="1"/>
          <p:nvPr/>
        </p:nvSpPr>
        <p:spPr>
          <a:xfrm>
            <a:off x="1830131" y="226256"/>
            <a:ext cx="183907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n =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7AA98-55E2-4955-BB6F-B2D15CDA5045}"/>
              </a:ext>
            </a:extLst>
          </p:cNvPr>
          <p:cNvSpPr txBox="1"/>
          <p:nvPr/>
        </p:nvSpPr>
        <p:spPr>
          <a:xfrm>
            <a:off x="4322956" y="380144"/>
            <a:ext cx="2511821" cy="63094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Sample Sizes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516AB-A124-4771-AF73-8A30716E97FC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>
            <a:off x="3669205" y="695615"/>
            <a:ext cx="653751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8E6D46-6330-4FF5-BAA6-056CA084D9AF}"/>
              </a:ext>
            </a:extLst>
          </p:cNvPr>
          <p:cNvCxnSpPr>
            <a:cxnSpLocks/>
          </p:cNvCxnSpPr>
          <p:nvPr/>
        </p:nvCxnSpPr>
        <p:spPr>
          <a:xfrm>
            <a:off x="6832155" y="695615"/>
            <a:ext cx="54961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7E5F93-D460-422B-A9BD-60EB113824BC}"/>
              </a:ext>
            </a:extLst>
          </p:cNvPr>
          <p:cNvSpPr txBox="1"/>
          <p:nvPr/>
        </p:nvSpPr>
        <p:spPr>
          <a:xfrm>
            <a:off x="7488528" y="210845"/>
            <a:ext cx="208162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n = 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8EEEF-AE7B-41CF-896A-3CD2A6B0AAE8}"/>
              </a:ext>
            </a:extLst>
          </p:cNvPr>
          <p:cNvSpPr txBox="1"/>
          <p:nvPr/>
        </p:nvSpPr>
        <p:spPr>
          <a:xfrm>
            <a:off x="3096207" y="2961923"/>
            <a:ext cx="3429073" cy="861774"/>
          </a:xfrm>
          <a:prstGeom prst="rect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Unbiased/Accurate</a:t>
            </a:r>
            <a:r>
              <a:rPr lang="en-US" sz="2500" b="1" dirty="0"/>
              <a:t> (centered at true mean)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760A3C-79B4-46EA-8D12-D77546AE018B}"/>
              </a:ext>
            </a:extLst>
          </p:cNvPr>
          <p:cNvCxnSpPr>
            <a:cxnSpLocks/>
          </p:cNvCxnSpPr>
          <p:nvPr/>
        </p:nvCxnSpPr>
        <p:spPr>
          <a:xfrm flipH="1">
            <a:off x="2088947" y="3444781"/>
            <a:ext cx="1023467" cy="0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8F49F7-A3FC-44A4-B773-7A1D89588AF8}"/>
              </a:ext>
            </a:extLst>
          </p:cNvPr>
          <p:cNvCxnSpPr>
            <a:cxnSpLocks/>
          </p:cNvCxnSpPr>
          <p:nvPr/>
        </p:nvCxnSpPr>
        <p:spPr>
          <a:xfrm>
            <a:off x="6525280" y="3444781"/>
            <a:ext cx="970469" cy="0"/>
          </a:xfrm>
          <a:prstGeom prst="straightConnector1">
            <a:avLst/>
          </a:prstGeom>
          <a:ln w="10160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eft Bracket 19">
            <a:extLst>
              <a:ext uri="{FF2B5EF4-FFF2-40B4-BE49-F238E27FC236}">
                <a16:creationId xmlns:a16="http://schemas.microsoft.com/office/drawing/2014/main" id="{5CE49265-AB69-42A8-9573-35C995B90C37}"/>
              </a:ext>
            </a:extLst>
          </p:cNvPr>
          <p:cNvSpPr/>
          <p:nvPr/>
        </p:nvSpPr>
        <p:spPr>
          <a:xfrm rot="16200000">
            <a:off x="2042405" y="5309773"/>
            <a:ext cx="184839" cy="2252732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ket 20">
            <a:extLst>
              <a:ext uri="{FF2B5EF4-FFF2-40B4-BE49-F238E27FC236}">
                <a16:creationId xmlns:a16="http://schemas.microsoft.com/office/drawing/2014/main" id="{75AF82FE-12DB-4F8F-B8E8-0FC19EBEACA3}"/>
              </a:ext>
            </a:extLst>
          </p:cNvPr>
          <p:cNvSpPr/>
          <p:nvPr/>
        </p:nvSpPr>
        <p:spPr>
          <a:xfrm rot="16200000">
            <a:off x="7589039" y="5864275"/>
            <a:ext cx="120015" cy="1078902"/>
          </a:xfrm>
          <a:prstGeom prst="leftBracke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B7079535-8604-4AC9-A5F3-67712C9145A8}"/>
              </a:ext>
            </a:extLst>
          </p:cNvPr>
          <p:cNvSpPr txBox="1"/>
          <p:nvPr/>
        </p:nvSpPr>
        <p:spPr>
          <a:xfrm>
            <a:off x="4128116" y="4869858"/>
            <a:ext cx="2148045" cy="86177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70C0"/>
                </a:solidFill>
              </a:rPr>
              <a:t>Less Variability </a:t>
            </a:r>
          </a:p>
          <a:p>
            <a:pPr algn="ctr"/>
            <a:r>
              <a:rPr lang="en-US" sz="2500" b="1" dirty="0"/>
              <a:t>(more precise)</a:t>
            </a:r>
          </a:p>
        </p:txBody>
      </p:sp>
      <p:cxnSp>
        <p:nvCxnSpPr>
          <p:cNvPr id="27" name="Straight Arrow Connector 24">
            <a:extLst>
              <a:ext uri="{FF2B5EF4-FFF2-40B4-BE49-F238E27FC236}">
                <a16:creationId xmlns:a16="http://schemas.microsoft.com/office/drawing/2014/main" id="{CCB55732-17D1-4FED-9595-C4C7BE4B689A}"/>
              </a:ext>
            </a:extLst>
          </p:cNvPr>
          <p:cNvCxnSpPr>
            <a:cxnSpLocks/>
          </p:cNvCxnSpPr>
          <p:nvPr/>
        </p:nvCxnSpPr>
        <p:spPr>
          <a:xfrm>
            <a:off x="6276162" y="5731632"/>
            <a:ext cx="737669" cy="61208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5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11" grpId="0" animBg="1"/>
      <p:bldP spid="24" grpId="0" animBg="1"/>
      <p:bldP spid="2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F0DC5-586C-4B9F-A12E-3ACC63EF2B46}"/>
              </a:ext>
            </a:extLst>
          </p:cNvPr>
          <p:cNvSpPr txBox="1"/>
          <p:nvPr/>
        </p:nvSpPr>
        <p:spPr>
          <a:xfrm>
            <a:off x="339047" y="328773"/>
            <a:ext cx="860076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How do you avoid bias? </a:t>
            </a:r>
          </a:p>
          <a:p>
            <a:r>
              <a:rPr lang="en-US" sz="4500" dirty="0"/>
              <a:t>(</a:t>
            </a:r>
            <a:r>
              <a:rPr lang="en-US" sz="4500" i="1" dirty="0"/>
              <a:t>how do you make it accurate?</a:t>
            </a:r>
            <a:r>
              <a:rPr lang="en-US" sz="4500" dirty="0"/>
              <a:t>)</a:t>
            </a:r>
          </a:p>
          <a:p>
            <a:endParaRPr lang="en-US" sz="6000" dirty="0"/>
          </a:p>
          <a:p>
            <a:endParaRPr lang="en-US" sz="4500" dirty="0"/>
          </a:p>
          <a:p>
            <a:r>
              <a:rPr lang="en-US" sz="4500" dirty="0"/>
              <a:t>How do you reduce variability? (</a:t>
            </a:r>
            <a:r>
              <a:rPr lang="en-US" sz="4500" i="1" dirty="0"/>
              <a:t>how do you make it more precise?</a:t>
            </a:r>
            <a:r>
              <a:rPr lang="en-US" sz="4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28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F0DC5-586C-4B9F-A12E-3ACC63EF2B46}"/>
              </a:ext>
            </a:extLst>
          </p:cNvPr>
          <p:cNvSpPr txBox="1"/>
          <p:nvPr/>
        </p:nvSpPr>
        <p:spPr>
          <a:xfrm>
            <a:off x="339047" y="328773"/>
            <a:ext cx="860076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How do you avoid bias? </a:t>
            </a:r>
          </a:p>
          <a:p>
            <a:r>
              <a:rPr lang="en-US" sz="4500" dirty="0"/>
              <a:t>(</a:t>
            </a:r>
            <a:r>
              <a:rPr lang="en-US" sz="4500" i="1" dirty="0"/>
              <a:t>how do you make it accurate?</a:t>
            </a:r>
            <a:r>
              <a:rPr lang="en-US" sz="4500" dirty="0"/>
              <a:t>)</a:t>
            </a:r>
          </a:p>
          <a:p>
            <a:r>
              <a:rPr lang="en-US" sz="6000" b="1" dirty="0"/>
              <a:t>Sample </a:t>
            </a:r>
            <a:r>
              <a:rPr lang="en-US" sz="6000" b="1" dirty="0">
                <a:solidFill>
                  <a:srgbClr val="0070C0"/>
                </a:solidFill>
              </a:rPr>
              <a:t>randomly</a:t>
            </a:r>
          </a:p>
          <a:p>
            <a:endParaRPr lang="en-US" sz="4500" dirty="0"/>
          </a:p>
          <a:p>
            <a:r>
              <a:rPr lang="en-US" sz="4500" dirty="0"/>
              <a:t>How do you reduce variability? (</a:t>
            </a:r>
            <a:r>
              <a:rPr lang="en-US" sz="4500" i="1" dirty="0"/>
              <a:t>how do you make it more precise?</a:t>
            </a:r>
            <a:r>
              <a:rPr lang="en-US" sz="45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200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6" y="536988"/>
            <a:ext cx="115902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Topics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US" sz="5200" b="1" dirty="0"/>
              <a:t>Parameters vs. statistics</a:t>
            </a:r>
          </a:p>
          <a:p>
            <a:pPr marL="914400" indent="-914400">
              <a:buAutoNum type="arabicPeriod"/>
            </a:pPr>
            <a:r>
              <a:rPr lang="en-US" sz="5200" dirty="0"/>
              <a:t>Sampling distributions</a:t>
            </a:r>
          </a:p>
          <a:p>
            <a:pPr marL="914400" indent="-914400">
              <a:buAutoNum type="arabicPeriod"/>
            </a:pPr>
            <a:r>
              <a:rPr lang="en-US" sz="5200" dirty="0"/>
              <a:t>Accuracy (bias) vs. precision (variation)</a:t>
            </a:r>
          </a:p>
        </p:txBody>
      </p:sp>
    </p:spTree>
    <p:extLst>
      <p:ext uri="{BB962C8B-B14F-4D97-AF65-F5344CB8AC3E}">
        <p14:creationId xmlns:p14="http://schemas.microsoft.com/office/powerpoint/2010/main" val="12784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F0DC5-586C-4B9F-A12E-3ACC63EF2B46}"/>
              </a:ext>
            </a:extLst>
          </p:cNvPr>
          <p:cNvSpPr txBox="1"/>
          <p:nvPr/>
        </p:nvSpPr>
        <p:spPr>
          <a:xfrm>
            <a:off x="339047" y="328773"/>
            <a:ext cx="860076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How do you avoid bias? </a:t>
            </a:r>
          </a:p>
          <a:p>
            <a:r>
              <a:rPr lang="en-US" sz="4500" dirty="0"/>
              <a:t>(</a:t>
            </a:r>
            <a:r>
              <a:rPr lang="en-US" sz="4500" i="1" dirty="0"/>
              <a:t>how do you make it accurate?</a:t>
            </a:r>
            <a:r>
              <a:rPr lang="en-US" sz="4500" dirty="0"/>
              <a:t>)</a:t>
            </a:r>
          </a:p>
          <a:p>
            <a:r>
              <a:rPr lang="en-US" sz="6000" b="1" dirty="0"/>
              <a:t>Sample </a:t>
            </a:r>
            <a:r>
              <a:rPr lang="en-US" sz="6000" b="1" dirty="0">
                <a:solidFill>
                  <a:srgbClr val="0070C0"/>
                </a:solidFill>
              </a:rPr>
              <a:t>randomly</a:t>
            </a:r>
          </a:p>
          <a:p>
            <a:endParaRPr lang="en-US" sz="4500" dirty="0"/>
          </a:p>
          <a:p>
            <a:r>
              <a:rPr lang="en-US" sz="4500" dirty="0"/>
              <a:t>How do you reduce variability? (</a:t>
            </a:r>
            <a:r>
              <a:rPr lang="en-US" sz="4500" i="1" dirty="0"/>
              <a:t>how do you make it more precise?</a:t>
            </a:r>
            <a:r>
              <a:rPr lang="en-US" sz="4500" dirty="0"/>
              <a:t>)</a:t>
            </a:r>
          </a:p>
          <a:p>
            <a:r>
              <a:rPr lang="en-US" sz="6000" b="1" dirty="0">
                <a:solidFill>
                  <a:srgbClr val="0070C0"/>
                </a:solidFill>
              </a:rPr>
              <a:t>Increase</a:t>
            </a:r>
            <a:r>
              <a:rPr lang="en-US" sz="6000" b="1" dirty="0"/>
              <a:t> sample size (n)</a:t>
            </a:r>
          </a:p>
        </p:txBody>
      </p:sp>
    </p:spTree>
    <p:extLst>
      <p:ext uri="{BB962C8B-B14F-4D97-AF65-F5344CB8AC3E}">
        <p14:creationId xmlns:p14="http://schemas.microsoft.com/office/powerpoint/2010/main" val="19141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3977" y="3244334"/>
            <a:ext cx="10824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u="sng" dirty="0" smtClean="0">
                <a:solidFill>
                  <a:srgbClr val="FF0000"/>
                </a:solidFill>
                <a:latin typeface="Bell MT" panose="02020503060305020303" pitchFamily="18" charset="0"/>
                <a:hlinkClick r:id="rId2"/>
              </a:rPr>
              <a:t>http</a:t>
            </a:r>
            <a:r>
              <a:rPr lang="en-US" altLang="zh-CN" sz="3200" u="sng" dirty="0">
                <a:solidFill>
                  <a:srgbClr val="FF0000"/>
                </a:solidFill>
                <a:latin typeface="Bell MT" panose="02020503060305020303" pitchFamily="18" charset="0"/>
                <a:hlinkClick r:id="rId2"/>
              </a:rPr>
              <a:t>://onlinestatbook.com/stat_sim/sampling_dist/index.html</a:t>
            </a:r>
            <a:endParaRPr lang="en-US" altLang="zh-CN" sz="3200" u="sng" dirty="0">
              <a:solidFill>
                <a:srgbClr val="FF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5739" y="775253"/>
            <a:ext cx="6331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smtClean="0"/>
              <a:t>Have a try!!!!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2693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118A09-48BA-4182-86D5-5A788A35615D}"/>
              </a:ext>
            </a:extLst>
          </p:cNvPr>
          <p:cNvSpPr/>
          <p:nvPr/>
        </p:nvSpPr>
        <p:spPr>
          <a:xfrm>
            <a:off x="233907" y="247571"/>
            <a:ext cx="3443891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500" dirty="0"/>
              <a:t>Inference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D3A3F-74E3-4D87-AC2E-748EBB064116}"/>
              </a:ext>
            </a:extLst>
          </p:cNvPr>
          <p:cNvSpPr txBox="1"/>
          <p:nvPr/>
        </p:nvSpPr>
        <p:spPr>
          <a:xfrm>
            <a:off x="766503" y="1340178"/>
            <a:ext cx="106589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u="sng" dirty="0"/>
              <a:t>Inference</a:t>
            </a:r>
            <a:r>
              <a:rPr lang="en-US" sz="4500" u="sng" dirty="0" smtClean="0"/>
              <a:t>:</a:t>
            </a:r>
            <a:endParaRPr lang="en-US" sz="4500" dirty="0"/>
          </a:p>
        </p:txBody>
      </p:sp>
      <p:pic>
        <p:nvPicPr>
          <p:cNvPr id="4" name="Picture 3" descr="Image result for population and sample">
            <a:extLst>
              <a:ext uri="{FF2B5EF4-FFF2-40B4-BE49-F238E27FC236}">
                <a16:creationId xmlns:a16="http://schemas.microsoft.com/office/drawing/2014/main" id="{FAEB12B7-64C8-4852-8568-8F2C03CD96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7" y="2726988"/>
            <a:ext cx="6016037" cy="36539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CB7044-84B0-49BF-A24E-90AEF0A6DA89}"/>
              </a:ext>
            </a:extLst>
          </p:cNvPr>
          <p:cNvSpPr txBox="1"/>
          <p:nvPr/>
        </p:nvSpPr>
        <p:spPr>
          <a:xfrm>
            <a:off x="496839" y="2776024"/>
            <a:ext cx="2773314" cy="78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C8130-CECB-4BAB-80F8-F84E6F830209}"/>
              </a:ext>
            </a:extLst>
          </p:cNvPr>
          <p:cNvSpPr txBox="1"/>
          <p:nvPr/>
        </p:nvSpPr>
        <p:spPr>
          <a:xfrm>
            <a:off x="4614013" y="3217615"/>
            <a:ext cx="2024109" cy="78483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500" dirty="0"/>
              <a:t>Sample</a:t>
            </a:r>
          </a:p>
        </p:txBody>
      </p:sp>
      <p:sp>
        <p:nvSpPr>
          <p:cNvPr id="8" name="矩形 7"/>
          <p:cNvSpPr/>
          <p:nvPr/>
        </p:nvSpPr>
        <p:spPr>
          <a:xfrm>
            <a:off x="3260065" y="1396381"/>
            <a:ext cx="870703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rgbClr val="FF0000"/>
                </a:solidFill>
              </a:rPr>
              <a:t> Estimating</a:t>
            </a:r>
            <a:r>
              <a:rPr lang="en-US" altLang="zh-CN" sz="4400" dirty="0" smtClean="0"/>
              <a:t> characteristics </a:t>
            </a:r>
            <a:r>
              <a:rPr lang="en-US" altLang="zh-CN" sz="4400" dirty="0"/>
              <a:t>of a </a:t>
            </a:r>
            <a:r>
              <a:rPr lang="en-US" altLang="zh-CN" sz="4400" dirty="0" smtClean="0"/>
              <a:t>  </a:t>
            </a:r>
          </a:p>
          <a:p>
            <a:r>
              <a:rPr lang="en-US" altLang="zh-CN" sz="4400" dirty="0"/>
              <a:t> </a:t>
            </a:r>
            <a:r>
              <a:rPr lang="en-US" altLang="zh-CN" sz="4400" dirty="0" smtClean="0"/>
              <a:t>population </a:t>
            </a:r>
            <a:r>
              <a:rPr lang="en-US" altLang="zh-CN" sz="4400" dirty="0"/>
              <a:t>using </a:t>
            </a:r>
            <a:r>
              <a:rPr lang="en-US" altLang="zh-CN" sz="4400" dirty="0">
                <a:solidFill>
                  <a:srgbClr val="FF0000"/>
                </a:solidFill>
              </a:rPr>
              <a:t>sample statistics.</a:t>
            </a:r>
          </a:p>
        </p:txBody>
      </p:sp>
    </p:spTree>
    <p:extLst>
      <p:ext uri="{BB962C8B-B14F-4D97-AF65-F5344CB8AC3E}">
        <p14:creationId xmlns:p14="http://schemas.microsoft.com/office/powerpoint/2010/main" val="121547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674831-6ADB-4472-A490-A433754896BD}"/>
              </a:ext>
            </a:extLst>
          </p:cNvPr>
          <p:cNvSpPr/>
          <p:nvPr/>
        </p:nvSpPr>
        <p:spPr>
          <a:xfrm>
            <a:off x="435934" y="1439175"/>
            <a:ext cx="11500884" cy="207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8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A </a:t>
            </a:r>
            <a:r>
              <a:rPr lang="en-US" sz="3800" b="1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parameter</a:t>
            </a:r>
            <a:r>
              <a:rPr lang="en-US" sz="38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is a number </a:t>
            </a:r>
            <a:r>
              <a:rPr lang="en-US" sz="3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describing a characteristic </a:t>
            </a:r>
            <a:r>
              <a:rPr lang="en-US" sz="38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of </a:t>
            </a:r>
            <a:r>
              <a:rPr lang="en-US" sz="3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a whole </a:t>
            </a:r>
            <a:r>
              <a:rPr lang="en-US" sz="3800" b="1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population</a:t>
            </a:r>
            <a:r>
              <a:rPr lang="en-US" sz="3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u"/>
            </a:pPr>
            <a:r>
              <a:rPr lang="en-US" altLang="zh-CN" sz="38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The </a:t>
            </a:r>
            <a:r>
              <a:rPr lang="en-US" altLang="zh-CN" sz="3800" dirty="0">
                <a:solidFill>
                  <a:srgbClr val="000000"/>
                </a:solidFill>
                <a:latin typeface="Bell MT" panose="02020503060305020303" pitchFamily="18" charset="0"/>
              </a:rPr>
              <a:t>value of a population characteristic is </a:t>
            </a:r>
            <a:r>
              <a:rPr lang="en-US" altLang="zh-CN" sz="3800" dirty="0">
                <a:solidFill>
                  <a:srgbClr val="FF0000"/>
                </a:solidFill>
                <a:latin typeface="Bell MT" panose="02020503060305020303" pitchFamily="18" charset="0"/>
              </a:rPr>
              <a:t>fixed ! ! ! ! </a:t>
            </a:r>
            <a:r>
              <a:rPr lang="en-US" altLang="zh-CN" sz="3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!</a:t>
            </a:r>
            <a:endParaRPr lang="en-US" sz="3800" dirty="0">
              <a:solidFill>
                <a:srgbClr val="000000"/>
              </a:solidFill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17B5A-81C6-46FB-9F3C-77C833112F07}"/>
              </a:ext>
            </a:extLst>
          </p:cNvPr>
          <p:cNvSpPr txBox="1"/>
          <p:nvPr/>
        </p:nvSpPr>
        <p:spPr>
          <a:xfrm>
            <a:off x="328474" y="372863"/>
            <a:ext cx="74572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Parameter vs.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35934" y="3511152"/>
                <a:ext cx="9324754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Example</a:t>
                </a:r>
                <a:r>
                  <a:rPr lang="zh-CN" altLang="en-US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：</a:t>
                </a:r>
                <a:endParaRPr lang="en-US" altLang="zh-CN" sz="3200" dirty="0" smtClean="0">
                  <a:solidFill>
                    <a:srgbClr val="000000"/>
                  </a:solidFill>
                  <a:latin typeface="Bell MT" panose="020205030603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population </a:t>
                </a:r>
                <a:r>
                  <a:rPr lang="en-US" altLang="zh-CN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mean 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(μ), </a:t>
                </a:r>
                <a:r>
                  <a:rPr lang="en-US" altLang="zh-CN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population standard 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deviation (σ</a:t>
                </a:r>
                <a:r>
                  <a:rPr lang="en-US" altLang="zh-CN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),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population 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32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), 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etc. </a:t>
                </a: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4" y="3511152"/>
                <a:ext cx="9324754" cy="2308324"/>
              </a:xfrm>
              <a:prstGeom prst="rect">
                <a:avLst/>
              </a:prstGeom>
              <a:blipFill>
                <a:blip r:embed="rId3"/>
                <a:stretch>
                  <a:fillRect l="-1700" r="-2158" b="-4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3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674831-6ADB-4472-A490-A433754896BD}"/>
              </a:ext>
            </a:extLst>
          </p:cNvPr>
          <p:cNvSpPr/>
          <p:nvPr/>
        </p:nvSpPr>
        <p:spPr>
          <a:xfrm>
            <a:off x="435934" y="1439175"/>
            <a:ext cx="11500884" cy="2071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8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A </a:t>
            </a:r>
            <a:r>
              <a:rPr lang="en-US" sz="3800" b="1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parameter</a:t>
            </a:r>
            <a:r>
              <a:rPr lang="en-US" sz="38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 is a number </a:t>
            </a:r>
            <a:r>
              <a:rPr lang="en-US" sz="3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describing a characteristic </a:t>
            </a:r>
            <a:r>
              <a:rPr lang="en-US" sz="3800" dirty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of </a:t>
            </a:r>
            <a:r>
              <a:rPr lang="en-US" sz="3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a whole </a:t>
            </a:r>
            <a:r>
              <a:rPr lang="en-US" sz="3800" b="1" dirty="0">
                <a:solidFill>
                  <a:srgbClr val="FF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population</a:t>
            </a:r>
            <a:r>
              <a:rPr lang="en-US" sz="3800" dirty="0" smtClean="0">
                <a:solidFill>
                  <a:srgbClr val="000000"/>
                </a:solidFill>
                <a:latin typeface="Bell MT" panose="02020503060305020303" pitchFamily="18" charset="0"/>
                <a:ea typeface="Times New Roman" panose="02020603050405020304" pitchFamily="18" charset="0"/>
              </a:rPr>
              <a:t>.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u"/>
            </a:pPr>
            <a:r>
              <a:rPr lang="en-US" altLang="zh-CN" sz="38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The </a:t>
            </a:r>
            <a:r>
              <a:rPr lang="en-US" altLang="zh-CN" sz="3800" dirty="0">
                <a:solidFill>
                  <a:srgbClr val="000000"/>
                </a:solidFill>
                <a:latin typeface="Bell MT" panose="02020503060305020303" pitchFamily="18" charset="0"/>
              </a:rPr>
              <a:t>value of a population characteristic is </a:t>
            </a:r>
            <a:r>
              <a:rPr lang="en-US" altLang="zh-CN" sz="3800" dirty="0">
                <a:solidFill>
                  <a:srgbClr val="FF0000"/>
                </a:solidFill>
                <a:latin typeface="Bell MT" panose="02020503060305020303" pitchFamily="18" charset="0"/>
              </a:rPr>
              <a:t>fixed ! ! ! ! </a:t>
            </a:r>
            <a:r>
              <a:rPr lang="en-US" altLang="zh-CN" sz="3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!</a:t>
            </a:r>
            <a:endParaRPr lang="en-US" sz="3800" dirty="0">
              <a:solidFill>
                <a:srgbClr val="000000"/>
              </a:solidFill>
              <a:latin typeface="Bell MT" panose="02020503060305020303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17B5A-81C6-46FB-9F3C-77C833112F07}"/>
              </a:ext>
            </a:extLst>
          </p:cNvPr>
          <p:cNvSpPr txBox="1"/>
          <p:nvPr/>
        </p:nvSpPr>
        <p:spPr>
          <a:xfrm>
            <a:off x="328474" y="372863"/>
            <a:ext cx="745724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Parameter vs.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35933" y="4000249"/>
                <a:ext cx="11632019" cy="2025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zh-CN" sz="3600" dirty="0" smtClean="0">
                    <a:solidFill>
                      <a:srgbClr val="000000"/>
                    </a:solidFill>
                    <a:latin typeface="Bell MT" panose="02020503060305020303" pitchFamily="18" charset="0"/>
                    <a:ea typeface="Times New Roman" panose="02020603050405020304" pitchFamily="18" charset="0"/>
                  </a:rPr>
                  <a:t>A </a:t>
                </a:r>
                <a:r>
                  <a:rPr lang="en-US" altLang="zh-CN" sz="3600" b="1" dirty="0">
                    <a:solidFill>
                      <a:srgbClr val="000000"/>
                    </a:solidFill>
                    <a:latin typeface="Bell MT" panose="02020503060305020303" pitchFamily="18" charset="0"/>
                    <a:ea typeface="Times New Roman" panose="02020603050405020304" pitchFamily="18" charset="0"/>
                  </a:rPr>
                  <a:t>statistic</a:t>
                </a:r>
                <a:r>
                  <a:rPr lang="en-US" altLang="zh-CN" sz="3600" dirty="0">
                    <a:solidFill>
                      <a:srgbClr val="000000"/>
                    </a:solidFill>
                    <a:latin typeface="Bell MT" panose="02020503060305020303" pitchFamily="18" charset="0"/>
                    <a:ea typeface="Times New Roman" panose="02020603050405020304" pitchFamily="18" charset="0"/>
                  </a:rPr>
                  <a:t> is a number describing a characteristic of a 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Bell MT" panose="02020503060305020303" pitchFamily="18" charset="0"/>
                    <a:ea typeface="Times New Roman" panose="02020603050405020304" pitchFamily="18" charset="0"/>
                  </a:rPr>
                  <a:t>sample from the population</a:t>
                </a:r>
                <a:r>
                  <a:rPr lang="en-US" altLang="zh-CN" sz="3600" dirty="0" smtClean="0">
                    <a:solidFill>
                      <a:srgbClr val="000000"/>
                    </a:solidFill>
                    <a:latin typeface="Bell MT" panose="02020503060305020303" pitchFamily="18" charset="0"/>
                    <a:ea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…</m:t>
                    </m:r>
                  </m:oMath>
                </a14:m>
                <a:endParaRPr lang="en-US" altLang="zh-CN" sz="3600" dirty="0">
                  <a:solidFill>
                    <a:srgbClr val="000000"/>
                  </a:solidFill>
                  <a:latin typeface="Bell MT" panose="02020503060305020303" pitchFamily="18" charset="0"/>
                  <a:ea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u"/>
                </a:pPr>
                <a:r>
                  <a:rPr lang="en-US" altLang="zh-CN" sz="3600" dirty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Different </a:t>
                </a:r>
                <a:r>
                  <a:rPr lang="en-US" altLang="zh-CN" sz="3600" dirty="0" smtClean="0">
                    <a:solidFill>
                      <a:srgbClr val="000000"/>
                    </a:solidFill>
                    <a:latin typeface="Bell MT" panose="02020503060305020303" pitchFamily="18" charset="0"/>
                  </a:rPr>
                  <a:t>samples </a:t>
                </a:r>
                <a:r>
                  <a:rPr lang="en-US" altLang="zh-CN" sz="3600" dirty="0">
                    <a:solidFill>
                      <a:srgbClr val="0000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 different </a:t>
                </a:r>
                <a:r>
                  <a:rPr lang="en-US" altLang="zh-CN" sz="3600" dirty="0" smtClean="0">
                    <a:solidFill>
                      <a:srgbClr val="0000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values </a:t>
                </a:r>
                <a:r>
                  <a:rPr lang="en-US" altLang="zh-CN" sz="3600" dirty="0">
                    <a:solidFill>
                      <a:srgbClr val="000000"/>
                    </a:solidFill>
                    <a:latin typeface="Bell MT" panose="02020503060305020303" pitchFamily="18" charset="0"/>
                    <a:sym typeface="Wingdings" panose="05000000000000000000" pitchFamily="2" charset="2"/>
                  </a:rPr>
                  <a:t>of statistics</a:t>
                </a:r>
                <a:endParaRPr lang="en-US" altLang="zh-CN" sz="3600" dirty="0">
                  <a:solidFill>
                    <a:srgbClr val="000000"/>
                  </a:solidFill>
                  <a:latin typeface="Bell MT" panose="02020503060305020303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3" y="4000249"/>
                <a:ext cx="11632019" cy="2025747"/>
              </a:xfrm>
              <a:prstGeom prst="rect">
                <a:avLst/>
              </a:prstGeom>
              <a:blipFill>
                <a:blip r:embed="rId3"/>
                <a:stretch>
                  <a:fillRect l="-1625" t="-3604" b="-7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2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ndicam 2022-12-07 22-06-56-69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6135" y="438666"/>
            <a:ext cx="7834179" cy="572821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l="12264" t="6079" r="4014" b="1"/>
          <a:stretch/>
        </p:blipFill>
        <p:spPr>
          <a:xfrm>
            <a:off x="9136816" y="542260"/>
            <a:ext cx="1754372" cy="7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C8D00-20D3-4B26-8916-F841CB8BA5F1}"/>
              </a:ext>
            </a:extLst>
          </p:cNvPr>
          <p:cNvSpPr/>
          <p:nvPr/>
        </p:nvSpPr>
        <p:spPr>
          <a:xfrm>
            <a:off x="520278" y="1395013"/>
            <a:ext cx="11429066" cy="4342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 business owner wants to know the average household income in her business’s zip code. She randomly samples 80 households in the zip code and finds their mean income to be $46,144.</a:t>
            </a:r>
            <a:endParaRPr lang="en-US" sz="25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opulation: 				</a:t>
            </a:r>
            <a:r>
              <a:rPr lang="en-US" sz="2800" b="1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28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arameter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All households in zip code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ample:					</a:t>
            </a:r>
            <a:r>
              <a:rPr lang="en-US" sz="2800" b="1" dirty="0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</a:rPr>
              <a:t>tatistic: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80 surveyed households</a:t>
            </a:r>
            <a:r>
              <a:rPr lang="en-US" sz="25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	</a:t>
            </a:r>
            <a:endParaRPr lang="en-US" sz="25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4737E-663F-485D-9DFD-5720E831E4CD}"/>
              </a:ext>
            </a:extLst>
          </p:cNvPr>
          <p:cNvSpPr txBox="1"/>
          <p:nvPr/>
        </p:nvSpPr>
        <p:spPr>
          <a:xfrm>
            <a:off x="520278" y="319595"/>
            <a:ext cx="7656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Business Owner Problem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E1C238-CA39-4500-A19B-46F1A30CA709}"/>
              </a:ext>
            </a:extLst>
          </p:cNvPr>
          <p:cNvCxnSpPr>
            <a:cxnSpLocks/>
          </p:cNvCxnSpPr>
          <p:nvPr/>
        </p:nvCxnSpPr>
        <p:spPr>
          <a:xfrm flipH="1" flipV="1">
            <a:off x="932157" y="5720589"/>
            <a:ext cx="568169" cy="440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D0116E7-ACD4-4EF2-BA62-929527DACA5A}"/>
              </a:ext>
            </a:extLst>
          </p:cNvPr>
          <p:cNvSpPr txBox="1"/>
          <p:nvPr/>
        </p:nvSpPr>
        <p:spPr>
          <a:xfrm>
            <a:off x="1492574" y="5940985"/>
            <a:ext cx="2855732" cy="63094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sample size (n)</a:t>
            </a:r>
          </a:p>
        </p:txBody>
      </p:sp>
      <p:sp>
        <p:nvSpPr>
          <p:cNvPr id="6" name="矩形 5"/>
          <p:cNvSpPr/>
          <p:nvPr/>
        </p:nvSpPr>
        <p:spPr>
          <a:xfrm>
            <a:off x="6019799" y="3413255"/>
            <a:ext cx="6096000" cy="98091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µ - Mean income of all households in 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zip </a:t>
            </a: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code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019799" y="5015171"/>
                <a:ext cx="5451870" cy="1146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altLang="zh-CN" sz="3200" b="1" dirty="0">
                    <a:solidFill>
                      <a:srgbClr val="0070C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- Mean income of sample ($46,144)</a:t>
                </a:r>
                <a:endParaRPr lang="en-US" altLang="zh-CN" sz="3200" dirty="0">
                  <a:solidFill>
                    <a:srgbClr val="0070C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799" y="5015171"/>
                <a:ext cx="5451870" cy="1146211"/>
              </a:xfrm>
              <a:prstGeom prst="rect">
                <a:avLst/>
              </a:prstGeom>
              <a:blipFill>
                <a:blip r:embed="rId3"/>
                <a:stretch>
                  <a:fillRect l="-2793" t="-7447" r="-3128" b="-13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6" y="536988"/>
            <a:ext cx="115902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4">
                    <a:lumMod val="50000"/>
                  </a:schemeClr>
                </a:solidFill>
              </a:rPr>
              <a:t>Topics</a:t>
            </a:r>
            <a:endParaRPr 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914400" indent="-914400">
              <a:buAutoNum type="arabicPeriod"/>
            </a:pPr>
            <a:r>
              <a:rPr lang="en-US" sz="5200" dirty="0"/>
              <a:t>Parameters vs. statistics</a:t>
            </a:r>
          </a:p>
          <a:p>
            <a:pPr marL="914400" indent="-914400">
              <a:buAutoNum type="arabicPeriod"/>
            </a:pPr>
            <a:r>
              <a:rPr lang="en-US" sz="5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Sampling distributions</a:t>
            </a:r>
          </a:p>
          <a:p>
            <a:pPr marL="914400" indent="-914400">
              <a:buAutoNum type="arabicPeriod"/>
            </a:pPr>
            <a:r>
              <a:rPr lang="en-US" sz="5200" dirty="0"/>
              <a:t>Accuracy (bias) vs. precision (variation)</a:t>
            </a:r>
          </a:p>
        </p:txBody>
      </p:sp>
    </p:spTree>
    <p:extLst>
      <p:ext uri="{BB962C8B-B14F-4D97-AF65-F5344CB8AC3E}">
        <p14:creationId xmlns:p14="http://schemas.microsoft.com/office/powerpoint/2010/main" val="30572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7991" y="284205"/>
            <a:ext cx="59983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443F3F"/>
                </a:solidFill>
                <a:latin typeface="Bell MT" panose="02020503060305020303" pitchFamily="18" charset="0"/>
              </a:rPr>
              <a:t>Sample Distribution </a:t>
            </a:r>
            <a:r>
              <a:rPr lang="zh-CN" altLang="en-US" sz="2800" b="1" dirty="0" smtClean="0">
                <a:solidFill>
                  <a:srgbClr val="443F3F"/>
                </a:solidFill>
                <a:latin typeface="Bell MT" panose="02020503060305020303" pitchFamily="18" charset="0"/>
              </a:rPr>
              <a:t>样本分布</a:t>
            </a:r>
            <a:r>
              <a:rPr lang="en-US" altLang="zh-CN" sz="2800" b="1" dirty="0" smtClean="0">
                <a:solidFill>
                  <a:srgbClr val="443F3F"/>
                </a:solidFill>
                <a:latin typeface="Bell MT" panose="02020503060305020303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altLang="zh-CN" sz="2800" b="1" dirty="0" smtClean="0">
              <a:solidFill>
                <a:srgbClr val="443F3F"/>
              </a:solidFill>
              <a:latin typeface="Bell MT" panose="0202050306030502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Sample(s): 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000000"/>
                </a:solidFill>
                <a:latin typeface="Bell MT" panose="02020503060305020303" pitchFamily="18" charset="0"/>
              </a:rPr>
              <a:t>subset(s) of a population </a:t>
            </a:r>
            <a:r>
              <a:rPr lang="en-US" altLang="zh-CN" sz="2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(the </a:t>
            </a:r>
            <a:r>
              <a:rPr lang="en-US" altLang="zh-CN" sz="2800" dirty="0">
                <a:solidFill>
                  <a:srgbClr val="FF0000"/>
                </a:solidFill>
                <a:latin typeface="Bell MT" panose="02020503060305020303" pitchFamily="18" charset="0"/>
              </a:rPr>
              <a:t>set of </a:t>
            </a:r>
            <a:r>
              <a:rPr lang="en-US" altLang="zh-CN" sz="2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values </a:t>
            </a:r>
            <a:r>
              <a:rPr lang="en-US" altLang="zh-CN" sz="2800" dirty="0">
                <a:solidFill>
                  <a:srgbClr val="FF0000"/>
                </a:solidFill>
                <a:latin typeface="Bell MT" panose="02020503060305020303" pitchFamily="18" charset="0"/>
              </a:rPr>
              <a:t>actually </a:t>
            </a:r>
            <a:r>
              <a:rPr lang="en-US" altLang="zh-CN" sz="2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used for estimation</a:t>
            </a:r>
            <a:r>
              <a:rPr lang="en-US" altLang="zh-CN" sz="2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 </a:t>
            </a:r>
            <a:endParaRPr lang="en-US" altLang="zh-CN" sz="2800" dirty="0" smtClean="0">
              <a:solidFill>
                <a:srgbClr val="FF0000"/>
              </a:solidFill>
              <a:latin typeface="Bell MT" panose="02020503060305020303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800" dirty="0" smtClean="0">
                <a:latin typeface="Bell MT" panose="02020503060305020303" pitchFamily="18" charset="0"/>
              </a:rPr>
              <a:t>Sample distribution is the distribution of the </a:t>
            </a:r>
            <a:r>
              <a:rPr lang="en-US" altLang="zh-CN" sz="2800" dirty="0" smtClean="0">
                <a:solidFill>
                  <a:srgbClr val="FF0000"/>
                </a:solidFill>
                <a:latin typeface="Bell MT" panose="02020503060305020303" pitchFamily="18" charset="0"/>
              </a:rPr>
              <a:t>sample data.</a:t>
            </a:r>
            <a:endParaRPr lang="en-US" altLang="zh-CN" sz="2800" dirty="0" smtClean="0">
              <a:solidFill>
                <a:srgbClr val="000000"/>
              </a:solidFill>
              <a:latin typeface="Bell MT" panose="020205030603050203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1732"/>
          <a:stretch/>
        </p:blipFill>
        <p:spPr>
          <a:xfrm>
            <a:off x="6582749" y="637953"/>
            <a:ext cx="5087060" cy="498957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26372" y="2445488"/>
            <a:ext cx="5518298" cy="1616149"/>
          </a:xfrm>
          <a:prstGeom prst="rect">
            <a:avLst/>
          </a:prstGeom>
          <a:noFill/>
          <a:ln w="76200"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4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20609</TotalTime>
  <Words>1490</Words>
  <Application>Microsoft Office PowerPoint</Application>
  <PresentationFormat>宽屏</PresentationFormat>
  <Paragraphs>202</Paragraphs>
  <Slides>21</Slides>
  <Notes>15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宋体</vt:lpstr>
      <vt:lpstr>Arial</vt:lpstr>
      <vt:lpstr>Bell MT</vt:lpstr>
      <vt:lpstr>Calibri</vt:lpstr>
      <vt:lpstr>Calibri Light</vt:lpstr>
      <vt:lpstr>Cambria Math</vt:lpstr>
      <vt:lpstr>Times New Roman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Young-Saver, Dashiell F</dc:creator>
  <cp:lastModifiedBy>X13 Yoga</cp:lastModifiedBy>
  <cp:revision>1238</cp:revision>
  <dcterms:created xsi:type="dcterms:W3CDTF">2019-07-29T04:02:06Z</dcterms:created>
  <dcterms:modified xsi:type="dcterms:W3CDTF">2022-12-07T15:26:11Z</dcterms:modified>
</cp:coreProperties>
</file>