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0"/>
  </p:notesMasterIdLst>
  <p:handoutMasterIdLst>
    <p:handoutMasterId r:id="rId31"/>
  </p:handoutMasterIdLst>
  <p:sldIdLst>
    <p:sldId id="941" r:id="rId2"/>
    <p:sldId id="3385" r:id="rId3"/>
    <p:sldId id="1849" r:id="rId4"/>
    <p:sldId id="3406" r:id="rId5"/>
    <p:sldId id="3423" r:id="rId6"/>
    <p:sldId id="3426" r:id="rId7"/>
    <p:sldId id="3534" r:id="rId8"/>
    <p:sldId id="3547" r:id="rId9"/>
    <p:sldId id="3535" r:id="rId10"/>
    <p:sldId id="3531" r:id="rId11"/>
    <p:sldId id="3536" r:id="rId12"/>
    <p:sldId id="3454" r:id="rId13"/>
    <p:sldId id="3539" r:id="rId14"/>
    <p:sldId id="3456" r:id="rId15"/>
    <p:sldId id="3537" r:id="rId16"/>
    <p:sldId id="3538" r:id="rId17"/>
    <p:sldId id="3441" r:id="rId18"/>
    <p:sldId id="3543" r:id="rId19"/>
    <p:sldId id="3482" r:id="rId20"/>
    <p:sldId id="3479" r:id="rId21"/>
    <p:sldId id="3474" r:id="rId22"/>
    <p:sldId id="3495" r:id="rId23"/>
    <p:sldId id="3548" r:id="rId24"/>
    <p:sldId id="3542" r:id="rId25"/>
    <p:sldId id="3541" r:id="rId26"/>
    <p:sldId id="3540" r:id="rId27"/>
    <p:sldId id="3545" r:id="rId28"/>
    <p:sldId id="354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404040"/>
    <a:srgbClr val="99FF99"/>
    <a:srgbClr val="66FFFF"/>
    <a:srgbClr val="FF00FF"/>
    <a:srgbClr val="FF5B5B"/>
    <a:srgbClr val="FFFFCC"/>
    <a:srgbClr val="FFC400"/>
    <a:srgbClr val="8BCDFF"/>
    <a:srgbClr val="CD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46" autoAdjust="0"/>
    <p:restoredTop sz="76446" autoAdjust="0"/>
  </p:normalViewPr>
  <p:slideViewPr>
    <p:cSldViewPr snapToGrid="0">
      <p:cViewPr varScale="1">
        <p:scale>
          <a:sx n="50" d="100"/>
          <a:sy n="50" d="100"/>
        </p:scale>
        <p:origin x="1548" y="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D5DA5F5-E4B0-4284-B98F-B6CC20DD58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48B773-FF18-4C72-ACEF-60818E9F6F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DCF07-D84B-4299-BB33-8D8843EC8224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612140-5568-422E-B579-6C26375816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BACE4-F7C9-4975-87C2-556065E4CF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56A21-47A0-4EAA-90EE-AE9AED7472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81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7D8F7-7D4D-40A6-BA97-98C32F486FF2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5F48D-6F8C-4CF1-9B6C-FD83CC9BEC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441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399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所以我们得到了</a:t>
            </a:r>
            <a:r>
              <a:rPr lang="en-US" altLang="zh-CN" dirty="0" err="1" smtClean="0"/>
              <a:t>xbar</a:t>
            </a:r>
            <a:r>
              <a:rPr lang="zh-CN" altLang="en-US" dirty="0" smtClean="0"/>
              <a:t>的分布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943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755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9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Candara Light" panose="020E0502030303020204" pitchFamily="34" charset="0"/>
              </a:rPr>
              <a:t>If you have a population with mean μ and take </a:t>
            </a:r>
            <a:r>
              <a:rPr lang="en-US" altLang="zh-CN" sz="1200" b="1" dirty="0" smtClean="0">
                <a:solidFill>
                  <a:srgbClr val="FFFF00"/>
                </a:solidFill>
                <a:latin typeface="Candara Light" panose="020E0502030303020204" pitchFamily="34" charset="0"/>
              </a:rPr>
              <a:t>sufficiently large</a:t>
            </a:r>
            <a:r>
              <a:rPr lang="en-US" altLang="zh-CN" sz="1200" dirty="0" smtClean="0">
                <a:latin typeface="Candara Light" panose="020E0502030303020204" pitchFamily="34" charset="0"/>
              </a:rPr>
              <a:t> </a:t>
            </a:r>
            <a:r>
              <a:rPr lang="en-US" altLang="zh-CN" sz="1200" b="1" dirty="0" smtClean="0">
                <a:solidFill>
                  <a:srgbClr val="66FFFF"/>
                </a:solidFill>
                <a:latin typeface="Candara Light" panose="020E0502030303020204" pitchFamily="34" charset="0"/>
              </a:rPr>
              <a:t>random</a:t>
            </a:r>
            <a:r>
              <a:rPr lang="en-US" altLang="zh-CN" sz="1200" dirty="0" smtClean="0">
                <a:latin typeface="Candara Light" panose="020E0502030303020204" pitchFamily="34" charset="0"/>
              </a:rPr>
              <a:t> samples</a:t>
            </a:r>
            <a:r>
              <a:rPr lang="zh-CN" altLang="en-US" sz="1200" baseline="0" dirty="0" smtClean="0">
                <a:latin typeface="Candara Light" panose="020E0502030303020204" pitchFamily="34" charset="0"/>
              </a:rPr>
              <a:t> </a:t>
            </a:r>
            <a:r>
              <a:rPr lang="en-US" altLang="zh-CN" sz="1200" dirty="0" smtClean="0">
                <a:latin typeface="Candara Light" panose="020E0502030303020204" pitchFamily="34" charset="0"/>
              </a:rPr>
              <a:t>from the population </a:t>
            </a:r>
            <a:r>
              <a:rPr lang="en-US" altLang="zh-CN" sz="1200" b="1" dirty="0" smtClean="0">
                <a:solidFill>
                  <a:srgbClr val="99FF99"/>
                </a:solidFill>
                <a:latin typeface="Candara Light" panose="020E0502030303020204" pitchFamily="34" charset="0"/>
              </a:rPr>
              <a:t>with replacement</a:t>
            </a:r>
            <a:r>
              <a:rPr lang="en-US" altLang="zh-CN" sz="1200" dirty="0" smtClean="0">
                <a:latin typeface="Candara Light" panose="020E0502030303020204" pitchFamily="34" charset="0"/>
              </a:rPr>
              <a:t>, then the distribution of </a:t>
            </a:r>
            <a:r>
              <a:rPr lang="en-US" altLang="zh-CN" sz="1200" b="1" dirty="0" smtClean="0">
                <a:solidFill>
                  <a:srgbClr val="FFFF00"/>
                </a:solidFill>
                <a:latin typeface="Candara Light" panose="020E0502030303020204" pitchFamily="34" charset="0"/>
              </a:rPr>
              <a:t>the sample means </a:t>
            </a:r>
            <a:r>
              <a:rPr lang="en-US" altLang="zh-CN" sz="1200" dirty="0" smtClean="0">
                <a:latin typeface="Candara Light" panose="020E0502030303020204" pitchFamily="34" charset="0"/>
              </a:rPr>
              <a:t>will be </a:t>
            </a:r>
            <a:r>
              <a:rPr lang="en-US" altLang="zh-CN" sz="1200" b="1" u="sng" dirty="0" smtClean="0">
                <a:solidFill>
                  <a:srgbClr val="FFFF00"/>
                </a:solidFill>
                <a:latin typeface="Candara Light" panose="020E0502030303020204" pitchFamily="34" charset="0"/>
              </a:rPr>
              <a:t>approximately</a:t>
            </a:r>
            <a:r>
              <a:rPr lang="en-US" altLang="zh-CN" sz="1200" b="1" dirty="0" smtClean="0">
                <a:solidFill>
                  <a:srgbClr val="FFFF00"/>
                </a:solidFill>
                <a:latin typeface="Candara Light" panose="020E0502030303020204" pitchFamily="34" charset="0"/>
              </a:rPr>
              <a:t> normally distributed</a:t>
            </a:r>
            <a:r>
              <a:rPr lang="en-US" altLang="zh-CN" sz="1200" dirty="0" smtClean="0">
                <a:latin typeface="Candara Light" panose="020E050203030302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Candara Light" panose="020E0502030303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Candara Light" panose="020E0502030303020204" pitchFamily="34" charset="0"/>
              </a:rPr>
              <a:t>也就是说如果我们的样本满足两个条件</a:t>
            </a:r>
            <a:endParaRPr lang="en-US" altLang="zh-CN" sz="1200" dirty="0" smtClean="0">
              <a:latin typeface="Candara Light" panose="020E0502030303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Candara Light" panose="020E0502030303020204" pitchFamily="34" charset="0"/>
              </a:rPr>
              <a:t>一个是 </a:t>
            </a:r>
            <a:r>
              <a:rPr lang="en-US" altLang="zh-CN" sz="1200" dirty="0" smtClean="0">
                <a:latin typeface="Candara Light" panose="020E0502030303020204" pitchFamily="34" charset="0"/>
              </a:rPr>
              <a:t>sample size</a:t>
            </a:r>
            <a:r>
              <a:rPr lang="zh-CN" altLang="en-US" sz="1200" dirty="0" smtClean="0">
                <a:latin typeface="Candara Light" panose="020E0502030303020204" pitchFamily="34" charset="0"/>
              </a:rPr>
              <a:t>足够大</a:t>
            </a:r>
            <a:endParaRPr lang="en-US" altLang="zh-CN" sz="1200" dirty="0" smtClean="0">
              <a:latin typeface="Candara Light" panose="020E0502030303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>
                <a:solidFill>
                  <a:srgbClr val="99FF99"/>
                </a:solidFill>
                <a:latin typeface="Candara Light" panose="020E0502030303020204" pitchFamily="34" charset="0"/>
              </a:rPr>
              <a:t>另一个是，抽样的方式是有放回的</a:t>
            </a:r>
            <a:endParaRPr lang="en-US" altLang="zh-CN" sz="1200" b="1" dirty="0" smtClean="0">
              <a:solidFill>
                <a:srgbClr val="99FF99"/>
              </a:solidFill>
              <a:latin typeface="Candara Light" panose="020E0502030303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dirty="0" smtClean="0">
              <a:solidFill>
                <a:srgbClr val="99FF99"/>
              </a:solidFill>
              <a:latin typeface="Candara Light" panose="020E0502030303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>
                <a:solidFill>
                  <a:srgbClr val="99FF99"/>
                </a:solidFill>
                <a:latin typeface="Candara Light" panose="020E0502030303020204" pitchFamily="34" charset="0"/>
              </a:rPr>
              <a:t>那么</a:t>
            </a:r>
            <a:r>
              <a:rPr lang="en-US" altLang="zh-CN" sz="1200" b="1" dirty="0" err="1" smtClean="0">
                <a:solidFill>
                  <a:srgbClr val="99FF99"/>
                </a:solidFill>
                <a:latin typeface="Candara Light" panose="020E0502030303020204" pitchFamily="34" charset="0"/>
              </a:rPr>
              <a:t>xbar</a:t>
            </a:r>
            <a:r>
              <a:rPr lang="zh-CN" altLang="en-US" sz="1200" b="1" dirty="0" smtClean="0">
                <a:solidFill>
                  <a:srgbClr val="99FF99"/>
                </a:solidFill>
                <a:latin typeface="Candara Light" panose="020E0502030303020204" pitchFamily="34" charset="0"/>
              </a:rPr>
              <a:t>的</a:t>
            </a:r>
            <a:r>
              <a:rPr lang="en-US" altLang="zh-CN" sz="1200" b="1" dirty="0" smtClean="0">
                <a:solidFill>
                  <a:srgbClr val="99FF99"/>
                </a:solidFill>
                <a:latin typeface="Candara Light" panose="020E0502030303020204" pitchFamily="34" charset="0"/>
              </a:rPr>
              <a:t>sampling Distribution</a:t>
            </a:r>
            <a:r>
              <a:rPr lang="zh-CN" altLang="en-US" sz="1200" b="1" dirty="0" smtClean="0">
                <a:solidFill>
                  <a:srgbClr val="99FF99"/>
                </a:solidFill>
                <a:latin typeface="Candara Light" panose="020E0502030303020204" pitchFamily="34" charset="0"/>
              </a:rPr>
              <a:t>就是可以近似看作</a:t>
            </a:r>
            <a:r>
              <a:rPr lang="en-US" altLang="zh-CN" sz="1200" b="1" dirty="0" smtClean="0">
                <a:solidFill>
                  <a:srgbClr val="99FF99"/>
                </a:solidFill>
                <a:latin typeface="Candara Light" panose="020E0502030303020204" pitchFamily="34" charset="0"/>
              </a:rPr>
              <a:t>Normal Distribution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dirty="0" smtClean="0">
              <a:solidFill>
                <a:srgbClr val="99FF99"/>
              </a:solidFill>
              <a:latin typeface="Candara Light" panose="020E0502030303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>
                <a:solidFill>
                  <a:srgbClr val="99FF99"/>
                </a:solidFill>
                <a:latin typeface="Candara Light" panose="020E0502030303020204" pitchFamily="34" charset="0"/>
              </a:rPr>
              <a:t>这个定理非常有用，因为大多数情况我们都不知道</a:t>
            </a:r>
            <a:r>
              <a:rPr lang="en-US" altLang="zh-CN" sz="1200" b="1" dirty="0" smtClean="0">
                <a:solidFill>
                  <a:srgbClr val="99FF99"/>
                </a:solidFill>
                <a:latin typeface="Candara Light" panose="020E0502030303020204" pitchFamily="34" charset="0"/>
              </a:rPr>
              <a:t>population</a:t>
            </a:r>
            <a:r>
              <a:rPr lang="zh-CN" altLang="en-US" sz="1200" b="1" dirty="0" smtClean="0">
                <a:solidFill>
                  <a:srgbClr val="99FF99"/>
                </a:solidFill>
                <a:latin typeface="Candara Light" panose="020E0502030303020204" pitchFamily="34" charset="0"/>
              </a:rPr>
              <a:t>的分布是什么样的</a:t>
            </a:r>
            <a:endParaRPr lang="en-US" altLang="zh-CN" sz="1200" b="1" dirty="0" smtClean="0">
              <a:solidFill>
                <a:srgbClr val="99FF99"/>
              </a:solidFill>
              <a:latin typeface="Candara Light" panose="020E0502030303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那在这种情况下，我依旧可以知道</a:t>
            </a:r>
            <a:r>
              <a:rPr lang="en-US" altLang="zh-CN" sz="1200" dirty="0" smtClean="0"/>
              <a:t>sample mean</a:t>
            </a:r>
            <a:r>
              <a:rPr lang="zh-CN" altLang="en-US" sz="1200" dirty="0" smtClean="0"/>
              <a:t>的分布大概什么样子，只要满足了刚刚提到的两个条件，我们就可以把</a:t>
            </a:r>
            <a:r>
              <a:rPr lang="en-US" altLang="zh-CN" sz="1200" dirty="0" smtClean="0"/>
              <a:t>mean</a:t>
            </a:r>
            <a:r>
              <a:rPr lang="zh-CN" altLang="en-US" sz="1200" dirty="0" smtClean="0"/>
              <a:t>的</a:t>
            </a:r>
            <a:r>
              <a:rPr lang="en-US" altLang="zh-CN" sz="1200" dirty="0" smtClean="0"/>
              <a:t>sampling Distribution</a:t>
            </a:r>
            <a:r>
              <a:rPr lang="zh-CN" altLang="en-US" sz="1200" dirty="0" smtClean="0"/>
              <a:t>当做</a:t>
            </a:r>
            <a:r>
              <a:rPr lang="en-US" altLang="zh-CN" sz="1200" dirty="0" smtClean="0"/>
              <a:t>Normal</a:t>
            </a:r>
            <a:r>
              <a:rPr lang="zh-CN" altLang="en-US" sz="1200" dirty="0" smtClean="0"/>
              <a:t>来处理。这个定理也是我们后面做假设检验的一个最基础的理论依据。非常有意义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075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我们昨天得出</a:t>
            </a:r>
            <a:r>
              <a:rPr lang="zh-CN" altLang="en-US" baseline="0" dirty="0" smtClean="0"/>
              <a:t>了</a:t>
            </a:r>
            <a:r>
              <a:rPr lang="en-US" altLang="zh-CN" dirty="0" err="1" smtClean="0"/>
              <a:t>xbar</a:t>
            </a:r>
            <a:r>
              <a:rPr lang="zh-CN" altLang="en-US" dirty="0" smtClean="0"/>
              <a:t>的分布，但是有一些条件，我们今天来具体的看一看</a:t>
            </a:r>
            <a:endParaRPr lang="en-US" altLang="zh-CN" dirty="0" smtClean="0"/>
          </a:p>
          <a:p>
            <a:r>
              <a:rPr lang="zh-CN" altLang="en-US" dirty="0" smtClean="0"/>
              <a:t>第一个就是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random sampling method</a:t>
            </a:r>
          </a:p>
          <a:p>
            <a:r>
              <a:rPr lang="zh-CN" altLang="en-US" baseline="0" dirty="0" smtClean="0"/>
              <a:t>这个条件满足的话，我们就会得到一个</a:t>
            </a:r>
            <a:r>
              <a:rPr lang="en-US" altLang="zh-CN" baseline="0" dirty="0" smtClean="0"/>
              <a:t>unbiased sample</a:t>
            </a:r>
            <a:r>
              <a:rPr lang="zh-CN" altLang="en-US" baseline="0" dirty="0" smtClean="0"/>
              <a:t>，那也就得到了</a:t>
            </a:r>
            <a:r>
              <a:rPr lang="en-US" altLang="zh-CN" baseline="0" dirty="0" smtClean="0"/>
              <a:t>unbiased estimator</a:t>
            </a:r>
          </a:p>
          <a:p>
            <a:r>
              <a:rPr lang="zh-CN" altLang="en-US" dirty="0" smtClean="0"/>
              <a:t>所以就可以保证</a:t>
            </a:r>
            <a:r>
              <a:rPr lang="en-US" altLang="zh-CN" dirty="0" smtClean="0"/>
              <a:t>E(</a:t>
            </a:r>
            <a:r>
              <a:rPr lang="en-US" altLang="zh-CN" dirty="0" err="1" smtClean="0"/>
              <a:t>Xbar</a:t>
            </a:r>
            <a:r>
              <a:rPr lang="zh-CN" altLang="en-US" dirty="0" smtClean="0"/>
              <a:t>）</a:t>
            </a:r>
            <a:r>
              <a:rPr lang="en-US" altLang="zh-CN" dirty="0" smtClean="0"/>
              <a:t>=mu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151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第二个条件是用来保证</a:t>
            </a:r>
            <a:r>
              <a:rPr lang="en-US" altLang="zh-CN" dirty="0" smtClean="0"/>
              <a:t>variance</a:t>
            </a:r>
            <a:r>
              <a:rPr lang="zh-CN" altLang="en-US" dirty="0" smtClean="0"/>
              <a:t>的，上节课我们说到，如果抽样的时候是</a:t>
            </a:r>
            <a:r>
              <a:rPr lang="en-US" altLang="zh-CN" dirty="0" smtClean="0"/>
              <a:t>with replacement</a:t>
            </a:r>
            <a:r>
              <a:rPr lang="zh-CN" altLang="en-US" dirty="0" smtClean="0"/>
              <a:t>的话，</a:t>
            </a:r>
            <a:r>
              <a:rPr lang="en-US" altLang="zh-CN" dirty="0" err="1" smtClean="0"/>
              <a:t>xbar</a:t>
            </a:r>
            <a:r>
              <a:rPr lang="zh-CN" altLang="en-US" dirty="0" smtClean="0"/>
              <a:t>的方差是可以求出来的，但是如果不放回抽样的话，就比较复杂，可能很难算出方差是多少，</a:t>
            </a:r>
            <a:endParaRPr lang="en-US" altLang="zh-CN" dirty="0" smtClean="0"/>
          </a:p>
          <a:p>
            <a:r>
              <a:rPr lang="zh-CN" altLang="en-US" dirty="0" smtClean="0"/>
              <a:t>但是现实中抽样基本都是</a:t>
            </a:r>
            <a:r>
              <a:rPr lang="en-US" altLang="zh-CN" dirty="0" smtClean="0"/>
              <a:t>without replacement</a:t>
            </a:r>
            <a:r>
              <a:rPr lang="zh-CN" altLang="en-US" dirty="0" smtClean="0"/>
              <a:t>，但如果满足这个</a:t>
            </a:r>
            <a:r>
              <a:rPr lang="en-US" altLang="zh-CN" dirty="0" smtClean="0"/>
              <a:t>10% condition</a:t>
            </a:r>
            <a:r>
              <a:rPr lang="zh-CN" altLang="en-US" dirty="0" smtClean="0"/>
              <a:t>的话，也就是</a:t>
            </a:r>
            <a:r>
              <a:rPr lang="en-US" altLang="zh-CN" dirty="0" smtClean="0"/>
              <a:t>population size </a:t>
            </a:r>
            <a:r>
              <a:rPr lang="zh-CN" altLang="en-US" dirty="0" smtClean="0"/>
              <a:t>比</a:t>
            </a:r>
            <a:r>
              <a:rPr lang="en-US" altLang="zh-CN" dirty="0" smtClean="0"/>
              <a:t>sample size</a:t>
            </a:r>
            <a:r>
              <a:rPr lang="zh-CN" altLang="en-US" dirty="0" smtClean="0"/>
              <a:t>大很多的话，就可以近似成</a:t>
            </a:r>
            <a:r>
              <a:rPr lang="en-US" altLang="zh-CN" dirty="0" smtClean="0"/>
              <a:t>with replacement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我们也可以举个反例，如果</a:t>
            </a:r>
            <a:r>
              <a:rPr lang="en-US" altLang="zh-CN" dirty="0" smtClean="0"/>
              <a:t>sample</a:t>
            </a:r>
            <a:r>
              <a:rPr lang="zh-CN" altLang="en-US" dirty="0" smtClean="0"/>
              <a:t>很大，大到趋近于</a:t>
            </a:r>
            <a:r>
              <a:rPr lang="en-US" altLang="zh-CN" dirty="0" smtClean="0"/>
              <a:t>population</a:t>
            </a:r>
            <a:r>
              <a:rPr lang="zh-CN" altLang="en-US" dirty="0" smtClean="0"/>
              <a:t>的话，</a:t>
            </a:r>
            <a:r>
              <a:rPr lang="en-US" altLang="zh-CN" dirty="0" err="1" smtClean="0"/>
              <a:t>xbar</a:t>
            </a:r>
            <a:r>
              <a:rPr lang="zh-CN" altLang="en-US" dirty="0" smtClean="0"/>
              <a:t>就变成了</a:t>
            </a:r>
            <a:r>
              <a:rPr lang="en-US" altLang="zh-CN" dirty="0" smtClean="0"/>
              <a:t>mu</a:t>
            </a:r>
            <a:r>
              <a:rPr lang="zh-CN" altLang="en-US" dirty="0" smtClean="0"/>
              <a:t>，那是不是就失去了波动性？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978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7589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第三个也就是最后一个条件，是来保证</a:t>
            </a:r>
            <a:r>
              <a:rPr lang="en-US" altLang="zh-CN" dirty="0" err="1" smtClean="0"/>
              <a:t>xbar</a:t>
            </a:r>
            <a:r>
              <a:rPr lang="zh-CN" altLang="en-US" dirty="0" smtClean="0"/>
              <a:t>的分布是正态分布的</a:t>
            </a:r>
            <a:endParaRPr lang="en-US" altLang="zh-CN" dirty="0" smtClean="0"/>
          </a:p>
          <a:p>
            <a:r>
              <a:rPr lang="zh-CN" altLang="en-US" dirty="0" smtClean="0"/>
              <a:t>这里面有两个条件都是可以的</a:t>
            </a:r>
            <a:endParaRPr lang="en-US" altLang="zh-CN" dirty="0" smtClean="0"/>
          </a:p>
          <a:p>
            <a:r>
              <a:rPr lang="zh-CN" altLang="en-US" dirty="0" smtClean="0"/>
              <a:t>第一个，如果</a:t>
            </a:r>
            <a:r>
              <a:rPr lang="en-US" altLang="zh-CN" dirty="0" smtClean="0"/>
              <a:t>population Distribution</a:t>
            </a:r>
            <a:r>
              <a:rPr lang="zh-CN" altLang="en-US" dirty="0" smtClean="0"/>
              <a:t>是</a:t>
            </a:r>
            <a:r>
              <a:rPr lang="en-US" altLang="zh-CN" dirty="0" smtClean="0"/>
              <a:t>normal</a:t>
            </a:r>
            <a:r>
              <a:rPr lang="zh-CN" altLang="en-US" dirty="0" smtClean="0"/>
              <a:t>的话，那无论</a:t>
            </a:r>
            <a:r>
              <a:rPr lang="en-US" altLang="zh-CN" dirty="0" smtClean="0"/>
              <a:t>sample size</a:t>
            </a:r>
            <a:r>
              <a:rPr lang="zh-CN" altLang="en-US" dirty="0" smtClean="0"/>
              <a:t>是多少，我们得到的</a:t>
            </a:r>
            <a:r>
              <a:rPr lang="en-US" altLang="zh-CN" dirty="0" smtClean="0"/>
              <a:t>sample mean</a:t>
            </a:r>
            <a:r>
              <a:rPr lang="zh-CN" altLang="en-US" dirty="0" smtClean="0"/>
              <a:t>都是正态分布的（可以详细解释一下）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如果我们不知道</a:t>
            </a:r>
            <a:r>
              <a:rPr lang="en-US" altLang="zh-CN" dirty="0" smtClean="0"/>
              <a:t>population Distribution</a:t>
            </a:r>
            <a:r>
              <a:rPr lang="zh-CN" altLang="en-US" dirty="0" smtClean="0"/>
              <a:t>或者它不是正态分布的话，就需要满足 </a:t>
            </a:r>
            <a:r>
              <a:rPr lang="en-US" altLang="zh-CN" dirty="0" smtClean="0"/>
              <a:t>sample size larger than</a:t>
            </a:r>
            <a:r>
              <a:rPr lang="en-US" altLang="zh-CN" baseline="0" dirty="0" smtClean="0"/>
              <a:t> or equal to 30</a:t>
            </a:r>
            <a:r>
              <a:rPr lang="zh-CN" altLang="en-US" baseline="0" dirty="0" smtClean="0"/>
              <a:t>这个条件，也就是用到了</a:t>
            </a:r>
            <a:r>
              <a:rPr lang="en-US" altLang="zh-CN" baseline="0" dirty="0" smtClean="0"/>
              <a:t>central limit theory</a:t>
            </a:r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我们可以举个反例说明一下</a:t>
            </a:r>
            <a:endParaRPr lang="en-US" altLang="zh-CN" baseline="0" dirty="0" smtClean="0"/>
          </a:p>
          <a:p>
            <a:r>
              <a:rPr lang="zh-CN" altLang="en-US" baseline="0" dirty="0" smtClean="0"/>
              <a:t>假设现在的</a:t>
            </a:r>
            <a:r>
              <a:rPr lang="en-US" altLang="zh-CN" baseline="0" dirty="0" smtClean="0"/>
              <a:t>sample size=1</a:t>
            </a:r>
            <a:r>
              <a:rPr lang="zh-CN" altLang="en-US" baseline="0" dirty="0" smtClean="0"/>
              <a:t>，那</a:t>
            </a:r>
            <a:r>
              <a:rPr lang="en-US" altLang="zh-CN" baseline="0" dirty="0" smtClean="0"/>
              <a:t> sampling Distribution</a:t>
            </a:r>
            <a:r>
              <a:rPr lang="zh-CN" altLang="en-US" baseline="0" dirty="0" smtClean="0"/>
              <a:t>是啥？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326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179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902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我们来看一下</a:t>
            </a:r>
            <a:r>
              <a:rPr lang="en-US" altLang="zh-CN" dirty="0" smtClean="0"/>
              <a:t>sample</a:t>
            </a:r>
            <a:r>
              <a:rPr lang="en-US" altLang="zh-CN" baseline="0" dirty="0" smtClean="0"/>
              <a:t> mean</a:t>
            </a:r>
            <a:r>
              <a:rPr lang="zh-CN" altLang="en-US" baseline="0" dirty="0" smtClean="0"/>
              <a:t>的分布到底是什么样子的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611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1486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所以</a:t>
            </a:r>
            <a:r>
              <a:rPr lang="en-US" altLang="zh-CN" dirty="0" smtClean="0"/>
              <a:t>Sampling Distribution</a:t>
            </a:r>
            <a:r>
              <a:rPr lang="zh-CN" altLang="en-US" dirty="0" smtClean="0"/>
              <a:t>是一个随着</a:t>
            </a:r>
            <a:r>
              <a:rPr lang="en-US" altLang="zh-CN" dirty="0" smtClean="0"/>
              <a:t>sample size</a:t>
            </a:r>
            <a:r>
              <a:rPr lang="zh-CN" altLang="en-US" dirty="0" smtClean="0"/>
              <a:t>的变大，逐渐趋近于</a:t>
            </a:r>
            <a:r>
              <a:rPr lang="en-US" altLang="zh-CN" dirty="0" smtClean="0"/>
              <a:t>Normal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9613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我们来总结一下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 err="1" smtClean="0"/>
              <a:t>xbar</a:t>
            </a:r>
            <a:r>
              <a:rPr lang="zh-CN" altLang="en-US" dirty="0" smtClean="0"/>
              <a:t>的分布，我们需要满足几个条件</a:t>
            </a:r>
            <a:endParaRPr lang="en-US" altLang="zh-CN" dirty="0" smtClean="0"/>
          </a:p>
          <a:p>
            <a:r>
              <a:rPr lang="zh-CN" altLang="en-US" dirty="0" smtClean="0"/>
              <a:t>第一个，如果保证它的期望就是</a:t>
            </a:r>
            <a:r>
              <a:rPr lang="en-US" altLang="zh-CN" dirty="0" smtClean="0"/>
              <a:t>mu</a:t>
            </a:r>
            <a:r>
              <a:rPr lang="zh-CN" altLang="en-US" dirty="0" smtClean="0"/>
              <a:t>的话，需要满足</a:t>
            </a:r>
            <a:r>
              <a:rPr lang="en-US" altLang="zh-CN" dirty="0" smtClean="0"/>
              <a:t>random sample</a:t>
            </a:r>
          </a:p>
          <a:p>
            <a:r>
              <a:rPr lang="zh-CN" altLang="en-US" dirty="0" smtClean="0"/>
              <a:t>如果要保证它的方差可以算出来的话，需要满足</a:t>
            </a:r>
            <a:r>
              <a:rPr lang="en-US" altLang="zh-CN" dirty="0" smtClean="0"/>
              <a:t>with replacement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10% condition</a:t>
            </a:r>
            <a:r>
              <a:rPr lang="zh-CN" altLang="en-US" dirty="0" smtClean="0"/>
              <a:t>，一般来说都是无法满足</a:t>
            </a:r>
            <a:r>
              <a:rPr lang="en-US" altLang="zh-CN" dirty="0" smtClean="0"/>
              <a:t>without replacement</a:t>
            </a:r>
            <a:r>
              <a:rPr lang="zh-CN" altLang="en-US" dirty="0" smtClean="0"/>
              <a:t>，但是这里考点比较灵活，大家也最好知道一下原理，原则上如果</a:t>
            </a:r>
            <a:r>
              <a:rPr lang="en-US" altLang="zh-CN" dirty="0" smtClean="0"/>
              <a:t>with replacement</a:t>
            </a:r>
            <a:r>
              <a:rPr lang="zh-CN" altLang="en-US" dirty="0" smtClean="0"/>
              <a:t>的话，我们的方差是可以保证能算出来的，</a:t>
            </a:r>
            <a:r>
              <a:rPr lang="en-US" altLang="zh-CN" dirty="0" smtClean="0"/>
              <a:t>10% condition</a:t>
            </a:r>
            <a:r>
              <a:rPr lang="zh-CN" altLang="en-US" dirty="0" smtClean="0"/>
              <a:t>只是一个近似。</a:t>
            </a:r>
            <a:endParaRPr lang="en-US" altLang="zh-CN" dirty="0" smtClean="0"/>
          </a:p>
          <a:p>
            <a:r>
              <a:rPr lang="zh-CN" altLang="en-US" dirty="0" smtClean="0"/>
              <a:t>第三个条件是针对</a:t>
            </a:r>
            <a:r>
              <a:rPr lang="en-US" altLang="zh-CN" dirty="0" smtClean="0"/>
              <a:t>normal</a:t>
            </a:r>
            <a:r>
              <a:rPr lang="zh-CN" altLang="en-US" dirty="0" smtClean="0"/>
              <a:t>的，如果</a:t>
            </a:r>
            <a:r>
              <a:rPr lang="en-US" altLang="zh-CN" dirty="0" smtClean="0"/>
              <a:t>population </a:t>
            </a:r>
            <a:r>
              <a:rPr lang="zh-CN" altLang="en-US" dirty="0" smtClean="0"/>
              <a:t>就是 </a:t>
            </a:r>
            <a:r>
              <a:rPr lang="en-US" altLang="zh-CN" dirty="0" smtClean="0"/>
              <a:t>normal</a:t>
            </a:r>
            <a:r>
              <a:rPr lang="zh-CN" altLang="en-US" dirty="0" smtClean="0"/>
              <a:t>，那</a:t>
            </a:r>
            <a:r>
              <a:rPr lang="en-US" altLang="zh-CN" dirty="0" err="1" smtClean="0"/>
              <a:t>xbar</a:t>
            </a:r>
            <a:r>
              <a:rPr lang="zh-CN" altLang="en-US" dirty="0" smtClean="0"/>
              <a:t>就是完美的</a:t>
            </a:r>
            <a:r>
              <a:rPr lang="en-US" altLang="zh-CN" dirty="0" smtClean="0"/>
              <a:t>normal</a:t>
            </a:r>
          </a:p>
          <a:p>
            <a:r>
              <a:rPr lang="zh-CN" altLang="en-US" dirty="0" smtClean="0"/>
              <a:t>如果不是，但是满足了</a:t>
            </a:r>
            <a:r>
              <a:rPr lang="en-US" altLang="zh-CN" dirty="0" smtClean="0"/>
              <a:t>n&gt;=30,</a:t>
            </a:r>
            <a:r>
              <a:rPr lang="zh-CN" altLang="en-US" dirty="0" smtClean="0"/>
              <a:t>那</a:t>
            </a:r>
            <a:r>
              <a:rPr lang="en-US" altLang="zh-CN" dirty="0" err="1" smtClean="0"/>
              <a:t>xbar</a:t>
            </a:r>
            <a:r>
              <a:rPr lang="zh-CN" altLang="en-US" dirty="0" smtClean="0"/>
              <a:t>就可以趋近于</a:t>
            </a:r>
            <a:r>
              <a:rPr lang="en-US" altLang="zh-CN" dirty="0" smtClean="0"/>
              <a:t>normal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这三个条件分别对应了三部分，期望，方差和分布类型</a:t>
            </a:r>
            <a:endParaRPr lang="en-US" altLang="zh-CN" dirty="0" smtClean="0"/>
          </a:p>
          <a:p>
            <a:r>
              <a:rPr lang="zh-CN" altLang="en-US" dirty="0" smtClean="0"/>
              <a:t>这三个条件是相互独立的，比如，如果第一个</a:t>
            </a:r>
            <a:r>
              <a:rPr lang="en-US" altLang="zh-CN" dirty="0" smtClean="0"/>
              <a:t>random sample</a:t>
            </a:r>
            <a:r>
              <a:rPr lang="zh-CN" altLang="en-US" dirty="0" smtClean="0"/>
              <a:t>的条件满足了，其他的都没满足，我还是可以得到</a:t>
            </a:r>
            <a:r>
              <a:rPr lang="en-US" altLang="zh-CN" dirty="0" err="1" smtClean="0"/>
              <a:t>xbar</a:t>
            </a:r>
            <a:r>
              <a:rPr lang="zh-CN" altLang="en-US" dirty="0" smtClean="0"/>
              <a:t>的期望是</a:t>
            </a:r>
            <a:r>
              <a:rPr lang="en-US" altLang="zh-CN" dirty="0" smtClean="0"/>
              <a:t>mu</a:t>
            </a:r>
            <a:r>
              <a:rPr lang="zh-CN" altLang="en-US" dirty="0" smtClean="0"/>
              <a:t>这个结论的。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5703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029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717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84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0356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385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933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643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2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323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我们发现都比较像</a:t>
            </a:r>
            <a:r>
              <a:rPr lang="en-US" altLang="zh-CN" dirty="0" smtClean="0"/>
              <a:t>Normal</a:t>
            </a:r>
            <a:r>
              <a:rPr lang="zh-CN" altLang="en-US" dirty="0" smtClean="0"/>
              <a:t>，事实也是如此，满足一定条件的情况下，</a:t>
            </a:r>
            <a:r>
              <a:rPr lang="en-US" altLang="zh-CN" dirty="0" smtClean="0"/>
              <a:t>sample mean</a:t>
            </a:r>
            <a:r>
              <a:rPr lang="zh-CN" altLang="en-US" dirty="0" smtClean="0"/>
              <a:t>的分布就趋近于</a:t>
            </a:r>
            <a:r>
              <a:rPr lang="en-US" altLang="zh-CN" dirty="0" smtClean="0"/>
              <a:t>Normal Distribution</a:t>
            </a:r>
          </a:p>
          <a:p>
            <a:r>
              <a:rPr lang="zh-CN" altLang="en-US" dirty="0" smtClean="0"/>
              <a:t>那这里也是需要我们来确认一下两个系数： </a:t>
            </a:r>
            <a:r>
              <a:rPr lang="en-US" altLang="zh-CN" dirty="0" err="1" smtClean="0"/>
              <a:t>xbar</a:t>
            </a:r>
            <a:r>
              <a:rPr lang="zh-CN" altLang="en-US" dirty="0" smtClean="0"/>
              <a:t>的期望和方差</a:t>
            </a:r>
            <a:endParaRPr lang="en-US" altLang="zh-CN" dirty="0" smtClean="0"/>
          </a:p>
          <a:p>
            <a:r>
              <a:rPr lang="zh-CN" altLang="en-US" dirty="0" smtClean="0"/>
              <a:t>先来看一下它的定义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074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这里面，对于</a:t>
            </a:r>
            <a:r>
              <a:rPr lang="en-US" altLang="zh-CN" dirty="0" err="1" smtClean="0"/>
              <a:t>xbar</a:t>
            </a:r>
            <a:r>
              <a:rPr lang="zh-CN" altLang="en-US" dirty="0" smtClean="0"/>
              <a:t>来说我们回想一下得到均值的过程</a:t>
            </a:r>
            <a:endParaRPr lang="en-US" altLang="zh-CN" dirty="0" smtClean="0"/>
          </a:p>
          <a:p>
            <a:r>
              <a:rPr lang="zh-CN" altLang="en-US" dirty="0" smtClean="0"/>
              <a:t>我们是不是从</a:t>
            </a:r>
            <a:r>
              <a:rPr lang="en-US" altLang="zh-CN" dirty="0" smtClean="0"/>
              <a:t>population</a:t>
            </a:r>
            <a:r>
              <a:rPr lang="zh-CN" altLang="en-US" dirty="0" smtClean="0"/>
              <a:t>里面随机抽取一个个体，记录它的值，比如就是这里的</a:t>
            </a:r>
            <a:r>
              <a:rPr lang="en-US" altLang="zh-CN" dirty="0" smtClean="0"/>
              <a:t>x1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x1</a:t>
            </a:r>
            <a:r>
              <a:rPr lang="zh-CN" altLang="en-US" dirty="0" smtClean="0"/>
              <a:t>是不是从</a:t>
            </a:r>
            <a:r>
              <a:rPr lang="en-US" altLang="zh-CN" dirty="0" smtClean="0"/>
              <a:t>population</a:t>
            </a:r>
            <a:r>
              <a:rPr lang="zh-CN" altLang="en-US" dirty="0" smtClean="0"/>
              <a:t>中随机抽取得到的？</a:t>
            </a:r>
            <a:endParaRPr lang="en-US" altLang="zh-CN" dirty="0" smtClean="0"/>
          </a:p>
          <a:p>
            <a:r>
              <a:rPr lang="zh-CN" altLang="en-US" dirty="0" smtClean="0"/>
              <a:t>那是不是</a:t>
            </a:r>
            <a:r>
              <a:rPr lang="en-US" altLang="zh-CN" dirty="0" smtClean="0"/>
              <a:t>x1</a:t>
            </a:r>
            <a:r>
              <a:rPr lang="zh-CN" altLang="en-US" dirty="0" smtClean="0"/>
              <a:t>的取值有很多种可能性？</a:t>
            </a:r>
            <a:endParaRPr lang="en-US" altLang="zh-CN" dirty="0" smtClean="0"/>
          </a:p>
          <a:p>
            <a:r>
              <a:rPr lang="zh-CN" altLang="en-US" dirty="0" smtClean="0"/>
              <a:t>那它是什么？</a:t>
            </a:r>
            <a:r>
              <a:rPr lang="en-US" altLang="zh-CN" dirty="0" smtClean="0"/>
              <a:t>RV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r>
              <a:rPr lang="zh-CN" altLang="en-US" dirty="0" smtClean="0"/>
              <a:t>那同理，</a:t>
            </a:r>
            <a:r>
              <a:rPr lang="en-US" altLang="zh-CN" dirty="0" smtClean="0"/>
              <a:t>x2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xn</a:t>
            </a:r>
            <a:r>
              <a:rPr lang="zh-CN" altLang="en-US" dirty="0" smtClean="0"/>
              <a:t>其实都是随机变量，如果我们每次抽取都是</a:t>
            </a:r>
            <a:r>
              <a:rPr lang="en-US" altLang="zh-CN" dirty="0" smtClean="0"/>
              <a:t>with replacement</a:t>
            </a:r>
            <a:r>
              <a:rPr lang="zh-CN" altLang="en-US" dirty="0" smtClean="0"/>
              <a:t>，那每个随机变量还都是独立的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09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所以我们可以把</a:t>
                </a:r>
                <a:r>
                  <a:rPr lang="en-US" altLang="zh-CN" dirty="0" err="1" smtClean="0"/>
                  <a:t>xbar</a:t>
                </a:r>
                <a:r>
                  <a:rPr lang="zh-CN" altLang="en-US" dirty="0" smtClean="0"/>
                  <a:t>改写成：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zh-CN" sz="1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其中，</a:t>
                </a:r>
                <a:r>
                  <a:rPr lang="en-US" altLang="zh-CN" dirty="0" smtClean="0"/>
                  <a:t>Xi</a:t>
                </a:r>
                <a:r>
                  <a:rPr lang="zh-CN" altLang="en-US" dirty="0" smtClean="0"/>
                  <a:t>是独立且拥有共同分布的随机变量，他们都服从于</a:t>
                </a:r>
                <a:r>
                  <a:rPr lang="en-US" altLang="zh-CN" dirty="0" smtClean="0"/>
                  <a:t>population Distribution</a:t>
                </a:r>
                <a:r>
                  <a:rPr lang="zh-CN" altLang="en-US" dirty="0" smtClean="0"/>
                  <a:t>，也就是他们的期望都是</a:t>
                </a:r>
                <a:r>
                  <a:rPr lang="en-US" altLang="zh-CN" dirty="0" smtClean="0"/>
                  <a:t>mu</a:t>
                </a:r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那</a:t>
                </a:r>
                <a:r>
                  <a:rPr lang="en-US" altLang="zh-CN" dirty="0" err="1" smtClean="0"/>
                  <a:t>xbar</a:t>
                </a:r>
                <a:r>
                  <a:rPr lang="zh-CN" altLang="en-US" dirty="0" smtClean="0"/>
                  <a:t>的均值是 ？ </a:t>
                </a:r>
                <a:r>
                  <a:rPr lang="en-US" altLang="zh-CN" dirty="0" smtClean="0"/>
                  <a:t>Mu</a:t>
                </a:r>
              </a:p>
              <a:p>
                <a:r>
                  <a:rPr lang="zh-CN" altLang="en-US" dirty="0" smtClean="0"/>
                  <a:t>方差是？ </a:t>
                </a:r>
                <a:r>
                  <a:rPr lang="en-US" altLang="zh-CN" dirty="0" smtClean="0"/>
                  <a:t>Sigma^2/n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所以我们可以把</a:t>
                </a:r>
                <a:r>
                  <a:rPr lang="en-US" altLang="zh-CN" dirty="0" err="1" smtClean="0"/>
                  <a:t>xbar</a:t>
                </a:r>
                <a:r>
                  <a:rPr lang="zh-CN" altLang="en-US" dirty="0" smtClean="0"/>
                  <a:t>改写成：</a:t>
                </a:r>
                <a:r>
                  <a:rPr lang="en-US" altLang="zh-CN" sz="1200" i="0">
                    <a:latin typeface="Cambria Math" panose="02040503050406030204" pitchFamily="18" charset="0"/>
                  </a:rPr>
                  <a:t>𝑋</a:t>
                </a:r>
                <a:r>
                  <a:rPr lang="en-US" altLang="zh-CN" sz="1200" i="0" smtClean="0">
                    <a:latin typeface="Cambria Math" panose="02040503050406030204" pitchFamily="18" charset="0"/>
                  </a:rPr>
                  <a:t> ̅</a:t>
                </a:r>
                <a:r>
                  <a:rPr lang="en-US" altLang="zh-CN" sz="1200" i="0">
                    <a:latin typeface="Cambria Math" panose="02040503050406030204" pitchFamily="18" charset="0"/>
                  </a:rPr>
                  <a:t>=(𝑋_1+𝑋_2+…+𝑋_𝑛)/𝑛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其中，</a:t>
                </a:r>
                <a:r>
                  <a:rPr lang="en-US" altLang="zh-CN" dirty="0" smtClean="0"/>
                  <a:t>Xi</a:t>
                </a:r>
                <a:r>
                  <a:rPr lang="zh-CN" altLang="en-US" dirty="0" smtClean="0"/>
                  <a:t>是独立且拥有共同分布的随机变量，他们都服从于</a:t>
                </a:r>
                <a:r>
                  <a:rPr lang="en-US" altLang="zh-CN" dirty="0" smtClean="0"/>
                  <a:t>population Distribution</a:t>
                </a:r>
                <a:r>
                  <a:rPr lang="zh-CN" altLang="en-US" dirty="0" smtClean="0"/>
                  <a:t>，也就是他们的期望都是</a:t>
                </a:r>
                <a:r>
                  <a:rPr lang="en-US" altLang="zh-CN" dirty="0" smtClean="0"/>
                  <a:t>mu</a:t>
                </a:r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那</a:t>
                </a:r>
                <a:r>
                  <a:rPr lang="en-US" altLang="zh-CN" dirty="0" err="1" smtClean="0"/>
                  <a:t>xbar</a:t>
                </a:r>
                <a:r>
                  <a:rPr lang="zh-CN" altLang="en-US" dirty="0" smtClean="0"/>
                  <a:t>的均值是 ？ </a:t>
                </a:r>
                <a:r>
                  <a:rPr lang="en-US" altLang="zh-CN" dirty="0" smtClean="0"/>
                  <a:t>Mu</a:t>
                </a:r>
              </a:p>
              <a:p>
                <a:r>
                  <a:rPr lang="zh-CN" altLang="en-US" dirty="0" smtClean="0"/>
                  <a:t>方差是？ </a:t>
                </a:r>
                <a:r>
                  <a:rPr lang="en-US" altLang="zh-CN" dirty="0" smtClean="0"/>
                  <a:t>Sigma^2/n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870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6B5D-45B0-435C-903F-0325B81BAA04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66F3-5255-4E14-A70D-E6B7A0AE2EA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572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6B5D-45B0-435C-903F-0325B81BAA04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66F3-5255-4E14-A70D-E6B7A0AE2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23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6B5D-45B0-435C-903F-0325B81BAA04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66F3-5255-4E14-A70D-E6B7A0AE2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37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6B5D-45B0-435C-903F-0325B81BAA04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66F3-5255-4E14-A70D-E6B7A0AE2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204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6B5D-45B0-435C-903F-0325B81BAA04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66F3-5255-4E14-A70D-E6B7A0AE2EA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94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6B5D-45B0-435C-903F-0325B81BAA04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66F3-5255-4E14-A70D-E6B7A0AE2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17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6B5D-45B0-435C-903F-0325B81BAA04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66F3-5255-4E14-A70D-E6B7A0AE2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3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6B5D-45B0-435C-903F-0325B81BAA04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66F3-5255-4E14-A70D-E6B7A0AE2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64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6B5D-45B0-435C-903F-0325B81BAA04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66F3-5255-4E14-A70D-E6B7A0AE2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82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1C6B5D-45B0-435C-903F-0325B81BAA04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BE66F3-5255-4E14-A70D-E6B7A0AE2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786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1C6B5D-45B0-435C-903F-0325B81BAA04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BE66F3-5255-4E14-A70D-E6B7A0AE2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9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91C6B5D-45B0-435C-903F-0325B81BAA04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9BE66F3-5255-4E14-A70D-E6B7A0AE2EA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7">
            <a:extLst>
              <a:ext uri="{FF2B5EF4-FFF2-40B4-BE49-F238E27FC236}">
                <a16:creationId xmlns:a16="http://schemas.microsoft.com/office/drawing/2014/main" id="{03822ED5-2F26-4C86-BE2C-72C9FBD4837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108" y="5632571"/>
            <a:ext cx="1570892" cy="679329"/>
          </a:xfrm>
          <a:prstGeom prst="rect">
            <a:avLst/>
          </a:prstGeom>
        </p:spPr>
      </p:pic>
      <p:sp>
        <p:nvSpPr>
          <p:cNvPr id="12" name="TextBox 8">
            <a:extLst>
              <a:ext uri="{FF2B5EF4-FFF2-40B4-BE49-F238E27FC236}">
                <a16:creationId xmlns:a16="http://schemas.microsoft.com/office/drawing/2014/main" id="{7C4B415C-5B40-4DE1-BAEA-86CE6406F146}"/>
              </a:ext>
            </a:extLst>
          </p:cNvPr>
          <p:cNvSpPr txBox="1"/>
          <p:nvPr userDrawn="1"/>
        </p:nvSpPr>
        <p:spPr>
          <a:xfrm>
            <a:off x="10240108" y="6311900"/>
            <a:ext cx="168812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skewthescript.org</a:t>
            </a:r>
          </a:p>
        </p:txBody>
      </p:sp>
    </p:spTree>
    <p:extLst>
      <p:ext uri="{BB962C8B-B14F-4D97-AF65-F5344CB8AC3E}">
        <p14:creationId xmlns:p14="http://schemas.microsoft.com/office/powerpoint/2010/main" val="37282952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24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25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8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8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CB20BD-FE67-4A2C-9EA2-A4FBFDE161E1}"/>
              </a:ext>
            </a:extLst>
          </p:cNvPr>
          <p:cNvSpPr txBox="1"/>
          <p:nvPr/>
        </p:nvSpPr>
        <p:spPr>
          <a:xfrm>
            <a:off x="454218" y="1395303"/>
            <a:ext cx="1128351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500" b="1" dirty="0"/>
              <a:t>Sampling Distribution for a Mean</a:t>
            </a:r>
          </a:p>
        </p:txBody>
      </p:sp>
    </p:spTree>
    <p:extLst>
      <p:ext uri="{BB962C8B-B14F-4D97-AF65-F5344CB8AC3E}">
        <p14:creationId xmlns:p14="http://schemas.microsoft.com/office/powerpoint/2010/main" val="223142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2EC3523-7424-4AA7-9B44-311E02426D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" r="28475" b="1416"/>
          <a:stretch/>
        </p:blipFill>
        <p:spPr>
          <a:xfrm>
            <a:off x="259780" y="4250222"/>
            <a:ext cx="5700753" cy="215227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45614D0-7806-4926-9183-2A3A068A90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" r="29263" b="1710"/>
          <a:stretch/>
        </p:blipFill>
        <p:spPr>
          <a:xfrm>
            <a:off x="259777" y="1967081"/>
            <a:ext cx="5700756" cy="2149368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D7722D3-F5DB-4BBA-809D-73BB004D809A}"/>
              </a:ext>
            </a:extLst>
          </p:cNvPr>
          <p:cNvCxnSpPr>
            <a:cxnSpLocks/>
          </p:cNvCxnSpPr>
          <p:nvPr/>
        </p:nvCxnSpPr>
        <p:spPr>
          <a:xfrm>
            <a:off x="2323399" y="1862667"/>
            <a:ext cx="0" cy="467360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1BD0D1F-75E0-4373-AE4C-DD461FDA4A82}"/>
              </a:ext>
            </a:extLst>
          </p:cNvPr>
          <p:cNvSpPr txBox="1"/>
          <p:nvPr/>
        </p:nvSpPr>
        <p:spPr>
          <a:xfrm>
            <a:off x="2383915" y="1862667"/>
            <a:ext cx="2068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µ = $194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1A9521-B0B7-4CB9-94DD-E01780A18409}"/>
                  </a:ext>
                </a:extLst>
              </p:cNvPr>
              <p:cNvSpPr txBox="1"/>
              <p:nvPr/>
            </p:nvSpPr>
            <p:spPr>
              <a:xfrm>
                <a:off x="1443696" y="6116922"/>
                <a:ext cx="2518703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sz="17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1A9521-B0B7-4CB9-94DD-E01780A18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696" y="6116922"/>
                <a:ext cx="2518703" cy="3539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188C197-0C87-4104-9D3B-B5555BD0623D}"/>
                  </a:ext>
                </a:extLst>
              </p:cNvPr>
              <p:cNvSpPr txBox="1"/>
              <p:nvPr/>
            </p:nvSpPr>
            <p:spPr>
              <a:xfrm>
                <a:off x="1621504" y="5948100"/>
                <a:ext cx="1536570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sz="17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188C197-0C87-4104-9D3B-B5555BD06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504" y="5948100"/>
                <a:ext cx="1536570" cy="353943"/>
              </a:xfrm>
              <a:prstGeom prst="rect">
                <a:avLst/>
              </a:prstGeom>
              <a:blipFill>
                <a:blip r:embed="rId6"/>
                <a:stretch>
                  <a:fillRect r="-5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BECC054-99D9-467D-9304-894E0E647289}"/>
                  </a:ext>
                </a:extLst>
              </p:cNvPr>
              <p:cNvSpPr txBox="1"/>
              <p:nvPr/>
            </p:nvSpPr>
            <p:spPr>
              <a:xfrm>
                <a:off x="1624097" y="5779913"/>
                <a:ext cx="1536570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sz="17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BECC054-99D9-467D-9304-894E0E647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097" y="5779913"/>
                <a:ext cx="1536570" cy="353943"/>
              </a:xfrm>
              <a:prstGeom prst="rect">
                <a:avLst/>
              </a:prstGeom>
              <a:blipFill>
                <a:blip r:embed="rId7"/>
                <a:stretch>
                  <a:fillRect r="-6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A33CC55-74DF-454C-B39D-2F6F3CD97BC6}"/>
                  </a:ext>
                </a:extLst>
              </p:cNvPr>
              <p:cNvSpPr txBox="1"/>
              <p:nvPr/>
            </p:nvSpPr>
            <p:spPr>
              <a:xfrm>
                <a:off x="1812964" y="5594157"/>
                <a:ext cx="1536570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sz="17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A33CC55-74DF-454C-B39D-2F6F3CD97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964" y="5594157"/>
                <a:ext cx="1536570" cy="3539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9E90B1E-3E5E-43E4-BECD-B4610EC801B3}"/>
                  </a:ext>
                </a:extLst>
              </p:cNvPr>
              <p:cNvSpPr txBox="1"/>
              <p:nvPr/>
            </p:nvSpPr>
            <p:spPr>
              <a:xfrm>
                <a:off x="1884193" y="5405260"/>
                <a:ext cx="842073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sz="17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9E90B1E-3E5E-43E4-BECD-B4610EC80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193" y="5405260"/>
                <a:ext cx="842073" cy="353943"/>
              </a:xfrm>
              <a:prstGeom prst="rect">
                <a:avLst/>
              </a:prstGeom>
              <a:blipFill>
                <a:blip r:embed="rId9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6F40D65-7F02-48EC-B998-ECEDEC86175D}"/>
                  </a:ext>
                </a:extLst>
              </p:cNvPr>
              <p:cNvSpPr txBox="1"/>
              <p:nvPr/>
            </p:nvSpPr>
            <p:spPr>
              <a:xfrm>
                <a:off x="1885428" y="5199111"/>
                <a:ext cx="842073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sz="17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6F40D65-7F02-48EC-B998-ECEDEC861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428" y="5199111"/>
                <a:ext cx="842073" cy="353943"/>
              </a:xfrm>
              <a:prstGeom prst="rect">
                <a:avLst/>
              </a:prstGeom>
              <a:blipFill>
                <a:blip r:embed="rId10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6982B4A-F6EB-438A-8984-C53FA2F2DB27}"/>
                  </a:ext>
                </a:extLst>
              </p:cNvPr>
              <p:cNvSpPr txBox="1"/>
              <p:nvPr/>
            </p:nvSpPr>
            <p:spPr>
              <a:xfrm>
                <a:off x="1890159" y="4988888"/>
                <a:ext cx="842073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sz="17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6982B4A-F6EB-438A-8984-C53FA2F2D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159" y="4988888"/>
                <a:ext cx="842073" cy="353943"/>
              </a:xfrm>
              <a:prstGeom prst="rect">
                <a:avLst/>
              </a:prstGeom>
              <a:blipFill>
                <a:blip r:embed="rId11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8555893-6C1B-4F82-BD32-419C54EDA6EC}"/>
                  </a:ext>
                </a:extLst>
              </p:cNvPr>
              <p:cNvSpPr txBox="1"/>
              <p:nvPr/>
            </p:nvSpPr>
            <p:spPr>
              <a:xfrm>
                <a:off x="1886423" y="4789935"/>
                <a:ext cx="842073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sz="17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8555893-6C1B-4F82-BD32-419C54EDA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423" y="4789935"/>
                <a:ext cx="842073" cy="353943"/>
              </a:xfrm>
              <a:prstGeom prst="rect">
                <a:avLst/>
              </a:prstGeom>
              <a:blipFill>
                <a:blip r:embed="rId12"/>
                <a:stretch>
                  <a:fillRect r="-323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95EC112-0615-4457-B061-63975AB04495}"/>
                  </a:ext>
                </a:extLst>
              </p:cNvPr>
              <p:cNvSpPr txBox="1"/>
              <p:nvPr/>
            </p:nvSpPr>
            <p:spPr>
              <a:xfrm>
                <a:off x="2098460" y="4493576"/>
                <a:ext cx="4135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sz="17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95EC112-0615-4457-B061-63975AB04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460" y="4493576"/>
                <a:ext cx="413538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090EB8F-77E7-49B2-A4AA-637408C5A497}"/>
                  </a:ext>
                </a:extLst>
              </p:cNvPr>
              <p:cNvSpPr txBox="1"/>
              <p:nvPr/>
            </p:nvSpPr>
            <p:spPr>
              <a:xfrm>
                <a:off x="2098460" y="4231529"/>
                <a:ext cx="4135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sz="17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090EB8F-77E7-49B2-A4AA-637408C5A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460" y="4231529"/>
                <a:ext cx="413538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D377B49A-3124-4EBC-A5AB-BFD038FAD5F2}"/>
              </a:ext>
            </a:extLst>
          </p:cNvPr>
          <p:cNvSpPr/>
          <p:nvPr/>
        </p:nvSpPr>
        <p:spPr>
          <a:xfrm>
            <a:off x="1236135" y="4216354"/>
            <a:ext cx="2302933" cy="2175978"/>
          </a:xfrm>
          <a:custGeom>
            <a:avLst/>
            <a:gdLst>
              <a:gd name="connsiteX0" fmla="*/ 0 w 2209800"/>
              <a:gd name="connsiteY0" fmla="*/ 2306337 h 2314803"/>
              <a:gd name="connsiteX1" fmla="*/ 381000 w 2209800"/>
              <a:gd name="connsiteY1" fmla="*/ 2069270 h 2314803"/>
              <a:gd name="connsiteX2" fmla="*/ 626534 w 2209800"/>
              <a:gd name="connsiteY2" fmla="*/ 1485070 h 2314803"/>
              <a:gd name="connsiteX3" fmla="*/ 863600 w 2209800"/>
              <a:gd name="connsiteY3" fmla="*/ 189670 h 2314803"/>
              <a:gd name="connsiteX4" fmla="*/ 1092200 w 2209800"/>
              <a:gd name="connsiteY4" fmla="*/ 62670 h 2314803"/>
              <a:gd name="connsiteX5" fmla="*/ 1337734 w 2209800"/>
              <a:gd name="connsiteY5" fmla="*/ 731537 h 2314803"/>
              <a:gd name="connsiteX6" fmla="*/ 1634067 w 2209800"/>
              <a:gd name="connsiteY6" fmla="*/ 1849137 h 2314803"/>
              <a:gd name="connsiteX7" fmla="*/ 1803400 w 2209800"/>
              <a:gd name="connsiteY7" fmla="*/ 2162403 h 2314803"/>
              <a:gd name="connsiteX8" fmla="*/ 2209800 w 2209800"/>
              <a:gd name="connsiteY8" fmla="*/ 2314803 h 231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9800" h="2314803">
                <a:moveTo>
                  <a:pt x="0" y="2306337"/>
                </a:moveTo>
                <a:cubicBezTo>
                  <a:pt x="138289" y="2256242"/>
                  <a:pt x="276578" y="2206148"/>
                  <a:pt x="381000" y="2069270"/>
                </a:cubicBezTo>
                <a:cubicBezTo>
                  <a:pt x="485422" y="1932392"/>
                  <a:pt x="546101" y="1798337"/>
                  <a:pt x="626534" y="1485070"/>
                </a:cubicBezTo>
                <a:cubicBezTo>
                  <a:pt x="706967" y="1171803"/>
                  <a:pt x="785989" y="426737"/>
                  <a:pt x="863600" y="189670"/>
                </a:cubicBezTo>
                <a:cubicBezTo>
                  <a:pt x="941211" y="-47397"/>
                  <a:pt x="1013178" y="-27641"/>
                  <a:pt x="1092200" y="62670"/>
                </a:cubicBezTo>
                <a:cubicBezTo>
                  <a:pt x="1171222" y="152981"/>
                  <a:pt x="1247423" y="433793"/>
                  <a:pt x="1337734" y="731537"/>
                </a:cubicBezTo>
                <a:cubicBezTo>
                  <a:pt x="1428045" y="1029281"/>
                  <a:pt x="1556456" y="1610659"/>
                  <a:pt x="1634067" y="1849137"/>
                </a:cubicBezTo>
                <a:cubicBezTo>
                  <a:pt x="1711678" y="2087615"/>
                  <a:pt x="1707445" y="2084792"/>
                  <a:pt x="1803400" y="2162403"/>
                </a:cubicBezTo>
                <a:cubicBezTo>
                  <a:pt x="1899356" y="2240014"/>
                  <a:pt x="2126544" y="2292225"/>
                  <a:pt x="2209800" y="2314803"/>
                </a:cubicBezTo>
              </a:path>
            </a:pathLst>
          </a:cu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67F5ABC-7EDF-4DD9-A954-66F727FFA29E}"/>
              </a:ext>
            </a:extLst>
          </p:cNvPr>
          <p:cNvGrpSpPr/>
          <p:nvPr/>
        </p:nvGrpSpPr>
        <p:grpSpPr>
          <a:xfrm>
            <a:off x="754743" y="1182185"/>
            <a:ext cx="1029128" cy="1459423"/>
            <a:chOff x="4962017" y="680359"/>
            <a:chExt cx="1029128" cy="1459423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72390F3-1E2C-40A2-A0E3-C27AD46E0A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14316" y="1150026"/>
              <a:ext cx="92688" cy="989756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98E7A6F-2346-4351-9496-32F9F181B644}"/>
                </a:ext>
              </a:extLst>
            </p:cNvPr>
            <p:cNvSpPr txBox="1"/>
            <p:nvPr/>
          </p:nvSpPr>
          <p:spPr>
            <a:xfrm>
              <a:off x="4962017" y="680359"/>
              <a:ext cx="1029128" cy="615553"/>
            </a:xfrm>
            <a:prstGeom prst="rect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400" dirty="0"/>
                <a:t>Data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C10C1D8-6FCD-4008-95B0-DF289D90737C}"/>
              </a:ext>
            </a:extLst>
          </p:cNvPr>
          <p:cNvGrpSpPr/>
          <p:nvPr/>
        </p:nvGrpSpPr>
        <p:grpSpPr>
          <a:xfrm>
            <a:off x="204313" y="4928483"/>
            <a:ext cx="1608651" cy="957378"/>
            <a:chOff x="4428161" y="531291"/>
            <a:chExt cx="1608651" cy="957378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ACE4731-8E3C-47CC-B118-8A420ACC3C95}"/>
                </a:ext>
              </a:extLst>
            </p:cNvPr>
            <p:cNvCxnSpPr>
              <a:cxnSpLocks/>
            </p:cNvCxnSpPr>
            <p:nvPr/>
          </p:nvCxnSpPr>
          <p:spPr>
            <a:xfrm>
              <a:off x="5634202" y="1029352"/>
              <a:ext cx="402610" cy="459317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76A649B-F315-4FEC-97DB-0F62706EF423}"/>
                </a:ext>
              </a:extLst>
            </p:cNvPr>
            <p:cNvSpPr txBox="1"/>
            <p:nvPr/>
          </p:nvSpPr>
          <p:spPr>
            <a:xfrm>
              <a:off x="4428161" y="531291"/>
              <a:ext cx="1378450" cy="584775"/>
            </a:xfrm>
            <a:prstGeom prst="rect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5">
                      <a:lumMod val="50000"/>
                    </a:schemeClr>
                  </a:solidFill>
                </a:rPr>
                <a:t>Means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4F9FB96C-7113-4D8D-80C4-9E37D170839E}"/>
              </a:ext>
            </a:extLst>
          </p:cNvPr>
          <p:cNvSpPr txBox="1"/>
          <p:nvPr/>
        </p:nvSpPr>
        <p:spPr>
          <a:xfrm>
            <a:off x="190115" y="201448"/>
            <a:ext cx="800566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/>
              <a:t>Sampling Dist. for a Mean</a:t>
            </a:r>
            <a:endParaRPr lang="en-US" sz="55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84BE934-6157-4157-AE61-D1C40FA896CB}"/>
              </a:ext>
            </a:extLst>
          </p:cNvPr>
          <p:cNvCxnSpPr>
            <a:cxnSpLocks/>
          </p:cNvCxnSpPr>
          <p:nvPr/>
        </p:nvCxnSpPr>
        <p:spPr>
          <a:xfrm flipV="1">
            <a:off x="2703047" y="2769506"/>
            <a:ext cx="3528422" cy="199988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80E8EE1-6D8E-40C2-BAE9-9000DD47E231}"/>
              </a:ext>
            </a:extLst>
          </p:cNvPr>
          <p:cNvSpPr txBox="1"/>
          <p:nvPr/>
        </p:nvSpPr>
        <p:spPr>
          <a:xfrm>
            <a:off x="3553259" y="4805096"/>
            <a:ext cx="2044722" cy="954107"/>
          </a:xfrm>
          <a:prstGeom prst="rect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Sampl</a:t>
            </a:r>
            <a:r>
              <a:rPr lang="en-US" sz="2800" b="1" u="sng" dirty="0">
                <a:solidFill>
                  <a:srgbClr val="0070C0"/>
                </a:solidFill>
              </a:rPr>
              <a:t>ing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Distribution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A935C9E-2F7A-4A45-911F-45800ED0ABA0}"/>
              </a:ext>
            </a:extLst>
          </p:cNvPr>
          <p:cNvCxnSpPr/>
          <p:nvPr/>
        </p:nvCxnSpPr>
        <p:spPr>
          <a:xfrm flipV="1">
            <a:off x="9220531" y="2769506"/>
            <a:ext cx="529111" cy="127990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7CC8430-631F-41B7-A954-ADA32C6A88A0}"/>
                  </a:ext>
                </a:extLst>
              </p:cNvPr>
              <p:cNvSpPr txBox="1"/>
              <p:nvPr/>
            </p:nvSpPr>
            <p:spPr>
              <a:xfrm>
                <a:off x="6283406" y="4009108"/>
                <a:ext cx="5449415" cy="1496756"/>
              </a:xfrm>
              <a:prstGeom prst="rect">
                <a:avLst/>
              </a:prstGeom>
              <a:ln w="762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3000" dirty="0"/>
                  <a:t>We are centered at the true population </a:t>
                </a:r>
                <a:r>
                  <a:rPr lang="en-US" sz="3000" dirty="0" smtClean="0"/>
                  <a:t>mean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3000" dirty="0" smtClean="0"/>
                  <a:t>, </a:t>
                </a:r>
                <a:r>
                  <a:rPr lang="en-US" sz="3000" dirty="0"/>
                  <a:t>meaning our estimates are </a:t>
                </a:r>
                <a:r>
                  <a:rPr lang="en-US" sz="3000" b="1" dirty="0">
                    <a:solidFill>
                      <a:srgbClr val="0070C0"/>
                    </a:solidFill>
                  </a:rPr>
                  <a:t>unbiased</a:t>
                </a:r>
                <a:r>
                  <a:rPr lang="en-US" sz="3000" dirty="0"/>
                  <a:t>.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7CC8430-631F-41B7-A954-ADA32C6A8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406" y="4009108"/>
                <a:ext cx="5449415" cy="1496756"/>
              </a:xfrm>
              <a:prstGeom prst="rect">
                <a:avLst/>
              </a:prstGeom>
              <a:blipFill>
                <a:blip r:embed="rId15"/>
                <a:stretch>
                  <a:fillRect l="-1985" t="-2326" r="-441" b="-8915"/>
                </a:stretch>
              </a:blipFill>
              <a:ln w="762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4">
                <a:extLst>
                  <a:ext uri="{FF2B5EF4-FFF2-40B4-BE49-F238E27FC236}">
                    <a16:creationId xmlns:a16="http://schemas.microsoft.com/office/drawing/2014/main" id="{A7CA8E2C-9880-4F6C-9D12-5A2307107816}"/>
                  </a:ext>
                </a:extLst>
              </p:cNvPr>
              <p:cNvSpPr txBox="1"/>
              <p:nvPr/>
            </p:nvSpPr>
            <p:spPr>
              <a:xfrm>
                <a:off x="3902149" y="5957364"/>
                <a:ext cx="2295028" cy="707886"/>
              </a:xfrm>
              <a:prstGeom prst="rect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µ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40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sz="4000" b="1" dirty="0">
                    <a:solidFill>
                      <a:srgbClr val="00B050"/>
                    </a:solidFill>
                  </a:rPr>
                  <a:t> = $194 </a:t>
                </a:r>
              </a:p>
            </p:txBody>
          </p:sp>
        </mc:Choice>
        <mc:Fallback xmlns="">
          <p:sp>
            <p:nvSpPr>
              <p:cNvPr id="29" name="TextBox 4">
                <a:extLst>
                  <a:ext uri="{FF2B5EF4-FFF2-40B4-BE49-F238E27FC236}">
                    <a16:creationId xmlns:a16="http://schemas.microsoft.com/office/drawing/2014/main" id="{A7CA8E2C-9880-4F6C-9D12-5A2307107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149" y="5957364"/>
                <a:ext cx="2295028" cy="707886"/>
              </a:xfrm>
              <a:prstGeom prst="rect">
                <a:avLst/>
              </a:prstGeom>
              <a:blipFill>
                <a:blip r:embed="rId16"/>
                <a:stretch>
                  <a:fillRect t="-9302" r="-8205" b="-27132"/>
                </a:stretch>
              </a:blipFill>
              <a:ln w="762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10">
                <a:extLst>
                  <a:ext uri="{FF2B5EF4-FFF2-40B4-BE49-F238E27FC236}">
                    <a16:creationId xmlns:a16="http://schemas.microsoft.com/office/drawing/2014/main" id="{384186A2-AB54-4C37-A072-59ED535C8758}"/>
                  </a:ext>
                </a:extLst>
              </p:cNvPr>
              <p:cNvSpPr txBox="1"/>
              <p:nvPr/>
            </p:nvSpPr>
            <p:spPr>
              <a:xfrm>
                <a:off x="6151582" y="1473683"/>
                <a:ext cx="6448301" cy="1532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𝑁𝑜𝑟𝑚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acc>
                                <m:accPr>
                                  <m:chr m:val="̅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acc>
                                    <m:accPr>
                                      <m:chr m:val="̅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sub>
                              </m:sSub>
                            </m:e>
                            <m:sup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3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endParaRPr lang="en-US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TextBox 10">
                <a:extLst>
                  <a:ext uri="{FF2B5EF4-FFF2-40B4-BE49-F238E27FC236}">
                    <a16:creationId xmlns:a16="http://schemas.microsoft.com/office/drawing/2014/main" id="{384186A2-AB54-4C37-A072-59ED535C8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582" y="1473683"/>
                <a:ext cx="6448301" cy="15329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80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2EC3523-7424-4AA7-9B44-311E02426D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" r="28475" b="1416"/>
          <a:stretch/>
        </p:blipFill>
        <p:spPr>
          <a:xfrm>
            <a:off x="259780" y="4250222"/>
            <a:ext cx="5700753" cy="215227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45614D0-7806-4926-9183-2A3A068A90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" r="29263" b="1710"/>
          <a:stretch/>
        </p:blipFill>
        <p:spPr>
          <a:xfrm>
            <a:off x="259777" y="1967081"/>
            <a:ext cx="5700756" cy="2149368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D7722D3-F5DB-4BBA-809D-73BB004D809A}"/>
              </a:ext>
            </a:extLst>
          </p:cNvPr>
          <p:cNvCxnSpPr>
            <a:cxnSpLocks/>
          </p:cNvCxnSpPr>
          <p:nvPr/>
        </p:nvCxnSpPr>
        <p:spPr>
          <a:xfrm>
            <a:off x="2323399" y="1862667"/>
            <a:ext cx="0" cy="467360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1BD0D1F-75E0-4373-AE4C-DD461FDA4A82}"/>
              </a:ext>
            </a:extLst>
          </p:cNvPr>
          <p:cNvSpPr txBox="1"/>
          <p:nvPr/>
        </p:nvSpPr>
        <p:spPr>
          <a:xfrm>
            <a:off x="2383915" y="1862667"/>
            <a:ext cx="2068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µ = $194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1A9521-B0B7-4CB9-94DD-E01780A18409}"/>
                  </a:ext>
                </a:extLst>
              </p:cNvPr>
              <p:cNvSpPr txBox="1"/>
              <p:nvPr/>
            </p:nvSpPr>
            <p:spPr>
              <a:xfrm>
                <a:off x="1443696" y="6116922"/>
                <a:ext cx="2518703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sz="17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1A9521-B0B7-4CB9-94DD-E01780A18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696" y="6116922"/>
                <a:ext cx="2518703" cy="3539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188C197-0C87-4104-9D3B-B5555BD0623D}"/>
                  </a:ext>
                </a:extLst>
              </p:cNvPr>
              <p:cNvSpPr txBox="1"/>
              <p:nvPr/>
            </p:nvSpPr>
            <p:spPr>
              <a:xfrm>
                <a:off x="1621504" y="5948100"/>
                <a:ext cx="1536570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sz="17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188C197-0C87-4104-9D3B-B5555BD06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504" y="5948100"/>
                <a:ext cx="1536570" cy="353943"/>
              </a:xfrm>
              <a:prstGeom prst="rect">
                <a:avLst/>
              </a:prstGeom>
              <a:blipFill>
                <a:blip r:embed="rId6"/>
                <a:stretch>
                  <a:fillRect r="-5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BECC054-99D9-467D-9304-894E0E647289}"/>
                  </a:ext>
                </a:extLst>
              </p:cNvPr>
              <p:cNvSpPr txBox="1"/>
              <p:nvPr/>
            </p:nvSpPr>
            <p:spPr>
              <a:xfrm>
                <a:off x="1624097" y="5779913"/>
                <a:ext cx="1536570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sz="17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BECC054-99D9-467D-9304-894E0E647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097" y="5779913"/>
                <a:ext cx="1536570" cy="353943"/>
              </a:xfrm>
              <a:prstGeom prst="rect">
                <a:avLst/>
              </a:prstGeom>
              <a:blipFill>
                <a:blip r:embed="rId7"/>
                <a:stretch>
                  <a:fillRect r="-6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A33CC55-74DF-454C-B39D-2F6F3CD97BC6}"/>
                  </a:ext>
                </a:extLst>
              </p:cNvPr>
              <p:cNvSpPr txBox="1"/>
              <p:nvPr/>
            </p:nvSpPr>
            <p:spPr>
              <a:xfrm>
                <a:off x="1812964" y="5594157"/>
                <a:ext cx="1536570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sz="17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A33CC55-74DF-454C-B39D-2F6F3CD97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964" y="5594157"/>
                <a:ext cx="1536570" cy="3539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9E90B1E-3E5E-43E4-BECD-B4610EC801B3}"/>
                  </a:ext>
                </a:extLst>
              </p:cNvPr>
              <p:cNvSpPr txBox="1"/>
              <p:nvPr/>
            </p:nvSpPr>
            <p:spPr>
              <a:xfrm>
                <a:off x="1884193" y="5405260"/>
                <a:ext cx="842073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sz="17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9E90B1E-3E5E-43E4-BECD-B4610EC80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193" y="5405260"/>
                <a:ext cx="842073" cy="353943"/>
              </a:xfrm>
              <a:prstGeom prst="rect">
                <a:avLst/>
              </a:prstGeom>
              <a:blipFill>
                <a:blip r:embed="rId9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6F40D65-7F02-48EC-B998-ECEDEC86175D}"/>
                  </a:ext>
                </a:extLst>
              </p:cNvPr>
              <p:cNvSpPr txBox="1"/>
              <p:nvPr/>
            </p:nvSpPr>
            <p:spPr>
              <a:xfrm>
                <a:off x="1885428" y="5199111"/>
                <a:ext cx="842073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sz="17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6F40D65-7F02-48EC-B998-ECEDEC861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428" y="5199111"/>
                <a:ext cx="842073" cy="353943"/>
              </a:xfrm>
              <a:prstGeom prst="rect">
                <a:avLst/>
              </a:prstGeom>
              <a:blipFill>
                <a:blip r:embed="rId10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6982B4A-F6EB-438A-8984-C53FA2F2DB27}"/>
                  </a:ext>
                </a:extLst>
              </p:cNvPr>
              <p:cNvSpPr txBox="1"/>
              <p:nvPr/>
            </p:nvSpPr>
            <p:spPr>
              <a:xfrm>
                <a:off x="1890159" y="4988888"/>
                <a:ext cx="842073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sz="17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6982B4A-F6EB-438A-8984-C53FA2F2D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159" y="4988888"/>
                <a:ext cx="842073" cy="353943"/>
              </a:xfrm>
              <a:prstGeom prst="rect">
                <a:avLst/>
              </a:prstGeom>
              <a:blipFill>
                <a:blip r:embed="rId11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8555893-6C1B-4F82-BD32-419C54EDA6EC}"/>
                  </a:ext>
                </a:extLst>
              </p:cNvPr>
              <p:cNvSpPr txBox="1"/>
              <p:nvPr/>
            </p:nvSpPr>
            <p:spPr>
              <a:xfrm>
                <a:off x="1886423" y="4789935"/>
                <a:ext cx="842073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sz="17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8555893-6C1B-4F82-BD32-419C54EDA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423" y="4789935"/>
                <a:ext cx="842073" cy="353943"/>
              </a:xfrm>
              <a:prstGeom prst="rect">
                <a:avLst/>
              </a:prstGeom>
              <a:blipFill>
                <a:blip r:embed="rId12"/>
                <a:stretch>
                  <a:fillRect r="-323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95EC112-0615-4457-B061-63975AB04495}"/>
                  </a:ext>
                </a:extLst>
              </p:cNvPr>
              <p:cNvSpPr txBox="1"/>
              <p:nvPr/>
            </p:nvSpPr>
            <p:spPr>
              <a:xfrm>
                <a:off x="2098460" y="4493576"/>
                <a:ext cx="4135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sz="17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95EC112-0615-4457-B061-63975AB04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460" y="4493576"/>
                <a:ext cx="413538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090EB8F-77E7-49B2-A4AA-637408C5A497}"/>
                  </a:ext>
                </a:extLst>
              </p:cNvPr>
              <p:cNvSpPr txBox="1"/>
              <p:nvPr/>
            </p:nvSpPr>
            <p:spPr>
              <a:xfrm>
                <a:off x="2098460" y="4231529"/>
                <a:ext cx="4135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sz="17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090EB8F-77E7-49B2-A4AA-637408C5A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460" y="4231529"/>
                <a:ext cx="413538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D377B49A-3124-4EBC-A5AB-BFD038FAD5F2}"/>
              </a:ext>
            </a:extLst>
          </p:cNvPr>
          <p:cNvSpPr/>
          <p:nvPr/>
        </p:nvSpPr>
        <p:spPr>
          <a:xfrm>
            <a:off x="1236135" y="4216354"/>
            <a:ext cx="2302933" cy="2175978"/>
          </a:xfrm>
          <a:custGeom>
            <a:avLst/>
            <a:gdLst>
              <a:gd name="connsiteX0" fmla="*/ 0 w 2209800"/>
              <a:gd name="connsiteY0" fmla="*/ 2306337 h 2314803"/>
              <a:gd name="connsiteX1" fmla="*/ 381000 w 2209800"/>
              <a:gd name="connsiteY1" fmla="*/ 2069270 h 2314803"/>
              <a:gd name="connsiteX2" fmla="*/ 626534 w 2209800"/>
              <a:gd name="connsiteY2" fmla="*/ 1485070 h 2314803"/>
              <a:gd name="connsiteX3" fmla="*/ 863600 w 2209800"/>
              <a:gd name="connsiteY3" fmla="*/ 189670 h 2314803"/>
              <a:gd name="connsiteX4" fmla="*/ 1092200 w 2209800"/>
              <a:gd name="connsiteY4" fmla="*/ 62670 h 2314803"/>
              <a:gd name="connsiteX5" fmla="*/ 1337734 w 2209800"/>
              <a:gd name="connsiteY5" fmla="*/ 731537 h 2314803"/>
              <a:gd name="connsiteX6" fmla="*/ 1634067 w 2209800"/>
              <a:gd name="connsiteY6" fmla="*/ 1849137 h 2314803"/>
              <a:gd name="connsiteX7" fmla="*/ 1803400 w 2209800"/>
              <a:gd name="connsiteY7" fmla="*/ 2162403 h 2314803"/>
              <a:gd name="connsiteX8" fmla="*/ 2209800 w 2209800"/>
              <a:gd name="connsiteY8" fmla="*/ 2314803 h 231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9800" h="2314803">
                <a:moveTo>
                  <a:pt x="0" y="2306337"/>
                </a:moveTo>
                <a:cubicBezTo>
                  <a:pt x="138289" y="2256242"/>
                  <a:pt x="276578" y="2206148"/>
                  <a:pt x="381000" y="2069270"/>
                </a:cubicBezTo>
                <a:cubicBezTo>
                  <a:pt x="485422" y="1932392"/>
                  <a:pt x="546101" y="1798337"/>
                  <a:pt x="626534" y="1485070"/>
                </a:cubicBezTo>
                <a:cubicBezTo>
                  <a:pt x="706967" y="1171803"/>
                  <a:pt x="785989" y="426737"/>
                  <a:pt x="863600" y="189670"/>
                </a:cubicBezTo>
                <a:cubicBezTo>
                  <a:pt x="941211" y="-47397"/>
                  <a:pt x="1013178" y="-27641"/>
                  <a:pt x="1092200" y="62670"/>
                </a:cubicBezTo>
                <a:cubicBezTo>
                  <a:pt x="1171222" y="152981"/>
                  <a:pt x="1247423" y="433793"/>
                  <a:pt x="1337734" y="731537"/>
                </a:cubicBezTo>
                <a:cubicBezTo>
                  <a:pt x="1428045" y="1029281"/>
                  <a:pt x="1556456" y="1610659"/>
                  <a:pt x="1634067" y="1849137"/>
                </a:cubicBezTo>
                <a:cubicBezTo>
                  <a:pt x="1711678" y="2087615"/>
                  <a:pt x="1707445" y="2084792"/>
                  <a:pt x="1803400" y="2162403"/>
                </a:cubicBezTo>
                <a:cubicBezTo>
                  <a:pt x="1899356" y="2240014"/>
                  <a:pt x="2126544" y="2292225"/>
                  <a:pt x="2209800" y="2314803"/>
                </a:cubicBezTo>
              </a:path>
            </a:pathLst>
          </a:cu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67F5ABC-7EDF-4DD9-A954-66F727FFA29E}"/>
              </a:ext>
            </a:extLst>
          </p:cNvPr>
          <p:cNvGrpSpPr/>
          <p:nvPr/>
        </p:nvGrpSpPr>
        <p:grpSpPr>
          <a:xfrm>
            <a:off x="754743" y="1182185"/>
            <a:ext cx="1029128" cy="1459423"/>
            <a:chOff x="4962017" y="680359"/>
            <a:chExt cx="1029128" cy="1459423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72390F3-1E2C-40A2-A0E3-C27AD46E0A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14316" y="1150026"/>
              <a:ext cx="92688" cy="989756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98E7A6F-2346-4351-9496-32F9F181B644}"/>
                </a:ext>
              </a:extLst>
            </p:cNvPr>
            <p:cNvSpPr txBox="1"/>
            <p:nvPr/>
          </p:nvSpPr>
          <p:spPr>
            <a:xfrm>
              <a:off x="4962017" y="680359"/>
              <a:ext cx="1029128" cy="615553"/>
            </a:xfrm>
            <a:prstGeom prst="rect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400" dirty="0"/>
                <a:t>Data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C10C1D8-6FCD-4008-95B0-DF289D90737C}"/>
              </a:ext>
            </a:extLst>
          </p:cNvPr>
          <p:cNvGrpSpPr/>
          <p:nvPr/>
        </p:nvGrpSpPr>
        <p:grpSpPr>
          <a:xfrm>
            <a:off x="204313" y="4928483"/>
            <a:ext cx="1608651" cy="957378"/>
            <a:chOff x="4428161" y="531291"/>
            <a:chExt cx="1608651" cy="957378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ACE4731-8E3C-47CC-B118-8A420ACC3C95}"/>
                </a:ext>
              </a:extLst>
            </p:cNvPr>
            <p:cNvCxnSpPr>
              <a:cxnSpLocks/>
            </p:cNvCxnSpPr>
            <p:nvPr/>
          </p:nvCxnSpPr>
          <p:spPr>
            <a:xfrm>
              <a:off x="5634202" y="1029352"/>
              <a:ext cx="402610" cy="459317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76A649B-F315-4FEC-97DB-0F62706EF423}"/>
                </a:ext>
              </a:extLst>
            </p:cNvPr>
            <p:cNvSpPr txBox="1"/>
            <p:nvPr/>
          </p:nvSpPr>
          <p:spPr>
            <a:xfrm>
              <a:off x="4428161" y="531291"/>
              <a:ext cx="1378450" cy="584775"/>
            </a:xfrm>
            <a:prstGeom prst="rect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5">
                      <a:lumMod val="50000"/>
                    </a:schemeClr>
                  </a:solidFill>
                </a:rPr>
                <a:t>Means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4F9FB96C-7113-4D8D-80C4-9E37D170839E}"/>
              </a:ext>
            </a:extLst>
          </p:cNvPr>
          <p:cNvSpPr txBox="1"/>
          <p:nvPr/>
        </p:nvSpPr>
        <p:spPr>
          <a:xfrm>
            <a:off x="190115" y="201448"/>
            <a:ext cx="800566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/>
              <a:t>Sampling Dist. for a Mean</a:t>
            </a:r>
            <a:endParaRPr lang="en-US" sz="55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84BE934-6157-4157-AE61-D1C40FA896CB}"/>
              </a:ext>
            </a:extLst>
          </p:cNvPr>
          <p:cNvCxnSpPr>
            <a:cxnSpLocks/>
          </p:cNvCxnSpPr>
          <p:nvPr/>
        </p:nvCxnSpPr>
        <p:spPr>
          <a:xfrm flipV="1">
            <a:off x="2703047" y="2769506"/>
            <a:ext cx="3528422" cy="199988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80E8EE1-6D8E-40C2-BAE9-9000DD47E231}"/>
              </a:ext>
            </a:extLst>
          </p:cNvPr>
          <p:cNvSpPr txBox="1"/>
          <p:nvPr/>
        </p:nvSpPr>
        <p:spPr>
          <a:xfrm>
            <a:off x="3553259" y="4805096"/>
            <a:ext cx="2044722" cy="954107"/>
          </a:xfrm>
          <a:prstGeom prst="rect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Sampl</a:t>
            </a:r>
            <a:r>
              <a:rPr lang="en-US" sz="2800" b="1" u="sng" dirty="0">
                <a:solidFill>
                  <a:srgbClr val="0070C0"/>
                </a:solidFill>
              </a:rPr>
              <a:t>ing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Distribution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A935C9E-2F7A-4A45-911F-45800ED0ABA0}"/>
              </a:ext>
            </a:extLst>
          </p:cNvPr>
          <p:cNvCxnSpPr>
            <a:stCxn id="28" idx="0"/>
          </p:cNvCxnSpPr>
          <p:nvPr/>
        </p:nvCxnSpPr>
        <p:spPr>
          <a:xfrm flipV="1">
            <a:off x="9285708" y="3041765"/>
            <a:ext cx="2340235" cy="445787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7CC8430-631F-41B7-A954-ADA32C6A88A0}"/>
              </a:ext>
            </a:extLst>
          </p:cNvPr>
          <p:cNvSpPr txBox="1"/>
          <p:nvPr/>
        </p:nvSpPr>
        <p:spPr>
          <a:xfrm>
            <a:off x="6822858" y="3487552"/>
            <a:ext cx="4925699" cy="1938992"/>
          </a:xfrm>
          <a:prstGeom prst="rect">
            <a:avLst/>
          </a:prstGeom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000" dirty="0"/>
              <a:t>We </a:t>
            </a:r>
            <a:r>
              <a:rPr lang="en-US" altLang="zh-CN" sz="3000" b="1" dirty="0">
                <a:solidFill>
                  <a:srgbClr val="0070C0"/>
                </a:solidFill>
              </a:rPr>
              <a:t>divide by n</a:t>
            </a:r>
            <a:r>
              <a:rPr lang="en-US" altLang="zh-CN" sz="3000" dirty="0"/>
              <a:t>, so spread affected by sample size. </a:t>
            </a:r>
            <a:endParaRPr lang="en-US" altLang="zh-CN" sz="3000" dirty="0" smtClean="0"/>
          </a:p>
          <a:p>
            <a:r>
              <a:rPr lang="en-US" altLang="zh-CN" sz="3000" dirty="0" smtClean="0"/>
              <a:t>Higher </a:t>
            </a:r>
            <a:r>
              <a:rPr lang="en-US" altLang="zh-CN" sz="3000" dirty="0"/>
              <a:t>sample size means </a:t>
            </a:r>
            <a:r>
              <a:rPr lang="en-US" altLang="zh-CN" sz="3000" b="1" dirty="0">
                <a:solidFill>
                  <a:srgbClr val="0070C0"/>
                </a:solidFill>
              </a:rPr>
              <a:t>less variation</a:t>
            </a:r>
            <a:r>
              <a:rPr lang="en-US" altLang="zh-CN" sz="3000" dirty="0" smtClean="0"/>
              <a:t>.</a:t>
            </a:r>
            <a:endParaRPr lang="en-US" altLang="zh-CN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4">
                <a:extLst>
                  <a:ext uri="{FF2B5EF4-FFF2-40B4-BE49-F238E27FC236}">
                    <a16:creationId xmlns:a16="http://schemas.microsoft.com/office/drawing/2014/main" id="{A7CA8E2C-9880-4F6C-9D12-5A2307107816}"/>
                  </a:ext>
                </a:extLst>
              </p:cNvPr>
              <p:cNvSpPr txBox="1"/>
              <p:nvPr/>
            </p:nvSpPr>
            <p:spPr>
              <a:xfrm>
                <a:off x="3902149" y="5957364"/>
                <a:ext cx="2295028" cy="707886"/>
              </a:xfrm>
              <a:prstGeom prst="rect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µ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40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sz="4000" b="1" dirty="0">
                    <a:solidFill>
                      <a:srgbClr val="00B050"/>
                    </a:solidFill>
                  </a:rPr>
                  <a:t> = $194 </a:t>
                </a:r>
              </a:p>
            </p:txBody>
          </p:sp>
        </mc:Choice>
        <mc:Fallback xmlns="">
          <p:sp>
            <p:nvSpPr>
              <p:cNvPr id="29" name="TextBox 4">
                <a:extLst>
                  <a:ext uri="{FF2B5EF4-FFF2-40B4-BE49-F238E27FC236}">
                    <a16:creationId xmlns:a16="http://schemas.microsoft.com/office/drawing/2014/main" id="{A7CA8E2C-9880-4F6C-9D12-5A2307107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149" y="5957364"/>
                <a:ext cx="2295028" cy="707886"/>
              </a:xfrm>
              <a:prstGeom prst="rect">
                <a:avLst/>
              </a:prstGeom>
              <a:blipFill>
                <a:blip r:embed="rId15"/>
                <a:stretch>
                  <a:fillRect t="-9302" r="-8205" b="-27132"/>
                </a:stretch>
              </a:blipFill>
              <a:ln w="762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4">
                <a:extLst>
                  <a:ext uri="{FF2B5EF4-FFF2-40B4-BE49-F238E27FC236}">
                    <a16:creationId xmlns:a16="http://schemas.microsoft.com/office/drawing/2014/main" id="{CCB68A7B-8CF6-4263-9996-509F272FEAAD}"/>
                  </a:ext>
                </a:extLst>
              </p:cNvPr>
              <p:cNvSpPr txBox="1"/>
              <p:nvPr/>
            </p:nvSpPr>
            <p:spPr>
              <a:xfrm>
                <a:off x="6491247" y="104740"/>
                <a:ext cx="5700753" cy="1556901"/>
              </a:xfrm>
              <a:prstGeom prst="rect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sz="3000" dirty="0"/>
                  <a:t> </a:t>
                </a:r>
                <a:r>
                  <a:rPr lang="en-US" sz="3000" dirty="0">
                    <a:sym typeface="Wingdings" panose="05000000000000000000" pitchFamily="2" charset="2"/>
                  </a:rPr>
                  <a:t> The higher the spread in the population data, the higher the spread in the sampling distribution.</a:t>
                </a:r>
                <a:endParaRPr lang="en-US" sz="3000" dirty="0"/>
              </a:p>
            </p:txBody>
          </p:sp>
        </mc:Choice>
        <mc:Fallback xmlns="">
          <p:sp>
            <p:nvSpPr>
              <p:cNvPr id="32" name="TextBox 4">
                <a:extLst>
                  <a:ext uri="{FF2B5EF4-FFF2-40B4-BE49-F238E27FC236}">
                    <a16:creationId xmlns:a16="http://schemas.microsoft.com/office/drawing/2014/main" id="{CCB68A7B-8CF6-4263-9996-509F272FE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247" y="104740"/>
                <a:ext cx="5700753" cy="1556901"/>
              </a:xfrm>
              <a:prstGeom prst="rect">
                <a:avLst/>
              </a:prstGeom>
              <a:blipFill>
                <a:blip r:embed="rId16"/>
                <a:stretch>
                  <a:fillRect l="-1899" r="-1055" b="-7807"/>
                </a:stretch>
              </a:blipFill>
              <a:ln w="762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26">
            <a:extLst>
              <a:ext uri="{FF2B5EF4-FFF2-40B4-BE49-F238E27FC236}">
                <a16:creationId xmlns:a16="http://schemas.microsoft.com/office/drawing/2014/main" id="{0A935C9E-2F7A-4A45-911F-45800ED0ABA0}"/>
              </a:ext>
            </a:extLst>
          </p:cNvPr>
          <p:cNvCxnSpPr>
            <a:stCxn id="32" idx="2"/>
          </p:cNvCxnSpPr>
          <p:nvPr/>
        </p:nvCxnSpPr>
        <p:spPr>
          <a:xfrm>
            <a:off x="9341624" y="1661641"/>
            <a:ext cx="2039811" cy="442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10">
                <a:extLst>
                  <a:ext uri="{FF2B5EF4-FFF2-40B4-BE49-F238E27FC236}">
                    <a16:creationId xmlns:a16="http://schemas.microsoft.com/office/drawing/2014/main" id="{384186A2-AB54-4C37-A072-59ED535C8758}"/>
                  </a:ext>
                </a:extLst>
              </p:cNvPr>
              <p:cNvSpPr txBox="1"/>
              <p:nvPr/>
            </p:nvSpPr>
            <p:spPr>
              <a:xfrm>
                <a:off x="6037282" y="1829283"/>
                <a:ext cx="6448301" cy="1532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𝑁𝑜𝑟𝑚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acc>
                                <m:accPr>
                                  <m:chr m:val="̅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acc>
                                    <m:accPr>
                                      <m:chr m:val="̅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sub>
                              </m:sSub>
                            </m:e>
                            <m:sup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3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endParaRPr lang="en-US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TextBox 10">
                <a:extLst>
                  <a:ext uri="{FF2B5EF4-FFF2-40B4-BE49-F238E27FC236}">
                    <a16:creationId xmlns:a16="http://schemas.microsoft.com/office/drawing/2014/main" id="{384186A2-AB54-4C37-A072-59ED535C8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282" y="1829283"/>
                <a:ext cx="6448301" cy="15329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478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692589-663C-4660-A8FC-F72F800B531D}"/>
                  </a:ext>
                </a:extLst>
              </p:cNvPr>
              <p:cNvSpPr txBox="1"/>
              <p:nvPr/>
            </p:nvSpPr>
            <p:spPr>
              <a:xfrm>
                <a:off x="396996" y="536988"/>
                <a:ext cx="11590263" cy="3939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0" b="1" dirty="0" smtClean="0">
                    <a:solidFill>
                      <a:schemeClr val="tx1"/>
                    </a:solidFill>
                  </a:rPr>
                  <a:t>Topics</a:t>
                </a:r>
                <a:endParaRPr lang="en-US" sz="5200" dirty="0">
                  <a:solidFill>
                    <a:schemeClr val="tx1"/>
                  </a:solidFill>
                </a:endParaRPr>
              </a:p>
              <a:p>
                <a:pPr marL="914400" indent="-914400">
                  <a:buAutoNum type="arabicPeriod"/>
                </a:pPr>
                <a:r>
                  <a:rPr lang="en-US" sz="5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5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µ</m:t>
                    </m:r>
                  </m:oMath>
                </a14:m>
                <a:r>
                  <a:rPr lang="en-US" sz="5200" dirty="0">
                    <a:solidFill>
                      <a:schemeClr val="tx1"/>
                    </a:solidFill>
                  </a:rPr>
                  <a:t> vs.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5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sz="5200" dirty="0">
                  <a:solidFill>
                    <a:schemeClr val="tx1"/>
                  </a:solidFill>
                </a:endParaRPr>
              </a:p>
              <a:p>
                <a:pPr marL="914400" indent="-914400">
                  <a:buAutoNum type="arabicPeriod"/>
                </a:pPr>
                <a:r>
                  <a:rPr lang="en-US" sz="5200" dirty="0">
                    <a:solidFill>
                      <a:schemeClr val="tx1"/>
                    </a:solidFill>
                  </a:rPr>
                  <a:t>Sampling distribution for a mean</a:t>
                </a:r>
              </a:p>
              <a:p>
                <a:pPr marL="914400" indent="-914400">
                  <a:buAutoNum type="arabicPeriod"/>
                </a:pPr>
                <a:r>
                  <a:rPr lang="en-US" sz="6600" b="1" dirty="0">
                    <a:solidFill>
                      <a:schemeClr val="tx1"/>
                    </a:solidFill>
                  </a:rPr>
                  <a:t>Central limit </a:t>
                </a:r>
                <a:r>
                  <a:rPr lang="en-US" sz="6600" b="1" dirty="0" smtClean="0">
                    <a:solidFill>
                      <a:schemeClr val="tx1"/>
                    </a:solidFill>
                  </a:rPr>
                  <a:t>theorem</a:t>
                </a:r>
                <a:endParaRPr lang="en-US" sz="6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692589-663C-4660-A8FC-F72F800B5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96" y="536988"/>
                <a:ext cx="11590263" cy="3939540"/>
              </a:xfrm>
              <a:prstGeom prst="rect">
                <a:avLst/>
              </a:prstGeom>
              <a:blipFill>
                <a:blip r:embed="rId3"/>
                <a:stretch>
                  <a:fillRect l="-4471" t="-6656" b="-111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21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194598-F258-4924-A22A-B7CDA3C73716}"/>
              </a:ext>
            </a:extLst>
          </p:cNvPr>
          <p:cNvSpPr txBox="1"/>
          <p:nvPr/>
        </p:nvSpPr>
        <p:spPr>
          <a:xfrm>
            <a:off x="328474" y="239466"/>
            <a:ext cx="895756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/>
              <a:t>Central Limit Theorem (CLT)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65A013-8C7A-44BD-89C8-B3ED5ABAE11D}"/>
              </a:ext>
            </a:extLst>
          </p:cNvPr>
          <p:cNvSpPr txBox="1"/>
          <p:nvPr/>
        </p:nvSpPr>
        <p:spPr>
          <a:xfrm>
            <a:off x="426286" y="4074505"/>
            <a:ext cx="117657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Useful because we </a:t>
            </a:r>
            <a:r>
              <a:rPr lang="en-US" sz="3200" b="1" dirty="0">
                <a:solidFill>
                  <a:srgbClr val="FFFF00"/>
                </a:solidFill>
              </a:rPr>
              <a:t>never know </a:t>
            </a:r>
            <a:r>
              <a:rPr lang="en-US" sz="3200" dirty="0"/>
              <a:t>the population’s shape! </a:t>
            </a: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Now if there is a large enough sample, we </a:t>
            </a:r>
            <a:r>
              <a:rPr lang="en-US" sz="3200" dirty="0"/>
              <a:t>can </a:t>
            </a:r>
            <a:r>
              <a:rPr lang="en-US" sz="3200" dirty="0">
                <a:solidFill>
                  <a:srgbClr val="FFFF00"/>
                </a:solidFill>
              </a:rPr>
              <a:t>model </a:t>
            </a:r>
            <a:r>
              <a:rPr lang="en-US" sz="3200" dirty="0" smtClean="0">
                <a:solidFill>
                  <a:srgbClr val="FFFF00"/>
                </a:solidFill>
              </a:rPr>
              <a:t>the </a:t>
            </a:r>
            <a:r>
              <a:rPr lang="en-US" sz="3200" dirty="0">
                <a:solidFill>
                  <a:srgbClr val="FFFF00"/>
                </a:solidFill>
              </a:rPr>
              <a:t>sampling </a:t>
            </a:r>
            <a:r>
              <a:rPr lang="en-US" sz="3200" dirty="0" smtClean="0">
                <a:solidFill>
                  <a:srgbClr val="FFFF00"/>
                </a:solidFill>
              </a:rPr>
              <a:t>distribution for the mean.</a:t>
            </a:r>
            <a:endParaRPr lang="en-US" sz="3200" dirty="0"/>
          </a:p>
        </p:txBody>
      </p:sp>
      <p:sp>
        <p:nvSpPr>
          <p:cNvPr id="15" name="矩形 14"/>
          <p:cNvSpPr/>
          <p:nvPr/>
        </p:nvSpPr>
        <p:spPr>
          <a:xfrm>
            <a:off x="426286" y="1404911"/>
            <a:ext cx="1193101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u="sng" dirty="0"/>
              <a:t>Central limit theorem (CLT):</a:t>
            </a:r>
            <a:r>
              <a:rPr lang="en-US" altLang="zh-CN" sz="3200" dirty="0"/>
              <a:t> </a:t>
            </a:r>
          </a:p>
          <a:p>
            <a:r>
              <a:rPr lang="en-US" altLang="zh-CN" sz="3200" dirty="0" smtClean="0">
                <a:latin typeface="Candara Light" panose="020E0502030303020204" pitchFamily="34" charset="0"/>
              </a:rPr>
              <a:t>If you have a </a:t>
            </a:r>
            <a:r>
              <a:rPr lang="en-US" altLang="zh-CN" sz="3200" dirty="0">
                <a:latin typeface="Candara Light" panose="020E0502030303020204" pitchFamily="34" charset="0"/>
              </a:rPr>
              <a:t>population with mean μ and take </a:t>
            </a:r>
            <a:r>
              <a:rPr lang="en-US" altLang="zh-CN" sz="3200" b="1" dirty="0">
                <a:solidFill>
                  <a:srgbClr val="FFFF00"/>
                </a:solidFill>
                <a:latin typeface="Candara Light" panose="020E0502030303020204" pitchFamily="34" charset="0"/>
              </a:rPr>
              <a:t>sufficiently large</a:t>
            </a:r>
            <a:r>
              <a:rPr lang="en-US" altLang="zh-CN" sz="3200" dirty="0">
                <a:latin typeface="Candara Light" panose="020E0502030303020204" pitchFamily="34" charset="0"/>
              </a:rPr>
              <a:t> </a:t>
            </a:r>
            <a:r>
              <a:rPr lang="en-US" altLang="zh-CN" sz="3200" b="1" dirty="0">
                <a:solidFill>
                  <a:srgbClr val="66FFFF"/>
                </a:solidFill>
                <a:latin typeface="Candara Light" panose="020E0502030303020204" pitchFamily="34" charset="0"/>
              </a:rPr>
              <a:t>random</a:t>
            </a:r>
            <a:r>
              <a:rPr lang="en-US" altLang="zh-CN" sz="3200" dirty="0">
                <a:latin typeface="Candara Light" panose="020E0502030303020204" pitchFamily="34" charset="0"/>
              </a:rPr>
              <a:t> samples from the population </a:t>
            </a:r>
            <a:r>
              <a:rPr lang="en-US" altLang="zh-CN" sz="3200" b="1" dirty="0">
                <a:solidFill>
                  <a:srgbClr val="99FF99"/>
                </a:solidFill>
                <a:latin typeface="Candara Light" panose="020E0502030303020204" pitchFamily="34" charset="0"/>
              </a:rPr>
              <a:t>with </a:t>
            </a:r>
            <a:r>
              <a:rPr lang="en-US" altLang="zh-CN" sz="3200" b="1" dirty="0" smtClean="0">
                <a:solidFill>
                  <a:srgbClr val="99FF99"/>
                </a:solidFill>
                <a:latin typeface="Candara Light" panose="020E0502030303020204" pitchFamily="34" charset="0"/>
              </a:rPr>
              <a:t>replacement</a:t>
            </a:r>
            <a:r>
              <a:rPr lang="en-US" altLang="zh-CN" sz="3200" dirty="0" smtClean="0">
                <a:latin typeface="Candara Light" panose="020E0502030303020204" pitchFamily="34" charset="0"/>
              </a:rPr>
              <a:t>, </a:t>
            </a:r>
            <a:r>
              <a:rPr lang="en-US" altLang="zh-CN" sz="3200" dirty="0">
                <a:latin typeface="Candara Light" panose="020E0502030303020204" pitchFamily="34" charset="0"/>
              </a:rPr>
              <a:t>then the distribution of </a:t>
            </a:r>
            <a:r>
              <a:rPr lang="en-US" altLang="zh-CN" sz="3200" b="1" dirty="0">
                <a:solidFill>
                  <a:srgbClr val="FFFF00"/>
                </a:solidFill>
                <a:latin typeface="Candara Light" panose="020E0502030303020204" pitchFamily="34" charset="0"/>
              </a:rPr>
              <a:t>the sample means </a:t>
            </a:r>
            <a:r>
              <a:rPr lang="en-US" altLang="zh-CN" sz="3200" dirty="0">
                <a:latin typeface="Candara Light" panose="020E0502030303020204" pitchFamily="34" charset="0"/>
              </a:rPr>
              <a:t>will be </a:t>
            </a:r>
            <a:r>
              <a:rPr lang="en-US" altLang="zh-CN" sz="3200" b="1" u="sng" dirty="0">
                <a:solidFill>
                  <a:srgbClr val="FFFF00"/>
                </a:solidFill>
                <a:latin typeface="Candara Light" panose="020E0502030303020204" pitchFamily="34" charset="0"/>
              </a:rPr>
              <a:t>approximately</a:t>
            </a:r>
            <a:r>
              <a:rPr lang="en-US" altLang="zh-CN" sz="3200" b="1" dirty="0">
                <a:solidFill>
                  <a:srgbClr val="FFFF00"/>
                </a:solidFill>
                <a:latin typeface="Candara Light" panose="020E0502030303020204" pitchFamily="34" charset="0"/>
              </a:rPr>
              <a:t> normally distributed</a:t>
            </a:r>
            <a:r>
              <a:rPr lang="en-US" altLang="zh-CN" sz="3200" dirty="0">
                <a:latin typeface="Candara Light" panose="020E0502030303020204" pitchFamily="34" charset="0"/>
              </a:rPr>
              <a:t>.</a:t>
            </a:r>
            <a:endParaRPr lang="zh-CN" altLang="en-US" sz="3200" dirty="0"/>
          </a:p>
          <a:p>
            <a:endParaRPr lang="en-US" altLang="zh-CN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75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0481FA-52AC-4E87-8E6D-A8882665DDCD}"/>
              </a:ext>
            </a:extLst>
          </p:cNvPr>
          <p:cNvSpPr txBox="1"/>
          <p:nvPr/>
        </p:nvSpPr>
        <p:spPr>
          <a:xfrm>
            <a:off x="337351" y="435005"/>
            <a:ext cx="1065320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b="1" dirty="0"/>
              <a:t>Condition 1: </a:t>
            </a:r>
            <a:r>
              <a:rPr lang="en-US" sz="5500" dirty="0"/>
              <a:t>Random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0AD60E-4FE2-48E6-A42B-4E4975754748}"/>
                  </a:ext>
                </a:extLst>
              </p:cNvPr>
              <p:cNvSpPr txBox="1"/>
              <p:nvPr/>
            </p:nvSpPr>
            <p:spPr>
              <a:xfrm>
                <a:off x="464673" y="1576742"/>
                <a:ext cx="11407805" cy="4385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/>
                  <a:t>You </a:t>
                </a:r>
                <a:r>
                  <a:rPr lang="en-US" sz="3600" dirty="0"/>
                  <a:t>must ensure the sample was </a:t>
                </a:r>
                <a:r>
                  <a:rPr lang="en-US" sz="3600" b="1" dirty="0">
                    <a:solidFill>
                      <a:srgbClr val="FFFF00"/>
                    </a:solidFill>
                  </a:rPr>
                  <a:t>randomly selected </a:t>
                </a:r>
                <a:r>
                  <a:rPr lang="en-US" sz="3600" dirty="0"/>
                  <a:t>from </a:t>
                </a:r>
                <a:r>
                  <a:rPr lang="en-US" sz="3600" dirty="0">
                    <a:solidFill>
                      <a:srgbClr val="FFFF00"/>
                    </a:solidFill>
                  </a:rPr>
                  <a:t>the </a:t>
                </a:r>
                <a:r>
                  <a:rPr lang="en-US" sz="3600" b="1" dirty="0">
                    <a:solidFill>
                      <a:srgbClr val="FFFF00"/>
                    </a:solidFill>
                  </a:rPr>
                  <a:t>target population </a:t>
                </a:r>
                <a:r>
                  <a:rPr lang="en-US" sz="3600" dirty="0"/>
                  <a:t>(in the case of an experiment, you must ensure there was </a:t>
                </a:r>
                <a:r>
                  <a:rPr lang="en-US" sz="3600" dirty="0" smtClean="0"/>
                  <a:t>a random </a:t>
                </a:r>
                <a:r>
                  <a:rPr lang="en-US" sz="3600" dirty="0"/>
                  <a:t>assignment to treatment)</a:t>
                </a:r>
              </a:p>
              <a:p>
                <a:endParaRPr lang="en-US" sz="2000" dirty="0"/>
              </a:p>
              <a:p>
                <a:r>
                  <a:rPr lang="en-US" sz="4000" u="sng" dirty="0" smtClean="0"/>
                  <a:t>Why must this condition be satisfied?</a:t>
                </a:r>
              </a:p>
              <a:p>
                <a:endParaRPr lang="en-US" sz="300" u="sng" dirty="0"/>
              </a:p>
              <a:p>
                <a:r>
                  <a:rPr lang="en-US" sz="3600" dirty="0"/>
                  <a:t>If </a:t>
                </a:r>
                <a:r>
                  <a:rPr lang="en-US" sz="3600" dirty="0" smtClean="0"/>
                  <a:t>th</a:t>
                </a:r>
                <a:r>
                  <a:rPr lang="en-US" altLang="zh-CN" sz="3600" dirty="0" smtClean="0"/>
                  <a:t>is</a:t>
                </a:r>
                <a:r>
                  <a:rPr lang="en-US" sz="3600" dirty="0" smtClean="0"/>
                  <a:t> condition </a:t>
                </a:r>
                <a:r>
                  <a:rPr lang="en-US" sz="3600" dirty="0"/>
                  <a:t>is not satisfied, your estimator is </a:t>
                </a:r>
                <a:r>
                  <a:rPr lang="en-US" sz="3600" b="1" dirty="0">
                    <a:solidFill>
                      <a:srgbClr val="FFFF00"/>
                    </a:solidFill>
                  </a:rPr>
                  <a:t>biased</a:t>
                </a:r>
                <a:r>
                  <a:rPr lang="en-US" sz="3600" dirty="0"/>
                  <a:t>. </a:t>
                </a:r>
                <a:endParaRPr lang="en-US" sz="3600" dirty="0" smtClean="0"/>
              </a:p>
              <a:p>
                <a:r>
                  <a:rPr lang="en-US" sz="3600" dirty="0" smtClean="0"/>
                  <a:t>If </a:t>
                </a:r>
                <a:r>
                  <a:rPr lang="en-US" sz="3600" dirty="0"/>
                  <a:t>it is satisfied, your sampling distribution is </a:t>
                </a:r>
                <a:r>
                  <a:rPr lang="en-US" sz="3600" b="1" dirty="0" smtClean="0">
                    <a:solidFill>
                      <a:srgbClr val="FFFF00"/>
                    </a:solidFill>
                  </a:rPr>
                  <a:t>centered</a:t>
                </a:r>
              </a:p>
              <a:p>
                <a:r>
                  <a:rPr lang="en-US" sz="3600" dirty="0">
                    <a:solidFill>
                      <a:srgbClr val="FFFF00"/>
                    </a:solidFill>
                  </a:rPr>
                  <a:t>at the true population mean value </a:t>
                </a:r>
                <a:r>
                  <a:rPr lang="en-US" sz="3600" dirty="0">
                    <a:solidFill>
                      <a:srgbClr val="FFFF00"/>
                    </a:solidFill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36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  <m:r>
                      <a:rPr lang="en-US" sz="36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3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0AD60E-4FE2-48E6-A42B-4E4975754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73" y="1576742"/>
                <a:ext cx="11407805" cy="4385816"/>
              </a:xfrm>
              <a:prstGeom prst="rect">
                <a:avLst/>
              </a:prstGeom>
              <a:blipFill>
                <a:blip r:embed="rId3"/>
                <a:stretch>
                  <a:fillRect l="-1870" t="-2225" b="-4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04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0481FA-52AC-4E87-8E6D-A8882665DDCD}"/>
              </a:ext>
            </a:extLst>
          </p:cNvPr>
          <p:cNvSpPr txBox="1"/>
          <p:nvPr/>
        </p:nvSpPr>
        <p:spPr>
          <a:xfrm>
            <a:off x="337351" y="435005"/>
            <a:ext cx="811419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b="1" dirty="0"/>
              <a:t>Condition 2: </a:t>
            </a:r>
            <a:r>
              <a:rPr lang="en-US" sz="5500" dirty="0"/>
              <a:t>10% Condition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0AD60E-4FE2-48E6-A42B-4E4975754748}"/>
                  </a:ext>
                </a:extLst>
              </p:cNvPr>
              <p:cNvSpPr txBox="1"/>
              <p:nvPr/>
            </p:nvSpPr>
            <p:spPr>
              <a:xfrm>
                <a:off x="485312" y="1464814"/>
                <a:ext cx="11446275" cy="4353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u="sng" dirty="0" smtClean="0"/>
                  <a:t>a) What is the condition?</a:t>
                </a:r>
              </a:p>
              <a:p>
                <a:endParaRPr lang="en-US" sz="300" u="sng" dirty="0"/>
              </a:p>
              <a:p>
                <a:r>
                  <a:rPr lang="en-US" sz="3600" dirty="0"/>
                  <a:t>The </a:t>
                </a:r>
                <a:r>
                  <a:rPr lang="en-US" sz="3600" b="1" dirty="0">
                    <a:solidFill>
                      <a:srgbClr val="FFFF00"/>
                    </a:solidFill>
                  </a:rPr>
                  <a:t>sample size</a:t>
                </a:r>
                <a:r>
                  <a:rPr lang="en-US" sz="3600" dirty="0">
                    <a:solidFill>
                      <a:srgbClr val="FFFF00"/>
                    </a:solidFill>
                  </a:rPr>
                  <a:t> (n)</a:t>
                </a:r>
                <a:r>
                  <a:rPr lang="en-US" sz="3600" b="1" dirty="0">
                    <a:solidFill>
                      <a:srgbClr val="FFFF00"/>
                    </a:solidFill>
                  </a:rPr>
                  <a:t> </a:t>
                </a:r>
                <a:r>
                  <a:rPr lang="en-US" sz="3600" dirty="0"/>
                  <a:t>must be </a:t>
                </a:r>
                <a:r>
                  <a:rPr lang="en-US" sz="3600" dirty="0">
                    <a:solidFill>
                      <a:srgbClr val="FFFF00"/>
                    </a:solidFill>
                  </a:rPr>
                  <a:t>less </a:t>
                </a:r>
                <a:r>
                  <a:rPr lang="en-US" sz="3600" dirty="0"/>
                  <a:t>than </a:t>
                </a:r>
                <a:r>
                  <a:rPr lang="en-US" sz="3600" dirty="0">
                    <a:solidFill>
                      <a:srgbClr val="FFFF00"/>
                    </a:solidFill>
                  </a:rPr>
                  <a:t>10%</a:t>
                </a:r>
                <a:r>
                  <a:rPr lang="en-US" sz="3600" dirty="0"/>
                  <a:t> of </a:t>
                </a:r>
                <a:r>
                  <a:rPr lang="en-US" sz="3600" dirty="0">
                    <a:solidFill>
                      <a:srgbClr val="FFFF00"/>
                    </a:solidFill>
                  </a:rPr>
                  <a:t>the </a:t>
                </a:r>
                <a:r>
                  <a:rPr lang="en-US" sz="3600" b="1" dirty="0">
                    <a:solidFill>
                      <a:srgbClr val="FFFF00"/>
                    </a:solidFill>
                  </a:rPr>
                  <a:t>population size </a:t>
                </a:r>
                <a:r>
                  <a:rPr lang="en-US" sz="3600" dirty="0">
                    <a:solidFill>
                      <a:srgbClr val="FFFF00"/>
                    </a:solidFill>
                  </a:rPr>
                  <a:t>(N</a:t>
                </a:r>
                <a:r>
                  <a:rPr lang="en-US" sz="3600" dirty="0" smtClean="0">
                    <a:solidFill>
                      <a:srgbClr val="FFFF00"/>
                    </a:solidFill>
                  </a:rPr>
                  <a:t>)</a:t>
                </a:r>
                <a:r>
                  <a:rPr lang="en-US" sz="3600" dirty="0"/>
                  <a:t>:</a:t>
                </a:r>
                <a:r>
                  <a:rPr lang="en-US" sz="3600" dirty="0" smtClean="0"/>
                  <a:t> </a:t>
                </a:r>
                <a:r>
                  <a:rPr lang="en-US" sz="3600" dirty="0"/>
                  <a:t>n &lt; 0.10(N)</a:t>
                </a:r>
              </a:p>
              <a:p>
                <a:endParaRPr lang="en-US" sz="2000" dirty="0"/>
              </a:p>
              <a:p>
                <a:r>
                  <a:rPr lang="en-US" sz="4000" u="sng" dirty="0"/>
                  <a:t>b) Why must this condition be satisfied?</a:t>
                </a:r>
              </a:p>
              <a:p>
                <a:endParaRPr lang="en-US" sz="300" u="sng" dirty="0"/>
              </a:p>
              <a:p>
                <a:r>
                  <a:rPr lang="en-US" sz="3600" dirty="0"/>
                  <a:t>It ensures this is true: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44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sub>
                    </m:sSub>
                    <m:r>
                      <a:rPr lang="en-US" sz="440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44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440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</m:den>
                    </m:f>
                  </m:oMath>
                </a14:m>
                <a:endParaRPr lang="en-US" sz="4400" dirty="0" smtClean="0">
                  <a:solidFill>
                    <a:srgbClr val="FFFF00"/>
                  </a:solidFill>
                </a:endParaRPr>
              </a:p>
              <a:p>
                <a:r>
                  <a:rPr lang="en-US" sz="3600" b="1" dirty="0" smtClean="0"/>
                  <a:t>For example if sample = population,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zh-CN" sz="36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60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sz="3600" b="1" dirty="0" smtClean="0"/>
                  <a:t> = ?</a:t>
                </a:r>
                <a:endParaRPr lang="en-US" sz="36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0AD60E-4FE2-48E6-A42B-4E4975754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12" y="1464814"/>
                <a:ext cx="11446275" cy="4353821"/>
              </a:xfrm>
              <a:prstGeom prst="rect">
                <a:avLst/>
              </a:prstGeom>
              <a:blipFill>
                <a:blip r:embed="rId3"/>
                <a:stretch>
                  <a:fillRect l="-1918" t="-2517" r="-2131" b="-43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324" y="1309562"/>
            <a:ext cx="7948009" cy="233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8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0481FA-52AC-4E87-8E6D-A8882665DDCD}"/>
              </a:ext>
            </a:extLst>
          </p:cNvPr>
          <p:cNvSpPr txBox="1"/>
          <p:nvPr/>
        </p:nvSpPr>
        <p:spPr>
          <a:xfrm>
            <a:off x="337351" y="435005"/>
            <a:ext cx="811419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b="1" dirty="0"/>
              <a:t>Condition 2: </a:t>
            </a:r>
            <a:r>
              <a:rPr lang="en-US" sz="5500" dirty="0"/>
              <a:t>10% Condition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0AD60E-4FE2-48E6-A42B-4E4975754748}"/>
                  </a:ext>
                </a:extLst>
              </p:cNvPr>
              <p:cNvSpPr txBox="1"/>
              <p:nvPr/>
            </p:nvSpPr>
            <p:spPr>
              <a:xfrm>
                <a:off x="485312" y="1464814"/>
                <a:ext cx="11446275" cy="4353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u="sng" dirty="0" smtClean="0"/>
                  <a:t>a) What is the condition?</a:t>
                </a:r>
              </a:p>
              <a:p>
                <a:endParaRPr lang="en-US" sz="300" u="sng" dirty="0"/>
              </a:p>
              <a:p>
                <a:r>
                  <a:rPr lang="en-US" sz="3600" dirty="0"/>
                  <a:t>The </a:t>
                </a:r>
                <a:r>
                  <a:rPr lang="en-US" sz="3600" b="1" dirty="0">
                    <a:solidFill>
                      <a:srgbClr val="FFFF00"/>
                    </a:solidFill>
                  </a:rPr>
                  <a:t>sample size</a:t>
                </a:r>
                <a:r>
                  <a:rPr lang="en-US" sz="3600" dirty="0">
                    <a:solidFill>
                      <a:srgbClr val="FFFF00"/>
                    </a:solidFill>
                  </a:rPr>
                  <a:t> (n)</a:t>
                </a:r>
                <a:r>
                  <a:rPr lang="en-US" sz="3600" b="1" dirty="0">
                    <a:solidFill>
                      <a:srgbClr val="FFFF00"/>
                    </a:solidFill>
                  </a:rPr>
                  <a:t> </a:t>
                </a:r>
                <a:r>
                  <a:rPr lang="en-US" sz="3600" dirty="0"/>
                  <a:t>must be </a:t>
                </a:r>
                <a:r>
                  <a:rPr lang="en-US" sz="3600" dirty="0">
                    <a:solidFill>
                      <a:srgbClr val="FFFF00"/>
                    </a:solidFill>
                  </a:rPr>
                  <a:t>less </a:t>
                </a:r>
                <a:r>
                  <a:rPr lang="en-US" sz="3600" dirty="0"/>
                  <a:t>than </a:t>
                </a:r>
                <a:r>
                  <a:rPr lang="en-US" sz="3600" dirty="0">
                    <a:solidFill>
                      <a:srgbClr val="FFFF00"/>
                    </a:solidFill>
                  </a:rPr>
                  <a:t>10%</a:t>
                </a:r>
                <a:r>
                  <a:rPr lang="en-US" sz="3600" dirty="0"/>
                  <a:t> of </a:t>
                </a:r>
                <a:r>
                  <a:rPr lang="en-US" sz="3600" dirty="0">
                    <a:solidFill>
                      <a:srgbClr val="FFFF00"/>
                    </a:solidFill>
                  </a:rPr>
                  <a:t>the </a:t>
                </a:r>
                <a:r>
                  <a:rPr lang="en-US" sz="3600" b="1" dirty="0">
                    <a:solidFill>
                      <a:srgbClr val="FFFF00"/>
                    </a:solidFill>
                  </a:rPr>
                  <a:t>population size </a:t>
                </a:r>
                <a:r>
                  <a:rPr lang="en-US" sz="3600" dirty="0">
                    <a:solidFill>
                      <a:srgbClr val="FFFF00"/>
                    </a:solidFill>
                  </a:rPr>
                  <a:t>(N</a:t>
                </a:r>
                <a:r>
                  <a:rPr lang="en-US" sz="3600" dirty="0" smtClean="0">
                    <a:solidFill>
                      <a:srgbClr val="FFFF00"/>
                    </a:solidFill>
                  </a:rPr>
                  <a:t>)</a:t>
                </a:r>
                <a:r>
                  <a:rPr lang="en-US" sz="3600" dirty="0"/>
                  <a:t>:</a:t>
                </a:r>
                <a:r>
                  <a:rPr lang="en-US" sz="3600" dirty="0" smtClean="0"/>
                  <a:t> </a:t>
                </a:r>
                <a:r>
                  <a:rPr lang="en-US" sz="3600" dirty="0"/>
                  <a:t>n &lt; 0.10(N)</a:t>
                </a:r>
              </a:p>
              <a:p>
                <a:endParaRPr lang="en-US" sz="2000" dirty="0"/>
              </a:p>
              <a:p>
                <a:r>
                  <a:rPr lang="en-US" sz="4000" u="sng" dirty="0"/>
                  <a:t>b) Why must this condition be satisfied?</a:t>
                </a:r>
              </a:p>
              <a:p>
                <a:endParaRPr lang="en-US" sz="300" u="sng" dirty="0"/>
              </a:p>
              <a:p>
                <a:r>
                  <a:rPr lang="en-US" sz="3600" dirty="0"/>
                  <a:t>It ensures this is true: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44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sub>
                    </m:sSub>
                    <m:r>
                      <a:rPr lang="en-US" sz="440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44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440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</m:den>
                    </m:f>
                  </m:oMath>
                </a14:m>
                <a:endParaRPr lang="en-US" sz="4400" dirty="0" smtClean="0">
                  <a:solidFill>
                    <a:srgbClr val="FFFF00"/>
                  </a:solidFill>
                </a:endParaRPr>
              </a:p>
              <a:p>
                <a:r>
                  <a:rPr lang="en-US" sz="3600" b="1" dirty="0" smtClean="0"/>
                  <a:t>For example if </a:t>
                </a:r>
                <a:r>
                  <a:rPr lang="en-US" altLang="zh-CN" sz="3600" b="1" dirty="0"/>
                  <a:t>sample = population</a:t>
                </a:r>
                <a:r>
                  <a:rPr lang="en-US" sz="3600" b="1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zh-CN" sz="36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60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sub>
                    </m:sSub>
                    <m:r>
                      <a:rPr lang="en-US" altLang="zh-CN" sz="360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600" b="0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0AD60E-4FE2-48E6-A42B-4E4975754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12" y="1464814"/>
                <a:ext cx="11446275" cy="4353821"/>
              </a:xfrm>
              <a:prstGeom prst="rect">
                <a:avLst/>
              </a:prstGeom>
              <a:blipFill>
                <a:blip r:embed="rId3"/>
                <a:stretch>
                  <a:fillRect l="-1918" t="-2517" r="-2131" b="-43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68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0481FA-52AC-4E87-8E6D-A8882665DDCD}"/>
              </a:ext>
            </a:extLst>
          </p:cNvPr>
          <p:cNvSpPr txBox="1"/>
          <p:nvPr/>
        </p:nvSpPr>
        <p:spPr>
          <a:xfrm>
            <a:off x="204186" y="372861"/>
            <a:ext cx="10608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Condition 3: </a:t>
            </a:r>
            <a:r>
              <a:rPr lang="en-US" sz="5400" dirty="0"/>
              <a:t>Normal/Large Sample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0AD60E-4FE2-48E6-A42B-4E4975754748}"/>
              </a:ext>
            </a:extLst>
          </p:cNvPr>
          <p:cNvSpPr txBox="1"/>
          <p:nvPr/>
        </p:nvSpPr>
        <p:spPr>
          <a:xfrm>
            <a:off x="288273" y="1213064"/>
            <a:ext cx="1162267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/>
              <a:t>a) What is the condition?</a:t>
            </a:r>
          </a:p>
          <a:p>
            <a:endParaRPr lang="en-US" sz="400" u="sng" dirty="0"/>
          </a:p>
          <a:p>
            <a:r>
              <a:rPr lang="en-US" sz="4000" dirty="0" err="1"/>
              <a:t>i</a:t>
            </a:r>
            <a:r>
              <a:rPr lang="en-US" sz="4000" dirty="0"/>
              <a:t>) The </a:t>
            </a:r>
            <a:r>
              <a:rPr lang="en-US" sz="4000" b="1" dirty="0">
                <a:solidFill>
                  <a:srgbClr val="FFFF00"/>
                </a:solidFill>
              </a:rPr>
              <a:t>population</a:t>
            </a:r>
            <a:r>
              <a:rPr lang="en-US" sz="4000" dirty="0"/>
              <a:t> distribution must be </a:t>
            </a:r>
            <a:r>
              <a:rPr lang="en-US" sz="4000" dirty="0">
                <a:solidFill>
                  <a:srgbClr val="FFFF00"/>
                </a:solidFill>
              </a:rPr>
              <a:t>normal</a:t>
            </a:r>
            <a:r>
              <a:rPr lang="en-US" sz="4000" dirty="0"/>
              <a:t> </a:t>
            </a:r>
            <a:r>
              <a:rPr lang="en-US" sz="4000" b="1" u="sng" dirty="0">
                <a:solidFill>
                  <a:srgbClr val="FFFF00"/>
                </a:solidFill>
              </a:rPr>
              <a:t>OR</a:t>
            </a:r>
          </a:p>
          <a:p>
            <a:r>
              <a:rPr lang="en-US" sz="4000" dirty="0"/>
              <a:t>ii) </a:t>
            </a:r>
            <a:r>
              <a:rPr lang="en-US" sz="4000" dirty="0">
                <a:solidFill>
                  <a:srgbClr val="FFFF00"/>
                </a:solidFill>
              </a:rPr>
              <a:t>The sample size is</a:t>
            </a:r>
            <a:r>
              <a:rPr lang="en-US" sz="4000" b="1" dirty="0">
                <a:solidFill>
                  <a:srgbClr val="FFFF00"/>
                </a:solidFill>
              </a:rPr>
              <a:t> 30 or more</a:t>
            </a:r>
            <a:r>
              <a:rPr lang="en-US" sz="4000" b="1" dirty="0">
                <a:solidFill>
                  <a:srgbClr val="0070C0"/>
                </a:solidFill>
              </a:rPr>
              <a:t> </a:t>
            </a:r>
            <a:r>
              <a:rPr lang="en-US" sz="4000" dirty="0"/>
              <a:t>(n ≥ 30)</a:t>
            </a:r>
          </a:p>
          <a:p>
            <a:endParaRPr lang="en-US" sz="2000" dirty="0"/>
          </a:p>
          <a:p>
            <a:r>
              <a:rPr lang="en-US" sz="4400" u="sng" dirty="0"/>
              <a:t>b) Why must this condition be satisfied?</a:t>
            </a:r>
          </a:p>
          <a:p>
            <a:endParaRPr lang="en-US" sz="400" u="sng" dirty="0"/>
          </a:p>
          <a:p>
            <a:r>
              <a:rPr lang="en-US" sz="4000" dirty="0"/>
              <a:t>This provides evidence that the sampling </a:t>
            </a:r>
            <a:r>
              <a:rPr lang="en-US" sz="4000" dirty="0" smtClean="0"/>
              <a:t>distribution is</a:t>
            </a:r>
            <a:r>
              <a:rPr lang="en-US" sz="4000" b="1" dirty="0" smtClean="0">
                <a:solidFill>
                  <a:srgbClr val="FFFF00"/>
                </a:solidFill>
              </a:rPr>
              <a:t> </a:t>
            </a:r>
            <a:r>
              <a:rPr lang="en-US" sz="4000" b="1" dirty="0">
                <a:solidFill>
                  <a:srgbClr val="FFFF00"/>
                </a:solidFill>
              </a:rPr>
              <a:t>approximately normal </a:t>
            </a:r>
            <a:r>
              <a:rPr lang="en-US" sz="4000" dirty="0"/>
              <a:t>in shape</a:t>
            </a:r>
            <a:r>
              <a:rPr lang="en-US" sz="4000" dirty="0" smtClean="0"/>
              <a:t>.</a:t>
            </a:r>
          </a:p>
          <a:p>
            <a:r>
              <a:rPr lang="en-US" sz="4000" dirty="0" smtClean="0"/>
              <a:t>For example if sample size = 1, sampling distribution = 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5379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0481FA-52AC-4E87-8E6D-A8882665DDCD}"/>
              </a:ext>
            </a:extLst>
          </p:cNvPr>
          <p:cNvSpPr txBox="1"/>
          <p:nvPr/>
        </p:nvSpPr>
        <p:spPr>
          <a:xfrm>
            <a:off x="204186" y="372861"/>
            <a:ext cx="10608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Condition 3: </a:t>
            </a:r>
            <a:r>
              <a:rPr lang="en-US" sz="5400" dirty="0"/>
              <a:t>Normal/Large Sample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0AD60E-4FE2-48E6-A42B-4E4975754748}"/>
              </a:ext>
            </a:extLst>
          </p:cNvPr>
          <p:cNvSpPr txBox="1"/>
          <p:nvPr/>
        </p:nvSpPr>
        <p:spPr>
          <a:xfrm>
            <a:off x="288273" y="1213064"/>
            <a:ext cx="1162267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/>
              <a:t>a) What is the condition?</a:t>
            </a:r>
          </a:p>
          <a:p>
            <a:endParaRPr lang="en-US" sz="400" u="sng" dirty="0"/>
          </a:p>
          <a:p>
            <a:r>
              <a:rPr lang="en-US" sz="4000" dirty="0" err="1"/>
              <a:t>i</a:t>
            </a:r>
            <a:r>
              <a:rPr lang="en-US" sz="4000" dirty="0"/>
              <a:t>) The </a:t>
            </a:r>
            <a:r>
              <a:rPr lang="en-US" sz="4000" b="1" dirty="0">
                <a:solidFill>
                  <a:srgbClr val="FFFF00"/>
                </a:solidFill>
              </a:rPr>
              <a:t>population</a:t>
            </a:r>
            <a:r>
              <a:rPr lang="en-US" sz="4000" dirty="0"/>
              <a:t> distribution must be </a:t>
            </a:r>
            <a:r>
              <a:rPr lang="en-US" sz="4000" dirty="0">
                <a:solidFill>
                  <a:srgbClr val="FFFF00"/>
                </a:solidFill>
              </a:rPr>
              <a:t>normal</a:t>
            </a:r>
            <a:r>
              <a:rPr lang="en-US" sz="4000" dirty="0"/>
              <a:t> </a:t>
            </a:r>
            <a:r>
              <a:rPr lang="en-US" sz="4000" b="1" u="sng" dirty="0">
                <a:solidFill>
                  <a:srgbClr val="FFFF00"/>
                </a:solidFill>
              </a:rPr>
              <a:t>OR</a:t>
            </a:r>
          </a:p>
          <a:p>
            <a:r>
              <a:rPr lang="en-US" sz="4000" dirty="0"/>
              <a:t>ii) </a:t>
            </a:r>
            <a:r>
              <a:rPr lang="en-US" sz="4000" dirty="0">
                <a:solidFill>
                  <a:srgbClr val="FFFF00"/>
                </a:solidFill>
              </a:rPr>
              <a:t>The sample size is</a:t>
            </a:r>
            <a:r>
              <a:rPr lang="en-US" sz="4000" b="1" dirty="0">
                <a:solidFill>
                  <a:srgbClr val="FFFF00"/>
                </a:solidFill>
              </a:rPr>
              <a:t> 30 or more</a:t>
            </a:r>
            <a:r>
              <a:rPr lang="en-US" sz="4000" b="1" dirty="0">
                <a:solidFill>
                  <a:srgbClr val="0070C0"/>
                </a:solidFill>
              </a:rPr>
              <a:t> </a:t>
            </a:r>
            <a:r>
              <a:rPr lang="en-US" sz="4000" dirty="0"/>
              <a:t>(n ≥ 30)</a:t>
            </a:r>
          </a:p>
          <a:p>
            <a:endParaRPr lang="en-US" sz="2000" dirty="0"/>
          </a:p>
          <a:p>
            <a:r>
              <a:rPr lang="en-US" sz="4400" u="sng" dirty="0"/>
              <a:t>b) Why must this condition be satisfied?</a:t>
            </a:r>
          </a:p>
          <a:p>
            <a:endParaRPr lang="en-US" sz="400" u="sng" dirty="0"/>
          </a:p>
          <a:p>
            <a:r>
              <a:rPr lang="en-US" sz="4000" dirty="0" smtClean="0"/>
              <a:t>For example if sample size = 1, sampling distribution = </a:t>
            </a:r>
            <a:r>
              <a:rPr lang="en-US" sz="4000" b="1" dirty="0" smtClean="0">
                <a:solidFill>
                  <a:srgbClr val="FFFF00"/>
                </a:solidFill>
              </a:rPr>
              <a:t>population distribution.</a:t>
            </a:r>
            <a:endParaRPr lang="en-US" sz="4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80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DC9A05B-2CD4-4188-9BB0-D46B9D6FC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93" y="2123705"/>
            <a:ext cx="4873841" cy="12834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985F60-C745-48CB-9BE5-6F58C37981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" b="1797"/>
          <a:stretch/>
        </p:blipFill>
        <p:spPr>
          <a:xfrm>
            <a:off x="479394" y="421662"/>
            <a:ext cx="4873842" cy="13107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4AE00A-9D5B-438B-88EC-C779FB7A1F8A}"/>
              </a:ext>
            </a:extLst>
          </p:cNvPr>
          <p:cNvSpPr txBox="1"/>
          <p:nvPr/>
        </p:nvSpPr>
        <p:spPr>
          <a:xfrm>
            <a:off x="6403758" y="1605152"/>
            <a:ext cx="57882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Non-normal population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3918C1C-6432-4A98-8396-C9F70FF7DD4B}"/>
              </a:ext>
            </a:extLst>
          </p:cNvPr>
          <p:cNvCxnSpPr>
            <a:cxnSpLocks/>
          </p:cNvCxnSpPr>
          <p:nvPr/>
        </p:nvCxnSpPr>
        <p:spPr>
          <a:xfrm>
            <a:off x="1725735" y="161085"/>
            <a:ext cx="0" cy="326791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ABC8756-5397-403E-B667-86E4ECBF759D}"/>
              </a:ext>
            </a:extLst>
          </p:cNvPr>
          <p:cNvSpPr/>
          <p:nvPr/>
        </p:nvSpPr>
        <p:spPr>
          <a:xfrm rot="1109867">
            <a:off x="4070300" y="1262756"/>
            <a:ext cx="2341315" cy="499586"/>
          </a:xfrm>
          <a:prstGeom prst="rightArrow">
            <a:avLst/>
          </a:prstGeom>
          <a:solidFill>
            <a:srgbClr val="FF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97CC82-E62C-438B-BCFA-080D8FCAE6C9}"/>
              </a:ext>
            </a:extLst>
          </p:cNvPr>
          <p:cNvSpPr txBox="1"/>
          <p:nvPr/>
        </p:nvSpPr>
        <p:spPr>
          <a:xfrm>
            <a:off x="3839781" y="2251634"/>
            <a:ext cx="144705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rgbClr val="404040"/>
                </a:solidFill>
              </a:rPr>
              <a:t>n </a:t>
            </a:r>
            <a:r>
              <a:rPr lang="en-US" sz="4500" b="1" dirty="0" smtClean="0">
                <a:solidFill>
                  <a:srgbClr val="404040"/>
                </a:solidFill>
              </a:rPr>
              <a:t>= 2</a:t>
            </a:r>
            <a:endParaRPr lang="en-US" sz="4500" b="1" dirty="0">
              <a:solidFill>
                <a:srgbClr val="40404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CE4BA32-6CB6-4ACA-BEE6-32762289076F}"/>
              </a:ext>
            </a:extLst>
          </p:cNvPr>
          <p:cNvSpPr txBox="1"/>
          <p:nvPr/>
        </p:nvSpPr>
        <p:spPr>
          <a:xfrm>
            <a:off x="2517994" y="349223"/>
            <a:ext cx="31086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Population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6F04B3-9A33-40C0-B918-FABABAE09AE1}"/>
              </a:ext>
            </a:extLst>
          </p:cNvPr>
          <p:cNvSpPr txBox="1"/>
          <p:nvPr/>
        </p:nvSpPr>
        <p:spPr>
          <a:xfrm>
            <a:off x="436738" y="3579826"/>
            <a:ext cx="98329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Sampling </a:t>
            </a:r>
            <a:r>
              <a:rPr lang="en-US" sz="4400" dirty="0" smtClean="0"/>
              <a:t>Distribution </a:t>
            </a:r>
            <a:r>
              <a:rPr lang="en-US" sz="4400" dirty="0"/>
              <a:t>of means calculated from samples of 2 data points each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F449EC-67A2-4D0C-97F9-118AC68EB425}"/>
              </a:ext>
            </a:extLst>
          </p:cNvPr>
          <p:cNvSpPr txBox="1"/>
          <p:nvPr/>
        </p:nvSpPr>
        <p:spPr>
          <a:xfrm>
            <a:off x="187107" y="5026376"/>
            <a:ext cx="1200489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b="1" dirty="0"/>
              <a:t>Sampling distribution has skew!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68B5265-A7F1-454D-8984-BA49DF95230A}"/>
              </a:ext>
            </a:extLst>
          </p:cNvPr>
          <p:cNvGrpSpPr/>
          <p:nvPr/>
        </p:nvGrpSpPr>
        <p:grpSpPr>
          <a:xfrm>
            <a:off x="2517994" y="1931442"/>
            <a:ext cx="1378450" cy="1006895"/>
            <a:chOff x="4428161" y="531291"/>
            <a:chExt cx="1378450" cy="1006895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12C3A56-180C-4103-8659-E30A0E8985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35612" y="1029352"/>
              <a:ext cx="998590" cy="508834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863E306-C0A7-4DB5-A60A-7FFAAD294FF5}"/>
                </a:ext>
              </a:extLst>
            </p:cNvPr>
            <p:cNvSpPr txBox="1"/>
            <p:nvPr/>
          </p:nvSpPr>
          <p:spPr>
            <a:xfrm>
              <a:off x="4428161" y="531291"/>
              <a:ext cx="1378450" cy="615553"/>
            </a:xfrm>
            <a:prstGeom prst="rect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400" dirty="0"/>
                <a:t>Means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644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692589-663C-4660-A8FC-F72F800B531D}"/>
                  </a:ext>
                </a:extLst>
              </p:cNvPr>
              <p:cNvSpPr txBox="1"/>
              <p:nvPr/>
            </p:nvSpPr>
            <p:spPr>
              <a:xfrm>
                <a:off x="396996" y="536988"/>
                <a:ext cx="11590263" cy="427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0" dirty="0" smtClean="0">
                    <a:solidFill>
                      <a:schemeClr val="tx1"/>
                    </a:solidFill>
                  </a:rPr>
                  <a:t>Topics</a:t>
                </a:r>
                <a:endParaRPr lang="en-US" sz="5200" dirty="0">
                  <a:solidFill>
                    <a:schemeClr val="tx1"/>
                  </a:solidFill>
                </a:endParaRPr>
              </a:p>
              <a:p>
                <a:pPr marL="914400" indent="-914400">
                  <a:buAutoNum type="arabicPeriod"/>
                </a:pPr>
                <a:r>
                  <a:rPr lang="en-US" sz="6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8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µ</m:t>
                    </m:r>
                  </m:oMath>
                </a14:m>
                <a:r>
                  <a:rPr lang="en-US" sz="8800" b="1" dirty="0">
                    <a:solidFill>
                      <a:schemeClr val="tx1"/>
                    </a:solidFill>
                  </a:rPr>
                  <a:t> vs.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8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8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sz="5200" b="1" dirty="0">
                  <a:solidFill>
                    <a:schemeClr val="tx1"/>
                  </a:solidFill>
                </a:endParaRPr>
              </a:p>
              <a:p>
                <a:pPr marL="914400" indent="-914400">
                  <a:buAutoNum type="arabicPeriod"/>
                </a:pPr>
                <a:r>
                  <a:rPr lang="en-US" sz="5200" dirty="0">
                    <a:solidFill>
                      <a:schemeClr val="tx1"/>
                    </a:solidFill>
                  </a:rPr>
                  <a:t>Sampling distribution for a mean</a:t>
                </a:r>
              </a:p>
              <a:p>
                <a:pPr marL="914400" indent="-914400">
                  <a:buAutoNum type="arabicPeriod"/>
                </a:pPr>
                <a:r>
                  <a:rPr lang="en-US" sz="5200" dirty="0">
                    <a:solidFill>
                      <a:schemeClr val="tx1"/>
                    </a:solidFill>
                  </a:rPr>
                  <a:t>Central limit </a:t>
                </a:r>
                <a:r>
                  <a:rPr lang="en-US" sz="5200" dirty="0" smtClean="0">
                    <a:solidFill>
                      <a:schemeClr val="tx1"/>
                    </a:solidFill>
                  </a:rPr>
                  <a:t>theorem</a:t>
                </a:r>
                <a:endParaRPr lang="en-US" sz="5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692589-663C-4660-A8FC-F72F800B5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96" y="536988"/>
                <a:ext cx="11590263" cy="4278094"/>
              </a:xfrm>
              <a:prstGeom prst="rect">
                <a:avLst/>
              </a:prstGeom>
              <a:blipFill>
                <a:blip r:embed="rId3"/>
                <a:stretch>
                  <a:fillRect l="-4471" t="-6125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763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64B88CB-0BCD-4AFA-8A1B-ABC7FDE8CE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94" y="3646856"/>
            <a:ext cx="4873840" cy="13502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C9A05B-2CD4-4188-9BB0-D46B9D6FC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93" y="2123705"/>
            <a:ext cx="4873841" cy="12834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985F60-C745-48CB-9BE5-6F58C37981F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" b="1797"/>
          <a:stretch/>
        </p:blipFill>
        <p:spPr>
          <a:xfrm>
            <a:off x="479394" y="421662"/>
            <a:ext cx="4873842" cy="13107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4AE00A-9D5B-438B-88EC-C779FB7A1F8A}"/>
              </a:ext>
            </a:extLst>
          </p:cNvPr>
          <p:cNvSpPr txBox="1"/>
          <p:nvPr/>
        </p:nvSpPr>
        <p:spPr>
          <a:xfrm>
            <a:off x="6403758" y="1605152"/>
            <a:ext cx="57882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Non-normal population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3918C1C-6432-4A98-8396-C9F70FF7DD4B}"/>
              </a:ext>
            </a:extLst>
          </p:cNvPr>
          <p:cNvCxnSpPr>
            <a:cxnSpLocks/>
          </p:cNvCxnSpPr>
          <p:nvPr/>
        </p:nvCxnSpPr>
        <p:spPr>
          <a:xfrm>
            <a:off x="1725735" y="161085"/>
            <a:ext cx="0" cy="483606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ABC8756-5397-403E-B667-86E4ECBF759D}"/>
              </a:ext>
            </a:extLst>
          </p:cNvPr>
          <p:cNvSpPr/>
          <p:nvPr/>
        </p:nvSpPr>
        <p:spPr>
          <a:xfrm rot="1109867">
            <a:off x="4070300" y="1262756"/>
            <a:ext cx="2341315" cy="499586"/>
          </a:xfrm>
          <a:prstGeom prst="rightArrow">
            <a:avLst/>
          </a:prstGeom>
          <a:solidFill>
            <a:srgbClr val="FF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97CC82-E62C-438B-BCFA-080D8FCAE6C9}"/>
              </a:ext>
            </a:extLst>
          </p:cNvPr>
          <p:cNvSpPr txBox="1"/>
          <p:nvPr/>
        </p:nvSpPr>
        <p:spPr>
          <a:xfrm>
            <a:off x="3839781" y="2251634"/>
            <a:ext cx="144705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n =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56BFB7-8A04-4896-BDA8-E95037C45E1A}"/>
              </a:ext>
            </a:extLst>
          </p:cNvPr>
          <p:cNvSpPr txBox="1"/>
          <p:nvPr/>
        </p:nvSpPr>
        <p:spPr>
          <a:xfrm>
            <a:off x="3560747" y="3798484"/>
            <a:ext cx="16802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n = 10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CE4BA32-6CB6-4ACA-BEE6-32762289076F}"/>
              </a:ext>
            </a:extLst>
          </p:cNvPr>
          <p:cNvSpPr txBox="1"/>
          <p:nvPr/>
        </p:nvSpPr>
        <p:spPr>
          <a:xfrm>
            <a:off x="2517994" y="349223"/>
            <a:ext cx="31086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Population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AECA8-2E50-42F6-AB28-3277AF197B06}"/>
              </a:ext>
            </a:extLst>
          </p:cNvPr>
          <p:cNvSpPr txBox="1"/>
          <p:nvPr/>
        </p:nvSpPr>
        <p:spPr>
          <a:xfrm>
            <a:off x="5626639" y="3260171"/>
            <a:ext cx="60208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Distribution of means calculated from samples of 10 data points each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632ED0-DC1D-4BC9-B660-490D534508A7}"/>
              </a:ext>
            </a:extLst>
          </p:cNvPr>
          <p:cNvSpPr txBox="1"/>
          <p:nvPr/>
        </p:nvSpPr>
        <p:spPr>
          <a:xfrm>
            <a:off x="1890944" y="5469048"/>
            <a:ext cx="672927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b="1" dirty="0"/>
              <a:t>Still some skew!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A4B32E-C84C-4ED9-BC06-C8FDC098E358}"/>
              </a:ext>
            </a:extLst>
          </p:cNvPr>
          <p:cNvGrpSpPr/>
          <p:nvPr/>
        </p:nvGrpSpPr>
        <p:grpSpPr>
          <a:xfrm>
            <a:off x="2517994" y="1931442"/>
            <a:ext cx="1378450" cy="1006895"/>
            <a:chOff x="4428161" y="531291"/>
            <a:chExt cx="1378450" cy="100689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6026BF2-7000-494B-B552-7DA2234EF6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35612" y="1029352"/>
              <a:ext cx="998590" cy="508834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BF4D77-7AF8-4EEB-B1E4-79F4E8AAC621}"/>
                </a:ext>
              </a:extLst>
            </p:cNvPr>
            <p:cNvSpPr txBox="1"/>
            <p:nvPr/>
          </p:nvSpPr>
          <p:spPr>
            <a:xfrm>
              <a:off x="4428161" y="531291"/>
              <a:ext cx="1378450" cy="615553"/>
            </a:xfrm>
            <a:prstGeom prst="rect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400" dirty="0"/>
                <a:t>Means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7EA330-2C60-4F45-94A8-E3153C696653}"/>
              </a:ext>
            </a:extLst>
          </p:cNvPr>
          <p:cNvGrpSpPr/>
          <p:nvPr/>
        </p:nvGrpSpPr>
        <p:grpSpPr>
          <a:xfrm>
            <a:off x="2199407" y="3576419"/>
            <a:ext cx="1378450" cy="1006895"/>
            <a:chOff x="4428161" y="531291"/>
            <a:chExt cx="1378450" cy="1006895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A4C1D28-70B2-489A-99F3-1A6D25785C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35612" y="1029352"/>
              <a:ext cx="998590" cy="508834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5D4DF29-CBA2-4D6C-9F5D-D039A2547096}"/>
                </a:ext>
              </a:extLst>
            </p:cNvPr>
            <p:cNvSpPr txBox="1"/>
            <p:nvPr/>
          </p:nvSpPr>
          <p:spPr>
            <a:xfrm>
              <a:off x="4428161" y="531291"/>
              <a:ext cx="1378450" cy="615553"/>
            </a:xfrm>
            <a:prstGeom prst="rect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400" dirty="0"/>
                <a:t>Means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407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7E9F4604-33E0-451E-8BB1-A0F6816E2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93" y="5283598"/>
            <a:ext cx="4873841" cy="13403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4B88CB-0BCD-4AFA-8A1B-ABC7FDE8CE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94" y="3646856"/>
            <a:ext cx="4873840" cy="13502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C9A05B-2CD4-4188-9BB0-D46B9D6FC8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93" y="2123705"/>
            <a:ext cx="4873841" cy="12834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985F60-C745-48CB-9BE5-6F58C37981F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" b="1797"/>
          <a:stretch/>
        </p:blipFill>
        <p:spPr>
          <a:xfrm>
            <a:off x="479393" y="478702"/>
            <a:ext cx="4873842" cy="13107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4AE00A-9D5B-438B-88EC-C779FB7A1F8A}"/>
              </a:ext>
            </a:extLst>
          </p:cNvPr>
          <p:cNvSpPr txBox="1"/>
          <p:nvPr/>
        </p:nvSpPr>
        <p:spPr>
          <a:xfrm>
            <a:off x="6403758" y="1605152"/>
            <a:ext cx="57882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Non-normal population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3918C1C-6432-4A98-8396-C9F70FF7DD4B}"/>
              </a:ext>
            </a:extLst>
          </p:cNvPr>
          <p:cNvCxnSpPr>
            <a:cxnSpLocks/>
          </p:cNvCxnSpPr>
          <p:nvPr/>
        </p:nvCxnSpPr>
        <p:spPr>
          <a:xfrm>
            <a:off x="1725735" y="161085"/>
            <a:ext cx="0" cy="645437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ABC8756-5397-403E-B667-86E4ECBF759D}"/>
              </a:ext>
            </a:extLst>
          </p:cNvPr>
          <p:cNvSpPr/>
          <p:nvPr/>
        </p:nvSpPr>
        <p:spPr>
          <a:xfrm rot="1109867">
            <a:off x="4070300" y="1262756"/>
            <a:ext cx="2341315" cy="499586"/>
          </a:xfrm>
          <a:prstGeom prst="rightArrow">
            <a:avLst/>
          </a:prstGeom>
          <a:solidFill>
            <a:srgbClr val="FF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97CC82-E62C-438B-BCFA-080D8FCAE6C9}"/>
              </a:ext>
            </a:extLst>
          </p:cNvPr>
          <p:cNvSpPr txBox="1"/>
          <p:nvPr/>
        </p:nvSpPr>
        <p:spPr>
          <a:xfrm>
            <a:off x="3839781" y="2251634"/>
            <a:ext cx="144705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n =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56BFB7-8A04-4896-BDA8-E95037C45E1A}"/>
              </a:ext>
            </a:extLst>
          </p:cNvPr>
          <p:cNvSpPr txBox="1"/>
          <p:nvPr/>
        </p:nvSpPr>
        <p:spPr>
          <a:xfrm>
            <a:off x="3560747" y="3798484"/>
            <a:ext cx="16802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n = 10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F1D69FF-7925-46BF-B1F4-8C756912C5A6}"/>
              </a:ext>
            </a:extLst>
          </p:cNvPr>
          <p:cNvSpPr txBox="1"/>
          <p:nvPr/>
        </p:nvSpPr>
        <p:spPr>
          <a:xfrm>
            <a:off x="3556497" y="5475475"/>
            <a:ext cx="16802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n = 25</a:t>
            </a: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3058B8E9-D024-46A3-8742-ADFB7336B2B3}"/>
              </a:ext>
            </a:extLst>
          </p:cNvPr>
          <p:cNvSpPr/>
          <p:nvPr/>
        </p:nvSpPr>
        <p:spPr>
          <a:xfrm>
            <a:off x="5201492" y="2050775"/>
            <a:ext cx="1128568" cy="4719769"/>
          </a:xfrm>
          <a:prstGeom prst="rightBrace">
            <a:avLst/>
          </a:prstGeom>
          <a:ln w="762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CE4BA32-6CB6-4ACA-BEE6-32762289076F}"/>
              </a:ext>
            </a:extLst>
          </p:cNvPr>
          <p:cNvSpPr txBox="1"/>
          <p:nvPr/>
        </p:nvSpPr>
        <p:spPr>
          <a:xfrm>
            <a:off x="2517994" y="349222"/>
            <a:ext cx="31086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Population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DE7B5C6-AB73-40F2-B847-110C4916FC80}"/>
              </a:ext>
            </a:extLst>
          </p:cNvPr>
          <p:cNvSpPr txBox="1"/>
          <p:nvPr/>
        </p:nvSpPr>
        <p:spPr>
          <a:xfrm>
            <a:off x="6554750" y="3536483"/>
            <a:ext cx="54862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Sampling distribution is approximately normal only </a:t>
            </a:r>
            <a:r>
              <a:rPr lang="en-US" sz="3600" dirty="0" smtClean="0"/>
              <a:t>for </a:t>
            </a:r>
            <a:r>
              <a:rPr lang="en-US" sz="4800" b="1" dirty="0" smtClean="0">
                <a:solidFill>
                  <a:srgbClr val="FFFF00"/>
                </a:solidFill>
              </a:rPr>
              <a:t>large </a:t>
            </a:r>
            <a:r>
              <a:rPr lang="en-US" sz="4800" b="1" dirty="0">
                <a:solidFill>
                  <a:srgbClr val="FFFF00"/>
                </a:solidFill>
              </a:rPr>
              <a:t>sample sizes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BDEDB888-094C-4FD0-BDD4-3FD0A6BD5713}"/>
              </a:ext>
            </a:extLst>
          </p:cNvPr>
          <p:cNvSpPr/>
          <p:nvPr/>
        </p:nvSpPr>
        <p:spPr>
          <a:xfrm rot="5400000">
            <a:off x="8503323" y="2508871"/>
            <a:ext cx="928833" cy="660277"/>
          </a:xfrm>
          <a:prstGeom prst="rightArrow">
            <a:avLst/>
          </a:prstGeom>
          <a:solidFill>
            <a:srgbClr val="FF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E34A19-23C9-4A6A-80AD-76EA6F6265C4}"/>
              </a:ext>
            </a:extLst>
          </p:cNvPr>
          <p:cNvGrpSpPr/>
          <p:nvPr/>
        </p:nvGrpSpPr>
        <p:grpSpPr>
          <a:xfrm>
            <a:off x="2517994" y="1931442"/>
            <a:ext cx="1378450" cy="1006895"/>
            <a:chOff x="4428161" y="531291"/>
            <a:chExt cx="1378450" cy="100689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E0BE978-3984-49C5-B9AF-A8A7DA0B7F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35612" y="1029352"/>
              <a:ext cx="998590" cy="508834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FFA4B3-8089-4DCE-A8FA-F000913B98FD}"/>
                </a:ext>
              </a:extLst>
            </p:cNvPr>
            <p:cNvSpPr txBox="1"/>
            <p:nvPr/>
          </p:nvSpPr>
          <p:spPr>
            <a:xfrm>
              <a:off x="4428161" y="531291"/>
              <a:ext cx="1378450" cy="615553"/>
            </a:xfrm>
            <a:prstGeom prst="rect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400" dirty="0"/>
                <a:t>Means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B5D40A5-17B0-4984-9207-A853AC96DAB5}"/>
              </a:ext>
            </a:extLst>
          </p:cNvPr>
          <p:cNvGrpSpPr/>
          <p:nvPr/>
        </p:nvGrpSpPr>
        <p:grpSpPr>
          <a:xfrm>
            <a:off x="2199407" y="3576419"/>
            <a:ext cx="1378450" cy="1006895"/>
            <a:chOff x="4428161" y="531291"/>
            <a:chExt cx="1378450" cy="1006895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093F01-2BB6-4D9E-A784-17A4D44CE8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35612" y="1029352"/>
              <a:ext cx="998590" cy="508834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2E25920-5CD6-4B45-A619-19521A71D2B8}"/>
                </a:ext>
              </a:extLst>
            </p:cNvPr>
            <p:cNvSpPr txBox="1"/>
            <p:nvPr/>
          </p:nvSpPr>
          <p:spPr>
            <a:xfrm>
              <a:off x="4428161" y="531291"/>
              <a:ext cx="1378450" cy="615553"/>
            </a:xfrm>
            <a:prstGeom prst="rect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400" dirty="0"/>
                <a:t>Means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4B64D01-85E4-414C-98BF-E8AF62D710E7}"/>
              </a:ext>
            </a:extLst>
          </p:cNvPr>
          <p:cNvGrpSpPr/>
          <p:nvPr/>
        </p:nvGrpSpPr>
        <p:grpSpPr>
          <a:xfrm>
            <a:off x="2178047" y="5236859"/>
            <a:ext cx="1378450" cy="1023446"/>
            <a:chOff x="4428161" y="531291"/>
            <a:chExt cx="1378450" cy="1023446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37116D7-690B-473E-97EE-D550D53C6B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9521" y="985018"/>
              <a:ext cx="667865" cy="569719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B59FCD-BDEC-4EE5-A5A6-A60AD9B2E6E9}"/>
                </a:ext>
              </a:extLst>
            </p:cNvPr>
            <p:cNvSpPr txBox="1"/>
            <p:nvPr/>
          </p:nvSpPr>
          <p:spPr>
            <a:xfrm>
              <a:off x="4428161" y="531291"/>
              <a:ext cx="1378450" cy="615553"/>
            </a:xfrm>
            <a:prstGeom prst="rect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400" dirty="0"/>
                <a:t>Means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559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44B7CF-2C5F-40C2-89AD-9E99D07AC246}"/>
              </a:ext>
            </a:extLst>
          </p:cNvPr>
          <p:cNvCxnSpPr>
            <a:cxnSpLocks/>
          </p:cNvCxnSpPr>
          <p:nvPr/>
        </p:nvCxnSpPr>
        <p:spPr>
          <a:xfrm flipH="1" flipV="1">
            <a:off x="5415379" y="2923227"/>
            <a:ext cx="322185" cy="2394497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9A36F12-9413-4D31-A2B8-C58EC78A7F9C}"/>
              </a:ext>
            </a:extLst>
          </p:cNvPr>
          <p:cNvSpPr txBox="1"/>
          <p:nvPr/>
        </p:nvSpPr>
        <p:spPr>
          <a:xfrm>
            <a:off x="435007" y="340991"/>
            <a:ext cx="70488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Summary</a:t>
            </a:r>
            <a:endParaRPr lang="en-US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A12E54-F2C2-4B36-A152-AF2E10D2EDEA}"/>
                  </a:ext>
                </a:extLst>
              </p:cNvPr>
              <p:cNvSpPr txBox="1"/>
              <p:nvPr/>
            </p:nvSpPr>
            <p:spPr>
              <a:xfrm>
                <a:off x="1260136" y="1421206"/>
                <a:ext cx="7428390" cy="16137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4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𝑁𝑜𝑟𝑚</m:t>
                      </m:r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acc>
                                <m:accPr>
                                  <m:chr m:val="̅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sub>
                          </m:sSub>
                          <m: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acc>
                                <m:accPr>
                                  <m:chr m:val="̅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sub>
                          </m:sSub>
                          <m: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sz="4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A12E54-F2C2-4B36-A152-AF2E10D2E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136" y="1421206"/>
                <a:ext cx="7428390" cy="16137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B724E5C-1DAD-4D3A-8C60-A5225C0F0F3C}"/>
              </a:ext>
            </a:extLst>
          </p:cNvPr>
          <p:cNvSpPr txBox="1"/>
          <p:nvPr/>
        </p:nvSpPr>
        <p:spPr>
          <a:xfrm>
            <a:off x="5492316" y="5307468"/>
            <a:ext cx="4651900" cy="1323439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1) Random condition </a:t>
            </a:r>
          </a:p>
          <a:p>
            <a:r>
              <a:rPr lang="en-US" sz="4000" dirty="0">
                <a:sym typeface="Wingdings" panose="05000000000000000000" pitchFamily="2" charset="2"/>
              </a:rPr>
              <a:t>     unbiased </a:t>
            </a:r>
            <a:r>
              <a:rPr lang="en-US" sz="4000" b="1" dirty="0">
                <a:solidFill>
                  <a:srgbClr val="0070C0"/>
                </a:solidFill>
                <a:sym typeface="Wingdings" panose="05000000000000000000" pitchFamily="2" charset="2"/>
              </a:rPr>
              <a:t>center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AF7B44F3-56E2-4CCC-9376-660B77DBB07D}"/>
              </a:ext>
            </a:extLst>
          </p:cNvPr>
          <p:cNvSpPr/>
          <p:nvPr/>
        </p:nvSpPr>
        <p:spPr>
          <a:xfrm rot="16200000">
            <a:off x="4962897" y="1838019"/>
            <a:ext cx="319596" cy="1721714"/>
          </a:xfrm>
          <a:prstGeom prst="leftBracket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6A313D-A303-409F-BB00-A65A8CC9F4BA}"/>
              </a:ext>
            </a:extLst>
          </p:cNvPr>
          <p:cNvCxnSpPr>
            <a:cxnSpLocks/>
          </p:cNvCxnSpPr>
          <p:nvPr/>
        </p:nvCxnSpPr>
        <p:spPr>
          <a:xfrm flipH="1" flipV="1">
            <a:off x="7563775" y="3144542"/>
            <a:ext cx="172374" cy="108480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12BA6A11-4F6E-4143-B478-EB25B7653728}"/>
              </a:ext>
            </a:extLst>
          </p:cNvPr>
          <p:cNvSpPr/>
          <p:nvPr/>
        </p:nvSpPr>
        <p:spPr>
          <a:xfrm rot="16200000">
            <a:off x="7041474" y="1882298"/>
            <a:ext cx="319596" cy="1985641"/>
          </a:xfrm>
          <a:prstGeom prst="leftBracket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81E2E9-193B-4185-9117-36C1EE720CBC}"/>
              </a:ext>
            </a:extLst>
          </p:cNvPr>
          <p:cNvSpPr txBox="1"/>
          <p:nvPr/>
        </p:nvSpPr>
        <p:spPr>
          <a:xfrm>
            <a:off x="6536925" y="3743978"/>
            <a:ext cx="4859044" cy="132343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2) 10% condition</a:t>
            </a:r>
          </a:p>
          <a:p>
            <a:r>
              <a:rPr lang="en-US" sz="4000" dirty="0">
                <a:sym typeface="Wingdings" panose="05000000000000000000" pitchFamily="2" charset="2"/>
              </a:rPr>
              <a:t>     calculable </a:t>
            </a:r>
            <a:r>
              <a:rPr lang="en-US" sz="4000" b="1" dirty="0">
                <a:solidFill>
                  <a:srgbClr val="0070C0"/>
                </a:solidFill>
                <a:sym typeface="Wingdings" panose="05000000000000000000" pitchFamily="2" charset="2"/>
              </a:rPr>
              <a:t>spread</a:t>
            </a:r>
            <a:endParaRPr lang="en-US" sz="4000" b="1" dirty="0">
              <a:solidFill>
                <a:srgbClr val="0070C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2EAD971-5160-459F-B415-B8F4EB410D88}"/>
              </a:ext>
            </a:extLst>
          </p:cNvPr>
          <p:cNvCxnSpPr>
            <a:cxnSpLocks/>
          </p:cNvCxnSpPr>
          <p:nvPr/>
        </p:nvCxnSpPr>
        <p:spPr>
          <a:xfrm flipV="1">
            <a:off x="2556228" y="2969190"/>
            <a:ext cx="471057" cy="1359267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3BF2467-9A14-4E16-B545-467B3DC350F6}"/>
              </a:ext>
            </a:extLst>
          </p:cNvPr>
          <p:cNvSpPr txBox="1"/>
          <p:nvPr/>
        </p:nvSpPr>
        <p:spPr>
          <a:xfrm>
            <a:off x="70836" y="4328457"/>
            <a:ext cx="5246703" cy="1938992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3) Normal/Large Sample</a:t>
            </a:r>
          </a:p>
          <a:p>
            <a:r>
              <a:rPr lang="en-US" sz="4000" dirty="0">
                <a:sym typeface="Wingdings" panose="05000000000000000000" pitchFamily="2" charset="2"/>
              </a:rPr>
              <a:t>     approx. normal        </a:t>
            </a:r>
          </a:p>
          <a:p>
            <a:r>
              <a:rPr lang="en-US" sz="4000" dirty="0">
                <a:sym typeface="Wingdings" panose="05000000000000000000" pitchFamily="2" charset="2"/>
              </a:rPr>
              <a:t>         </a:t>
            </a:r>
            <a:r>
              <a:rPr lang="en-US" sz="4000" b="1" dirty="0">
                <a:solidFill>
                  <a:srgbClr val="0070C0"/>
                </a:solidFill>
                <a:sym typeface="Wingdings" panose="05000000000000000000" pitchFamily="2" charset="2"/>
              </a:rPr>
              <a:t>shape</a:t>
            </a:r>
            <a:r>
              <a:rPr lang="en-US" sz="40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sz="4000" dirty="0">
                <a:sym typeface="Wingdings" panose="05000000000000000000" pitchFamily="2" charset="2"/>
              </a:rPr>
              <a:t>(by CLT)</a:t>
            </a:r>
            <a:endParaRPr lang="en-US" sz="4000" b="1" dirty="0"/>
          </a:p>
        </p:txBody>
      </p:sp>
      <p:sp>
        <p:nvSpPr>
          <p:cNvPr id="20" name="Left Bracket 19">
            <a:extLst>
              <a:ext uri="{FF2B5EF4-FFF2-40B4-BE49-F238E27FC236}">
                <a16:creationId xmlns:a16="http://schemas.microsoft.com/office/drawing/2014/main" id="{1E7C96A2-3DF3-417F-BC16-0CA3ED4926FF}"/>
              </a:ext>
            </a:extLst>
          </p:cNvPr>
          <p:cNvSpPr/>
          <p:nvPr/>
        </p:nvSpPr>
        <p:spPr>
          <a:xfrm rot="16200000">
            <a:off x="2988177" y="1931795"/>
            <a:ext cx="319596" cy="1498651"/>
          </a:xfrm>
          <a:prstGeom prst="leftBracket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6">
            <a:extLst>
              <a:ext uri="{FF2B5EF4-FFF2-40B4-BE49-F238E27FC236}">
                <a16:creationId xmlns:a16="http://schemas.microsoft.com/office/drawing/2014/main" id="{A2EAD971-5160-459F-B415-B8F4EB410D88}"/>
              </a:ext>
            </a:extLst>
          </p:cNvPr>
          <p:cNvCxnSpPr>
            <a:cxnSpLocks/>
          </p:cNvCxnSpPr>
          <p:nvPr/>
        </p:nvCxnSpPr>
        <p:spPr>
          <a:xfrm flipV="1">
            <a:off x="2548631" y="2986946"/>
            <a:ext cx="471057" cy="1359267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ket 19">
            <a:extLst>
              <a:ext uri="{FF2B5EF4-FFF2-40B4-BE49-F238E27FC236}">
                <a16:creationId xmlns:a16="http://schemas.microsoft.com/office/drawing/2014/main" id="{1E7C96A2-3DF3-417F-BC16-0CA3ED4926FF}"/>
              </a:ext>
            </a:extLst>
          </p:cNvPr>
          <p:cNvSpPr/>
          <p:nvPr/>
        </p:nvSpPr>
        <p:spPr>
          <a:xfrm rot="16200000">
            <a:off x="2980580" y="1949551"/>
            <a:ext cx="319596" cy="1498651"/>
          </a:xfrm>
          <a:prstGeom prst="leftBracket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0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5" grpId="0" animBg="1"/>
      <p:bldP spid="12" grpId="0" animBg="1"/>
      <p:bldP spid="18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796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1273" y="1092531"/>
            <a:ext cx="11008426" cy="410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6000" dirty="0"/>
              <a:t>Sampling distributions </a:t>
            </a:r>
            <a:endParaRPr lang="en-US" altLang="zh-CN" sz="6000" dirty="0" smtClean="0"/>
          </a:p>
          <a:p>
            <a:pPr algn="ctr">
              <a:lnSpc>
                <a:spcPct val="150000"/>
              </a:lnSpc>
            </a:pPr>
            <a:r>
              <a:rPr lang="en-US" altLang="zh-CN" sz="6000" dirty="0" smtClean="0"/>
              <a:t>for </a:t>
            </a:r>
          </a:p>
          <a:p>
            <a:pPr algn="ctr">
              <a:lnSpc>
                <a:spcPct val="150000"/>
              </a:lnSpc>
            </a:pPr>
            <a:r>
              <a:rPr lang="en-US" altLang="zh-CN" sz="6000" dirty="0" smtClean="0"/>
              <a:t>differences </a:t>
            </a:r>
            <a:r>
              <a:rPr lang="en-US" altLang="zh-CN" sz="6000" dirty="0"/>
              <a:t>in sample </a:t>
            </a:r>
            <a:r>
              <a:rPr lang="en-US" altLang="zh-CN" sz="6000" dirty="0" smtClean="0"/>
              <a:t>means</a:t>
            </a:r>
            <a:endParaRPr lang="zh-CN" altLang="zh-CN" sz="6000" dirty="0"/>
          </a:p>
        </p:txBody>
      </p:sp>
    </p:spTree>
    <p:extLst>
      <p:ext uri="{BB962C8B-B14F-4D97-AF65-F5344CB8AC3E}">
        <p14:creationId xmlns:p14="http://schemas.microsoft.com/office/powerpoint/2010/main" val="157778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25632" y="581361"/>
                <a:ext cx="11720946" cy="3851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3200" dirty="0" smtClean="0">
                    <a:latin typeface="Times New Roman" panose="02020603050405020304" pitchFamily="18" charset="0"/>
                  </a:rPr>
                  <a:t>For a numerical variable, when randomly sampling with replacement from </a:t>
                </a:r>
                <a:r>
                  <a:rPr lang="en-US" altLang="zh-CN" sz="3200" u="sng" dirty="0" smtClean="0">
                    <a:latin typeface="Times New Roman" panose="02020603050405020304" pitchFamily="18" charset="0"/>
                  </a:rPr>
                  <a:t>two independent populations </a:t>
                </a:r>
                <a:r>
                  <a:rPr lang="en-US" altLang="zh-CN" sz="3200" dirty="0">
                    <a:latin typeface="Times New Roman" panose="02020603050405020304" pitchFamily="18" charset="0"/>
                  </a:rPr>
                  <a:t>with population </a:t>
                </a:r>
                <a:r>
                  <a:rPr lang="en-US" altLang="zh-CN" sz="3200" dirty="0" smtClean="0">
                    <a:latin typeface="Times New Roman" panose="02020603050405020304" pitchFamily="18" charset="0"/>
                  </a:rPr>
                  <a:t>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2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3200" b="1" dirty="0" smtClean="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2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3200" dirty="0" smtClean="0">
                    <a:latin typeface="Times New Roman" panose="02020603050405020304" pitchFamily="18" charset="0"/>
                  </a:rPr>
                  <a:t> and </a:t>
                </a:r>
                <a:r>
                  <a:rPr lang="en-US" altLang="zh-CN" sz="3200" dirty="0">
                    <a:latin typeface="Times New Roman" panose="02020603050405020304" pitchFamily="18" charset="0"/>
                  </a:rPr>
                  <a:t>population </a:t>
                </a:r>
                <a:r>
                  <a:rPr lang="en-US" altLang="zh-CN" sz="3200" dirty="0" smtClean="0">
                    <a:latin typeface="Times New Roman" panose="02020603050405020304" pitchFamily="18" charset="0"/>
                  </a:rPr>
                  <a:t>standard deviation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200" b="1" i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𝛔</m:t>
                        </m:r>
                      </m:e>
                      <m:sub>
                        <m:r>
                          <a:rPr lang="en-US" altLang="zh-CN" sz="3200" b="1" i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3200" b="1" dirty="0">
                    <a:solidFill>
                      <a:srgbClr val="FFFF00"/>
                    </a:solidFill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200" b="1" i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𝛔</m:t>
                        </m:r>
                      </m:e>
                      <m:sub>
                        <m:r>
                          <a:rPr lang="en-US" altLang="zh-CN" sz="3200" b="1" i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3200" dirty="0" smtClean="0">
                    <a:latin typeface="Times New Roman" panose="02020603050405020304" pitchFamily="18" charset="0"/>
                  </a:rPr>
                  <a:t>, </a:t>
                </a:r>
                <a:r>
                  <a:rPr lang="en-US" altLang="zh-CN" sz="3200" dirty="0">
                    <a:latin typeface="Times New Roman" panose="02020603050405020304" pitchFamily="18" charset="0"/>
                  </a:rPr>
                  <a:t>the sampling distribution of the </a:t>
                </a:r>
                <a:r>
                  <a:rPr lang="en-US" altLang="zh-CN" sz="3200" u="sng" dirty="0">
                    <a:latin typeface="Times New Roman" panose="02020603050405020304" pitchFamily="18" charset="0"/>
                  </a:rPr>
                  <a:t>difference in sample </a:t>
                </a:r>
                <a:r>
                  <a:rPr lang="en-US" altLang="zh-CN" sz="3200" u="sng" dirty="0" smtClean="0">
                    <a:latin typeface="Times New Roman" panose="02020603050405020304" pitchFamily="18" charset="0"/>
                  </a:rPr>
                  <a:t>means</a:t>
                </a:r>
                <a:r>
                  <a:rPr lang="en-US" altLang="zh-CN" sz="3200" dirty="0" smtClean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zh-C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3200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zh-CN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zh-C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3200" dirty="0">
                    <a:latin typeface="Times New Roman" panose="02020603050405020304" pitchFamily="18" charset="0"/>
                  </a:rPr>
                  <a:t>has </a:t>
                </a:r>
                <a:r>
                  <a:rPr lang="en-US" altLang="zh-CN" sz="3200" dirty="0" smtClean="0">
                    <a:latin typeface="Times New Roman" panose="02020603050405020304" pitchFamily="18" charset="0"/>
                  </a:rPr>
                  <a:t>mean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2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zh-CN" altLang="zh-CN" sz="3200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altLang="zh-CN" sz="3200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3200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sz="32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zh-CN" altLang="zh-CN" sz="3200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altLang="zh-CN" sz="3200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3200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sub>
                    </m:sSub>
                    <m:sSub>
                      <m:sSubPr>
                        <m:ctrlPr>
                          <a:rPr lang="en-US" altLang="zh-CN" sz="32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32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320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zh-CN" sz="3200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2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3200" dirty="0" smtClean="0">
                    <a:latin typeface="Times New Roman" panose="02020603050405020304" pitchFamily="18" charset="0"/>
                  </a:rPr>
                  <a:t> and standard deviation</a:t>
                </a:r>
                <a:endParaRPr lang="zh-CN" altLang="zh-CN" sz="36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32" y="581361"/>
                <a:ext cx="11720946" cy="3851439"/>
              </a:xfrm>
              <a:prstGeom prst="rect">
                <a:avLst/>
              </a:prstGeom>
              <a:blipFill>
                <a:blip r:embed="rId3"/>
                <a:stretch>
                  <a:fillRect l="-1300" b="-1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741" y="3772742"/>
            <a:ext cx="3877216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2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744188" y="1400206"/>
                <a:ext cx="10846130" cy="32316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3200" dirty="0">
                    <a:latin typeface="Times New Roman" panose="02020603050405020304" pitchFamily="18" charset="0"/>
                  </a:rPr>
                  <a:t>The sampling distribution of the difference in sample means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zh-C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3200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zh-CN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zh-C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zh-CN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3200" dirty="0">
                    <a:latin typeface="Times New Roman" panose="02020603050405020304" pitchFamily="18" charset="0"/>
                  </a:rPr>
                  <a:t>can be modeled with a </a:t>
                </a:r>
                <a:r>
                  <a:rPr lang="en-US" altLang="zh-CN" sz="3200" u="sng" dirty="0" smtClean="0">
                    <a:latin typeface="Times New Roman" panose="02020603050405020304" pitchFamily="18" charset="0"/>
                  </a:rPr>
                  <a:t>normal distribution</a:t>
                </a:r>
                <a:r>
                  <a:rPr lang="en-US" altLang="zh-CN" sz="3200" dirty="0" smtClean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4000" b="1" dirty="0" smtClean="0">
                    <a:latin typeface="Times New Roman" panose="02020603050405020304" pitchFamily="18" charset="0"/>
                  </a:rPr>
                  <a:t>IF</a:t>
                </a:r>
              </a:p>
              <a:p>
                <a:pPr lvl="0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3200" dirty="0" smtClean="0">
                    <a:latin typeface="Times New Roman" panose="02020603050405020304" pitchFamily="18" charset="0"/>
                  </a:rPr>
                  <a:t>the</a:t>
                </a:r>
                <a:r>
                  <a:rPr lang="en-US" altLang="zh-CN" sz="3200" dirty="0" smtClean="0"/>
                  <a:t> two sampling distributions can be modeled with a normal distribution.</a:t>
                </a:r>
                <a:endParaRPr lang="en-US" altLang="zh-CN" sz="32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88" y="1400206"/>
                <a:ext cx="10846130" cy="3231654"/>
              </a:xfrm>
              <a:prstGeom prst="rect">
                <a:avLst/>
              </a:prstGeom>
              <a:blipFill>
                <a:blip r:embed="rId3"/>
                <a:stretch>
                  <a:fillRect l="-1405" b="-30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10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67937" y="1016054"/>
                <a:ext cx="11570525" cy="44097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4800" dirty="0" smtClean="0">
                    <a:latin typeface="Times New Roman" panose="02020603050405020304" pitchFamily="18" charset="0"/>
                  </a:rPr>
                  <a:t>If X ~ 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48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4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zh-CN" sz="4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4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4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4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4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  <m:sup>
                        <m:r>
                          <a:rPr lang="en-US" altLang="zh-CN" sz="4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4800" dirty="0" smtClean="0">
                    <a:latin typeface="Times New Roman" panose="02020603050405020304" pitchFamily="18" charset="0"/>
                  </a:rPr>
                  <a:t>), Y </a:t>
                </a:r>
                <a:r>
                  <a:rPr lang="en-US" altLang="zh-CN" sz="4800" dirty="0">
                    <a:latin typeface="Times New Roman" panose="02020603050405020304" pitchFamily="18" charset="0"/>
                  </a:rPr>
                  <a:t>~ 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4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4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zh-CN" sz="48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4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4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4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e>
                      <m:sup>
                        <m:r>
                          <a:rPr lang="en-US" altLang="zh-CN" sz="4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4800" dirty="0" smtClean="0">
                    <a:latin typeface="Times New Roman" panose="02020603050405020304" pitchFamily="18" charset="0"/>
                  </a:rPr>
                  <a:t>),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4800" dirty="0" smtClean="0">
                    <a:latin typeface="Times New Roman" panose="02020603050405020304" pitchFamily="18" charset="0"/>
                  </a:rPr>
                  <a:t>X and Y are independent random variables, then X+Y follows the normal distribution. </a:t>
                </a:r>
                <a:endParaRPr lang="zh-CN" altLang="en-US" sz="4800" dirty="0"/>
              </a:p>
              <a:p>
                <a:pPr lvl="0">
                  <a:lnSpc>
                    <a:spcPct val="150000"/>
                  </a:lnSpc>
                  <a:spcAft>
                    <a:spcPts val="0"/>
                  </a:spcAft>
                </a:pPr>
                <a:endParaRPr lang="zh-CN" altLang="en-US" sz="48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37" y="1016054"/>
                <a:ext cx="11570525" cy="4409797"/>
              </a:xfrm>
              <a:prstGeom prst="rect">
                <a:avLst/>
              </a:prstGeom>
              <a:blipFill>
                <a:blip r:embed="rId3"/>
                <a:stretch>
                  <a:fillRect l="-24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3996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744188" y="521432"/>
                <a:ext cx="10846130" cy="54476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3200" dirty="0">
                    <a:latin typeface="Times New Roman" panose="02020603050405020304" pitchFamily="18" charset="0"/>
                  </a:rPr>
                  <a:t>The sampling distribution of the difference in sample means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zh-C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3200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zh-CN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zh-C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zh-CN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3200" dirty="0">
                    <a:latin typeface="Times New Roman" panose="02020603050405020304" pitchFamily="18" charset="0"/>
                  </a:rPr>
                  <a:t>can be modeled with a </a:t>
                </a:r>
                <a:r>
                  <a:rPr lang="en-US" altLang="zh-CN" sz="3200" dirty="0" smtClean="0">
                    <a:latin typeface="Times New Roman" panose="02020603050405020304" pitchFamily="18" charset="0"/>
                  </a:rPr>
                  <a:t>normal distribution </a:t>
                </a:r>
                <a:r>
                  <a:rPr lang="en-US" altLang="zh-CN" sz="4000" b="1" dirty="0" smtClean="0">
                    <a:latin typeface="Times New Roman" panose="02020603050405020304" pitchFamily="18" charset="0"/>
                  </a:rPr>
                  <a:t>IF</a:t>
                </a:r>
              </a:p>
              <a:p>
                <a:pPr lvl="0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3200" dirty="0" smtClean="0">
                    <a:latin typeface="Times New Roman" panose="02020603050405020304" pitchFamily="18" charset="0"/>
                  </a:rPr>
                  <a:t>the</a:t>
                </a:r>
                <a:r>
                  <a:rPr lang="en-US" altLang="zh-CN" sz="3200" dirty="0" smtClean="0"/>
                  <a:t> two </a:t>
                </a:r>
                <a:r>
                  <a:rPr lang="en-US" altLang="zh-CN" sz="3200" u="sng" dirty="0" smtClean="0"/>
                  <a:t>sampling distributions can be modeled with a normal distribution</a:t>
                </a:r>
                <a:r>
                  <a:rPr lang="en-US" altLang="zh-CN" sz="3200" dirty="0" smtClean="0"/>
                  <a:t>:</a:t>
                </a:r>
                <a:endParaRPr lang="en-US" altLang="zh-CN" sz="3200" dirty="0">
                  <a:latin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altLang="zh-CN" sz="3200" dirty="0" smtClean="0">
                    <a:latin typeface="Times New Roman" panose="02020603050405020304" pitchFamily="18" charset="0"/>
                  </a:rPr>
                  <a:t>if the population </a:t>
                </a:r>
                <a:r>
                  <a:rPr lang="en-US" altLang="zh-CN" sz="3200" dirty="0">
                    <a:latin typeface="Times New Roman" panose="02020603050405020304" pitchFamily="18" charset="0"/>
                  </a:rPr>
                  <a:t>distributions </a:t>
                </a:r>
                <a:r>
                  <a:rPr lang="en-US" altLang="zh-CN" sz="3200" dirty="0" smtClean="0">
                    <a:latin typeface="Times New Roman" panose="02020603050405020304" pitchFamily="18" charset="0"/>
                  </a:rPr>
                  <a:t>can </a:t>
                </a:r>
                <a:r>
                  <a:rPr lang="en-US" altLang="zh-CN" sz="3200" dirty="0">
                    <a:latin typeface="Times New Roman" panose="02020603050405020304" pitchFamily="18" charset="0"/>
                  </a:rPr>
                  <a:t>be modeled with a normal </a:t>
                </a:r>
                <a:r>
                  <a:rPr lang="en-US" altLang="zh-CN" sz="3200" dirty="0" smtClean="0">
                    <a:latin typeface="Times New Roman" panose="02020603050405020304" pitchFamily="18" charset="0"/>
                  </a:rPr>
                  <a:t>distribution.</a:t>
                </a:r>
              </a:p>
              <a:p>
                <a:pPr marL="342900" lvl="0" indent="-342900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altLang="zh-CN" sz="3200" dirty="0"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3200" dirty="0" smtClean="0">
                    <a:latin typeface="Times New Roman" panose="02020603050405020304" pitchFamily="18" charset="0"/>
                  </a:rPr>
                  <a:t>f cannot, sample sizes have to be greater than or equal to 30.</a:t>
                </a:r>
                <a:endParaRPr lang="zh-CN" altLang="zh-CN" sz="36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88" y="521432"/>
                <a:ext cx="10846130" cy="5447645"/>
              </a:xfrm>
              <a:prstGeom prst="rect">
                <a:avLst/>
              </a:prstGeom>
              <a:blipFill>
                <a:blip r:embed="rId3"/>
                <a:stretch>
                  <a:fillRect l="-1405" b="-1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79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B57BDA-BB6E-427F-8348-ABFCDC6CFA85}"/>
                  </a:ext>
                </a:extLst>
              </p:cNvPr>
              <p:cNvSpPr txBox="1"/>
              <p:nvPr/>
            </p:nvSpPr>
            <p:spPr>
              <a:xfrm>
                <a:off x="616284" y="1969161"/>
                <a:ext cx="8613919" cy="4352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55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5500" dirty="0">
                    <a:solidFill>
                      <a:schemeClr val="tx1"/>
                    </a:solidFill>
                  </a:rPr>
                  <a:t> =</a:t>
                </a:r>
                <a:r>
                  <a:rPr lang="en-US" sz="5500" b="1" dirty="0">
                    <a:solidFill>
                      <a:schemeClr val="tx1"/>
                    </a:solidFill>
                  </a:rPr>
                  <a:t> population </a:t>
                </a:r>
                <a:r>
                  <a:rPr lang="en-US" sz="5500" dirty="0">
                    <a:solidFill>
                      <a:schemeClr val="tx1"/>
                    </a:solidFill>
                  </a:rPr>
                  <a:t>mean</a:t>
                </a:r>
              </a:p>
              <a:p>
                <a:pPr marL="1828800" lvl="3" indent="-457200">
                  <a:buFont typeface="Arial" panose="020B0604020202020204" pitchFamily="34" charset="0"/>
                  <a:buChar char="•"/>
                </a:pPr>
                <a:r>
                  <a:rPr lang="en-US" sz="5000" dirty="0">
                    <a:solidFill>
                      <a:schemeClr val="tx1"/>
                    </a:solidFill>
                  </a:rPr>
                  <a:t>Parameter</a:t>
                </a:r>
              </a:p>
              <a:p>
                <a:pPr lvl="3"/>
                <a:endParaRPr lang="en-US" sz="12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5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5500" dirty="0">
                    <a:solidFill>
                      <a:schemeClr val="tx1"/>
                    </a:solidFill>
                  </a:rPr>
                  <a:t> = </a:t>
                </a:r>
                <a:r>
                  <a:rPr lang="en-US" sz="5500" b="1" dirty="0">
                    <a:solidFill>
                      <a:schemeClr val="tx1"/>
                    </a:solidFill>
                  </a:rPr>
                  <a:t>sample</a:t>
                </a:r>
                <a:r>
                  <a:rPr lang="en-US" sz="5500" dirty="0">
                    <a:solidFill>
                      <a:schemeClr val="tx1"/>
                    </a:solidFill>
                  </a:rPr>
                  <a:t> mean</a:t>
                </a:r>
              </a:p>
              <a:p>
                <a:pPr marL="2057400" lvl="3" indent="-685800">
                  <a:buFont typeface="Arial" panose="020B0604020202020204" pitchFamily="34" charset="0"/>
                  <a:buChar char="•"/>
                </a:pPr>
                <a:r>
                  <a:rPr lang="en-US" sz="5000" dirty="0">
                    <a:solidFill>
                      <a:schemeClr val="tx1"/>
                    </a:solidFill>
                  </a:rPr>
                  <a:t>Statistic</a:t>
                </a:r>
              </a:p>
              <a:p>
                <a:pPr marL="2057400" lvl="3" indent="-685800">
                  <a:buFont typeface="Arial" panose="020B0604020202020204" pitchFamily="34" charset="0"/>
                  <a:buChar char="•"/>
                </a:pPr>
                <a:r>
                  <a:rPr lang="en-US" sz="5000" dirty="0">
                    <a:solidFill>
                      <a:schemeClr val="tx1"/>
                    </a:solidFill>
                  </a:rPr>
                  <a:t>Estimator of µ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B57BDA-BB6E-427F-8348-ABFCDC6CF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84" y="1969161"/>
                <a:ext cx="8613919" cy="4352987"/>
              </a:xfrm>
              <a:prstGeom prst="rect">
                <a:avLst/>
              </a:prstGeom>
              <a:blipFill>
                <a:blip r:embed="rId3"/>
                <a:stretch>
                  <a:fillRect t="-3641" b="-53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61A1BB1-F206-4333-9198-1CADB10BC42F}"/>
                  </a:ext>
                </a:extLst>
              </p:cNvPr>
              <p:cNvSpPr/>
              <p:nvPr/>
            </p:nvSpPr>
            <p:spPr>
              <a:xfrm>
                <a:off x="4655541" y="404706"/>
                <a:ext cx="2880917" cy="12464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7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sz="7500" b="1" dirty="0">
                    <a:solidFill>
                      <a:schemeClr val="tx1"/>
                    </a:solidFill>
                  </a:rPr>
                  <a:t> vs.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7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7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sz="7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61A1BB1-F206-4333-9198-1CADB10BC4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541" y="404706"/>
                <a:ext cx="2880917" cy="1246495"/>
              </a:xfrm>
              <a:prstGeom prst="rect">
                <a:avLst/>
              </a:prstGeom>
              <a:blipFill>
                <a:blip r:embed="rId4"/>
                <a:stretch>
                  <a:fillRect t="-18537" b="-41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171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692589-663C-4660-A8FC-F72F800B531D}"/>
                  </a:ext>
                </a:extLst>
              </p:cNvPr>
              <p:cNvSpPr txBox="1"/>
              <p:nvPr/>
            </p:nvSpPr>
            <p:spPr>
              <a:xfrm>
                <a:off x="396996" y="536988"/>
                <a:ext cx="11590263" cy="4955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0" b="1" dirty="0" smtClean="0">
                    <a:solidFill>
                      <a:schemeClr val="tx1"/>
                    </a:solidFill>
                  </a:rPr>
                  <a:t>Topics</a:t>
                </a:r>
                <a:endParaRPr lang="en-US" sz="5200" dirty="0">
                  <a:solidFill>
                    <a:schemeClr val="tx1"/>
                  </a:solidFill>
                </a:endParaRPr>
              </a:p>
              <a:p>
                <a:pPr marL="914400" indent="-914400">
                  <a:buAutoNum type="arabicPeriod"/>
                </a:pPr>
                <a:r>
                  <a:rPr lang="en-US" sz="5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5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µ</m:t>
                    </m:r>
                  </m:oMath>
                </a14:m>
                <a:r>
                  <a:rPr lang="en-US" sz="5200" dirty="0">
                    <a:solidFill>
                      <a:schemeClr val="tx1"/>
                    </a:solidFill>
                  </a:rPr>
                  <a:t> vs.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5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sz="5200" dirty="0">
                  <a:solidFill>
                    <a:schemeClr val="tx1"/>
                  </a:solidFill>
                </a:endParaRPr>
              </a:p>
              <a:p>
                <a:pPr marL="914400" indent="-914400">
                  <a:buAutoNum type="arabicPeriod"/>
                </a:pPr>
                <a:r>
                  <a:rPr lang="en-US" sz="6600" b="1" dirty="0">
                    <a:solidFill>
                      <a:schemeClr val="tx1"/>
                    </a:solidFill>
                  </a:rPr>
                  <a:t>Sampling distribution for a mean</a:t>
                </a:r>
              </a:p>
              <a:p>
                <a:pPr marL="914400" indent="-914400">
                  <a:buAutoNum type="arabicPeriod"/>
                </a:pPr>
                <a:r>
                  <a:rPr lang="en-US" sz="5200" dirty="0">
                    <a:solidFill>
                      <a:schemeClr val="tx1"/>
                    </a:solidFill>
                  </a:rPr>
                  <a:t>Central limit </a:t>
                </a:r>
                <a:r>
                  <a:rPr lang="en-US" sz="5200" dirty="0" smtClean="0">
                    <a:solidFill>
                      <a:schemeClr val="tx1"/>
                    </a:solidFill>
                  </a:rPr>
                  <a:t>theorem</a:t>
                </a:r>
                <a:endParaRPr lang="en-US" sz="5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692589-663C-4660-A8FC-F72F800B5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96" y="536988"/>
                <a:ext cx="11590263" cy="4955203"/>
              </a:xfrm>
              <a:prstGeom prst="rect">
                <a:avLst/>
              </a:prstGeom>
              <a:blipFill>
                <a:blip r:embed="rId3"/>
                <a:stretch>
                  <a:fillRect l="-4471" t="-5289" b="-6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69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9C4E2C9-FD64-41E9-85EE-81BF306099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" r="12602" b="1416"/>
          <a:stretch/>
        </p:blipFill>
        <p:spPr>
          <a:xfrm>
            <a:off x="259780" y="4250222"/>
            <a:ext cx="6970749" cy="21522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2F6AAF-67A0-48D9-A340-6F66E6BEEC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" r="13783" b="1710"/>
          <a:stretch/>
        </p:blipFill>
        <p:spPr>
          <a:xfrm>
            <a:off x="259776" y="1967081"/>
            <a:ext cx="6970753" cy="21493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16F471-BF15-4BF3-AD8D-EC1A1D508856}"/>
              </a:ext>
            </a:extLst>
          </p:cNvPr>
          <p:cNvSpPr txBox="1"/>
          <p:nvPr/>
        </p:nvSpPr>
        <p:spPr>
          <a:xfrm>
            <a:off x="3763411" y="4985686"/>
            <a:ext cx="3768432" cy="954107"/>
          </a:xfrm>
          <a:prstGeom prst="rect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Sampl</a:t>
            </a:r>
            <a:r>
              <a:rPr lang="en-US" sz="2800" b="1" u="sng" dirty="0">
                <a:solidFill>
                  <a:schemeClr val="bg1">
                    <a:lumMod val="65000"/>
                    <a:lumOff val="35000"/>
                  </a:schemeClr>
                </a:solidFill>
              </a:rPr>
              <a:t>ing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Distribution</a:t>
            </a:r>
          </a:p>
          <a:p>
            <a:pPr algn="ctr"/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(means of each sample)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A6EEB8-5D87-4FAE-BC5E-11FF30722001}"/>
              </a:ext>
            </a:extLst>
          </p:cNvPr>
          <p:cNvSpPr txBox="1"/>
          <p:nvPr/>
        </p:nvSpPr>
        <p:spPr>
          <a:xfrm>
            <a:off x="4834917" y="1652351"/>
            <a:ext cx="2775259" cy="954107"/>
          </a:xfrm>
          <a:prstGeom prst="rect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Population </a:t>
            </a:r>
            <a:r>
              <a:rPr lang="en-US" sz="2800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Distribution</a:t>
            </a:r>
            <a:endParaRPr lang="en-US" sz="2800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D7722D3-F5DB-4BBA-809D-73BB004D809A}"/>
              </a:ext>
            </a:extLst>
          </p:cNvPr>
          <p:cNvCxnSpPr>
            <a:cxnSpLocks/>
          </p:cNvCxnSpPr>
          <p:nvPr/>
        </p:nvCxnSpPr>
        <p:spPr>
          <a:xfrm>
            <a:off x="2323399" y="1862667"/>
            <a:ext cx="0" cy="467360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1BD0D1F-75E0-4373-AE4C-DD461FDA4A82}"/>
              </a:ext>
            </a:extLst>
          </p:cNvPr>
          <p:cNvSpPr txBox="1"/>
          <p:nvPr/>
        </p:nvSpPr>
        <p:spPr>
          <a:xfrm>
            <a:off x="2383915" y="1862667"/>
            <a:ext cx="2068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µ = $194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1A9521-B0B7-4CB9-94DD-E01780A18409}"/>
                  </a:ext>
                </a:extLst>
              </p:cNvPr>
              <p:cNvSpPr txBox="1"/>
              <p:nvPr/>
            </p:nvSpPr>
            <p:spPr>
              <a:xfrm>
                <a:off x="1443696" y="6116922"/>
                <a:ext cx="2518703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sz="17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1A9521-B0B7-4CB9-94DD-E01780A18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696" y="6116922"/>
                <a:ext cx="2518703" cy="3539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188C197-0C87-4104-9D3B-B5555BD0623D}"/>
                  </a:ext>
                </a:extLst>
              </p:cNvPr>
              <p:cNvSpPr txBox="1"/>
              <p:nvPr/>
            </p:nvSpPr>
            <p:spPr>
              <a:xfrm>
                <a:off x="1621504" y="5948100"/>
                <a:ext cx="1536570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sz="17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188C197-0C87-4104-9D3B-B5555BD06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504" y="5948100"/>
                <a:ext cx="1536570" cy="353943"/>
              </a:xfrm>
              <a:prstGeom prst="rect">
                <a:avLst/>
              </a:prstGeom>
              <a:blipFill>
                <a:blip r:embed="rId6"/>
                <a:stretch>
                  <a:fillRect r="-5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BECC054-99D9-467D-9304-894E0E647289}"/>
                  </a:ext>
                </a:extLst>
              </p:cNvPr>
              <p:cNvSpPr txBox="1"/>
              <p:nvPr/>
            </p:nvSpPr>
            <p:spPr>
              <a:xfrm>
                <a:off x="1624097" y="5779913"/>
                <a:ext cx="1536570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sz="17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BECC054-99D9-467D-9304-894E0E647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097" y="5779913"/>
                <a:ext cx="1536570" cy="353943"/>
              </a:xfrm>
              <a:prstGeom prst="rect">
                <a:avLst/>
              </a:prstGeom>
              <a:blipFill>
                <a:blip r:embed="rId7"/>
                <a:stretch>
                  <a:fillRect r="-6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A33CC55-74DF-454C-B39D-2F6F3CD97BC6}"/>
                  </a:ext>
                </a:extLst>
              </p:cNvPr>
              <p:cNvSpPr txBox="1"/>
              <p:nvPr/>
            </p:nvSpPr>
            <p:spPr>
              <a:xfrm>
                <a:off x="1812964" y="5594157"/>
                <a:ext cx="1536570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sz="17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A33CC55-74DF-454C-B39D-2F6F3CD97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964" y="5594157"/>
                <a:ext cx="1536570" cy="3539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9E90B1E-3E5E-43E4-BECD-B4610EC801B3}"/>
                  </a:ext>
                </a:extLst>
              </p:cNvPr>
              <p:cNvSpPr txBox="1"/>
              <p:nvPr/>
            </p:nvSpPr>
            <p:spPr>
              <a:xfrm>
                <a:off x="1884193" y="5405260"/>
                <a:ext cx="842073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sz="17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9E90B1E-3E5E-43E4-BECD-B4610EC80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193" y="5405260"/>
                <a:ext cx="842073" cy="353943"/>
              </a:xfrm>
              <a:prstGeom prst="rect">
                <a:avLst/>
              </a:prstGeom>
              <a:blipFill>
                <a:blip r:embed="rId9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6F40D65-7F02-48EC-B998-ECEDEC86175D}"/>
                  </a:ext>
                </a:extLst>
              </p:cNvPr>
              <p:cNvSpPr txBox="1"/>
              <p:nvPr/>
            </p:nvSpPr>
            <p:spPr>
              <a:xfrm>
                <a:off x="1885428" y="5199111"/>
                <a:ext cx="842073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sz="17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6F40D65-7F02-48EC-B998-ECEDEC861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428" y="5199111"/>
                <a:ext cx="842073" cy="353943"/>
              </a:xfrm>
              <a:prstGeom prst="rect">
                <a:avLst/>
              </a:prstGeom>
              <a:blipFill>
                <a:blip r:embed="rId10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6982B4A-F6EB-438A-8984-C53FA2F2DB27}"/>
                  </a:ext>
                </a:extLst>
              </p:cNvPr>
              <p:cNvSpPr txBox="1"/>
              <p:nvPr/>
            </p:nvSpPr>
            <p:spPr>
              <a:xfrm>
                <a:off x="1890159" y="4988888"/>
                <a:ext cx="842073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sz="17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6982B4A-F6EB-438A-8984-C53FA2F2D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159" y="4988888"/>
                <a:ext cx="842073" cy="353943"/>
              </a:xfrm>
              <a:prstGeom prst="rect">
                <a:avLst/>
              </a:prstGeom>
              <a:blipFill>
                <a:blip r:embed="rId11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8555893-6C1B-4F82-BD32-419C54EDA6EC}"/>
                  </a:ext>
                </a:extLst>
              </p:cNvPr>
              <p:cNvSpPr txBox="1"/>
              <p:nvPr/>
            </p:nvSpPr>
            <p:spPr>
              <a:xfrm>
                <a:off x="1886423" y="4789935"/>
                <a:ext cx="842073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sz="17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8555893-6C1B-4F82-BD32-419C54EDA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423" y="4789935"/>
                <a:ext cx="842073" cy="353943"/>
              </a:xfrm>
              <a:prstGeom prst="rect">
                <a:avLst/>
              </a:prstGeom>
              <a:blipFill>
                <a:blip r:embed="rId12"/>
                <a:stretch>
                  <a:fillRect r="-323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95EC112-0615-4457-B061-63975AB04495}"/>
                  </a:ext>
                </a:extLst>
              </p:cNvPr>
              <p:cNvSpPr txBox="1"/>
              <p:nvPr/>
            </p:nvSpPr>
            <p:spPr>
              <a:xfrm>
                <a:off x="2098460" y="4493576"/>
                <a:ext cx="4135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sz="17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95EC112-0615-4457-B061-63975AB04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460" y="4493576"/>
                <a:ext cx="413538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090EB8F-77E7-49B2-A4AA-637408C5A497}"/>
                  </a:ext>
                </a:extLst>
              </p:cNvPr>
              <p:cNvSpPr txBox="1"/>
              <p:nvPr/>
            </p:nvSpPr>
            <p:spPr>
              <a:xfrm>
                <a:off x="2098460" y="4231529"/>
                <a:ext cx="4135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sz="17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090EB8F-77E7-49B2-A4AA-637408C5A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460" y="4231529"/>
                <a:ext cx="413538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D377B49A-3124-4EBC-A5AB-BFD038FAD5F2}"/>
              </a:ext>
            </a:extLst>
          </p:cNvPr>
          <p:cNvSpPr/>
          <p:nvPr/>
        </p:nvSpPr>
        <p:spPr>
          <a:xfrm>
            <a:off x="1236135" y="4192604"/>
            <a:ext cx="2302933" cy="2175978"/>
          </a:xfrm>
          <a:custGeom>
            <a:avLst/>
            <a:gdLst>
              <a:gd name="connsiteX0" fmla="*/ 0 w 2209800"/>
              <a:gd name="connsiteY0" fmla="*/ 2306337 h 2314803"/>
              <a:gd name="connsiteX1" fmla="*/ 381000 w 2209800"/>
              <a:gd name="connsiteY1" fmla="*/ 2069270 h 2314803"/>
              <a:gd name="connsiteX2" fmla="*/ 626534 w 2209800"/>
              <a:gd name="connsiteY2" fmla="*/ 1485070 h 2314803"/>
              <a:gd name="connsiteX3" fmla="*/ 863600 w 2209800"/>
              <a:gd name="connsiteY3" fmla="*/ 189670 h 2314803"/>
              <a:gd name="connsiteX4" fmla="*/ 1092200 w 2209800"/>
              <a:gd name="connsiteY4" fmla="*/ 62670 h 2314803"/>
              <a:gd name="connsiteX5" fmla="*/ 1337734 w 2209800"/>
              <a:gd name="connsiteY5" fmla="*/ 731537 h 2314803"/>
              <a:gd name="connsiteX6" fmla="*/ 1634067 w 2209800"/>
              <a:gd name="connsiteY6" fmla="*/ 1849137 h 2314803"/>
              <a:gd name="connsiteX7" fmla="*/ 1803400 w 2209800"/>
              <a:gd name="connsiteY7" fmla="*/ 2162403 h 2314803"/>
              <a:gd name="connsiteX8" fmla="*/ 2209800 w 2209800"/>
              <a:gd name="connsiteY8" fmla="*/ 2314803 h 231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9800" h="2314803">
                <a:moveTo>
                  <a:pt x="0" y="2306337"/>
                </a:moveTo>
                <a:cubicBezTo>
                  <a:pt x="138289" y="2256242"/>
                  <a:pt x="276578" y="2206148"/>
                  <a:pt x="381000" y="2069270"/>
                </a:cubicBezTo>
                <a:cubicBezTo>
                  <a:pt x="485422" y="1932392"/>
                  <a:pt x="546101" y="1798337"/>
                  <a:pt x="626534" y="1485070"/>
                </a:cubicBezTo>
                <a:cubicBezTo>
                  <a:pt x="706967" y="1171803"/>
                  <a:pt x="785989" y="426737"/>
                  <a:pt x="863600" y="189670"/>
                </a:cubicBezTo>
                <a:cubicBezTo>
                  <a:pt x="941211" y="-47397"/>
                  <a:pt x="1013178" y="-27641"/>
                  <a:pt x="1092200" y="62670"/>
                </a:cubicBezTo>
                <a:cubicBezTo>
                  <a:pt x="1171222" y="152981"/>
                  <a:pt x="1247423" y="433793"/>
                  <a:pt x="1337734" y="731537"/>
                </a:cubicBezTo>
                <a:cubicBezTo>
                  <a:pt x="1428045" y="1029281"/>
                  <a:pt x="1556456" y="1610659"/>
                  <a:pt x="1634067" y="1849137"/>
                </a:cubicBezTo>
                <a:cubicBezTo>
                  <a:pt x="1711678" y="2087615"/>
                  <a:pt x="1707445" y="2084792"/>
                  <a:pt x="1803400" y="2162403"/>
                </a:cubicBezTo>
                <a:cubicBezTo>
                  <a:pt x="1899356" y="2240014"/>
                  <a:pt x="2126544" y="2292225"/>
                  <a:pt x="2209800" y="2314803"/>
                </a:cubicBezTo>
              </a:path>
            </a:pathLst>
          </a:custGeom>
          <a:noFill/>
          <a:ln w="76200"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67F5ABC-7EDF-4DD9-A954-66F727FFA29E}"/>
              </a:ext>
            </a:extLst>
          </p:cNvPr>
          <p:cNvGrpSpPr/>
          <p:nvPr/>
        </p:nvGrpSpPr>
        <p:grpSpPr>
          <a:xfrm>
            <a:off x="754743" y="1182185"/>
            <a:ext cx="1029128" cy="1459423"/>
            <a:chOff x="4962017" y="680359"/>
            <a:chExt cx="1029128" cy="1459423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72390F3-1E2C-40A2-A0E3-C27AD46E0A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14316" y="1150026"/>
              <a:ext cx="92688" cy="989756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98E7A6F-2346-4351-9496-32F9F181B644}"/>
                </a:ext>
              </a:extLst>
            </p:cNvPr>
            <p:cNvSpPr txBox="1"/>
            <p:nvPr/>
          </p:nvSpPr>
          <p:spPr>
            <a:xfrm>
              <a:off x="4962017" y="680359"/>
              <a:ext cx="1029128" cy="615553"/>
            </a:xfrm>
            <a:prstGeom prst="rect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4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Data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C10C1D8-6FCD-4008-95B0-DF289D90737C}"/>
              </a:ext>
            </a:extLst>
          </p:cNvPr>
          <p:cNvGrpSpPr/>
          <p:nvPr/>
        </p:nvGrpSpPr>
        <p:grpSpPr>
          <a:xfrm>
            <a:off x="204313" y="4928483"/>
            <a:ext cx="1608651" cy="957378"/>
            <a:chOff x="4428161" y="531291"/>
            <a:chExt cx="1608651" cy="957378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ACE4731-8E3C-47CC-B118-8A420ACC3C95}"/>
                </a:ext>
              </a:extLst>
            </p:cNvPr>
            <p:cNvCxnSpPr>
              <a:cxnSpLocks/>
            </p:cNvCxnSpPr>
            <p:nvPr/>
          </p:nvCxnSpPr>
          <p:spPr>
            <a:xfrm>
              <a:off x="5634202" y="1029352"/>
              <a:ext cx="402610" cy="459317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76A649B-F315-4FEC-97DB-0F62706EF423}"/>
                </a:ext>
              </a:extLst>
            </p:cNvPr>
            <p:cNvSpPr txBox="1"/>
            <p:nvPr/>
          </p:nvSpPr>
          <p:spPr>
            <a:xfrm>
              <a:off x="4428161" y="531291"/>
              <a:ext cx="1378450" cy="615553"/>
            </a:xfrm>
            <a:prstGeom prst="rect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4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Means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4F9FB96C-7113-4D8D-80C4-9E37D170839E}"/>
              </a:ext>
            </a:extLst>
          </p:cNvPr>
          <p:cNvSpPr txBox="1"/>
          <p:nvPr/>
        </p:nvSpPr>
        <p:spPr>
          <a:xfrm>
            <a:off x="190115" y="201448"/>
            <a:ext cx="800566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/>
              <a:t>Sampling Dist. for a Mean</a:t>
            </a:r>
            <a:endParaRPr lang="en-US" sz="5500" b="1" dirty="0"/>
          </a:p>
        </p:txBody>
      </p:sp>
    </p:spTree>
    <p:extLst>
      <p:ext uri="{BB962C8B-B14F-4D97-AF65-F5344CB8AC3E}">
        <p14:creationId xmlns:p14="http://schemas.microsoft.com/office/powerpoint/2010/main" val="419160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2EC3523-7424-4AA7-9B44-311E02426D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" r="28475" b="1416"/>
          <a:stretch/>
        </p:blipFill>
        <p:spPr>
          <a:xfrm>
            <a:off x="259780" y="4250222"/>
            <a:ext cx="5700753" cy="215227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45614D0-7806-4926-9183-2A3A068A90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" r="29263" b="1710"/>
          <a:stretch/>
        </p:blipFill>
        <p:spPr>
          <a:xfrm>
            <a:off x="259777" y="1967081"/>
            <a:ext cx="5700756" cy="2149368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D7722D3-F5DB-4BBA-809D-73BB004D809A}"/>
              </a:ext>
            </a:extLst>
          </p:cNvPr>
          <p:cNvCxnSpPr>
            <a:cxnSpLocks/>
          </p:cNvCxnSpPr>
          <p:nvPr/>
        </p:nvCxnSpPr>
        <p:spPr>
          <a:xfrm>
            <a:off x="2323399" y="1862667"/>
            <a:ext cx="0" cy="467360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1BD0D1F-75E0-4373-AE4C-DD461FDA4A82}"/>
              </a:ext>
            </a:extLst>
          </p:cNvPr>
          <p:cNvSpPr txBox="1"/>
          <p:nvPr/>
        </p:nvSpPr>
        <p:spPr>
          <a:xfrm>
            <a:off x="2383915" y="1862667"/>
            <a:ext cx="2068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µ = $194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1A9521-B0B7-4CB9-94DD-E01780A18409}"/>
                  </a:ext>
                </a:extLst>
              </p:cNvPr>
              <p:cNvSpPr txBox="1"/>
              <p:nvPr/>
            </p:nvSpPr>
            <p:spPr>
              <a:xfrm>
                <a:off x="1443696" y="6116922"/>
                <a:ext cx="2518703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sz="17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1A9521-B0B7-4CB9-94DD-E01780A18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696" y="6116922"/>
                <a:ext cx="2518703" cy="3539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188C197-0C87-4104-9D3B-B5555BD0623D}"/>
                  </a:ext>
                </a:extLst>
              </p:cNvPr>
              <p:cNvSpPr txBox="1"/>
              <p:nvPr/>
            </p:nvSpPr>
            <p:spPr>
              <a:xfrm>
                <a:off x="1621504" y="5948100"/>
                <a:ext cx="1536570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sz="17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188C197-0C87-4104-9D3B-B5555BD06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504" y="5948100"/>
                <a:ext cx="1536570" cy="353943"/>
              </a:xfrm>
              <a:prstGeom prst="rect">
                <a:avLst/>
              </a:prstGeom>
              <a:blipFill>
                <a:blip r:embed="rId6"/>
                <a:stretch>
                  <a:fillRect r="-5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BECC054-99D9-467D-9304-894E0E647289}"/>
                  </a:ext>
                </a:extLst>
              </p:cNvPr>
              <p:cNvSpPr txBox="1"/>
              <p:nvPr/>
            </p:nvSpPr>
            <p:spPr>
              <a:xfrm>
                <a:off x="1624097" y="5779913"/>
                <a:ext cx="1536570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sz="17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BECC054-99D9-467D-9304-894E0E647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097" y="5779913"/>
                <a:ext cx="1536570" cy="353943"/>
              </a:xfrm>
              <a:prstGeom prst="rect">
                <a:avLst/>
              </a:prstGeom>
              <a:blipFill>
                <a:blip r:embed="rId7"/>
                <a:stretch>
                  <a:fillRect r="-6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A33CC55-74DF-454C-B39D-2F6F3CD97BC6}"/>
                  </a:ext>
                </a:extLst>
              </p:cNvPr>
              <p:cNvSpPr txBox="1"/>
              <p:nvPr/>
            </p:nvSpPr>
            <p:spPr>
              <a:xfrm>
                <a:off x="1812964" y="5594157"/>
                <a:ext cx="1536570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sz="17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A33CC55-74DF-454C-B39D-2F6F3CD97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964" y="5594157"/>
                <a:ext cx="1536570" cy="3539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9E90B1E-3E5E-43E4-BECD-B4610EC801B3}"/>
                  </a:ext>
                </a:extLst>
              </p:cNvPr>
              <p:cNvSpPr txBox="1"/>
              <p:nvPr/>
            </p:nvSpPr>
            <p:spPr>
              <a:xfrm>
                <a:off x="1884193" y="5405260"/>
                <a:ext cx="842073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sz="17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9E90B1E-3E5E-43E4-BECD-B4610EC80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193" y="5405260"/>
                <a:ext cx="842073" cy="353943"/>
              </a:xfrm>
              <a:prstGeom prst="rect">
                <a:avLst/>
              </a:prstGeom>
              <a:blipFill>
                <a:blip r:embed="rId9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6F40D65-7F02-48EC-B998-ECEDEC86175D}"/>
                  </a:ext>
                </a:extLst>
              </p:cNvPr>
              <p:cNvSpPr txBox="1"/>
              <p:nvPr/>
            </p:nvSpPr>
            <p:spPr>
              <a:xfrm>
                <a:off x="1885428" y="5199111"/>
                <a:ext cx="842073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sz="17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6F40D65-7F02-48EC-B998-ECEDEC861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428" y="5199111"/>
                <a:ext cx="842073" cy="353943"/>
              </a:xfrm>
              <a:prstGeom prst="rect">
                <a:avLst/>
              </a:prstGeom>
              <a:blipFill>
                <a:blip r:embed="rId10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6982B4A-F6EB-438A-8984-C53FA2F2DB27}"/>
                  </a:ext>
                </a:extLst>
              </p:cNvPr>
              <p:cNvSpPr txBox="1"/>
              <p:nvPr/>
            </p:nvSpPr>
            <p:spPr>
              <a:xfrm>
                <a:off x="1890159" y="4988888"/>
                <a:ext cx="842073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sz="17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6982B4A-F6EB-438A-8984-C53FA2F2D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159" y="4988888"/>
                <a:ext cx="842073" cy="353943"/>
              </a:xfrm>
              <a:prstGeom prst="rect">
                <a:avLst/>
              </a:prstGeom>
              <a:blipFill>
                <a:blip r:embed="rId11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8555893-6C1B-4F82-BD32-419C54EDA6EC}"/>
                  </a:ext>
                </a:extLst>
              </p:cNvPr>
              <p:cNvSpPr txBox="1"/>
              <p:nvPr/>
            </p:nvSpPr>
            <p:spPr>
              <a:xfrm>
                <a:off x="1886423" y="4789935"/>
                <a:ext cx="842073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sz="17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8555893-6C1B-4F82-BD32-419C54EDA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423" y="4789935"/>
                <a:ext cx="842073" cy="353943"/>
              </a:xfrm>
              <a:prstGeom prst="rect">
                <a:avLst/>
              </a:prstGeom>
              <a:blipFill>
                <a:blip r:embed="rId12"/>
                <a:stretch>
                  <a:fillRect r="-323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95EC112-0615-4457-B061-63975AB04495}"/>
                  </a:ext>
                </a:extLst>
              </p:cNvPr>
              <p:cNvSpPr txBox="1"/>
              <p:nvPr/>
            </p:nvSpPr>
            <p:spPr>
              <a:xfrm>
                <a:off x="2098460" y="4493576"/>
                <a:ext cx="4135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sz="17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95EC112-0615-4457-B061-63975AB04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460" y="4493576"/>
                <a:ext cx="413538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090EB8F-77E7-49B2-A4AA-637408C5A497}"/>
                  </a:ext>
                </a:extLst>
              </p:cNvPr>
              <p:cNvSpPr txBox="1"/>
              <p:nvPr/>
            </p:nvSpPr>
            <p:spPr>
              <a:xfrm>
                <a:off x="2098460" y="4231529"/>
                <a:ext cx="4135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sz="17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090EB8F-77E7-49B2-A4AA-637408C5A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460" y="4231529"/>
                <a:ext cx="413538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D377B49A-3124-4EBC-A5AB-BFD038FAD5F2}"/>
              </a:ext>
            </a:extLst>
          </p:cNvPr>
          <p:cNvSpPr/>
          <p:nvPr/>
        </p:nvSpPr>
        <p:spPr>
          <a:xfrm>
            <a:off x="1236135" y="4216354"/>
            <a:ext cx="2302933" cy="2175978"/>
          </a:xfrm>
          <a:custGeom>
            <a:avLst/>
            <a:gdLst>
              <a:gd name="connsiteX0" fmla="*/ 0 w 2209800"/>
              <a:gd name="connsiteY0" fmla="*/ 2306337 h 2314803"/>
              <a:gd name="connsiteX1" fmla="*/ 381000 w 2209800"/>
              <a:gd name="connsiteY1" fmla="*/ 2069270 h 2314803"/>
              <a:gd name="connsiteX2" fmla="*/ 626534 w 2209800"/>
              <a:gd name="connsiteY2" fmla="*/ 1485070 h 2314803"/>
              <a:gd name="connsiteX3" fmla="*/ 863600 w 2209800"/>
              <a:gd name="connsiteY3" fmla="*/ 189670 h 2314803"/>
              <a:gd name="connsiteX4" fmla="*/ 1092200 w 2209800"/>
              <a:gd name="connsiteY4" fmla="*/ 62670 h 2314803"/>
              <a:gd name="connsiteX5" fmla="*/ 1337734 w 2209800"/>
              <a:gd name="connsiteY5" fmla="*/ 731537 h 2314803"/>
              <a:gd name="connsiteX6" fmla="*/ 1634067 w 2209800"/>
              <a:gd name="connsiteY6" fmla="*/ 1849137 h 2314803"/>
              <a:gd name="connsiteX7" fmla="*/ 1803400 w 2209800"/>
              <a:gd name="connsiteY7" fmla="*/ 2162403 h 2314803"/>
              <a:gd name="connsiteX8" fmla="*/ 2209800 w 2209800"/>
              <a:gd name="connsiteY8" fmla="*/ 2314803 h 231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9800" h="2314803">
                <a:moveTo>
                  <a:pt x="0" y="2306337"/>
                </a:moveTo>
                <a:cubicBezTo>
                  <a:pt x="138289" y="2256242"/>
                  <a:pt x="276578" y="2206148"/>
                  <a:pt x="381000" y="2069270"/>
                </a:cubicBezTo>
                <a:cubicBezTo>
                  <a:pt x="485422" y="1932392"/>
                  <a:pt x="546101" y="1798337"/>
                  <a:pt x="626534" y="1485070"/>
                </a:cubicBezTo>
                <a:cubicBezTo>
                  <a:pt x="706967" y="1171803"/>
                  <a:pt x="785989" y="426737"/>
                  <a:pt x="863600" y="189670"/>
                </a:cubicBezTo>
                <a:cubicBezTo>
                  <a:pt x="941211" y="-47397"/>
                  <a:pt x="1013178" y="-27641"/>
                  <a:pt x="1092200" y="62670"/>
                </a:cubicBezTo>
                <a:cubicBezTo>
                  <a:pt x="1171222" y="152981"/>
                  <a:pt x="1247423" y="433793"/>
                  <a:pt x="1337734" y="731537"/>
                </a:cubicBezTo>
                <a:cubicBezTo>
                  <a:pt x="1428045" y="1029281"/>
                  <a:pt x="1556456" y="1610659"/>
                  <a:pt x="1634067" y="1849137"/>
                </a:cubicBezTo>
                <a:cubicBezTo>
                  <a:pt x="1711678" y="2087615"/>
                  <a:pt x="1707445" y="2084792"/>
                  <a:pt x="1803400" y="2162403"/>
                </a:cubicBezTo>
                <a:cubicBezTo>
                  <a:pt x="1899356" y="2240014"/>
                  <a:pt x="2126544" y="2292225"/>
                  <a:pt x="2209800" y="2314803"/>
                </a:cubicBezTo>
              </a:path>
            </a:pathLst>
          </a:cu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67F5ABC-7EDF-4DD9-A954-66F727FFA29E}"/>
              </a:ext>
            </a:extLst>
          </p:cNvPr>
          <p:cNvGrpSpPr/>
          <p:nvPr/>
        </p:nvGrpSpPr>
        <p:grpSpPr>
          <a:xfrm>
            <a:off x="754743" y="1182185"/>
            <a:ext cx="1029128" cy="1459423"/>
            <a:chOff x="4962017" y="680359"/>
            <a:chExt cx="1029128" cy="1459423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72390F3-1E2C-40A2-A0E3-C27AD46E0A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14316" y="1150026"/>
              <a:ext cx="92688" cy="989756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98E7A6F-2346-4351-9496-32F9F181B644}"/>
                </a:ext>
              </a:extLst>
            </p:cNvPr>
            <p:cNvSpPr txBox="1"/>
            <p:nvPr/>
          </p:nvSpPr>
          <p:spPr>
            <a:xfrm>
              <a:off x="4962017" y="680359"/>
              <a:ext cx="1029128" cy="615553"/>
            </a:xfrm>
            <a:prstGeom prst="rect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400" dirty="0"/>
                <a:t>Data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C10C1D8-6FCD-4008-95B0-DF289D90737C}"/>
              </a:ext>
            </a:extLst>
          </p:cNvPr>
          <p:cNvGrpSpPr/>
          <p:nvPr/>
        </p:nvGrpSpPr>
        <p:grpSpPr>
          <a:xfrm>
            <a:off x="204313" y="4928483"/>
            <a:ext cx="1608651" cy="957378"/>
            <a:chOff x="4428161" y="531291"/>
            <a:chExt cx="1608651" cy="957378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ACE4731-8E3C-47CC-B118-8A420ACC3C95}"/>
                </a:ext>
              </a:extLst>
            </p:cNvPr>
            <p:cNvCxnSpPr>
              <a:cxnSpLocks/>
            </p:cNvCxnSpPr>
            <p:nvPr/>
          </p:nvCxnSpPr>
          <p:spPr>
            <a:xfrm>
              <a:off x="5634202" y="1029352"/>
              <a:ext cx="402610" cy="459317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76A649B-F315-4FEC-97DB-0F62706EF423}"/>
                </a:ext>
              </a:extLst>
            </p:cNvPr>
            <p:cNvSpPr txBox="1"/>
            <p:nvPr/>
          </p:nvSpPr>
          <p:spPr>
            <a:xfrm>
              <a:off x="4428161" y="531291"/>
              <a:ext cx="1378450" cy="584775"/>
            </a:xfrm>
            <a:prstGeom prst="rect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5">
                      <a:lumMod val="50000"/>
                    </a:schemeClr>
                  </a:solidFill>
                </a:rPr>
                <a:t>Means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4F9FB96C-7113-4D8D-80C4-9E37D170839E}"/>
              </a:ext>
            </a:extLst>
          </p:cNvPr>
          <p:cNvSpPr txBox="1"/>
          <p:nvPr/>
        </p:nvSpPr>
        <p:spPr>
          <a:xfrm>
            <a:off x="190115" y="201448"/>
            <a:ext cx="800566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/>
              <a:t>Sampling Dist. for a Mean</a:t>
            </a:r>
            <a:endParaRPr lang="en-US" sz="55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84BE934-6157-4157-AE61-D1C40FA896CB}"/>
              </a:ext>
            </a:extLst>
          </p:cNvPr>
          <p:cNvCxnSpPr>
            <a:cxnSpLocks/>
          </p:cNvCxnSpPr>
          <p:nvPr/>
        </p:nvCxnSpPr>
        <p:spPr>
          <a:xfrm flipV="1">
            <a:off x="2703047" y="2769506"/>
            <a:ext cx="3528422" cy="199988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84186A2-AB54-4C37-A072-59ED535C8758}"/>
                  </a:ext>
                </a:extLst>
              </p:cNvPr>
              <p:cNvSpPr txBox="1"/>
              <p:nvPr/>
            </p:nvSpPr>
            <p:spPr>
              <a:xfrm>
                <a:off x="6484650" y="1797738"/>
                <a:ext cx="5916219" cy="2030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8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880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  <m:r>
                      <a:rPr lang="en-US" sz="8800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8800" i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8000" dirty="0" smtClean="0">
                    <a:latin typeface="Cambria Math" panose="02040503050406030204" pitchFamily="18" charset="0"/>
                  </a:rPr>
                  <a:t> ?</a:t>
                </a:r>
                <a:endParaRPr lang="en-US" sz="8000" dirty="0">
                  <a:latin typeface="Cambria Math" panose="02040503050406030204" pitchFamily="18" charset="0"/>
                </a:endParaRPr>
              </a:p>
              <a:p>
                <a:endParaRPr lang="en-US" sz="4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84186A2-AB54-4C37-A072-59ED535C8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650" y="1797738"/>
                <a:ext cx="5916219" cy="2030941"/>
              </a:xfrm>
              <a:prstGeom prst="rect">
                <a:avLst/>
              </a:prstGeom>
              <a:blipFill>
                <a:blip r:embed="rId15"/>
                <a:stretch>
                  <a:fillRect t="-93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380E8EE1-6D8E-40C2-BAE9-9000DD47E231}"/>
              </a:ext>
            </a:extLst>
          </p:cNvPr>
          <p:cNvSpPr txBox="1"/>
          <p:nvPr/>
        </p:nvSpPr>
        <p:spPr>
          <a:xfrm>
            <a:off x="3553259" y="4805096"/>
            <a:ext cx="2044722" cy="954107"/>
          </a:xfrm>
          <a:prstGeom prst="rect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Sampl</a:t>
            </a:r>
            <a:r>
              <a:rPr lang="en-US" sz="2800" b="1" u="sng" dirty="0">
                <a:solidFill>
                  <a:srgbClr val="0070C0"/>
                </a:solidFill>
              </a:rPr>
              <a:t>ing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Distribution</a:t>
            </a:r>
          </a:p>
        </p:txBody>
      </p:sp>
    </p:spTree>
    <p:extLst>
      <p:ext uri="{BB962C8B-B14F-4D97-AF65-F5344CB8AC3E}">
        <p14:creationId xmlns:p14="http://schemas.microsoft.com/office/powerpoint/2010/main" val="65950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2EC3523-7424-4AA7-9B44-311E02426D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" r="28475" b="1416"/>
          <a:stretch/>
        </p:blipFill>
        <p:spPr>
          <a:xfrm>
            <a:off x="259780" y="4250222"/>
            <a:ext cx="5700753" cy="215227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45614D0-7806-4926-9183-2A3A068A90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" r="29263" b="1710"/>
          <a:stretch/>
        </p:blipFill>
        <p:spPr>
          <a:xfrm>
            <a:off x="259777" y="1967081"/>
            <a:ext cx="5700756" cy="2149368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D7722D3-F5DB-4BBA-809D-73BB004D809A}"/>
              </a:ext>
            </a:extLst>
          </p:cNvPr>
          <p:cNvCxnSpPr>
            <a:cxnSpLocks/>
          </p:cNvCxnSpPr>
          <p:nvPr/>
        </p:nvCxnSpPr>
        <p:spPr>
          <a:xfrm>
            <a:off x="2323399" y="1862667"/>
            <a:ext cx="0" cy="467360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1BD0D1F-75E0-4373-AE4C-DD461FDA4A82}"/>
              </a:ext>
            </a:extLst>
          </p:cNvPr>
          <p:cNvSpPr txBox="1"/>
          <p:nvPr/>
        </p:nvSpPr>
        <p:spPr>
          <a:xfrm>
            <a:off x="2383915" y="1862667"/>
            <a:ext cx="2068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µ = $194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1A9521-B0B7-4CB9-94DD-E01780A18409}"/>
                  </a:ext>
                </a:extLst>
              </p:cNvPr>
              <p:cNvSpPr txBox="1"/>
              <p:nvPr/>
            </p:nvSpPr>
            <p:spPr>
              <a:xfrm>
                <a:off x="1443696" y="6116922"/>
                <a:ext cx="2518703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sz="17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1A9521-B0B7-4CB9-94DD-E01780A18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696" y="6116922"/>
                <a:ext cx="2518703" cy="3539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188C197-0C87-4104-9D3B-B5555BD0623D}"/>
                  </a:ext>
                </a:extLst>
              </p:cNvPr>
              <p:cNvSpPr txBox="1"/>
              <p:nvPr/>
            </p:nvSpPr>
            <p:spPr>
              <a:xfrm>
                <a:off x="1621504" y="5948100"/>
                <a:ext cx="1536570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sz="17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188C197-0C87-4104-9D3B-B5555BD06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504" y="5948100"/>
                <a:ext cx="1536570" cy="353943"/>
              </a:xfrm>
              <a:prstGeom prst="rect">
                <a:avLst/>
              </a:prstGeom>
              <a:blipFill>
                <a:blip r:embed="rId6"/>
                <a:stretch>
                  <a:fillRect r="-5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BECC054-99D9-467D-9304-894E0E647289}"/>
                  </a:ext>
                </a:extLst>
              </p:cNvPr>
              <p:cNvSpPr txBox="1"/>
              <p:nvPr/>
            </p:nvSpPr>
            <p:spPr>
              <a:xfrm>
                <a:off x="1624097" y="5779913"/>
                <a:ext cx="1536570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sz="17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BECC054-99D9-467D-9304-894E0E647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097" y="5779913"/>
                <a:ext cx="1536570" cy="353943"/>
              </a:xfrm>
              <a:prstGeom prst="rect">
                <a:avLst/>
              </a:prstGeom>
              <a:blipFill>
                <a:blip r:embed="rId7"/>
                <a:stretch>
                  <a:fillRect r="-6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A33CC55-74DF-454C-B39D-2F6F3CD97BC6}"/>
                  </a:ext>
                </a:extLst>
              </p:cNvPr>
              <p:cNvSpPr txBox="1"/>
              <p:nvPr/>
            </p:nvSpPr>
            <p:spPr>
              <a:xfrm>
                <a:off x="1812964" y="5594157"/>
                <a:ext cx="1536570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sz="17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A33CC55-74DF-454C-B39D-2F6F3CD97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964" y="5594157"/>
                <a:ext cx="1536570" cy="3539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9E90B1E-3E5E-43E4-BECD-B4610EC801B3}"/>
                  </a:ext>
                </a:extLst>
              </p:cNvPr>
              <p:cNvSpPr txBox="1"/>
              <p:nvPr/>
            </p:nvSpPr>
            <p:spPr>
              <a:xfrm>
                <a:off x="1884193" y="5405260"/>
                <a:ext cx="842073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sz="17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9E90B1E-3E5E-43E4-BECD-B4610EC80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193" y="5405260"/>
                <a:ext cx="842073" cy="353943"/>
              </a:xfrm>
              <a:prstGeom prst="rect">
                <a:avLst/>
              </a:prstGeom>
              <a:blipFill>
                <a:blip r:embed="rId9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6F40D65-7F02-48EC-B998-ECEDEC86175D}"/>
                  </a:ext>
                </a:extLst>
              </p:cNvPr>
              <p:cNvSpPr txBox="1"/>
              <p:nvPr/>
            </p:nvSpPr>
            <p:spPr>
              <a:xfrm>
                <a:off x="1885428" y="5199111"/>
                <a:ext cx="842073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sz="17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6F40D65-7F02-48EC-B998-ECEDEC861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428" y="5199111"/>
                <a:ext cx="842073" cy="353943"/>
              </a:xfrm>
              <a:prstGeom prst="rect">
                <a:avLst/>
              </a:prstGeom>
              <a:blipFill>
                <a:blip r:embed="rId10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6982B4A-F6EB-438A-8984-C53FA2F2DB27}"/>
                  </a:ext>
                </a:extLst>
              </p:cNvPr>
              <p:cNvSpPr txBox="1"/>
              <p:nvPr/>
            </p:nvSpPr>
            <p:spPr>
              <a:xfrm>
                <a:off x="1890159" y="4988888"/>
                <a:ext cx="842073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sz="17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6982B4A-F6EB-438A-8984-C53FA2F2D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159" y="4988888"/>
                <a:ext cx="842073" cy="353943"/>
              </a:xfrm>
              <a:prstGeom prst="rect">
                <a:avLst/>
              </a:prstGeom>
              <a:blipFill>
                <a:blip r:embed="rId11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8555893-6C1B-4F82-BD32-419C54EDA6EC}"/>
                  </a:ext>
                </a:extLst>
              </p:cNvPr>
              <p:cNvSpPr txBox="1"/>
              <p:nvPr/>
            </p:nvSpPr>
            <p:spPr>
              <a:xfrm>
                <a:off x="1886423" y="4789935"/>
                <a:ext cx="842073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7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sz="17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8555893-6C1B-4F82-BD32-419C54EDA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423" y="4789935"/>
                <a:ext cx="842073" cy="353943"/>
              </a:xfrm>
              <a:prstGeom prst="rect">
                <a:avLst/>
              </a:prstGeom>
              <a:blipFill>
                <a:blip r:embed="rId12"/>
                <a:stretch>
                  <a:fillRect r="-323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95EC112-0615-4457-B061-63975AB04495}"/>
                  </a:ext>
                </a:extLst>
              </p:cNvPr>
              <p:cNvSpPr txBox="1"/>
              <p:nvPr/>
            </p:nvSpPr>
            <p:spPr>
              <a:xfrm>
                <a:off x="2098460" y="4493576"/>
                <a:ext cx="4135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sz="17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95EC112-0615-4457-B061-63975AB04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460" y="4493576"/>
                <a:ext cx="413538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090EB8F-77E7-49B2-A4AA-637408C5A497}"/>
                  </a:ext>
                </a:extLst>
              </p:cNvPr>
              <p:cNvSpPr txBox="1"/>
              <p:nvPr/>
            </p:nvSpPr>
            <p:spPr>
              <a:xfrm>
                <a:off x="2098460" y="4231529"/>
                <a:ext cx="4135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sz="17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090EB8F-77E7-49B2-A4AA-637408C5A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460" y="4231529"/>
                <a:ext cx="413538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D377B49A-3124-4EBC-A5AB-BFD038FAD5F2}"/>
              </a:ext>
            </a:extLst>
          </p:cNvPr>
          <p:cNvSpPr/>
          <p:nvPr/>
        </p:nvSpPr>
        <p:spPr>
          <a:xfrm>
            <a:off x="1236135" y="4216354"/>
            <a:ext cx="2302933" cy="2175978"/>
          </a:xfrm>
          <a:custGeom>
            <a:avLst/>
            <a:gdLst>
              <a:gd name="connsiteX0" fmla="*/ 0 w 2209800"/>
              <a:gd name="connsiteY0" fmla="*/ 2306337 h 2314803"/>
              <a:gd name="connsiteX1" fmla="*/ 381000 w 2209800"/>
              <a:gd name="connsiteY1" fmla="*/ 2069270 h 2314803"/>
              <a:gd name="connsiteX2" fmla="*/ 626534 w 2209800"/>
              <a:gd name="connsiteY2" fmla="*/ 1485070 h 2314803"/>
              <a:gd name="connsiteX3" fmla="*/ 863600 w 2209800"/>
              <a:gd name="connsiteY3" fmla="*/ 189670 h 2314803"/>
              <a:gd name="connsiteX4" fmla="*/ 1092200 w 2209800"/>
              <a:gd name="connsiteY4" fmla="*/ 62670 h 2314803"/>
              <a:gd name="connsiteX5" fmla="*/ 1337734 w 2209800"/>
              <a:gd name="connsiteY5" fmla="*/ 731537 h 2314803"/>
              <a:gd name="connsiteX6" fmla="*/ 1634067 w 2209800"/>
              <a:gd name="connsiteY6" fmla="*/ 1849137 h 2314803"/>
              <a:gd name="connsiteX7" fmla="*/ 1803400 w 2209800"/>
              <a:gd name="connsiteY7" fmla="*/ 2162403 h 2314803"/>
              <a:gd name="connsiteX8" fmla="*/ 2209800 w 2209800"/>
              <a:gd name="connsiteY8" fmla="*/ 2314803 h 231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9800" h="2314803">
                <a:moveTo>
                  <a:pt x="0" y="2306337"/>
                </a:moveTo>
                <a:cubicBezTo>
                  <a:pt x="138289" y="2256242"/>
                  <a:pt x="276578" y="2206148"/>
                  <a:pt x="381000" y="2069270"/>
                </a:cubicBezTo>
                <a:cubicBezTo>
                  <a:pt x="485422" y="1932392"/>
                  <a:pt x="546101" y="1798337"/>
                  <a:pt x="626534" y="1485070"/>
                </a:cubicBezTo>
                <a:cubicBezTo>
                  <a:pt x="706967" y="1171803"/>
                  <a:pt x="785989" y="426737"/>
                  <a:pt x="863600" y="189670"/>
                </a:cubicBezTo>
                <a:cubicBezTo>
                  <a:pt x="941211" y="-47397"/>
                  <a:pt x="1013178" y="-27641"/>
                  <a:pt x="1092200" y="62670"/>
                </a:cubicBezTo>
                <a:cubicBezTo>
                  <a:pt x="1171222" y="152981"/>
                  <a:pt x="1247423" y="433793"/>
                  <a:pt x="1337734" y="731537"/>
                </a:cubicBezTo>
                <a:cubicBezTo>
                  <a:pt x="1428045" y="1029281"/>
                  <a:pt x="1556456" y="1610659"/>
                  <a:pt x="1634067" y="1849137"/>
                </a:cubicBezTo>
                <a:cubicBezTo>
                  <a:pt x="1711678" y="2087615"/>
                  <a:pt x="1707445" y="2084792"/>
                  <a:pt x="1803400" y="2162403"/>
                </a:cubicBezTo>
                <a:cubicBezTo>
                  <a:pt x="1899356" y="2240014"/>
                  <a:pt x="2126544" y="2292225"/>
                  <a:pt x="2209800" y="2314803"/>
                </a:cubicBezTo>
              </a:path>
            </a:pathLst>
          </a:cu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67F5ABC-7EDF-4DD9-A954-66F727FFA29E}"/>
              </a:ext>
            </a:extLst>
          </p:cNvPr>
          <p:cNvGrpSpPr/>
          <p:nvPr/>
        </p:nvGrpSpPr>
        <p:grpSpPr>
          <a:xfrm>
            <a:off x="754743" y="1182185"/>
            <a:ext cx="1029128" cy="1459423"/>
            <a:chOff x="4962017" y="680359"/>
            <a:chExt cx="1029128" cy="1459423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72390F3-1E2C-40A2-A0E3-C27AD46E0A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14316" y="1150026"/>
              <a:ext cx="92688" cy="989756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98E7A6F-2346-4351-9496-32F9F181B644}"/>
                </a:ext>
              </a:extLst>
            </p:cNvPr>
            <p:cNvSpPr txBox="1"/>
            <p:nvPr/>
          </p:nvSpPr>
          <p:spPr>
            <a:xfrm>
              <a:off x="4962017" y="680359"/>
              <a:ext cx="1029128" cy="615553"/>
            </a:xfrm>
            <a:prstGeom prst="rect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400" dirty="0"/>
                <a:t>Data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C10C1D8-6FCD-4008-95B0-DF289D90737C}"/>
              </a:ext>
            </a:extLst>
          </p:cNvPr>
          <p:cNvGrpSpPr/>
          <p:nvPr/>
        </p:nvGrpSpPr>
        <p:grpSpPr>
          <a:xfrm>
            <a:off x="204313" y="4928483"/>
            <a:ext cx="1608651" cy="957378"/>
            <a:chOff x="4428161" y="531291"/>
            <a:chExt cx="1608651" cy="957378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ACE4731-8E3C-47CC-B118-8A420ACC3C95}"/>
                </a:ext>
              </a:extLst>
            </p:cNvPr>
            <p:cNvCxnSpPr>
              <a:cxnSpLocks/>
            </p:cNvCxnSpPr>
            <p:nvPr/>
          </p:nvCxnSpPr>
          <p:spPr>
            <a:xfrm>
              <a:off x="5634202" y="1029352"/>
              <a:ext cx="402610" cy="459317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76A649B-F315-4FEC-97DB-0F62706EF423}"/>
                </a:ext>
              </a:extLst>
            </p:cNvPr>
            <p:cNvSpPr txBox="1"/>
            <p:nvPr/>
          </p:nvSpPr>
          <p:spPr>
            <a:xfrm>
              <a:off x="4428161" y="531291"/>
              <a:ext cx="1378450" cy="584775"/>
            </a:xfrm>
            <a:prstGeom prst="rect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5">
                      <a:lumMod val="50000"/>
                    </a:schemeClr>
                  </a:solidFill>
                </a:rPr>
                <a:t>Means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4F9FB96C-7113-4D8D-80C4-9E37D170839E}"/>
              </a:ext>
            </a:extLst>
          </p:cNvPr>
          <p:cNvSpPr txBox="1"/>
          <p:nvPr/>
        </p:nvSpPr>
        <p:spPr>
          <a:xfrm>
            <a:off x="190115" y="201448"/>
            <a:ext cx="800566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/>
              <a:t>Sampling Dist. for a Mean</a:t>
            </a:r>
            <a:endParaRPr lang="en-US" sz="55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84BE934-6157-4157-AE61-D1C40FA896CB}"/>
              </a:ext>
            </a:extLst>
          </p:cNvPr>
          <p:cNvCxnSpPr>
            <a:cxnSpLocks/>
          </p:cNvCxnSpPr>
          <p:nvPr/>
        </p:nvCxnSpPr>
        <p:spPr>
          <a:xfrm flipV="1">
            <a:off x="2703047" y="2769506"/>
            <a:ext cx="3528422" cy="199988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84186A2-AB54-4C37-A072-59ED535C8758}"/>
                  </a:ext>
                </a:extLst>
              </p:cNvPr>
              <p:cNvSpPr txBox="1"/>
              <p:nvPr/>
            </p:nvSpPr>
            <p:spPr>
              <a:xfrm>
                <a:off x="6231469" y="1797738"/>
                <a:ext cx="6249287" cy="2030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8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880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  <m:r>
                      <a:rPr lang="en-US" sz="8800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8800" i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8000" dirty="0" smtClean="0">
                    <a:latin typeface="Cambria Math" panose="02040503050406030204" pitchFamily="18" charset="0"/>
                  </a:rPr>
                  <a:t> N(… , …)</a:t>
                </a:r>
                <a:endParaRPr lang="en-US" sz="8000" dirty="0">
                  <a:latin typeface="Cambria Math" panose="02040503050406030204" pitchFamily="18" charset="0"/>
                </a:endParaRPr>
              </a:p>
              <a:p>
                <a:endParaRPr lang="en-US" sz="4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84186A2-AB54-4C37-A072-59ED535C8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469" y="1797738"/>
                <a:ext cx="6249287" cy="2030941"/>
              </a:xfrm>
              <a:prstGeom prst="rect">
                <a:avLst/>
              </a:prstGeom>
              <a:blipFill>
                <a:blip r:embed="rId15"/>
                <a:stretch>
                  <a:fillRect t="-9309" r="-37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380E8EE1-6D8E-40C2-BAE9-9000DD47E231}"/>
              </a:ext>
            </a:extLst>
          </p:cNvPr>
          <p:cNvSpPr txBox="1"/>
          <p:nvPr/>
        </p:nvSpPr>
        <p:spPr>
          <a:xfrm>
            <a:off x="3553259" y="4805096"/>
            <a:ext cx="2044722" cy="954107"/>
          </a:xfrm>
          <a:prstGeom prst="rect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Sampl</a:t>
            </a:r>
            <a:r>
              <a:rPr lang="en-US" sz="2800" b="1" u="sng" dirty="0">
                <a:solidFill>
                  <a:srgbClr val="0070C0"/>
                </a:solidFill>
              </a:rPr>
              <a:t>ing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Distribution</a:t>
            </a:r>
          </a:p>
        </p:txBody>
      </p:sp>
    </p:spTree>
    <p:extLst>
      <p:ext uri="{BB962C8B-B14F-4D97-AF65-F5344CB8AC3E}">
        <p14:creationId xmlns:p14="http://schemas.microsoft.com/office/powerpoint/2010/main" val="408225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70213" y="488582"/>
                <a:ext cx="12021787" cy="2644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dirty="0"/>
                  <a:t>Population Mean</a:t>
                </a:r>
                <a:r>
                  <a:rPr lang="zh-CN" altLang="en-US" sz="4400" dirty="0">
                    <a:latin typeface="Cambria Math" panose="020405030504060302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440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4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4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4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4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4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4400" i="1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zh-CN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4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num>
                      <m:den>
                        <m:r>
                          <a:rPr lang="en-US" altLang="zh-CN" sz="4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altLang="zh-CN" sz="4400" dirty="0" smtClean="0"/>
              </a:p>
              <a:p>
                <a:endParaRPr lang="zh-CN" altLang="en-US" sz="4400" dirty="0"/>
              </a:p>
              <a:p>
                <a:r>
                  <a:rPr lang="en-US" altLang="zh-CN" sz="4400" dirty="0">
                    <a:latin typeface="Cambria Math" panose="02040503050406030204" pitchFamily="18" charset="0"/>
                  </a:rPr>
                  <a:t>Estimator (Statistic)</a:t>
                </a:r>
                <a:r>
                  <a:rPr lang="zh-CN" altLang="en-US" sz="4400" dirty="0">
                    <a:latin typeface="Cambria Math" panose="020405030504060302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440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zh-CN" sz="4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4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zh-CN" sz="4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4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4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4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4400" i="1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zh-CN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4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sz="4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13" y="488582"/>
                <a:ext cx="12021787" cy="2644955"/>
              </a:xfrm>
              <a:prstGeom prst="rect">
                <a:avLst/>
              </a:prstGeom>
              <a:blipFill>
                <a:blip r:embed="rId3"/>
                <a:stretch>
                  <a:fillRect l="-2079" t="-1843" b="-41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471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70213" y="488582"/>
                <a:ext cx="12021787" cy="5353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dirty="0"/>
                  <a:t>Population Mean</a:t>
                </a:r>
                <a:r>
                  <a:rPr lang="zh-CN" altLang="en-US" sz="4400" dirty="0">
                    <a:latin typeface="Cambria Math" panose="020405030504060302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440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4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4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4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4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4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4400" i="1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zh-CN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4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num>
                      <m:den>
                        <m:r>
                          <a:rPr lang="en-US" altLang="zh-CN" sz="4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altLang="zh-CN" sz="4400" dirty="0" smtClean="0"/>
              </a:p>
              <a:p>
                <a:endParaRPr lang="zh-CN" altLang="en-US" sz="4400" dirty="0"/>
              </a:p>
              <a:p>
                <a:r>
                  <a:rPr lang="en-US" altLang="zh-CN" sz="4400" dirty="0">
                    <a:latin typeface="Cambria Math" panose="02040503050406030204" pitchFamily="18" charset="0"/>
                  </a:rPr>
                  <a:t>Estimator (Statistic)</a:t>
                </a:r>
                <a:r>
                  <a:rPr lang="zh-CN" altLang="en-US" sz="4400" dirty="0">
                    <a:latin typeface="Cambria Math" panose="020405030504060302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440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zh-CN" sz="4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4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zh-CN" sz="4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4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4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4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4400" i="1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zh-CN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4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sz="4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zh-CN" altLang="en-US" sz="4400" dirty="0"/>
              </a:p>
              <a:p>
                <a:endParaRPr lang="en-US" altLang="zh-CN" sz="44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4400" dirty="0" smtClean="0"/>
                  <a:t>Independent Random Variables</a:t>
                </a:r>
                <a14:m>
                  <m:oMath xmlns:m="http://schemas.openxmlformats.org/officeDocument/2006/math">
                    <m:r>
                      <a:rPr lang="en-US" altLang="zh-CN" sz="44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CN" sz="4400" b="0" i="0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4400" b="0" i="0" smtClean="0">
                          <a:latin typeface="Cambria Math" panose="02040503050406030204" pitchFamily="18" charset="0"/>
                        </a:rPr>
                        <m:t>,…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𝐷𝑖𝑠𝑡𝑟𝑖𝑏𝑢𝑡𝑖𝑜𝑛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𝑤𝑖𝑡h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zh-CN" alt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13" y="488582"/>
                <a:ext cx="12021787" cy="5353389"/>
              </a:xfrm>
              <a:prstGeom prst="rect">
                <a:avLst/>
              </a:prstGeom>
              <a:blipFill>
                <a:blip r:embed="rId3"/>
                <a:stretch>
                  <a:fillRect l="-2079" t="-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125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33563</TotalTime>
  <Words>3120</Words>
  <Application>Microsoft Office PowerPoint</Application>
  <PresentationFormat>宽屏</PresentationFormat>
  <Paragraphs>288</Paragraphs>
  <Slides>28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等线</vt:lpstr>
      <vt:lpstr>宋体</vt:lpstr>
      <vt:lpstr>Arial</vt:lpstr>
      <vt:lpstr>Calibri</vt:lpstr>
      <vt:lpstr>Calibri Light</vt:lpstr>
      <vt:lpstr>Cambria Math</vt:lpstr>
      <vt:lpstr>Candara Light</vt:lpstr>
      <vt:lpstr>Times New Roman</vt:lpstr>
      <vt:lpstr>Wingdings</vt:lpstr>
      <vt:lpstr>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Young-Saver, Dashiell F</dc:creator>
  <cp:lastModifiedBy>X13 Yoga</cp:lastModifiedBy>
  <cp:revision>1450</cp:revision>
  <cp:lastPrinted>2022-12-08T23:56:31Z</cp:lastPrinted>
  <dcterms:created xsi:type="dcterms:W3CDTF">2019-07-29T04:02:06Z</dcterms:created>
  <dcterms:modified xsi:type="dcterms:W3CDTF">2022-12-11T23:56:52Z</dcterms:modified>
</cp:coreProperties>
</file>