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9" r:id="rId3"/>
    <p:sldId id="260" r:id="rId4"/>
    <p:sldId id="261" r:id="rId5"/>
    <p:sldId id="264" r:id="rId6"/>
    <p:sldId id="266" r:id="rId7"/>
    <p:sldId id="270" r:id="rId8"/>
    <p:sldId id="279" r:id="rId9"/>
    <p:sldId id="280" r:id="rId10"/>
    <p:sldId id="287" r:id="rId11"/>
    <p:sldId id="288" r:id="rId12"/>
    <p:sldId id="289" r:id="rId13"/>
    <p:sldId id="290" r:id="rId14"/>
    <p:sldId id="292" r:id="rId15"/>
    <p:sldId id="294" r:id="rId16"/>
    <p:sldId id="297" r:id="rId17"/>
    <p:sldId id="302" r:id="rId18"/>
    <p:sldId id="306" r:id="rId19"/>
    <p:sldId id="307" r:id="rId20"/>
    <p:sldId id="311" r:id="rId21"/>
    <p:sldId id="313" r:id="rId22"/>
    <p:sldId id="314" r:id="rId23"/>
    <p:sldId id="315" r:id="rId24"/>
    <p:sldId id="350" r:id="rId25"/>
    <p:sldId id="351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40" r:id="rId48"/>
    <p:sldId id="347" r:id="rId49"/>
    <p:sldId id="348" r:id="rId50"/>
    <p:sldId id="349" r:id="rId51"/>
    <p:sldId id="343" r:id="rId52"/>
    <p:sldId id="344" r:id="rId53"/>
    <p:sldId id="345" r:id="rId54"/>
  </p:sldIdLst>
  <p:sldSz cx="12192000" cy="6858000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13 Yoga" initials="XY" lastIdx="1" clrIdx="0">
    <p:extLst>
      <p:ext uri="{19B8F6BF-5375-455C-9EA6-DF929625EA0E}">
        <p15:presenceInfo xmlns:p15="http://schemas.microsoft.com/office/powerpoint/2012/main" userId="X13 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>
        <p:scale>
          <a:sx n="63" d="100"/>
          <a:sy n="63" d="100"/>
        </p:scale>
        <p:origin x="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3T21:45:53.232" idx="1">
    <p:pos x="10" y="10"/>
    <p:text>This lesson presents a slightly simplified version of their study design. However, the data in the lesson is identical to the real study data. See citation below for their full paper:
Bertrand, Marianne and Sendhil Mullainathan. "Are Emily And Greg More Employable Than Lakisha And Jamal? A Field Experiment On Labor Market Discrimination," American Economic Review, 2004, v94(4,Sep), 991-1013. https://www.nber.org/papers/w9873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21BAF-A41A-4F2C-AB9A-9C82A06FE272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E9F28-4CAC-40CA-9767-38E5E646A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6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22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38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40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56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38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26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63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86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5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6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83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5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1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1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8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07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3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3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9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5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0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5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1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0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3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09B8-52A7-413D-BF1E-3A61FCD0A87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3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09B8-52A7-413D-BF1E-3A61FCD0A87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CDD1-9FF5-45FC-8115-BC3A9C145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6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8.png"/><Relationship Id="rId10" Type="http://schemas.openxmlformats.org/officeDocument/2006/relationships/image" Target="../media/image34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i.org/blog/black-workers-have-made-no-progress-in-closing-earnings-gaps-with-white-men-since-200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jm.org/doi/full/10.1056/nejmoa1415061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9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microsoft.com/office/2007/relationships/hdphoto" Target="../media/hdphoto1.wdp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0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50.png"/><Relationship Id="rId21" Type="http://schemas.openxmlformats.org/officeDocument/2006/relationships/image" Target="../media/image78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3.png"/><Relationship Id="rId2" Type="http://schemas.openxmlformats.org/officeDocument/2006/relationships/image" Target="../media/image84.png"/><Relationship Id="rId16" Type="http://schemas.openxmlformats.org/officeDocument/2006/relationships/image" Target="../media/image96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2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1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microsoft.com/office/2007/relationships/hdphoto" Target="../media/hdphoto1.wdp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9BCB20BD-FE67-4A2C-9EA2-A4FBFDE161E1}"/>
              </a:ext>
            </a:extLst>
          </p:cNvPr>
          <p:cNvSpPr txBox="1"/>
          <p:nvPr/>
        </p:nvSpPr>
        <p:spPr>
          <a:xfrm>
            <a:off x="454218" y="1395303"/>
            <a:ext cx="1128351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b="1" dirty="0">
                <a:solidFill>
                  <a:srgbClr val="0070C0"/>
                </a:solidFill>
              </a:rPr>
              <a:t>Hypothesis Test for </a:t>
            </a:r>
          </a:p>
          <a:p>
            <a:pPr algn="ctr"/>
            <a:r>
              <a:rPr lang="en-US" sz="8500" b="1" dirty="0">
                <a:solidFill>
                  <a:srgbClr val="0070C0"/>
                </a:solidFill>
              </a:rPr>
              <a:t>Two Proportions</a:t>
            </a:r>
          </a:p>
        </p:txBody>
      </p:sp>
    </p:spTree>
    <p:extLst>
      <p:ext uri="{BB962C8B-B14F-4D97-AF65-F5344CB8AC3E}">
        <p14:creationId xmlns:p14="http://schemas.microsoft.com/office/powerpoint/2010/main" val="33070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E9CA2-1EE6-4977-A8DF-441736EC0950}"/>
              </a:ext>
            </a:extLst>
          </p:cNvPr>
          <p:cNvSpPr txBox="1"/>
          <p:nvPr/>
        </p:nvSpPr>
        <p:spPr>
          <a:xfrm>
            <a:off x="349321" y="267128"/>
            <a:ext cx="7921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Setting up the 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D41BE9-C872-42EF-8A94-4780AE8E66C6}"/>
                  </a:ext>
                </a:extLst>
              </p:cNvPr>
              <p:cNvSpPr/>
              <p:nvPr/>
            </p:nvSpPr>
            <p:spPr>
              <a:xfrm>
                <a:off x="6298852" y="1845975"/>
                <a:ext cx="423466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40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4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D41BE9-C872-42EF-8A94-4780AE8E6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852" y="1845975"/>
                <a:ext cx="4234669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5AF6F0-CBE8-4C96-A035-CC3D196A9B56}"/>
                  </a:ext>
                </a:extLst>
              </p:cNvPr>
              <p:cNvSpPr txBox="1"/>
              <p:nvPr/>
            </p:nvSpPr>
            <p:spPr>
              <a:xfrm>
                <a:off x="157075" y="3503711"/>
                <a:ext cx="1176202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the proportion of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all</a:t>
                </a:r>
                <a:r>
                  <a:rPr lang="en-US" sz="2800" dirty="0"/>
                  <a:t> applicants with commonly-</a:t>
                </a:r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white</a:t>
                </a:r>
                <a:r>
                  <a:rPr lang="en-US" sz="2800" dirty="0"/>
                  <a:t> names who’d receive callbacks when applying to jobs like the ones in this study.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the proportion of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all</a:t>
                </a:r>
                <a:r>
                  <a:rPr lang="en-US" sz="2800" dirty="0"/>
                  <a:t> applicants with commonly-</a:t>
                </a:r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black</a:t>
                </a:r>
                <a:r>
                  <a:rPr lang="en-US" sz="2800" dirty="0"/>
                  <a:t> names who’d receive callbacks when applying to jobs like the ones in this study.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5AF6F0-CBE8-4C96-A035-CC3D196A9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75" y="3503711"/>
                <a:ext cx="11762023" cy="2246769"/>
              </a:xfrm>
              <a:prstGeom prst="rect">
                <a:avLst/>
              </a:prstGeom>
              <a:blipFill>
                <a:blip r:embed="rId6"/>
                <a:stretch>
                  <a:fillRect l="-1089" t="-326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7">
                <a:extLst>
                  <a:ext uri="{FF2B5EF4-FFF2-40B4-BE49-F238E27FC236}">
                    <a16:creationId xmlns:a16="http://schemas.microsoft.com/office/drawing/2014/main" id="{D0B7AC2B-7E53-48AE-8CE9-ABCD0C284689}"/>
                  </a:ext>
                </a:extLst>
              </p:cNvPr>
              <p:cNvSpPr txBox="1"/>
              <p:nvPr/>
            </p:nvSpPr>
            <p:spPr>
              <a:xfrm>
                <a:off x="771994" y="1750281"/>
                <a:ext cx="4520629" cy="210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  <a:p>
                <a:r>
                  <a:rPr lang="en-US" sz="4000" dirty="0"/>
                  <a:t>	</a:t>
                </a:r>
              </a:p>
              <a:p>
                <a:endParaRPr lang="en-US" sz="1050" dirty="0"/>
              </a:p>
            </p:txBody>
          </p:sp>
        </mc:Choice>
        <mc:Fallback xmlns="">
          <p:sp>
            <p:nvSpPr>
              <p:cNvPr id="6" name="TextBox 7">
                <a:extLst>
                  <a:ext uri="{FF2B5EF4-FFF2-40B4-BE49-F238E27FC236}">
                    <a16:creationId xmlns:a16="http://schemas.microsoft.com/office/drawing/2014/main" id="{D0B7AC2B-7E53-48AE-8CE9-ABCD0C284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94" y="1750281"/>
                <a:ext cx="4520629" cy="2108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D0B7AC2B-7E53-48AE-8CE9-ABCD0C284689}"/>
                  </a:ext>
                </a:extLst>
              </p:cNvPr>
              <p:cNvSpPr txBox="1"/>
              <p:nvPr/>
            </p:nvSpPr>
            <p:spPr>
              <a:xfrm>
                <a:off x="4571361" y="2096529"/>
                <a:ext cx="45206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4000" i="1" smtClean="0">
                          <a:latin typeface="Cambria Math" panose="02040503050406030204" pitchFamily="18" charset="0"/>
                        </a:rPr>
                        <m:t>OR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D0B7AC2B-7E53-48AE-8CE9-ABCD0C284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361" y="2096529"/>
                <a:ext cx="45206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E7D41BE9-C872-42EF-8A94-4780AE8E66C6}"/>
                  </a:ext>
                </a:extLst>
              </p:cNvPr>
              <p:cNvSpPr/>
              <p:nvPr/>
            </p:nvSpPr>
            <p:spPr>
              <a:xfrm>
                <a:off x="7454053" y="3094933"/>
                <a:ext cx="423466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4000" dirty="0">
                    <a:solidFill>
                      <a:srgbClr val="C00000"/>
                    </a:solidFill>
                  </a:rPr>
                  <a:t>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Preferred</m:t>
                    </m:r>
                  </m:oMath>
                </a14:m>
                <a:r>
                  <a:rPr lang="zh-CN" altLang="en-US" sz="4000" dirty="0" smtClean="0">
                    <a:solidFill>
                      <a:srgbClr val="C00000"/>
                    </a:solidFill>
                  </a:rPr>
                  <a:t>❤</a:t>
                </a:r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E7D41BE9-C872-42EF-8A94-4780AE8E6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053" y="3094933"/>
                <a:ext cx="4234669" cy="707886"/>
              </a:xfrm>
              <a:prstGeom prst="rect">
                <a:avLst/>
              </a:prstGeom>
              <a:blipFill>
                <a:blip r:embed="rId7"/>
                <a:stretch>
                  <a:fillRect l="-5187" t="-21552" b="-30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0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FF835B-207B-41D5-8852-0F80C3D6C116}"/>
                  </a:ext>
                </a:extLst>
              </p:cNvPr>
              <p:cNvSpPr txBox="1"/>
              <p:nvPr/>
            </p:nvSpPr>
            <p:spPr>
              <a:xfrm>
                <a:off x="549403" y="2376817"/>
                <a:ext cx="7880459" cy="1351717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u="sng" dirty="0" smtClean="0">
                    <a:solidFill>
                      <a:schemeClr val="tx1"/>
                    </a:solidFill>
                  </a:rPr>
                  <a:t>Under certain conditions</a:t>
                </a:r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sz="700" dirty="0">
                  <a:solidFill>
                    <a:schemeClr val="tx1"/>
                  </a:solidFill>
                </a:endParaRPr>
              </a:p>
              <a:p>
                <a:endParaRPr lang="en-US" sz="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−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~ </a:t>
                </a:r>
                <a:r>
                  <a:rPr lang="en-US" sz="2400" dirty="0">
                    <a:solidFill>
                      <a:schemeClr val="tx1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(1−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(1−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FF835B-207B-41D5-8852-0F80C3D6C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3" y="2376817"/>
                <a:ext cx="7880459" cy="1351717"/>
              </a:xfrm>
              <a:prstGeom prst="rect">
                <a:avLst/>
              </a:prstGeom>
              <a:blipFill>
                <a:blip r:embed="rId2"/>
                <a:stretch>
                  <a:fillRect l="-845" t="-1299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5">
            <a:extLst>
              <a:ext uri="{FF2B5EF4-FFF2-40B4-BE49-F238E27FC236}">
                <a16:creationId xmlns:a16="http://schemas.microsoft.com/office/drawing/2014/main" id="{F64FF48A-588E-4A7D-B3A4-F00C1216A1D2}"/>
              </a:ext>
            </a:extLst>
          </p:cNvPr>
          <p:cNvSpPr/>
          <p:nvPr/>
        </p:nvSpPr>
        <p:spPr>
          <a:xfrm>
            <a:off x="4451321" y="1961335"/>
            <a:ext cx="670904" cy="941411"/>
          </a:xfrm>
          <a:prstGeom prst="downArrow">
            <a:avLst>
              <a:gd name="adj1" fmla="val 20586"/>
              <a:gd name="adj2" fmla="val 466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7F137851-9D82-41C8-84D9-20AB91CF11B4}"/>
                  </a:ext>
                </a:extLst>
              </p:cNvPr>
              <p:cNvSpPr txBox="1"/>
              <p:nvPr/>
            </p:nvSpPr>
            <p:spPr>
              <a:xfrm>
                <a:off x="770149" y="1237850"/>
                <a:ext cx="7659713" cy="830997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Since null assumes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we can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400" dirty="0">
                    <a:solidFill>
                      <a:schemeClr val="tx1"/>
                    </a:solidFill>
                  </a:rPr>
                  <a:t> the proportion who got callbacks into one estimate: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7F137851-9D82-41C8-84D9-20AB91CF1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49" y="1237850"/>
                <a:ext cx="7659713" cy="830997"/>
              </a:xfrm>
              <a:prstGeom prst="rect">
                <a:avLst/>
              </a:prstGeom>
              <a:blipFill>
                <a:blip r:embed="rId3"/>
                <a:stretch>
                  <a:fillRect l="-869" t="-2069" b="-12414"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1">
            <a:extLst>
              <a:ext uri="{FF2B5EF4-FFF2-40B4-BE49-F238E27FC236}">
                <a16:creationId xmlns:a16="http://schemas.microsoft.com/office/drawing/2014/main" id="{95FE9CA2-1EE6-4977-A8DF-441736EC0950}"/>
              </a:ext>
            </a:extLst>
          </p:cNvPr>
          <p:cNvSpPr txBox="1"/>
          <p:nvPr/>
        </p:nvSpPr>
        <p:spPr>
          <a:xfrm>
            <a:off x="349321" y="267128"/>
            <a:ext cx="7921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Calculations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1E2B0746-EC45-4090-BFA3-185B1E0B8452}"/>
                  </a:ext>
                </a:extLst>
              </p:cNvPr>
              <p:cNvSpPr/>
              <p:nvPr/>
            </p:nvSpPr>
            <p:spPr>
              <a:xfrm>
                <a:off x="8290666" y="4193990"/>
                <a:ext cx="302358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𝟐𝟒𝟔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𝟐𝟒𝟒𝟓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0.101</a:t>
                </a:r>
                <a:endParaRPr lang="en-US" sz="2400" b="1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1E2B0746-EC45-4090-BFA3-185B1E0B8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666" y="4193990"/>
                <a:ext cx="3023585" cy="714683"/>
              </a:xfrm>
              <a:prstGeom prst="rect">
                <a:avLst/>
              </a:prstGeom>
              <a:blipFill>
                <a:blip r:embed="rId4"/>
                <a:stretch>
                  <a:fillRect r="-3427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BE0255D6-5D9B-455D-9D7F-1F05E7559911}"/>
                  </a:ext>
                </a:extLst>
              </p:cNvPr>
              <p:cNvSpPr/>
              <p:nvPr/>
            </p:nvSpPr>
            <p:spPr>
              <a:xfrm>
                <a:off x="8290666" y="4963605"/>
                <a:ext cx="302358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𝟏𝟔𝟒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𝟐𝟒𝟒𝟓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0.067</a:t>
                </a:r>
                <a:endParaRPr lang="en-US" sz="2400" b="1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BE0255D6-5D9B-455D-9D7F-1F05E7559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666" y="4963605"/>
                <a:ext cx="3023585" cy="714683"/>
              </a:xfrm>
              <a:prstGeom prst="rect">
                <a:avLst/>
              </a:prstGeom>
              <a:blipFill>
                <a:blip r:embed="rId5"/>
                <a:stretch>
                  <a:fillRect r="-3427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75DB83F-E373-4565-9F12-2ACF01948764}"/>
                  </a:ext>
                </a:extLst>
              </p:cNvPr>
              <p:cNvSpPr/>
              <p:nvPr/>
            </p:nvSpPr>
            <p:spPr>
              <a:xfrm>
                <a:off x="4566165" y="5678288"/>
                <a:ext cx="7609776" cy="714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Combined proportion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𝟐𝟒𝟔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𝟏𝟔𝟒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𝟐𝟒𝟒𝟓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𝟐𝟒𝟒𝟓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0.084</a:t>
                </a:r>
                <a:endParaRPr lang="en-US" sz="2400" b="1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75DB83F-E373-4565-9F12-2ACF01948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165" y="5678288"/>
                <a:ext cx="7609776" cy="714811"/>
              </a:xfrm>
              <a:prstGeom prst="rect">
                <a:avLst/>
              </a:prstGeom>
              <a:blipFill>
                <a:blip r:embed="rId6"/>
                <a:stretch>
                  <a:fillRect l="-1603" r="-561" b="-7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5">
            <a:extLst>
              <a:ext uri="{FF2B5EF4-FFF2-40B4-BE49-F238E27FC236}">
                <a16:creationId xmlns:a16="http://schemas.microsoft.com/office/drawing/2014/main" id="{F64FF48A-588E-4A7D-B3A4-F00C1216A1D2}"/>
              </a:ext>
            </a:extLst>
          </p:cNvPr>
          <p:cNvSpPr/>
          <p:nvPr/>
        </p:nvSpPr>
        <p:spPr>
          <a:xfrm flipV="1">
            <a:off x="2339419" y="3515708"/>
            <a:ext cx="670904" cy="1035624"/>
          </a:xfrm>
          <a:prstGeom prst="downArrow">
            <a:avLst>
              <a:gd name="adj1" fmla="val 20586"/>
              <a:gd name="adj2" fmla="val 466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7F137851-9D82-41C8-84D9-20AB91CF11B4}"/>
              </a:ext>
            </a:extLst>
          </p:cNvPr>
          <p:cNvSpPr txBox="1"/>
          <p:nvPr/>
        </p:nvSpPr>
        <p:spPr>
          <a:xfrm>
            <a:off x="7141" y="4427714"/>
            <a:ext cx="4352986" cy="13849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Centered at zero </a:t>
            </a:r>
            <a:r>
              <a:rPr lang="en-US" sz="2800" dirty="0" smtClean="0"/>
              <a:t>(since </a:t>
            </a:r>
            <a:r>
              <a:rPr lang="en-US" sz="2800" dirty="0"/>
              <a:t>null assumes </a:t>
            </a:r>
            <a:r>
              <a:rPr lang="en-US" sz="2800" b="1" dirty="0">
                <a:solidFill>
                  <a:srgbClr val="0070C0"/>
                </a:solidFill>
              </a:rPr>
              <a:t>no difference</a:t>
            </a:r>
            <a:r>
              <a:rPr lang="en-US" sz="2800" dirty="0"/>
              <a:t> between callback rates)</a:t>
            </a:r>
          </a:p>
        </p:txBody>
      </p:sp>
    </p:spTree>
    <p:extLst>
      <p:ext uri="{BB962C8B-B14F-4D97-AF65-F5344CB8AC3E}">
        <p14:creationId xmlns:p14="http://schemas.microsoft.com/office/powerpoint/2010/main" val="24274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/>
      <p:bldP spid="4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FF835B-207B-41D5-8852-0F80C3D6C116}"/>
                  </a:ext>
                </a:extLst>
              </p:cNvPr>
              <p:cNvSpPr txBox="1"/>
              <p:nvPr/>
            </p:nvSpPr>
            <p:spPr>
              <a:xfrm>
                <a:off x="549403" y="2376817"/>
                <a:ext cx="7880459" cy="969496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u="sng" dirty="0" smtClean="0">
                    <a:solidFill>
                      <a:schemeClr val="tx1"/>
                    </a:solidFill>
                  </a:rPr>
                  <a:t>Under certain conditions</a:t>
                </a:r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sz="700" dirty="0">
                  <a:solidFill>
                    <a:schemeClr val="tx1"/>
                  </a:solidFill>
                </a:endParaRPr>
              </a:p>
              <a:p>
                <a:endParaRPr lang="en-US" sz="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</a:rPr>
                      <m:t>−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~ </a:t>
                </a:r>
                <a:r>
                  <a:rPr lang="en-US" sz="2400" dirty="0">
                    <a:solidFill>
                      <a:schemeClr val="tx1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=0.0079)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FF835B-207B-41D5-8852-0F80C3D6C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03" y="2376817"/>
                <a:ext cx="7880459" cy="969496"/>
              </a:xfrm>
              <a:prstGeom prst="rect">
                <a:avLst/>
              </a:prstGeom>
              <a:blipFill>
                <a:blip r:embed="rId2"/>
                <a:stretch>
                  <a:fillRect l="-845" t="-1786" b="-10119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5">
            <a:extLst>
              <a:ext uri="{FF2B5EF4-FFF2-40B4-BE49-F238E27FC236}">
                <a16:creationId xmlns:a16="http://schemas.microsoft.com/office/drawing/2014/main" id="{F64FF48A-588E-4A7D-B3A4-F00C1216A1D2}"/>
              </a:ext>
            </a:extLst>
          </p:cNvPr>
          <p:cNvSpPr/>
          <p:nvPr/>
        </p:nvSpPr>
        <p:spPr>
          <a:xfrm>
            <a:off x="4451321" y="1961335"/>
            <a:ext cx="670904" cy="941411"/>
          </a:xfrm>
          <a:prstGeom prst="downArrow">
            <a:avLst>
              <a:gd name="adj1" fmla="val 20586"/>
              <a:gd name="adj2" fmla="val 466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7F137851-9D82-41C8-84D9-20AB91CF11B4}"/>
                  </a:ext>
                </a:extLst>
              </p:cNvPr>
              <p:cNvSpPr txBox="1"/>
              <p:nvPr/>
            </p:nvSpPr>
            <p:spPr>
              <a:xfrm>
                <a:off x="770149" y="1237850"/>
                <a:ext cx="7659713" cy="830997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Since null assumes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we can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400" dirty="0">
                    <a:solidFill>
                      <a:schemeClr val="tx1"/>
                    </a:solidFill>
                  </a:rPr>
                  <a:t> the proportion who got callbacks into one estimate: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7F137851-9D82-41C8-84D9-20AB91CF1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49" y="1237850"/>
                <a:ext cx="7659713" cy="830997"/>
              </a:xfrm>
              <a:prstGeom prst="rect">
                <a:avLst/>
              </a:prstGeom>
              <a:blipFill>
                <a:blip r:embed="rId3"/>
                <a:stretch>
                  <a:fillRect l="-869" t="-2069" b="-12414"/>
                </a:stretch>
              </a:blipFill>
              <a:ln w="571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1">
            <a:extLst>
              <a:ext uri="{FF2B5EF4-FFF2-40B4-BE49-F238E27FC236}">
                <a16:creationId xmlns:a16="http://schemas.microsoft.com/office/drawing/2014/main" id="{95FE9CA2-1EE6-4977-A8DF-441736EC0950}"/>
              </a:ext>
            </a:extLst>
          </p:cNvPr>
          <p:cNvSpPr txBox="1"/>
          <p:nvPr/>
        </p:nvSpPr>
        <p:spPr>
          <a:xfrm>
            <a:off x="349321" y="267128"/>
            <a:ext cx="7921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Calculations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1E2B0746-EC45-4090-BFA3-185B1E0B8452}"/>
                  </a:ext>
                </a:extLst>
              </p:cNvPr>
              <p:cNvSpPr/>
              <p:nvPr/>
            </p:nvSpPr>
            <p:spPr>
              <a:xfrm>
                <a:off x="8290666" y="4193990"/>
                <a:ext cx="302358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𝟐𝟒𝟔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𝟐𝟒𝟒𝟓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0.101</a:t>
                </a:r>
                <a:endParaRPr lang="en-US" sz="2400" b="1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1E2B0746-EC45-4090-BFA3-185B1E0B8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666" y="4193990"/>
                <a:ext cx="3023585" cy="714683"/>
              </a:xfrm>
              <a:prstGeom prst="rect">
                <a:avLst/>
              </a:prstGeom>
              <a:blipFill>
                <a:blip r:embed="rId4"/>
                <a:stretch>
                  <a:fillRect r="-3427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BE0255D6-5D9B-455D-9D7F-1F05E7559911}"/>
                  </a:ext>
                </a:extLst>
              </p:cNvPr>
              <p:cNvSpPr/>
              <p:nvPr/>
            </p:nvSpPr>
            <p:spPr>
              <a:xfrm>
                <a:off x="8290666" y="4963605"/>
                <a:ext cx="302358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𝟏𝟔𝟒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𝟐𝟒𝟒𝟓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0.067</a:t>
                </a:r>
                <a:endParaRPr lang="en-US" sz="2400" b="1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BE0255D6-5D9B-455D-9D7F-1F05E7559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666" y="4963605"/>
                <a:ext cx="3023585" cy="714683"/>
              </a:xfrm>
              <a:prstGeom prst="rect">
                <a:avLst/>
              </a:prstGeom>
              <a:blipFill>
                <a:blip r:embed="rId5"/>
                <a:stretch>
                  <a:fillRect r="-3427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75DB83F-E373-4565-9F12-2ACF01948764}"/>
                  </a:ext>
                </a:extLst>
              </p:cNvPr>
              <p:cNvSpPr/>
              <p:nvPr/>
            </p:nvSpPr>
            <p:spPr>
              <a:xfrm>
                <a:off x="4566165" y="5678288"/>
                <a:ext cx="7609776" cy="714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Combined proportion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𝟐𝟒𝟔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𝟏𝟔𝟒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𝟐𝟒𝟒𝟓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𝟐𝟒𝟒𝟓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0.084</a:t>
                </a:r>
                <a:endParaRPr lang="en-US" sz="2400" b="1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75DB83F-E373-4565-9F12-2ACF01948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165" y="5678288"/>
                <a:ext cx="7609776" cy="714811"/>
              </a:xfrm>
              <a:prstGeom prst="rect">
                <a:avLst/>
              </a:prstGeom>
              <a:blipFill>
                <a:blip r:embed="rId6"/>
                <a:stretch>
                  <a:fillRect l="-1603" r="-561" b="-7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5">
            <a:extLst>
              <a:ext uri="{FF2B5EF4-FFF2-40B4-BE49-F238E27FC236}">
                <a16:creationId xmlns:a16="http://schemas.microsoft.com/office/drawing/2014/main" id="{F64FF48A-588E-4A7D-B3A4-F00C1216A1D2}"/>
              </a:ext>
            </a:extLst>
          </p:cNvPr>
          <p:cNvSpPr/>
          <p:nvPr/>
        </p:nvSpPr>
        <p:spPr>
          <a:xfrm flipV="1">
            <a:off x="2339419" y="3515708"/>
            <a:ext cx="670904" cy="1035624"/>
          </a:xfrm>
          <a:prstGeom prst="downArrow">
            <a:avLst>
              <a:gd name="adj1" fmla="val 20586"/>
              <a:gd name="adj2" fmla="val 466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7F137851-9D82-41C8-84D9-20AB91CF11B4}"/>
              </a:ext>
            </a:extLst>
          </p:cNvPr>
          <p:cNvSpPr txBox="1"/>
          <p:nvPr/>
        </p:nvSpPr>
        <p:spPr>
          <a:xfrm>
            <a:off x="7141" y="4427714"/>
            <a:ext cx="4352986" cy="13849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Centered at zero </a:t>
            </a:r>
            <a:r>
              <a:rPr lang="en-US" sz="2800" dirty="0" smtClean="0"/>
              <a:t>(since </a:t>
            </a:r>
            <a:r>
              <a:rPr lang="en-US" sz="2800" dirty="0"/>
              <a:t>null assumes </a:t>
            </a:r>
            <a:r>
              <a:rPr lang="en-US" sz="2800" b="1" dirty="0">
                <a:solidFill>
                  <a:srgbClr val="0070C0"/>
                </a:solidFill>
              </a:rPr>
              <a:t>no difference</a:t>
            </a:r>
            <a:r>
              <a:rPr lang="en-US" sz="2800" dirty="0"/>
              <a:t> between callback rates)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4E98A9E5-DDAA-407A-A170-9FBDA593ABED}"/>
                  </a:ext>
                </a:extLst>
              </p:cNvPr>
              <p:cNvSpPr txBox="1"/>
              <p:nvPr/>
            </p:nvSpPr>
            <p:spPr>
              <a:xfrm>
                <a:off x="5282027" y="2335505"/>
                <a:ext cx="5977339" cy="138499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</a:rPr>
                  <a:t>The Data: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endParaRPr lang="en-US" sz="2800" dirty="0" smtClean="0">
                  <a:solidFill>
                    <a:schemeClr val="bg1"/>
                  </a:solidFill>
                </a:endParaRPr>
              </a:p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The </a:t>
                </a:r>
                <a:r>
                  <a:rPr lang="en-US" sz="2800" dirty="0">
                    <a:solidFill>
                      <a:schemeClr val="bg1"/>
                    </a:solidFill>
                  </a:rPr>
                  <a:t>actual difference in callback rates from the experiment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𝟎𝟑𝟒</m:t>
                    </m:r>
                  </m:oMath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4E98A9E5-DDAA-407A-A170-9FBDA593A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027" y="2335505"/>
                <a:ext cx="5977339" cy="1384995"/>
              </a:xfrm>
              <a:prstGeom prst="rect">
                <a:avLst/>
              </a:prstGeom>
              <a:blipFill>
                <a:blip r:embed="rId7"/>
                <a:stretch>
                  <a:fillRect l="-1933" t="-4367" r="-1831" b="-10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282027" y="3775432"/>
            <a:ext cx="4650633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How </a:t>
            </a:r>
            <a:r>
              <a:rPr lang="en-US" altLang="zh-CN" sz="2800" b="1" dirty="0">
                <a:solidFill>
                  <a:schemeClr val="bg1"/>
                </a:solidFill>
              </a:rPr>
              <a:t>unlikely was our data?</a:t>
            </a:r>
          </a:p>
        </p:txBody>
      </p:sp>
      <p:sp>
        <p:nvSpPr>
          <p:cNvPr id="15" name="矩形 14"/>
          <p:cNvSpPr/>
          <p:nvPr/>
        </p:nvSpPr>
        <p:spPr>
          <a:xfrm>
            <a:off x="5282027" y="4342052"/>
            <a:ext cx="3262432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Check the p-value!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068" y="1336355"/>
            <a:ext cx="111921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Under my assumption that there is no difference in callback rates, the actually observed data (a 3.4% difference in callback rates among 4890 employers) is highly unlikely (</a:t>
            </a:r>
            <a:r>
              <a:rPr lang="en-US" altLang="zh-CN" sz="3200" b="1" dirty="0">
                <a:solidFill>
                  <a:srgbClr val="0070C0"/>
                </a:solidFill>
              </a:rPr>
              <a:t>p-value = 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0.00001 &lt; alpha level of 0.05</a:t>
            </a:r>
            <a:r>
              <a:rPr lang="en-US" altLang="zh-CN" sz="3200" dirty="0" smtClean="0"/>
              <a:t>). </a:t>
            </a:r>
            <a:r>
              <a:rPr lang="en-US" altLang="zh-CN" sz="3200" dirty="0"/>
              <a:t>So, </a:t>
            </a:r>
            <a:r>
              <a:rPr lang="en-US" altLang="zh-CN" sz="3200" b="1" dirty="0">
                <a:solidFill>
                  <a:srgbClr val="0070C0"/>
                </a:solidFill>
              </a:rPr>
              <a:t>I reject my earlier assumption</a:t>
            </a:r>
            <a:r>
              <a:rPr lang="en-US" altLang="zh-CN" sz="3200" dirty="0"/>
              <a:t>. </a:t>
            </a:r>
            <a:r>
              <a:rPr lang="en-US" altLang="zh-CN" sz="3200" dirty="0" smtClean="0"/>
              <a:t>There’s </a:t>
            </a:r>
            <a:r>
              <a:rPr lang="en-US" altLang="zh-CN" sz="3200" dirty="0"/>
              <a:t>convincing evidence that commonly-white named </a:t>
            </a:r>
            <a:r>
              <a:rPr lang="en-US" altLang="zh-CN" sz="3200" dirty="0" err="1"/>
              <a:t>resumés</a:t>
            </a:r>
            <a:r>
              <a:rPr lang="en-US" altLang="zh-CN" sz="3200" dirty="0"/>
              <a:t> receive a </a:t>
            </a:r>
            <a:r>
              <a:rPr lang="en-US" altLang="zh-CN" sz="3200" b="1" dirty="0">
                <a:solidFill>
                  <a:srgbClr val="0070C0"/>
                </a:solidFill>
              </a:rPr>
              <a:t>higher callback rate</a:t>
            </a:r>
            <a:r>
              <a:rPr lang="en-US" altLang="zh-CN" sz="3200" dirty="0"/>
              <a:t>. 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5FE9CA2-1EE6-4977-A8DF-441736EC0950}"/>
              </a:ext>
            </a:extLst>
          </p:cNvPr>
          <p:cNvSpPr txBox="1"/>
          <p:nvPr/>
        </p:nvSpPr>
        <p:spPr>
          <a:xfrm>
            <a:off x="349321" y="267128"/>
            <a:ext cx="7921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Conclusion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554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State</a:t>
            </a:r>
            <a:r>
              <a:rPr lang="en-US" sz="5400" dirty="0"/>
              <a:t>-Plan-Do-Conclude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9C868-78DC-4394-A106-3CCEBCF1C544}"/>
              </a:ext>
            </a:extLst>
          </p:cNvPr>
          <p:cNvSpPr txBox="1"/>
          <p:nvPr/>
        </p:nvSpPr>
        <p:spPr>
          <a:xfrm>
            <a:off x="267128" y="1182699"/>
            <a:ext cx="11722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State:</a:t>
            </a:r>
            <a:r>
              <a:rPr lang="en-US" sz="3600" dirty="0"/>
              <a:t> State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the hypotheses, significance level, and define your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9FBA4C-06E9-4A62-BAA7-51A462F19B9A}"/>
                  </a:ext>
                </a:extLst>
              </p:cNvPr>
              <p:cNvSpPr txBox="1"/>
              <p:nvPr/>
            </p:nvSpPr>
            <p:spPr>
              <a:xfrm>
                <a:off x="267128" y="4385013"/>
                <a:ext cx="9810322" cy="2015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u="sng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the proportion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all</a:t>
                </a:r>
                <a:r>
                  <a:rPr lang="en-US" sz="2400" dirty="0"/>
                  <a:t> applicants with commonly-white names who’d receive callbacks when applying to jobs like the ones in this study.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the proportion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all</a:t>
                </a:r>
                <a:r>
                  <a:rPr lang="en-US" sz="2400" dirty="0"/>
                  <a:t> applicants with commonly-black names who’d receive callbacks when applying to jobs like the ones in this study.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9FBA4C-06E9-4A62-BAA7-51A462F1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8" y="4385013"/>
                <a:ext cx="9810322" cy="2015936"/>
              </a:xfrm>
              <a:prstGeom prst="rect">
                <a:avLst/>
              </a:prstGeom>
              <a:blipFill>
                <a:blip r:embed="rId3"/>
                <a:stretch>
                  <a:fillRect l="-994" t="-2115" r="-497" b="-2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EE7E4-AE9D-457D-93A3-4BF080AC0C5C}"/>
                  </a:ext>
                </a:extLst>
              </p:cNvPr>
              <p:cNvSpPr txBox="1"/>
              <p:nvPr/>
            </p:nvSpPr>
            <p:spPr>
              <a:xfrm>
                <a:off x="1892423" y="2630687"/>
                <a:ext cx="542277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8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8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4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8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4800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800" dirty="0"/>
                  <a:t> </a:t>
                </a:r>
                <a:endParaRPr lang="en-US" sz="9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EE7E4-AE9D-457D-93A3-4BF080AC0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23" y="2630687"/>
                <a:ext cx="5422775" cy="1569660"/>
              </a:xfrm>
              <a:prstGeom prst="rect">
                <a:avLst/>
              </a:prstGeom>
              <a:blipFill>
                <a:blip r:embed="rId4"/>
                <a:stretch>
                  <a:fillRect t="-8560" b="-2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5AF829-31D7-4167-A37D-F18AA955B954}"/>
              </a:ext>
            </a:extLst>
          </p:cNvPr>
          <p:cNvSpPr txBox="1"/>
          <p:nvPr/>
        </p:nvSpPr>
        <p:spPr>
          <a:xfrm>
            <a:off x="7315198" y="3084324"/>
            <a:ext cx="2876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5400" dirty="0"/>
              <a:t>α</a:t>
            </a:r>
            <a:r>
              <a:rPr lang="en-US" sz="5400" dirty="0"/>
              <a:t> = 0.05</a:t>
            </a:r>
          </a:p>
        </p:txBody>
      </p:sp>
    </p:spTree>
    <p:extLst>
      <p:ext uri="{BB962C8B-B14F-4D97-AF65-F5344CB8AC3E}">
        <p14:creationId xmlns:p14="http://schemas.microsoft.com/office/powerpoint/2010/main" val="20512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State-</a:t>
            </a:r>
            <a:r>
              <a:rPr lang="en-US" sz="5400" b="1" dirty="0">
                <a:solidFill>
                  <a:srgbClr val="0070C0"/>
                </a:solidFill>
              </a:rPr>
              <a:t>Plan</a:t>
            </a:r>
            <a:r>
              <a:rPr lang="en-US" sz="5400" dirty="0"/>
              <a:t>-Do-Conclude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02060" y="1182699"/>
                <a:ext cx="11989940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u="sng" dirty="0"/>
                  <a:t>Plan:</a:t>
                </a:r>
                <a:r>
                  <a:rPr lang="en-US" sz="3600" dirty="0"/>
                  <a:t> Name your inference method and check conditions</a:t>
                </a:r>
              </a:p>
              <a:p>
                <a:endParaRPr lang="en-US" sz="1100" dirty="0"/>
              </a:p>
              <a:p>
                <a:r>
                  <a:rPr lang="en-US" sz="2800" dirty="0"/>
                  <a:t>We will conduct a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two-sample z-test </a:t>
                </a: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if all conditions are met.</a:t>
                </a:r>
              </a:p>
              <a:p>
                <a:endParaRPr lang="en-US" sz="1100" u="sng" dirty="0"/>
              </a:p>
              <a:p>
                <a:pPr algn="ctr"/>
                <a:r>
                  <a:rPr lang="en-US" sz="2800" b="1" dirty="0"/>
                  <a:t>Conditions</a:t>
                </a:r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60" y="1182699"/>
                <a:ext cx="11989940" cy="2277547"/>
              </a:xfrm>
              <a:prstGeom prst="rect">
                <a:avLst/>
              </a:prstGeom>
              <a:blipFill>
                <a:blip r:embed="rId3"/>
                <a:stretch>
                  <a:fillRect l="-1525" t="-4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9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4B7CF-2C5F-40C2-89AD-9E99D07AC246}"/>
              </a:ext>
            </a:extLst>
          </p:cNvPr>
          <p:cNvCxnSpPr>
            <a:cxnSpLocks/>
          </p:cNvCxnSpPr>
          <p:nvPr/>
        </p:nvCxnSpPr>
        <p:spPr>
          <a:xfrm flipH="1" flipV="1">
            <a:off x="4600576" y="2670970"/>
            <a:ext cx="1136990" cy="264675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A12E54-F2C2-4B36-A152-AF2E10D2EDEA}"/>
                  </a:ext>
                </a:extLst>
              </p:cNvPr>
              <p:cNvSpPr txBox="1"/>
              <p:nvPr/>
            </p:nvSpPr>
            <p:spPr>
              <a:xfrm>
                <a:off x="266129" y="1333561"/>
                <a:ext cx="11697271" cy="1475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Normal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(1−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(1−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A12E54-F2C2-4B36-A152-AF2E10D2E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29" y="1333561"/>
                <a:ext cx="11697271" cy="1475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724E5C-1DAD-4D3A-8C60-A5225C0F0F3C}"/>
              </a:ext>
            </a:extLst>
          </p:cNvPr>
          <p:cNvSpPr txBox="1"/>
          <p:nvPr/>
        </p:nvSpPr>
        <p:spPr>
          <a:xfrm>
            <a:off x="5109099" y="5222644"/>
            <a:ext cx="4651900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1) Random condition 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 unbiased </a:t>
            </a:r>
            <a:r>
              <a:rPr lang="en-US" sz="3600" b="1" dirty="0">
                <a:solidFill>
                  <a:srgbClr val="0070C0"/>
                </a:solidFill>
                <a:sym typeface="Wingdings" panose="05000000000000000000" pitchFamily="2" charset="2"/>
              </a:rPr>
              <a:t>center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AF7B44F3-56E2-4CCC-9376-660B77DBB07D}"/>
              </a:ext>
            </a:extLst>
          </p:cNvPr>
          <p:cNvSpPr/>
          <p:nvPr/>
        </p:nvSpPr>
        <p:spPr>
          <a:xfrm rot="16200000">
            <a:off x="3737513" y="1775547"/>
            <a:ext cx="206364" cy="1444856"/>
          </a:xfrm>
          <a:prstGeom prst="leftBracket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A313D-A303-409F-BB00-A65A8CC9F4BA}"/>
              </a:ext>
            </a:extLst>
          </p:cNvPr>
          <p:cNvCxnSpPr>
            <a:cxnSpLocks/>
          </p:cNvCxnSpPr>
          <p:nvPr/>
        </p:nvCxnSpPr>
        <p:spPr>
          <a:xfrm flipH="1" flipV="1">
            <a:off x="7608163" y="3032800"/>
            <a:ext cx="127986" cy="119654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12BA6A11-4F6E-4143-B478-EB25B7653728}"/>
              </a:ext>
            </a:extLst>
          </p:cNvPr>
          <p:cNvSpPr/>
          <p:nvPr/>
        </p:nvSpPr>
        <p:spPr>
          <a:xfrm rot="16200000">
            <a:off x="7893731" y="456586"/>
            <a:ext cx="319596" cy="4631925"/>
          </a:xfrm>
          <a:prstGeom prst="leftBracket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1E2E9-193B-4185-9117-36C1EE720CBC}"/>
              </a:ext>
            </a:extLst>
          </p:cNvPr>
          <p:cNvSpPr txBox="1"/>
          <p:nvPr/>
        </p:nvSpPr>
        <p:spPr>
          <a:xfrm>
            <a:off x="6776622" y="3481529"/>
            <a:ext cx="4859044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2) 10% condition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 calculable </a:t>
            </a:r>
            <a:r>
              <a:rPr lang="en-US" sz="3600" b="1" dirty="0">
                <a:solidFill>
                  <a:srgbClr val="0070C0"/>
                </a:solidFill>
                <a:sym typeface="Wingdings" panose="05000000000000000000" pitchFamily="2" charset="2"/>
              </a:rPr>
              <a:t>spread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EAD971-5160-459F-B415-B8F4EB410D88}"/>
              </a:ext>
            </a:extLst>
          </p:cNvPr>
          <p:cNvCxnSpPr>
            <a:cxnSpLocks/>
          </p:cNvCxnSpPr>
          <p:nvPr/>
        </p:nvCxnSpPr>
        <p:spPr>
          <a:xfrm flipH="1" flipV="1">
            <a:off x="2234043" y="2783933"/>
            <a:ext cx="322185" cy="154452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BF2467-9A14-4E16-B545-467B3DC350F6}"/>
              </a:ext>
            </a:extLst>
          </p:cNvPr>
          <p:cNvSpPr txBox="1"/>
          <p:nvPr/>
        </p:nvSpPr>
        <p:spPr>
          <a:xfrm>
            <a:off x="377862" y="3945371"/>
            <a:ext cx="4522060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3) Large counts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 approx. normal        </a:t>
            </a:r>
          </a:p>
          <a:p>
            <a:r>
              <a:rPr lang="en-US" sz="3600" dirty="0">
                <a:sym typeface="Wingdings" panose="05000000000000000000" pitchFamily="2" charset="2"/>
              </a:rPr>
              <a:t>         </a:t>
            </a:r>
            <a:r>
              <a:rPr lang="en-US" sz="3600" b="1" dirty="0">
                <a:solidFill>
                  <a:srgbClr val="0070C0"/>
                </a:solidFill>
                <a:sym typeface="Wingdings" panose="05000000000000000000" pitchFamily="2" charset="2"/>
              </a:rPr>
              <a:t>shape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1E7C96A2-3DF3-417F-BC16-0CA3ED4926FF}"/>
              </a:ext>
            </a:extLst>
          </p:cNvPr>
          <p:cNvSpPr/>
          <p:nvPr/>
        </p:nvSpPr>
        <p:spPr>
          <a:xfrm rot="16200000">
            <a:off x="1933686" y="1709052"/>
            <a:ext cx="319596" cy="1604240"/>
          </a:xfrm>
          <a:prstGeom prst="lef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A553F-1803-4204-9FD4-91AAA81AA61C}"/>
              </a:ext>
            </a:extLst>
          </p:cNvPr>
          <p:cNvSpPr txBox="1"/>
          <p:nvPr/>
        </p:nvSpPr>
        <p:spPr>
          <a:xfrm>
            <a:off x="266129" y="240128"/>
            <a:ext cx="979872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Recall: Why we check conditions</a:t>
            </a:r>
          </a:p>
        </p:txBody>
      </p:sp>
    </p:spTree>
    <p:extLst>
      <p:ext uri="{BB962C8B-B14F-4D97-AF65-F5344CB8AC3E}">
        <p14:creationId xmlns:p14="http://schemas.microsoft.com/office/powerpoint/2010/main" val="10114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State-</a:t>
            </a:r>
            <a:r>
              <a:rPr lang="en-US" sz="5400" b="1" dirty="0">
                <a:solidFill>
                  <a:srgbClr val="0070C0"/>
                </a:solidFill>
              </a:rPr>
              <a:t>Plan</a:t>
            </a:r>
            <a:r>
              <a:rPr lang="en-US" sz="5400" dirty="0"/>
              <a:t>-Do-Conclude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02060" y="1182699"/>
                <a:ext cx="11989940" cy="4385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u="sng" dirty="0"/>
                  <a:t>Plan:</a:t>
                </a:r>
                <a:r>
                  <a:rPr lang="en-US" sz="3600" dirty="0"/>
                  <a:t> Name your inference method and check conditions</a:t>
                </a:r>
              </a:p>
              <a:p>
                <a:endParaRPr lang="en-US" sz="1100" dirty="0"/>
              </a:p>
              <a:p>
                <a:r>
                  <a:rPr lang="en-US" sz="2800" dirty="0"/>
                  <a:t>We will conduct a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two-sample z-test </a:t>
                </a: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if all conditions are met.</a:t>
                </a:r>
              </a:p>
              <a:p>
                <a:endParaRPr lang="en-US" sz="400" u="sng" dirty="0"/>
              </a:p>
              <a:p>
                <a:pPr algn="ctr"/>
                <a:r>
                  <a:rPr lang="en-US" sz="2800" b="1" dirty="0"/>
                  <a:t>Conditions</a:t>
                </a:r>
              </a:p>
              <a:p>
                <a:pPr algn="ctr"/>
                <a:endParaRPr lang="en-US" sz="400" dirty="0"/>
              </a:p>
              <a:p>
                <a:pPr marL="514350" indent="-514350">
                  <a:buAutoNum type="arabicPeriod"/>
                </a:pPr>
                <a:r>
                  <a:rPr lang="en-US" sz="2800" b="1" u="sng" dirty="0" smtClean="0"/>
                  <a:t>Random</a:t>
                </a:r>
                <a:r>
                  <a:rPr lang="en-US" sz="2800" b="1" u="sng" dirty="0"/>
                  <a:t>:</a:t>
                </a:r>
                <a:r>
                  <a:rPr lang="en-US" sz="2800" b="1" dirty="0"/>
                  <a:t> </a:t>
                </a:r>
                <a:endParaRPr lang="en-US" sz="2800" b="1" dirty="0" smtClean="0"/>
              </a:p>
              <a:p>
                <a:r>
                  <a:rPr lang="en-US" sz="2800" dirty="0" smtClean="0"/>
                  <a:t>Employers </a:t>
                </a:r>
                <a:r>
                  <a:rPr lang="en-US" sz="2800" dirty="0"/>
                  <a:t>were </a:t>
                </a:r>
                <a:r>
                  <a:rPr lang="en-US" sz="2800" dirty="0" smtClean="0"/>
                  <a:t>randomly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assigned</a:t>
                </a:r>
                <a:r>
                  <a:rPr lang="en-US" sz="2800" dirty="0" smtClean="0"/>
                  <a:t> </a:t>
                </a:r>
              </a:p>
              <a:p>
                <a:r>
                  <a:rPr lang="en-US" sz="2800" dirty="0" smtClean="0"/>
                  <a:t>either </a:t>
                </a:r>
                <a:r>
                  <a:rPr lang="en-US" sz="2800" dirty="0"/>
                  <a:t>a commonly-white or </a:t>
                </a:r>
                <a:endParaRPr lang="en-US" sz="2800" dirty="0" smtClean="0"/>
              </a:p>
              <a:p>
                <a:r>
                  <a:rPr lang="en-US" sz="2800" dirty="0" smtClean="0"/>
                  <a:t>commonly-black </a:t>
                </a:r>
                <a:r>
                  <a:rPr lang="en-US" sz="2800" dirty="0"/>
                  <a:t>named resumé </a:t>
                </a:r>
                <a:endParaRPr lang="en-US" sz="2800" b="1" u="sng" dirty="0"/>
              </a:p>
              <a:p>
                <a:endParaRPr lang="en-US" sz="2800" dirty="0"/>
              </a:p>
              <a:p>
                <a:r>
                  <a:rPr lang="en-US" sz="2800" dirty="0"/>
                  <a:t>2. </a:t>
                </a:r>
                <a:r>
                  <a:rPr lang="en-US" sz="2800" b="1" u="sng" dirty="0"/>
                  <a:t>10%: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&lt;0.10(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&amp;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&lt;0.10(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60" y="1182699"/>
                <a:ext cx="11989940" cy="4385816"/>
              </a:xfrm>
              <a:prstGeom prst="rect">
                <a:avLst/>
              </a:prstGeom>
              <a:blipFill>
                <a:blip r:embed="rId3"/>
                <a:stretch>
                  <a:fillRect l="-1525" t="-2086" b="-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B16717-FD4B-4CBF-82CF-2D2E9F55D3AE}"/>
              </a:ext>
            </a:extLst>
          </p:cNvPr>
          <p:cNvCxnSpPr>
            <a:cxnSpLocks/>
          </p:cNvCxnSpPr>
          <p:nvPr/>
        </p:nvCxnSpPr>
        <p:spPr>
          <a:xfrm>
            <a:off x="6846017" y="3026394"/>
            <a:ext cx="0" cy="3164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49B8F4-B61C-4C8E-8D26-A50448756361}"/>
              </a:ext>
            </a:extLst>
          </p:cNvPr>
          <p:cNvSpPr txBox="1"/>
          <p:nvPr/>
        </p:nvSpPr>
        <p:spPr>
          <a:xfrm>
            <a:off x="6846016" y="3026394"/>
            <a:ext cx="383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</a:t>
            </a:r>
            <a:r>
              <a:rPr lang="en-US" sz="2800" b="1" u="sng" dirty="0"/>
              <a:t>Large Counts: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B3718F-636C-43DA-93AF-0A45937C4646}"/>
              </a:ext>
            </a:extLst>
          </p:cNvPr>
          <p:cNvCxnSpPr>
            <a:cxnSpLocks/>
          </p:cNvCxnSpPr>
          <p:nvPr/>
        </p:nvCxnSpPr>
        <p:spPr>
          <a:xfrm>
            <a:off x="9526070" y="3429000"/>
            <a:ext cx="0" cy="254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9ED43-D398-4F62-83FB-DDE6C4AFE550}"/>
                  </a:ext>
                </a:extLst>
              </p:cNvPr>
              <p:cNvSpPr txBox="1"/>
              <p:nvPr/>
            </p:nvSpPr>
            <p:spPr>
              <a:xfrm>
                <a:off x="6947045" y="3591288"/>
                <a:ext cx="246387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9ED43-D398-4F62-83FB-DDE6C4AFE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45" y="3591288"/>
                <a:ext cx="2463870" cy="2215991"/>
              </a:xfrm>
              <a:prstGeom prst="rect">
                <a:avLst/>
              </a:prstGeom>
              <a:blipFill>
                <a:blip r:embed="rId4"/>
                <a:stretch>
                  <a:fillRect t="-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8AB17-FD43-4527-AE82-5A8C5E541436}"/>
                  </a:ext>
                </a:extLst>
              </p:cNvPr>
              <p:cNvSpPr txBox="1"/>
              <p:nvPr/>
            </p:nvSpPr>
            <p:spPr>
              <a:xfrm>
                <a:off x="9569522" y="3580392"/>
                <a:ext cx="246387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8AB17-FD43-4527-AE82-5A8C5E54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522" y="3580392"/>
                <a:ext cx="2463870" cy="1862048"/>
              </a:xfrm>
              <a:prstGeom prst="rect">
                <a:avLst/>
              </a:prstGeom>
              <a:blipFill>
                <a:blip r:embed="rId5"/>
                <a:stretch>
                  <a:fillRect t="-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A41D27DE-3EA0-4B6C-B1DA-89DBBF2DB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83" y="3857624"/>
            <a:ext cx="844515" cy="75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90FED33D-856D-4405-9FD2-65566E9F8012}"/>
              </a:ext>
            </a:extLst>
          </p:cNvPr>
          <p:cNvSpPr txBox="1"/>
          <p:nvPr/>
        </p:nvSpPr>
        <p:spPr>
          <a:xfrm>
            <a:off x="306504" y="4872025"/>
            <a:ext cx="9263018" cy="954107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Only have to do </a:t>
            </a:r>
            <a:r>
              <a:rPr lang="en-US" sz="2800" b="1" u="sng" dirty="0"/>
              <a:t>10%</a:t>
            </a:r>
            <a:r>
              <a:rPr lang="en-US" sz="2800" dirty="0"/>
              <a:t> when sampling. However, this is an experiment. We don’t have to check this condition!</a:t>
            </a:r>
          </a:p>
        </p:txBody>
      </p:sp>
    </p:spTree>
    <p:extLst>
      <p:ext uri="{BB962C8B-B14F-4D97-AF65-F5344CB8AC3E}">
        <p14:creationId xmlns:p14="http://schemas.microsoft.com/office/powerpoint/2010/main" val="177639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State-</a:t>
            </a:r>
            <a:r>
              <a:rPr lang="en-US" sz="5400" b="1" dirty="0">
                <a:solidFill>
                  <a:srgbClr val="0070C0"/>
                </a:solidFill>
              </a:rPr>
              <a:t>Plan</a:t>
            </a:r>
            <a:r>
              <a:rPr lang="en-US" sz="5400" dirty="0"/>
              <a:t>-Do-Conclude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02060" y="1182699"/>
                <a:ext cx="11989940" cy="3524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u="sng" dirty="0"/>
                  <a:t>Plan:</a:t>
                </a:r>
                <a:r>
                  <a:rPr lang="en-US" sz="3600" dirty="0"/>
                  <a:t> Name your inference method and check conditions</a:t>
                </a:r>
              </a:p>
              <a:p>
                <a:endParaRPr lang="en-US" sz="1100" dirty="0"/>
              </a:p>
              <a:p>
                <a:r>
                  <a:rPr lang="en-US" sz="2800" dirty="0"/>
                  <a:t>We will conduct a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two-sample z-test </a:t>
                </a: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if all conditions are met.</a:t>
                </a:r>
              </a:p>
              <a:p>
                <a:endParaRPr lang="en-US" sz="400" u="sng" dirty="0"/>
              </a:p>
              <a:p>
                <a:pPr algn="ctr"/>
                <a:r>
                  <a:rPr lang="en-US" sz="2800" b="1" dirty="0"/>
                  <a:t>Conditions</a:t>
                </a:r>
              </a:p>
              <a:p>
                <a:pPr algn="ctr"/>
                <a:endParaRPr lang="en-US" sz="400" dirty="0"/>
              </a:p>
              <a:p>
                <a:r>
                  <a:rPr lang="en-US" sz="2800" dirty="0"/>
                  <a:t>1. </a:t>
                </a:r>
                <a:r>
                  <a:rPr lang="en-US" sz="2800" b="1" u="sng" dirty="0"/>
                  <a:t>Random:</a:t>
                </a:r>
                <a:r>
                  <a:rPr lang="en-US" sz="2800" b="1" dirty="0"/>
                  <a:t> </a:t>
                </a:r>
                <a:r>
                  <a:rPr lang="en-US" sz="2800" dirty="0"/>
                  <a:t>Employers were randomly</a:t>
                </a:r>
              </a:p>
              <a:p>
                <a:r>
                  <a:rPr lang="en-US" sz="2800" b="1" dirty="0">
                    <a:solidFill>
                      <a:srgbClr val="0070C0"/>
                    </a:solidFill>
                  </a:rPr>
                  <a:t>assigned</a:t>
                </a:r>
                <a:r>
                  <a:rPr lang="en-US" sz="2800" dirty="0"/>
                  <a:t> either a commonly-white or </a:t>
                </a:r>
              </a:p>
              <a:p>
                <a:r>
                  <a:rPr lang="en-US" sz="2800" dirty="0"/>
                  <a:t>commonly-black named resumé </a:t>
                </a:r>
                <a:endParaRPr lang="en-US" sz="2800" b="1" u="sng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60" y="1182699"/>
                <a:ext cx="11989940" cy="3524042"/>
              </a:xfrm>
              <a:prstGeom prst="rect">
                <a:avLst/>
              </a:prstGeom>
              <a:blipFill>
                <a:blip r:embed="rId3"/>
                <a:stretch>
                  <a:fillRect l="-1525" t="-2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B16717-FD4B-4CBF-82CF-2D2E9F55D3AE}"/>
              </a:ext>
            </a:extLst>
          </p:cNvPr>
          <p:cNvCxnSpPr>
            <a:cxnSpLocks/>
          </p:cNvCxnSpPr>
          <p:nvPr/>
        </p:nvCxnSpPr>
        <p:spPr>
          <a:xfrm>
            <a:off x="6846017" y="3026394"/>
            <a:ext cx="0" cy="3164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49B8F4-B61C-4C8E-8D26-A50448756361}"/>
              </a:ext>
            </a:extLst>
          </p:cNvPr>
          <p:cNvSpPr txBox="1"/>
          <p:nvPr/>
        </p:nvSpPr>
        <p:spPr>
          <a:xfrm>
            <a:off x="6846016" y="3026394"/>
            <a:ext cx="402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</a:t>
            </a:r>
            <a:r>
              <a:rPr lang="en-US" sz="2800" b="1" u="sng" dirty="0"/>
              <a:t>Large Counts: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B3718F-636C-43DA-93AF-0A45937C4646}"/>
              </a:ext>
            </a:extLst>
          </p:cNvPr>
          <p:cNvCxnSpPr>
            <a:cxnSpLocks/>
          </p:cNvCxnSpPr>
          <p:nvPr/>
        </p:nvCxnSpPr>
        <p:spPr>
          <a:xfrm>
            <a:off x="9526070" y="3429000"/>
            <a:ext cx="0" cy="254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9ED43-D398-4F62-83FB-DDE6C4AFE550}"/>
                  </a:ext>
                </a:extLst>
              </p:cNvPr>
              <p:cNvSpPr txBox="1"/>
              <p:nvPr/>
            </p:nvSpPr>
            <p:spPr>
              <a:xfrm>
                <a:off x="6947045" y="3591288"/>
                <a:ext cx="2463870" cy="253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2445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(.084)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2445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(1−.084)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9ED43-D398-4F62-83FB-DDE6C4AFE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45" y="3591288"/>
                <a:ext cx="2463870" cy="2539157"/>
              </a:xfrm>
              <a:prstGeom prst="rect">
                <a:avLst/>
              </a:prstGeom>
              <a:blipFill>
                <a:blip r:embed="rId4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8AB17-FD43-4527-AE82-5A8C5E541436}"/>
                  </a:ext>
                </a:extLst>
              </p:cNvPr>
              <p:cNvSpPr txBox="1"/>
              <p:nvPr/>
            </p:nvSpPr>
            <p:spPr>
              <a:xfrm>
                <a:off x="9569522" y="3580392"/>
                <a:ext cx="246387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2445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(.084)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sz="1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2445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(1−.084)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8AB17-FD43-4527-AE82-5A8C5E54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522" y="3580392"/>
                <a:ext cx="2463870" cy="2185214"/>
              </a:xfrm>
              <a:prstGeom prst="rect">
                <a:avLst/>
              </a:prstGeom>
              <a:blipFill>
                <a:blip r:embed="rId5"/>
                <a:stretch>
                  <a:fillRect t="-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A41D27DE-3EA0-4B6C-B1DA-89DBBF2DB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83" y="3857624"/>
            <a:ext cx="844515" cy="75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2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State-</a:t>
            </a:r>
            <a:r>
              <a:rPr lang="en-US" sz="5400" b="1" dirty="0">
                <a:solidFill>
                  <a:srgbClr val="0070C0"/>
                </a:solidFill>
              </a:rPr>
              <a:t>Plan</a:t>
            </a:r>
            <a:r>
              <a:rPr lang="en-US" sz="5400" dirty="0"/>
              <a:t>-Do-Conclude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02060" y="1182699"/>
                <a:ext cx="11989940" cy="3524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u="sng" dirty="0"/>
                  <a:t>Plan:</a:t>
                </a:r>
                <a:r>
                  <a:rPr lang="en-US" sz="3600" dirty="0"/>
                  <a:t> Name your inference method and check conditions</a:t>
                </a:r>
              </a:p>
              <a:p>
                <a:endParaRPr lang="en-US" sz="1100" dirty="0"/>
              </a:p>
              <a:p>
                <a:r>
                  <a:rPr lang="en-US" sz="2800" dirty="0"/>
                  <a:t>We will conduct a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two-sample z-test </a:t>
                </a: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if all conditions are met.</a:t>
                </a:r>
              </a:p>
              <a:p>
                <a:endParaRPr lang="en-US" sz="400" u="sng" dirty="0"/>
              </a:p>
              <a:p>
                <a:pPr algn="ctr"/>
                <a:r>
                  <a:rPr lang="en-US" sz="2800" b="1" dirty="0"/>
                  <a:t>Conditions</a:t>
                </a:r>
              </a:p>
              <a:p>
                <a:pPr algn="ctr"/>
                <a:endParaRPr lang="en-US" sz="400" dirty="0"/>
              </a:p>
              <a:p>
                <a:r>
                  <a:rPr lang="en-US" sz="2800" dirty="0"/>
                  <a:t>1. </a:t>
                </a:r>
                <a:r>
                  <a:rPr lang="en-US" sz="2800" b="1" u="sng" dirty="0"/>
                  <a:t>Random:</a:t>
                </a:r>
                <a:r>
                  <a:rPr lang="en-US" sz="2800" b="1" dirty="0"/>
                  <a:t> </a:t>
                </a:r>
                <a:r>
                  <a:rPr lang="en-US" sz="2800" dirty="0"/>
                  <a:t>Employers were randomly</a:t>
                </a:r>
              </a:p>
              <a:p>
                <a:r>
                  <a:rPr lang="en-US" sz="2800" b="1" dirty="0">
                    <a:solidFill>
                      <a:srgbClr val="0070C0"/>
                    </a:solidFill>
                  </a:rPr>
                  <a:t>assigned</a:t>
                </a:r>
                <a:r>
                  <a:rPr lang="en-US" sz="2800" dirty="0"/>
                  <a:t> either a commonly-white or </a:t>
                </a:r>
              </a:p>
              <a:p>
                <a:r>
                  <a:rPr lang="en-US" sz="2800" dirty="0"/>
                  <a:t>commonly-black named resumé </a:t>
                </a:r>
                <a:endParaRPr lang="en-US" sz="2800" b="1" u="sng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60" y="1182699"/>
                <a:ext cx="11989940" cy="3524042"/>
              </a:xfrm>
              <a:prstGeom prst="rect">
                <a:avLst/>
              </a:prstGeom>
              <a:blipFill>
                <a:blip r:embed="rId7"/>
                <a:stretch>
                  <a:fillRect l="-1525" t="-2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B16717-FD4B-4CBF-82CF-2D2E9F55D3AE}"/>
              </a:ext>
            </a:extLst>
          </p:cNvPr>
          <p:cNvCxnSpPr>
            <a:cxnSpLocks/>
          </p:cNvCxnSpPr>
          <p:nvPr/>
        </p:nvCxnSpPr>
        <p:spPr>
          <a:xfrm>
            <a:off x="6846017" y="3026394"/>
            <a:ext cx="0" cy="3164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49B8F4-B61C-4C8E-8D26-A50448756361}"/>
              </a:ext>
            </a:extLst>
          </p:cNvPr>
          <p:cNvSpPr txBox="1"/>
          <p:nvPr/>
        </p:nvSpPr>
        <p:spPr>
          <a:xfrm>
            <a:off x="6846016" y="3026394"/>
            <a:ext cx="3781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</a:t>
            </a:r>
            <a:r>
              <a:rPr lang="en-US" sz="2800" b="1" u="sng" dirty="0"/>
              <a:t>Large Counts: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B3718F-636C-43DA-93AF-0A45937C4646}"/>
              </a:ext>
            </a:extLst>
          </p:cNvPr>
          <p:cNvCxnSpPr>
            <a:cxnSpLocks/>
          </p:cNvCxnSpPr>
          <p:nvPr/>
        </p:nvCxnSpPr>
        <p:spPr>
          <a:xfrm>
            <a:off x="9526070" y="3429000"/>
            <a:ext cx="0" cy="254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9ED43-D398-4F62-83FB-DDE6C4AFE550}"/>
                  </a:ext>
                </a:extLst>
              </p:cNvPr>
              <p:cNvSpPr txBox="1"/>
              <p:nvPr/>
            </p:nvSpPr>
            <p:spPr>
              <a:xfrm>
                <a:off x="6947045" y="3591288"/>
                <a:ext cx="2463870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205.4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9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2239.6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9ED43-D398-4F62-83FB-DDE6C4AFE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45" y="3591288"/>
                <a:ext cx="2463870" cy="2631490"/>
              </a:xfrm>
              <a:prstGeom prst="rect">
                <a:avLst/>
              </a:prstGeom>
              <a:blipFill>
                <a:blip r:embed="rId8"/>
                <a:stretch>
                  <a:fillRect t="-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8AB17-FD43-4527-AE82-5A8C5E541436}"/>
                  </a:ext>
                </a:extLst>
              </p:cNvPr>
              <p:cNvSpPr txBox="1"/>
              <p:nvPr/>
            </p:nvSpPr>
            <p:spPr>
              <a:xfrm>
                <a:off x="9569522" y="3580392"/>
                <a:ext cx="2463870" cy="2292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205.4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9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2239.6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8AB17-FD43-4527-AE82-5A8C5E54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522" y="3580392"/>
                <a:ext cx="2463870" cy="2292935"/>
              </a:xfrm>
              <a:prstGeom prst="rect">
                <a:avLst/>
              </a:prstGeom>
              <a:blipFill>
                <a:blip r:embed="rId9"/>
                <a:stretch>
                  <a:fillRect t="-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A41D27DE-3EA0-4B6C-B1DA-89DBBF2DB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83" y="3857624"/>
            <a:ext cx="844515" cy="75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A4E7EA7-7F13-4209-8F8E-DA497F6F7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479" y="3982998"/>
            <a:ext cx="553591" cy="4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2A54E91-031E-4C72-B497-1EB8404D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753" y="4997744"/>
            <a:ext cx="553591" cy="4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28764734-7F91-4F1B-8BE7-FB466F09E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619" y="3982997"/>
            <a:ext cx="553591" cy="4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9EF512F0-56E7-4105-8BA0-976B24ED4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490" y="5010539"/>
            <a:ext cx="553591" cy="4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6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152FE5-4043-4C59-890F-3BE1F270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4" y="326363"/>
            <a:ext cx="7081425" cy="5404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89F9E-B41E-4464-A13F-8494619B65F1}"/>
              </a:ext>
            </a:extLst>
          </p:cNvPr>
          <p:cNvSpPr txBox="1"/>
          <p:nvPr/>
        </p:nvSpPr>
        <p:spPr>
          <a:xfrm>
            <a:off x="6838594" y="1278293"/>
            <a:ext cx="520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600" dirty="0" smtClean="0"/>
              <a:t>Hiring discrimination</a:t>
            </a:r>
            <a:endParaRPr lang="en-US" altLang="zh-C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55D2E-5A5B-4FC7-B445-09158129F1DC}"/>
              </a:ext>
            </a:extLst>
          </p:cNvPr>
          <p:cNvSpPr txBox="1"/>
          <p:nvPr/>
        </p:nvSpPr>
        <p:spPr>
          <a:xfrm>
            <a:off x="385041" y="5912109"/>
            <a:ext cx="6799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Economic Policy Institute, 2018: </a:t>
            </a:r>
            <a:r>
              <a:rPr lang="en-US" sz="1600" dirty="0">
                <a:hlinkClick r:id="rId3"/>
              </a:rPr>
              <a:t>https://www.epi.org/blog/black-workers-have-made-no-progress-in-closing-earnings-gaps-with-white-men-since-2000/</a:t>
            </a:r>
            <a:endParaRPr lang="en-US" sz="1600" i="1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7A04643-AB0B-42DF-B702-4045AFBA3B76}"/>
              </a:ext>
            </a:extLst>
          </p:cNvPr>
          <p:cNvSpPr txBox="1"/>
          <p:nvPr/>
        </p:nvSpPr>
        <p:spPr>
          <a:xfrm>
            <a:off x="7268318" y="2224199"/>
            <a:ext cx="4576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Researchers wanted to test </a:t>
            </a:r>
            <a:r>
              <a:rPr lang="en-US" sz="2800" b="1" dirty="0" smtClean="0">
                <a:solidFill>
                  <a:srgbClr val="0070C0"/>
                </a:solidFill>
              </a:rPr>
              <a:t>if </a:t>
            </a:r>
            <a:r>
              <a:rPr lang="en-US" sz="2800" b="1" dirty="0">
                <a:solidFill>
                  <a:srgbClr val="0070C0"/>
                </a:solidFill>
              </a:rPr>
              <a:t>hiring discrimination was </a:t>
            </a:r>
            <a:r>
              <a:rPr lang="en-US" sz="2800" b="1" dirty="0" smtClean="0">
                <a:solidFill>
                  <a:srgbClr val="0070C0"/>
                </a:solidFill>
              </a:rPr>
              <a:t>a </a:t>
            </a:r>
            <a:r>
              <a:rPr lang="en-US" sz="2800" b="1" dirty="0">
                <a:solidFill>
                  <a:srgbClr val="0070C0"/>
                </a:solidFill>
              </a:rPr>
              <a:t>factor in labor markets</a:t>
            </a:r>
          </a:p>
        </p:txBody>
      </p:sp>
    </p:spTree>
    <p:extLst>
      <p:ext uri="{BB962C8B-B14F-4D97-AF65-F5344CB8AC3E}">
        <p14:creationId xmlns:p14="http://schemas.microsoft.com/office/powerpoint/2010/main" val="7818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State-Plan-</a:t>
            </a:r>
            <a:r>
              <a:rPr lang="en-US" sz="5400" b="1" dirty="0">
                <a:solidFill>
                  <a:srgbClr val="0070C0"/>
                </a:solidFill>
              </a:rPr>
              <a:t>Do</a:t>
            </a:r>
            <a:r>
              <a:rPr lang="en-US" sz="5400" dirty="0"/>
              <a:t>-Conclude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9C868-78DC-4394-A106-3CCEBCF1C544}"/>
              </a:ext>
            </a:extLst>
          </p:cNvPr>
          <p:cNvSpPr txBox="1"/>
          <p:nvPr/>
        </p:nvSpPr>
        <p:spPr>
          <a:xfrm>
            <a:off x="267128" y="1102800"/>
            <a:ext cx="11722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Do:</a:t>
            </a:r>
            <a:r>
              <a:rPr lang="en-US" sz="3600" dirty="0"/>
              <a:t> Perform calculations (if conditions met), report the test statistic and the p-value</a:t>
            </a:r>
          </a:p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31281-8B81-4C95-AEFF-5FEB42492394}"/>
              </a:ext>
            </a:extLst>
          </p:cNvPr>
          <p:cNvSpPr txBox="1"/>
          <p:nvPr/>
        </p:nvSpPr>
        <p:spPr>
          <a:xfrm>
            <a:off x="385877" y="2708212"/>
            <a:ext cx="11722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z </a:t>
            </a:r>
            <a:r>
              <a:rPr lang="en-US" sz="5400" b="1" dirty="0">
                <a:solidFill>
                  <a:srgbClr val="0070C0"/>
                </a:solidFill>
              </a:rPr>
              <a:t>= 4.231</a:t>
            </a:r>
          </a:p>
          <a:p>
            <a:r>
              <a:rPr lang="en-US" sz="5400" b="1" dirty="0">
                <a:solidFill>
                  <a:srgbClr val="0070C0"/>
                </a:solidFill>
              </a:rPr>
              <a:t>p-value = 0.00001</a:t>
            </a:r>
          </a:p>
        </p:txBody>
      </p:sp>
    </p:spTree>
    <p:extLst>
      <p:ext uri="{BB962C8B-B14F-4D97-AF65-F5344CB8AC3E}">
        <p14:creationId xmlns:p14="http://schemas.microsoft.com/office/powerpoint/2010/main" val="33820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State-Plan-Do-</a:t>
            </a:r>
            <a:r>
              <a:rPr lang="en-US" sz="5400" b="1" dirty="0">
                <a:solidFill>
                  <a:srgbClr val="0070C0"/>
                </a:solidFill>
              </a:rPr>
              <a:t>Conclude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67128" y="1182699"/>
                <a:ext cx="11722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u="sng" dirty="0"/>
                  <a:t>Conclude:</a:t>
                </a:r>
                <a:r>
                  <a:rPr lang="en-US" sz="3600" dirty="0"/>
                  <a:t> Reject or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 and justify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8" y="1182699"/>
                <a:ext cx="11722812" cy="646331"/>
              </a:xfrm>
              <a:prstGeom prst="rect">
                <a:avLst/>
              </a:prstGeom>
              <a:blipFill>
                <a:blip r:embed="rId6"/>
                <a:stretch>
                  <a:fillRect l="-1612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D89EDD-9175-479A-9153-1397E24CB213}"/>
              </a:ext>
            </a:extLst>
          </p:cNvPr>
          <p:cNvSpPr txBox="1"/>
          <p:nvPr/>
        </p:nvSpPr>
        <p:spPr>
          <a:xfrm>
            <a:off x="6901639" y="1998073"/>
            <a:ext cx="49293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z = 4.231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p-value = 0.00001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BE5D08-17AB-4002-90A5-F6079EF98C83}"/>
                  </a:ext>
                </a:extLst>
              </p:cNvPr>
              <p:cNvSpPr txBox="1"/>
              <p:nvPr/>
            </p:nvSpPr>
            <p:spPr>
              <a:xfrm>
                <a:off x="762525" y="2027336"/>
                <a:ext cx="38395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BE5D08-17AB-4002-90A5-F6079EF9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25" y="2027336"/>
                <a:ext cx="3839547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020AAE-5656-429D-BD93-B1AFA88989FF}"/>
              </a:ext>
            </a:extLst>
          </p:cNvPr>
          <p:cNvSpPr txBox="1"/>
          <p:nvPr/>
        </p:nvSpPr>
        <p:spPr>
          <a:xfrm>
            <a:off x="4602072" y="2305849"/>
            <a:ext cx="217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α = 0.05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0529C-3C24-4F88-8D57-0211721043CA}"/>
                  </a:ext>
                </a:extLst>
              </p:cNvPr>
              <p:cNvSpPr txBox="1"/>
              <p:nvPr/>
            </p:nvSpPr>
            <p:spPr>
              <a:xfrm>
                <a:off x="426110" y="3536489"/>
                <a:ext cx="11404847" cy="2308324"/>
              </a:xfrm>
              <a:prstGeom prst="rect">
                <a:avLst/>
              </a:prstGeom>
              <a:noFill/>
              <a:ln w="762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u="sng" dirty="0"/>
                  <a:t>Conclusions template:</a:t>
                </a:r>
                <a:r>
                  <a:rPr lang="en-US" sz="3600" dirty="0"/>
                  <a:t> Because our p-value (____) is </a:t>
                </a:r>
                <a:r>
                  <a:rPr lang="en-US" sz="3600" b="1" dirty="0"/>
                  <a:t>less/greater </a:t>
                </a:r>
                <a:r>
                  <a:rPr lang="en-US" sz="3600" dirty="0"/>
                  <a:t>than our alpha level (___), we </a:t>
                </a:r>
                <a:r>
                  <a:rPr lang="en-US" sz="3600" b="1" dirty="0"/>
                  <a:t>reject/fail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. We </a:t>
                </a:r>
                <a:r>
                  <a:rPr lang="en-US" sz="3600" b="1" dirty="0"/>
                  <a:t>do/don’t </a:t>
                </a:r>
                <a:r>
                  <a:rPr lang="en-US" sz="3600" dirty="0"/>
                  <a:t>have convincing evidence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600" dirty="0"/>
                  <a:t> in context). </a:t>
                </a:r>
                <a:endParaRPr lang="en-US" sz="3600" u="sng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0529C-3C24-4F88-8D57-02117210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0" y="3536489"/>
                <a:ext cx="11404847" cy="2308324"/>
              </a:xfrm>
              <a:prstGeom prst="rect">
                <a:avLst/>
              </a:prstGeom>
              <a:blipFill>
                <a:blip r:embed="rId8"/>
                <a:stretch>
                  <a:fillRect l="-1657" t="-3958" b="-897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State-Plan-Do-</a:t>
            </a:r>
            <a:r>
              <a:rPr lang="en-US" sz="5400" b="1" dirty="0">
                <a:solidFill>
                  <a:srgbClr val="0070C0"/>
                </a:solidFill>
              </a:rPr>
              <a:t>Conclude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67128" y="1182699"/>
                <a:ext cx="11722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u="sng" dirty="0"/>
                  <a:t>Conclude:</a:t>
                </a:r>
                <a:r>
                  <a:rPr lang="en-US" sz="3600" dirty="0"/>
                  <a:t> Reject or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 and justify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8" y="1182699"/>
                <a:ext cx="11722812" cy="646331"/>
              </a:xfrm>
              <a:prstGeom prst="rect">
                <a:avLst/>
              </a:prstGeom>
              <a:blipFill>
                <a:blip r:embed="rId6"/>
                <a:stretch>
                  <a:fillRect l="-1612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D89EDD-9175-479A-9153-1397E24CB213}"/>
              </a:ext>
            </a:extLst>
          </p:cNvPr>
          <p:cNvSpPr txBox="1"/>
          <p:nvPr/>
        </p:nvSpPr>
        <p:spPr>
          <a:xfrm>
            <a:off x="6901639" y="1998073"/>
            <a:ext cx="45060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z = 4.231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p-value = 0.00001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BE5D08-17AB-4002-90A5-F6079EF98C83}"/>
                  </a:ext>
                </a:extLst>
              </p:cNvPr>
              <p:cNvSpPr txBox="1"/>
              <p:nvPr/>
            </p:nvSpPr>
            <p:spPr>
              <a:xfrm>
                <a:off x="762525" y="2027336"/>
                <a:ext cx="38395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BE5D08-17AB-4002-90A5-F6079EF9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25" y="2027336"/>
                <a:ext cx="3839547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020AAE-5656-429D-BD93-B1AFA88989FF}"/>
              </a:ext>
            </a:extLst>
          </p:cNvPr>
          <p:cNvSpPr txBox="1"/>
          <p:nvPr/>
        </p:nvSpPr>
        <p:spPr>
          <a:xfrm>
            <a:off x="4602072" y="2305849"/>
            <a:ext cx="217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α = 0.05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B0615-5265-4D75-AEF9-293EDC133707}"/>
                  </a:ext>
                </a:extLst>
              </p:cNvPr>
              <p:cNvSpPr txBox="1"/>
              <p:nvPr/>
            </p:nvSpPr>
            <p:spPr>
              <a:xfrm>
                <a:off x="426110" y="3598045"/>
                <a:ext cx="11404847" cy="2862322"/>
              </a:xfrm>
              <a:prstGeom prst="rect">
                <a:avLst/>
              </a:prstGeom>
              <a:noFill/>
              <a:ln w="762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Because our p-value (</a:t>
                </a:r>
                <a:r>
                  <a:rPr lang="en-US" sz="3600" u="sng" dirty="0"/>
                  <a:t>0.00001</a:t>
                </a:r>
                <a:r>
                  <a:rPr lang="en-US" sz="3600" dirty="0"/>
                  <a:t>) is </a:t>
                </a:r>
                <a:r>
                  <a:rPr lang="en-US" sz="3600" b="1" dirty="0"/>
                  <a:t>less </a:t>
                </a:r>
                <a:r>
                  <a:rPr lang="en-US" sz="3600" dirty="0"/>
                  <a:t>than our alpha level (</a:t>
                </a:r>
                <a:r>
                  <a:rPr lang="en-US" sz="3600" u="sng" dirty="0"/>
                  <a:t>0.05</a:t>
                </a:r>
                <a:r>
                  <a:rPr lang="en-US" sz="3600" dirty="0"/>
                  <a:t>), we </a:t>
                </a:r>
                <a:r>
                  <a:rPr lang="en-US" sz="3600" b="1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. We </a:t>
                </a:r>
                <a:r>
                  <a:rPr lang="en-US" sz="3600" b="1" dirty="0"/>
                  <a:t>do </a:t>
                </a:r>
                <a:r>
                  <a:rPr lang="en-US" sz="3600" dirty="0"/>
                  <a:t>have convincing evidence that commonly-white name resumés get a higher callback rate for jobs similar to the ones</a:t>
                </a:r>
              </a:p>
              <a:p>
                <a:r>
                  <a:rPr lang="en-US" sz="3600" dirty="0"/>
                  <a:t>in this study.</a:t>
                </a:r>
                <a:endParaRPr lang="en-US" sz="3600" u="sng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B0615-5265-4D75-AEF9-293EDC133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0" y="3598045"/>
                <a:ext cx="11404847" cy="2862322"/>
              </a:xfrm>
              <a:prstGeom prst="rect">
                <a:avLst/>
              </a:prstGeom>
              <a:blipFill>
                <a:blip r:embed="rId8"/>
                <a:stretch>
                  <a:fillRect l="-1657" t="-3191" b="-702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8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9BCB20BD-FE67-4A2C-9EA2-A4FBFDE161E1}"/>
              </a:ext>
            </a:extLst>
          </p:cNvPr>
          <p:cNvSpPr txBox="1"/>
          <p:nvPr/>
        </p:nvSpPr>
        <p:spPr>
          <a:xfrm>
            <a:off x="454218" y="1395303"/>
            <a:ext cx="1128351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b="1" dirty="0">
                <a:solidFill>
                  <a:srgbClr val="0070C0"/>
                </a:solidFill>
              </a:rPr>
              <a:t>Hypothesis Test for </a:t>
            </a:r>
          </a:p>
          <a:p>
            <a:pPr algn="ctr"/>
            <a:r>
              <a:rPr lang="en-US" sz="8500" b="1" dirty="0">
                <a:solidFill>
                  <a:srgbClr val="0070C0"/>
                </a:solidFill>
              </a:rPr>
              <a:t>Two </a:t>
            </a:r>
            <a:r>
              <a:rPr lang="en-US" sz="8500" b="1" dirty="0" smtClean="0">
                <a:solidFill>
                  <a:srgbClr val="0070C0"/>
                </a:solidFill>
              </a:rPr>
              <a:t>Means</a:t>
            </a:r>
            <a:endParaRPr lang="en-US" sz="8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85" y="2060559"/>
            <a:ext cx="10374173" cy="3010320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9649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Standard deviations known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14499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25" y="1328969"/>
            <a:ext cx="10278909" cy="5163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96490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smtClean="0"/>
              <a:t>Standard deviations unknown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40082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9" b="11765"/>
          <a:stretch/>
        </p:blipFill>
        <p:spPr bwMode="auto">
          <a:xfrm>
            <a:off x="6062869" y="-1"/>
            <a:ext cx="6140070" cy="389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查看源图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2" b="3974"/>
          <a:stretch/>
        </p:blipFill>
        <p:spPr bwMode="auto">
          <a:xfrm>
            <a:off x="0" y="-9939"/>
            <a:ext cx="6224991" cy="39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5">
            <a:extLst>
              <a:ext uri="{FF2B5EF4-FFF2-40B4-BE49-F238E27FC236}">
                <a16:creationId xmlns:a16="http://schemas.microsoft.com/office/drawing/2014/main" id="{114EB2A6-5406-44BA-9CFD-87B67F470FEC}"/>
              </a:ext>
            </a:extLst>
          </p:cNvPr>
          <p:cNvSpPr txBox="1"/>
          <p:nvPr/>
        </p:nvSpPr>
        <p:spPr>
          <a:xfrm>
            <a:off x="1350645" y="3219417"/>
            <a:ext cx="9585264" cy="1938992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</a:rPr>
              <a:t>Today’s Key Analysis </a:t>
            </a:r>
          </a:p>
          <a:p>
            <a:pPr algn="ctr"/>
            <a:r>
              <a:rPr lang="en-US" sz="5400" dirty="0"/>
              <a:t>Did the stent treatment work?</a:t>
            </a:r>
          </a:p>
        </p:txBody>
      </p:sp>
    </p:spTree>
    <p:extLst>
      <p:ext uri="{BB962C8B-B14F-4D97-AF65-F5344CB8AC3E}">
        <p14:creationId xmlns:p14="http://schemas.microsoft.com/office/powerpoint/2010/main" val="5137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8C83D9-D07C-4B08-B6FC-9730D2752465}"/>
              </a:ext>
            </a:extLst>
          </p:cNvPr>
          <p:cNvSpPr txBox="1"/>
          <p:nvPr/>
        </p:nvSpPr>
        <p:spPr>
          <a:xfrm>
            <a:off x="1488489" y="1982450"/>
            <a:ext cx="9215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0   1   2   3   4   5   6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1BE9B-FC1B-45A4-9762-CC82F41267A9}"/>
              </a:ext>
            </a:extLst>
          </p:cNvPr>
          <p:cNvSpPr txBox="1"/>
          <p:nvPr/>
        </p:nvSpPr>
        <p:spPr>
          <a:xfrm>
            <a:off x="612365" y="1164941"/>
            <a:ext cx="342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 Symptoms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A1FBF-CEA9-4D6A-A10E-FC5F855CD354}"/>
              </a:ext>
            </a:extLst>
          </p:cNvPr>
          <p:cNvSpPr txBox="1"/>
          <p:nvPr/>
        </p:nvSpPr>
        <p:spPr>
          <a:xfrm>
            <a:off x="9020907" y="1083590"/>
            <a:ext cx="190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Death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9940D-A6DA-447B-8649-CD849E52B5DF}"/>
              </a:ext>
            </a:extLst>
          </p:cNvPr>
          <p:cNvSpPr txBox="1"/>
          <p:nvPr/>
        </p:nvSpPr>
        <p:spPr>
          <a:xfrm>
            <a:off x="443497" y="384182"/>
            <a:ext cx="8708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Measurement of  </a:t>
            </a:r>
            <a:r>
              <a:rPr lang="en-US" sz="4000" dirty="0" smtClean="0"/>
              <a:t>Outcome</a:t>
            </a:r>
            <a:endParaRPr lang="en-US" sz="4000" dirty="0"/>
          </a:p>
        </p:txBody>
      </p:sp>
      <p:sp>
        <p:nvSpPr>
          <p:cNvPr id="15" name="Arrow: Left 3">
            <a:extLst>
              <a:ext uri="{FF2B5EF4-FFF2-40B4-BE49-F238E27FC236}">
                <a16:creationId xmlns:a16="http://schemas.microsoft.com/office/drawing/2014/main" id="{94F3B8AC-64E7-435D-B3ED-42827DF6B608}"/>
              </a:ext>
            </a:extLst>
          </p:cNvPr>
          <p:cNvSpPr/>
          <p:nvPr/>
        </p:nvSpPr>
        <p:spPr>
          <a:xfrm>
            <a:off x="1894547" y="3116884"/>
            <a:ext cx="8442664" cy="1446550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616FA653-06CA-4AB6-BE37-2EB2DFC71018}"/>
              </a:ext>
            </a:extLst>
          </p:cNvPr>
          <p:cNvSpPr txBox="1"/>
          <p:nvPr/>
        </p:nvSpPr>
        <p:spPr>
          <a:xfrm>
            <a:off x="2399096" y="4625103"/>
            <a:ext cx="7856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If stent works, it will move patients </a:t>
            </a:r>
            <a:r>
              <a:rPr lang="en-US" sz="5400" b="1" dirty="0">
                <a:solidFill>
                  <a:srgbClr val="0070C0"/>
                </a:solidFill>
              </a:rPr>
              <a:t>down</a:t>
            </a:r>
            <a:r>
              <a:rPr lang="en-US" sz="5400" dirty="0"/>
              <a:t> this scale</a:t>
            </a:r>
          </a:p>
        </p:txBody>
      </p:sp>
    </p:spTree>
    <p:extLst>
      <p:ext uri="{BB962C8B-B14F-4D97-AF65-F5344CB8AC3E}">
        <p14:creationId xmlns:p14="http://schemas.microsoft.com/office/powerpoint/2010/main" val="312716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8C83D9-D07C-4B08-B6FC-9730D2752465}"/>
              </a:ext>
            </a:extLst>
          </p:cNvPr>
          <p:cNvSpPr txBox="1"/>
          <p:nvPr/>
        </p:nvSpPr>
        <p:spPr>
          <a:xfrm>
            <a:off x="1488489" y="1982450"/>
            <a:ext cx="9215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0   1   2   3   4   5   6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1BE9B-FC1B-45A4-9762-CC82F41267A9}"/>
              </a:ext>
            </a:extLst>
          </p:cNvPr>
          <p:cNvSpPr txBox="1"/>
          <p:nvPr/>
        </p:nvSpPr>
        <p:spPr>
          <a:xfrm>
            <a:off x="612365" y="1164941"/>
            <a:ext cx="342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 Symptoms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A1FBF-CEA9-4D6A-A10E-FC5F855CD354}"/>
              </a:ext>
            </a:extLst>
          </p:cNvPr>
          <p:cNvSpPr txBox="1"/>
          <p:nvPr/>
        </p:nvSpPr>
        <p:spPr>
          <a:xfrm>
            <a:off x="9020907" y="1083590"/>
            <a:ext cx="190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Death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9940D-A6DA-447B-8649-CD849E52B5DF}"/>
              </a:ext>
            </a:extLst>
          </p:cNvPr>
          <p:cNvSpPr txBox="1"/>
          <p:nvPr/>
        </p:nvSpPr>
        <p:spPr>
          <a:xfrm>
            <a:off x="443497" y="384182"/>
            <a:ext cx="8708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Measurement of  </a:t>
            </a:r>
            <a:r>
              <a:rPr lang="en-US" sz="4000" dirty="0" smtClean="0"/>
              <a:t>Outcome</a:t>
            </a:r>
            <a:endParaRPr lang="en-US" sz="4000" dirty="0"/>
          </a:p>
        </p:txBody>
      </p:sp>
      <p:sp>
        <p:nvSpPr>
          <p:cNvPr id="15" name="Arrow: Left 3">
            <a:extLst>
              <a:ext uri="{FF2B5EF4-FFF2-40B4-BE49-F238E27FC236}">
                <a16:creationId xmlns:a16="http://schemas.microsoft.com/office/drawing/2014/main" id="{94F3B8AC-64E7-435D-B3ED-42827DF6B608}"/>
              </a:ext>
            </a:extLst>
          </p:cNvPr>
          <p:cNvSpPr/>
          <p:nvPr/>
        </p:nvSpPr>
        <p:spPr>
          <a:xfrm>
            <a:off x="1894547" y="3116884"/>
            <a:ext cx="8442664" cy="1446550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616FA653-06CA-4AB6-BE37-2EB2DFC71018}"/>
              </a:ext>
            </a:extLst>
          </p:cNvPr>
          <p:cNvSpPr txBox="1"/>
          <p:nvPr/>
        </p:nvSpPr>
        <p:spPr>
          <a:xfrm>
            <a:off x="2399096" y="4625103"/>
            <a:ext cx="7856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From here on: referred to as </a:t>
            </a:r>
            <a:r>
              <a:rPr lang="en-US" altLang="zh-CN" sz="5400" b="1" dirty="0"/>
              <a:t>“disability score”</a:t>
            </a:r>
          </a:p>
        </p:txBody>
      </p:sp>
    </p:spTree>
    <p:extLst>
      <p:ext uri="{BB962C8B-B14F-4D97-AF65-F5344CB8AC3E}">
        <p14:creationId xmlns:p14="http://schemas.microsoft.com/office/powerpoint/2010/main" val="39194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C17F21-6874-43B7-8EE4-30B2518CC4F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4493563" y="2245080"/>
            <a:ext cx="1856373" cy="250574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411566" y="4937444"/>
            <a:ext cx="2761600" cy="1569660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Standard Care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DBC263-EC81-4483-8053-0E7DC146DB3E}"/>
              </a:ext>
            </a:extLst>
          </p:cNvPr>
          <p:cNvSpPr txBox="1"/>
          <p:nvPr/>
        </p:nvSpPr>
        <p:spPr>
          <a:xfrm>
            <a:off x="8703441" y="4108706"/>
            <a:ext cx="3475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 191 stroke patients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DE490-A726-4527-9872-849180F503DF}"/>
              </a:ext>
            </a:extLst>
          </p:cNvPr>
          <p:cNvCxnSpPr>
            <a:cxnSpLocks/>
          </p:cNvCxnSpPr>
          <p:nvPr/>
        </p:nvCxnSpPr>
        <p:spPr>
          <a:xfrm>
            <a:off x="1413851" y="2647950"/>
            <a:ext cx="237371" cy="21924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B04B42-D4D6-4825-B83C-59C6A03B0AB6}"/>
              </a:ext>
            </a:extLst>
          </p:cNvPr>
          <p:cNvCxnSpPr>
            <a:cxnSpLocks/>
          </p:cNvCxnSpPr>
          <p:nvPr/>
        </p:nvCxnSpPr>
        <p:spPr>
          <a:xfrm>
            <a:off x="3173166" y="3407287"/>
            <a:ext cx="2376658" cy="14028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096FEE-A3F9-4851-AEBD-159C899B1D82}"/>
              </a:ext>
            </a:extLst>
          </p:cNvPr>
          <p:cNvCxnSpPr>
            <a:cxnSpLocks/>
          </p:cNvCxnSpPr>
          <p:nvPr/>
        </p:nvCxnSpPr>
        <p:spPr>
          <a:xfrm flipH="1">
            <a:off x="2442646" y="3471862"/>
            <a:ext cx="2284072" cy="13476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806D31-A693-4851-BD44-CACC3C2A50E7}"/>
              </a:ext>
            </a:extLst>
          </p:cNvPr>
          <p:cNvCxnSpPr>
            <a:cxnSpLocks/>
          </p:cNvCxnSpPr>
          <p:nvPr/>
        </p:nvCxnSpPr>
        <p:spPr>
          <a:xfrm flipH="1">
            <a:off x="3257274" y="3578853"/>
            <a:ext cx="3681616" cy="161398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62BCF9-BA7C-497D-8CB7-1DFCE42723CD}"/>
              </a:ext>
            </a:extLst>
          </p:cNvPr>
          <p:cNvCxnSpPr>
            <a:cxnSpLocks/>
          </p:cNvCxnSpPr>
          <p:nvPr/>
        </p:nvCxnSpPr>
        <p:spPr>
          <a:xfrm>
            <a:off x="6530327" y="2433397"/>
            <a:ext cx="425046" cy="223013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B69271-37FC-4A46-BBBF-3BE2665ACA39}"/>
              </a:ext>
            </a:extLst>
          </p:cNvPr>
          <p:cNvCxnSpPr>
            <a:cxnSpLocks/>
          </p:cNvCxnSpPr>
          <p:nvPr/>
        </p:nvCxnSpPr>
        <p:spPr>
          <a:xfrm flipH="1">
            <a:off x="2877694" y="2097427"/>
            <a:ext cx="5129603" cy="27429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4C278A-D772-4703-8EB0-73625EDB8B7F}"/>
              </a:ext>
            </a:extLst>
          </p:cNvPr>
          <p:cNvCxnSpPr>
            <a:cxnSpLocks/>
          </p:cNvCxnSpPr>
          <p:nvPr/>
        </p:nvCxnSpPr>
        <p:spPr>
          <a:xfrm flipH="1">
            <a:off x="7544327" y="3468889"/>
            <a:ext cx="1657361" cy="119464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C5865B-601C-4635-8188-FBFC7F60E4DD}"/>
              </a:ext>
            </a:extLst>
          </p:cNvPr>
          <p:cNvSpPr txBox="1"/>
          <p:nvPr/>
        </p:nvSpPr>
        <p:spPr>
          <a:xfrm>
            <a:off x="473302" y="130402"/>
            <a:ext cx="3530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Our Study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120CCAF-87EC-4261-83F2-B2B2E334CF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7" y="1400180"/>
            <a:ext cx="1850423" cy="123423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7DAAB9A-0539-4FD6-BBC6-F34D24CB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88" y="2342172"/>
            <a:ext cx="1582847" cy="105575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599D50E-81FC-4069-BC33-3257AE4E6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39" y="1189321"/>
            <a:ext cx="1582847" cy="10557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97F5D02-17B3-40EB-87EE-723F534141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92" y="1394746"/>
            <a:ext cx="1582847" cy="105575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F07AD2C-99DD-4C6F-A309-0B2DA53098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96" y="1489416"/>
            <a:ext cx="1582847" cy="105575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88030C7-050A-428C-8CAB-48D14714AC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836" y="2818439"/>
            <a:ext cx="1582847" cy="10557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CBF1C2-9412-4742-9BFE-6769645E53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11" y="2830731"/>
            <a:ext cx="1582847" cy="105575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3A247FA-6372-41EC-B340-7F5DB13D2541}"/>
              </a:ext>
            </a:extLst>
          </p:cNvPr>
          <p:cNvSpPr txBox="1"/>
          <p:nvPr/>
        </p:nvSpPr>
        <p:spPr>
          <a:xfrm>
            <a:off x="5623592" y="4818327"/>
            <a:ext cx="2761600" cy="1569660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Standard + Stent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1CAC2-00E8-408D-9382-2F874C582BA5}"/>
              </a:ext>
            </a:extLst>
          </p:cNvPr>
          <p:cNvSpPr txBox="1"/>
          <p:nvPr/>
        </p:nvSpPr>
        <p:spPr>
          <a:xfrm>
            <a:off x="4290473" y="334348"/>
            <a:ext cx="468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*Random Assignment*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C99FE8-0EB5-4071-A76F-6980635DB0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96" y="2860628"/>
            <a:ext cx="1582847" cy="10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22FC2A-2B37-4B6A-9130-6E5FA47424EB}"/>
              </a:ext>
            </a:extLst>
          </p:cNvPr>
          <p:cNvSpPr txBox="1"/>
          <p:nvPr/>
        </p:nvSpPr>
        <p:spPr>
          <a:xfrm>
            <a:off x="1414509" y="1535836"/>
            <a:ext cx="4057095" cy="461664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Resumé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Greg Baker</a:t>
            </a:r>
          </a:p>
          <a:p>
            <a:endParaRPr lang="en-US" sz="1200" dirty="0"/>
          </a:p>
          <a:p>
            <a:r>
              <a:rPr lang="en-US" dirty="0"/>
              <a:t>University of Massachusetts, Lowell</a:t>
            </a:r>
          </a:p>
          <a:p>
            <a:r>
              <a:rPr lang="en-US" dirty="0"/>
              <a:t>Major: Business, GPA: 3.5</a:t>
            </a:r>
          </a:p>
          <a:p>
            <a:pPr algn="ctr"/>
            <a:endParaRPr lang="en-US" dirty="0"/>
          </a:p>
          <a:p>
            <a:r>
              <a:rPr lang="en-US" b="1" dirty="0"/>
              <a:t>Experience</a:t>
            </a:r>
            <a:endParaRPr lang="en-US" dirty="0"/>
          </a:p>
          <a:p>
            <a:r>
              <a:rPr lang="en-US" dirty="0"/>
              <a:t>Sales Consultant, Summer 2011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Development Intern, Spring 2010</a:t>
            </a:r>
          </a:p>
          <a:p>
            <a:r>
              <a:rPr lang="en-US" dirty="0"/>
              <a:t>_________________________________________________________________________________________________</a:t>
            </a:r>
          </a:p>
          <a:p>
            <a:pPr algn="ctr"/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7102E-3119-42FC-AC5E-611FB02B0DBF}"/>
              </a:ext>
            </a:extLst>
          </p:cNvPr>
          <p:cNvSpPr txBox="1"/>
          <p:nvPr/>
        </p:nvSpPr>
        <p:spPr>
          <a:xfrm>
            <a:off x="5837068" y="1535836"/>
            <a:ext cx="4057095" cy="461664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Resumé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Jamal Jones</a:t>
            </a:r>
            <a:endParaRPr lang="en-US" sz="1600" dirty="0"/>
          </a:p>
          <a:p>
            <a:endParaRPr lang="en-US" sz="1200" dirty="0"/>
          </a:p>
          <a:p>
            <a:r>
              <a:rPr lang="en-US" dirty="0"/>
              <a:t>University of Massachusetts, Lowell</a:t>
            </a:r>
          </a:p>
          <a:p>
            <a:r>
              <a:rPr lang="en-US" dirty="0"/>
              <a:t>Major: Business, GPA: 3.5</a:t>
            </a:r>
          </a:p>
          <a:p>
            <a:pPr algn="ctr"/>
            <a:endParaRPr lang="en-US" dirty="0"/>
          </a:p>
          <a:p>
            <a:r>
              <a:rPr lang="en-US" b="1" dirty="0"/>
              <a:t>Experience</a:t>
            </a:r>
            <a:endParaRPr lang="en-US" dirty="0"/>
          </a:p>
          <a:p>
            <a:r>
              <a:rPr lang="en-US" dirty="0"/>
              <a:t>Sales Consultant, Summer 2011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Development Intern, Spring 2010</a:t>
            </a:r>
          </a:p>
          <a:p>
            <a:r>
              <a:rPr lang="en-US" dirty="0"/>
              <a:t>_________________________________________________________________________________________________</a:t>
            </a:r>
          </a:p>
          <a:p>
            <a:pPr algn="ctr"/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7E9D-398B-45C9-B599-C059A00E9E06}"/>
              </a:ext>
            </a:extLst>
          </p:cNvPr>
          <p:cNvSpPr txBox="1"/>
          <p:nvPr/>
        </p:nvSpPr>
        <p:spPr>
          <a:xfrm>
            <a:off x="479394" y="266330"/>
            <a:ext cx="972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Race/Resumé Study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75A296-8F45-46F0-A5AB-67EA7DB4C24E}"/>
              </a:ext>
            </a:extLst>
          </p:cNvPr>
          <p:cNvCxnSpPr>
            <a:cxnSpLocks/>
          </p:cNvCxnSpPr>
          <p:nvPr/>
        </p:nvCxnSpPr>
        <p:spPr>
          <a:xfrm flipH="1">
            <a:off x="1712304" y="2327034"/>
            <a:ext cx="1236171" cy="7074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B000B-9027-4919-B124-117644DD3B8B}"/>
              </a:ext>
            </a:extLst>
          </p:cNvPr>
          <p:cNvCxnSpPr>
            <a:cxnSpLocks/>
          </p:cNvCxnSpPr>
          <p:nvPr/>
        </p:nvCxnSpPr>
        <p:spPr>
          <a:xfrm>
            <a:off x="3965510" y="2327034"/>
            <a:ext cx="1153479" cy="7074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FE45F0-F118-4762-BD4E-8A7B5645B34F}"/>
              </a:ext>
            </a:extLst>
          </p:cNvPr>
          <p:cNvSpPr txBox="1"/>
          <p:nvPr/>
        </p:nvSpPr>
        <p:spPr>
          <a:xfrm>
            <a:off x="1698672" y="3034482"/>
            <a:ext cx="3420317" cy="1938992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Greg Baker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10C0D-6DC8-45A4-BB82-B98308BBBAFA}"/>
              </a:ext>
            </a:extLst>
          </p:cNvPr>
          <p:cNvCxnSpPr>
            <a:cxnSpLocks/>
          </p:cNvCxnSpPr>
          <p:nvPr/>
        </p:nvCxnSpPr>
        <p:spPr>
          <a:xfrm flipH="1">
            <a:off x="6002693" y="2327034"/>
            <a:ext cx="1343111" cy="7074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DDA05A-DE33-4FE1-868D-391168F20EB7}"/>
              </a:ext>
            </a:extLst>
          </p:cNvPr>
          <p:cNvCxnSpPr>
            <a:cxnSpLocks/>
          </p:cNvCxnSpPr>
          <p:nvPr/>
        </p:nvCxnSpPr>
        <p:spPr>
          <a:xfrm>
            <a:off x="8362838" y="2327034"/>
            <a:ext cx="1229031" cy="70744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D5B6B4-2B11-4A2B-81EB-6773B201DD69}"/>
              </a:ext>
            </a:extLst>
          </p:cNvPr>
          <p:cNvSpPr txBox="1"/>
          <p:nvPr/>
        </p:nvSpPr>
        <p:spPr>
          <a:xfrm>
            <a:off x="6002693" y="3034482"/>
            <a:ext cx="3589176" cy="1938992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Jamal Jones</a:t>
            </a:r>
          </a:p>
        </p:txBody>
      </p:sp>
    </p:spTree>
    <p:extLst>
      <p:ext uri="{BB962C8B-B14F-4D97-AF65-F5344CB8AC3E}">
        <p14:creationId xmlns:p14="http://schemas.microsoft.com/office/powerpoint/2010/main" val="34552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411566" y="4937444"/>
            <a:ext cx="2761600" cy="1569660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Standard Care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5865B-601C-4635-8188-FBFC7F60E4DD}"/>
              </a:ext>
            </a:extLst>
          </p:cNvPr>
          <p:cNvSpPr txBox="1"/>
          <p:nvPr/>
        </p:nvSpPr>
        <p:spPr>
          <a:xfrm>
            <a:off x="473302" y="130402"/>
            <a:ext cx="3530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Our Study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120CCAF-87EC-4261-83F2-B2B2E334CF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" y="3647568"/>
            <a:ext cx="1386815" cy="92500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7DAAB9A-0539-4FD6-BBC6-F34D24CB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66" y="3518625"/>
            <a:ext cx="1181653" cy="78816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599D50E-81FC-4069-BC33-3257AE4E6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69" y="3989058"/>
            <a:ext cx="1181653" cy="78816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3A247FA-6372-41EC-B340-7F5DB13D2541}"/>
              </a:ext>
            </a:extLst>
          </p:cNvPr>
          <p:cNvSpPr txBox="1"/>
          <p:nvPr/>
        </p:nvSpPr>
        <p:spPr>
          <a:xfrm>
            <a:off x="5623592" y="4818327"/>
            <a:ext cx="2761600" cy="1569660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Standard + Stent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CCDD024-ED35-473F-8BF5-9C4C96AF99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37" y="4092457"/>
            <a:ext cx="1002271" cy="6685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0A9842E-C11E-4CA6-ACB8-2B24A6E56F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425" y="3571216"/>
            <a:ext cx="1386815" cy="9250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7915E6-BF7D-417A-A598-5F7E3BC46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337" y="3442273"/>
            <a:ext cx="1181653" cy="7881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7F37A6-A9DE-4A68-B5C2-0565AFA6B1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40" y="3912706"/>
            <a:ext cx="1181653" cy="7881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EEB030-CB1D-443F-88B1-A913DD3507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8" y="4016105"/>
            <a:ext cx="1002271" cy="6685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4708CBF-CBAA-44CB-8AA3-39686DB6182B}"/>
              </a:ext>
            </a:extLst>
          </p:cNvPr>
          <p:cNvSpPr txBox="1"/>
          <p:nvPr/>
        </p:nvSpPr>
        <p:spPr>
          <a:xfrm>
            <a:off x="3234018" y="5326157"/>
            <a:ext cx="238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</a:t>
            </a:r>
            <a:r>
              <a:rPr lang="en-US" sz="3600" baseline="-25000" dirty="0"/>
              <a:t>1</a:t>
            </a:r>
            <a:r>
              <a:rPr lang="en-US" sz="3600" dirty="0"/>
              <a:t> = 93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A6C25F-B129-4F9D-81BA-1511DA1D4A1C}"/>
              </a:ext>
            </a:extLst>
          </p:cNvPr>
          <p:cNvSpPr txBox="1"/>
          <p:nvPr/>
        </p:nvSpPr>
        <p:spPr>
          <a:xfrm>
            <a:off x="8479693" y="5326158"/>
            <a:ext cx="200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</a:t>
            </a:r>
            <a:r>
              <a:rPr lang="en-US" sz="3600" baseline="-25000" dirty="0"/>
              <a:t>2</a:t>
            </a:r>
            <a:r>
              <a:rPr lang="en-US" sz="3600" dirty="0"/>
              <a:t> = 98</a:t>
            </a:r>
          </a:p>
        </p:txBody>
      </p:sp>
    </p:spTree>
    <p:extLst>
      <p:ext uri="{BB962C8B-B14F-4D97-AF65-F5344CB8AC3E}">
        <p14:creationId xmlns:p14="http://schemas.microsoft.com/office/powerpoint/2010/main" val="1148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411566" y="4937444"/>
            <a:ext cx="2761600" cy="1569660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Standard Care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5865B-601C-4635-8188-FBFC7F60E4DD}"/>
              </a:ext>
            </a:extLst>
          </p:cNvPr>
          <p:cNvSpPr txBox="1"/>
          <p:nvPr/>
        </p:nvSpPr>
        <p:spPr>
          <a:xfrm>
            <a:off x="473302" y="130402"/>
            <a:ext cx="3530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Our Study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120CCAF-87EC-4261-83F2-B2B2E334CF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" y="3647568"/>
            <a:ext cx="1386815" cy="92500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7DAAB9A-0539-4FD6-BBC6-F34D24CB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66" y="3518625"/>
            <a:ext cx="1181653" cy="78816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599D50E-81FC-4069-BC33-3257AE4E6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69" y="3989058"/>
            <a:ext cx="1181653" cy="78816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3A247FA-6372-41EC-B340-7F5DB13D2541}"/>
              </a:ext>
            </a:extLst>
          </p:cNvPr>
          <p:cNvSpPr txBox="1"/>
          <p:nvPr/>
        </p:nvSpPr>
        <p:spPr>
          <a:xfrm>
            <a:off x="5623592" y="4818327"/>
            <a:ext cx="2761600" cy="1569660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Standard + Stent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CCDD024-ED35-473F-8BF5-9C4C96AF99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37" y="4092457"/>
            <a:ext cx="1002271" cy="6685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0A9842E-C11E-4CA6-ACB8-2B24A6E56F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425" y="3571216"/>
            <a:ext cx="1386815" cy="9250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7915E6-BF7D-417A-A598-5F7E3BC46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337" y="3442273"/>
            <a:ext cx="1181653" cy="7881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7F37A6-A9DE-4A68-B5C2-0565AFA6B1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40" y="3912706"/>
            <a:ext cx="1181653" cy="7881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EEB030-CB1D-443F-88B1-A913DD3507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908" y="4016105"/>
            <a:ext cx="1002271" cy="6685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4708CBF-CBAA-44CB-8AA3-39686DB6182B}"/>
              </a:ext>
            </a:extLst>
          </p:cNvPr>
          <p:cNvSpPr txBox="1"/>
          <p:nvPr/>
        </p:nvSpPr>
        <p:spPr>
          <a:xfrm>
            <a:off x="3234018" y="5326157"/>
            <a:ext cx="238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</a:t>
            </a:r>
            <a:r>
              <a:rPr lang="en-US" sz="3600" baseline="-25000" dirty="0"/>
              <a:t>1</a:t>
            </a:r>
            <a:r>
              <a:rPr lang="en-US" sz="3600" dirty="0"/>
              <a:t> = 93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A6C25F-B129-4F9D-81BA-1511DA1D4A1C}"/>
              </a:ext>
            </a:extLst>
          </p:cNvPr>
          <p:cNvSpPr txBox="1"/>
          <p:nvPr/>
        </p:nvSpPr>
        <p:spPr>
          <a:xfrm>
            <a:off x="8479693" y="5326158"/>
            <a:ext cx="200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</a:t>
            </a:r>
            <a:r>
              <a:rPr lang="en-US" sz="3600" baseline="-25000" dirty="0"/>
              <a:t>2</a:t>
            </a:r>
            <a:r>
              <a:rPr lang="en-US" sz="3600" dirty="0"/>
              <a:t> = 98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DEFE20-DFDC-40DE-B039-B85BD6539AC5}"/>
              </a:ext>
            </a:extLst>
          </p:cNvPr>
          <p:cNvSpPr txBox="1"/>
          <p:nvPr/>
        </p:nvSpPr>
        <p:spPr>
          <a:xfrm>
            <a:off x="1153603" y="1487890"/>
            <a:ext cx="99523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Measured which group had </a:t>
            </a:r>
            <a:r>
              <a:rPr lang="en-US" sz="4000" b="1" dirty="0">
                <a:solidFill>
                  <a:srgbClr val="0070C0"/>
                </a:solidFill>
              </a:rPr>
              <a:t>lower mean </a:t>
            </a:r>
            <a:r>
              <a:rPr lang="en-US" sz="4000" dirty="0"/>
              <a:t>disability score</a:t>
            </a:r>
          </a:p>
        </p:txBody>
      </p:sp>
    </p:spTree>
    <p:extLst>
      <p:ext uri="{BB962C8B-B14F-4D97-AF65-F5344CB8AC3E}">
        <p14:creationId xmlns:p14="http://schemas.microsoft.com/office/powerpoint/2010/main" val="22787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396996" y="536988"/>
            <a:ext cx="115902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>
                <a:solidFill>
                  <a:srgbClr val="0070C0"/>
                </a:solidFill>
              </a:rPr>
              <a:t>Topics</a:t>
            </a:r>
            <a:endParaRPr lang="en-US" sz="4000" dirty="0"/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4000" b="1" dirty="0">
                <a:solidFill>
                  <a:srgbClr val="0070C0"/>
                </a:solidFill>
              </a:rPr>
              <a:t>Two-sample t-test for a difference of means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en-US" sz="4000" dirty="0"/>
              <a:t>Four step process</a:t>
            </a:r>
          </a:p>
        </p:txBody>
      </p:sp>
    </p:spTree>
    <p:extLst>
      <p:ext uri="{BB962C8B-B14F-4D97-AF65-F5344CB8AC3E}">
        <p14:creationId xmlns:p14="http://schemas.microsoft.com/office/powerpoint/2010/main" val="23096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E9CA2-1EE6-4977-A8DF-441736EC0950}"/>
              </a:ext>
            </a:extLst>
          </p:cNvPr>
          <p:cNvSpPr txBox="1"/>
          <p:nvPr/>
        </p:nvSpPr>
        <p:spPr>
          <a:xfrm>
            <a:off x="349321" y="267128"/>
            <a:ext cx="7921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Setting up the 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D41BE9-C872-42EF-8A94-4780AE8E66C6}"/>
                  </a:ext>
                </a:extLst>
              </p:cNvPr>
              <p:cNvSpPr/>
              <p:nvPr/>
            </p:nvSpPr>
            <p:spPr>
              <a:xfrm>
                <a:off x="6224423" y="1654588"/>
                <a:ext cx="4234669" cy="1423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3600" dirty="0"/>
                  <a:t> </a:t>
                </a:r>
                <a:endParaRPr lang="en-US" sz="4000" dirty="0"/>
              </a:p>
              <a:p>
                <a:endParaRPr lang="en-US" sz="105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D41BE9-C872-42EF-8A94-4780AE8E6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23" y="1654588"/>
                <a:ext cx="4234669" cy="14234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7AC2B-7E53-48AE-8CE9-ABCD0C284689}"/>
                  </a:ext>
                </a:extLst>
              </p:cNvPr>
              <p:cNvSpPr txBox="1"/>
              <p:nvPr/>
            </p:nvSpPr>
            <p:spPr>
              <a:xfrm>
                <a:off x="729464" y="1654588"/>
                <a:ext cx="4520629" cy="2039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  <a:p>
                <a:endParaRPr lang="en-US" sz="105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7AC2B-7E53-48AE-8CE9-ABCD0C284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64" y="1654588"/>
                <a:ext cx="4520629" cy="2039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17FD01-FC76-48F0-A5A5-65EBD422B0F2}"/>
                  </a:ext>
                </a:extLst>
              </p:cNvPr>
              <p:cNvSpPr txBox="1"/>
              <p:nvPr/>
            </p:nvSpPr>
            <p:spPr>
              <a:xfrm>
                <a:off x="534233" y="3765322"/>
                <a:ext cx="10975280" cy="1916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/>
                  <a:t> is the mean disability score of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all</a:t>
                </a:r>
                <a:r>
                  <a:rPr lang="en-US" sz="2800" dirty="0"/>
                  <a:t> patients who’d receive stents.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the mean disability score of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all</a:t>
                </a:r>
                <a:r>
                  <a:rPr lang="en-US" sz="2800" dirty="0"/>
                  <a:t> patients who’d receive current standard of care.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17FD01-FC76-48F0-A5A5-65EBD422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33" y="3765322"/>
                <a:ext cx="10975280" cy="1916294"/>
              </a:xfrm>
              <a:prstGeom prst="rect">
                <a:avLst/>
              </a:prstGeom>
              <a:blipFill>
                <a:blip r:embed="rId4"/>
                <a:stretch>
                  <a:fillRect l="-1167" t="-3822" b="-7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7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F67545-340B-4EAC-BE24-49532AAD4879}"/>
              </a:ext>
            </a:extLst>
          </p:cNvPr>
          <p:cNvSpPr txBox="1"/>
          <p:nvPr/>
        </p:nvSpPr>
        <p:spPr>
          <a:xfrm>
            <a:off x="381740" y="381502"/>
            <a:ext cx="76417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The 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1DE53C-8502-4DD5-98AF-45899C201C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667" y="1776207"/>
          <a:ext cx="6457127" cy="1869303"/>
        </p:xfrm>
        <a:graphic>
          <a:graphicData uri="http://schemas.openxmlformats.org/drawingml/2006/table">
            <a:tbl>
              <a:tblPr firstRow="1" firstCol="1" bandRow="1"/>
              <a:tblGrid>
                <a:gridCol w="2037819">
                  <a:extLst>
                    <a:ext uri="{9D8B030D-6E8A-4147-A177-3AD203B41FA5}">
                      <a16:colId xmlns:a16="http://schemas.microsoft.com/office/drawing/2014/main" val="326497645"/>
                    </a:ext>
                  </a:extLst>
                </a:gridCol>
                <a:gridCol w="2209654">
                  <a:extLst>
                    <a:ext uri="{9D8B030D-6E8A-4147-A177-3AD203B41FA5}">
                      <a16:colId xmlns:a16="http://schemas.microsoft.com/office/drawing/2014/main" val="4283525803"/>
                    </a:ext>
                  </a:extLst>
                </a:gridCol>
                <a:gridCol w="2209654">
                  <a:extLst>
                    <a:ext uri="{9D8B030D-6E8A-4147-A177-3AD203B41FA5}">
                      <a16:colId xmlns:a16="http://schemas.microsoft.com/office/drawing/2014/main" val="1774255496"/>
                    </a:ext>
                  </a:extLst>
                </a:gridCol>
              </a:tblGrid>
              <a:tr h="4996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Stent</a:t>
                      </a:r>
                      <a:endParaRPr lang="en-US" sz="40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4000" b="1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38696"/>
                  </a:ext>
                </a:extLst>
              </a:tr>
              <a:tr h="419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Disability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2.26</a:t>
                      </a:r>
                      <a:endParaRPr lang="en-US" sz="4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3.23</a:t>
                      </a:r>
                      <a:endParaRPr lang="en-US" sz="4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605969"/>
                  </a:ext>
                </a:extLst>
              </a:tr>
              <a:tr h="44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Stdev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Disability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1.78</a:t>
                      </a:r>
                      <a:endPara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1.78</a:t>
                      </a:r>
                      <a:endParaRPr lang="en-US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12603"/>
                  </a:ext>
                </a:extLst>
              </a:tr>
              <a:tr h="387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4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</a:t>
                      </a:r>
                      <a:endParaRPr lang="en-US" sz="4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3678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C5CB22-BEEB-4105-9145-5A3466AB1056}"/>
              </a:ext>
            </a:extLst>
          </p:cNvPr>
          <p:cNvSpPr txBox="1"/>
          <p:nvPr/>
        </p:nvSpPr>
        <p:spPr>
          <a:xfrm>
            <a:off x="381740" y="625067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Saver JL, Goyal M,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Bonafe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A, Diener HC, Levy EI, Pereira VM, et al. “Stent-retriever thrombectomy after intravenous t-pa vs. T-pa alone in stroke.” 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 Med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2015; 372:2285-2295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https://www.nejm.org/doi/full/10.1056/nejmoa1415061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1872A0-436E-44B6-B3C3-D3F216B03E05}"/>
                  </a:ext>
                </a:extLst>
              </p:cNvPr>
              <p:cNvSpPr txBox="1"/>
              <p:nvPr/>
            </p:nvSpPr>
            <p:spPr>
              <a:xfrm>
                <a:off x="4311629" y="1821568"/>
                <a:ext cx="36596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sz="28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8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chemeClr val="accent2"/>
                          </a:solidFill>
                        </a:rPr>
                        <m:t>− </m:t>
                      </m:r>
                      <m:sSub>
                        <m:sSubPr>
                          <m:ctrlPr>
                            <a:rPr lang="en-US" altLang="zh-CN" sz="28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8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chemeClr val="accent2"/>
                          </a:solidFill>
                        </a:rPr>
                        <m:t>=0</m:t>
                      </m:r>
                    </m:oMath>
                  </m:oMathPara>
                </a14:m>
                <a:endParaRPr lang="en-US" altLang="zh-CN" sz="2800" b="1" dirty="0">
                  <a:solidFill>
                    <a:schemeClr val="accent2"/>
                  </a:solidFill>
                </a:endParaRPr>
              </a:p>
              <a:p>
                <a:endParaRPr lang="en-US" sz="28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1872A0-436E-44B6-B3C3-D3F216B03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629" y="1821568"/>
                <a:ext cx="3659603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4B90B87D-7C88-4B5B-A86D-6D408FBA7C59}"/>
              </a:ext>
            </a:extLst>
          </p:cNvPr>
          <p:cNvSpPr txBox="1"/>
          <p:nvPr/>
        </p:nvSpPr>
        <p:spPr>
          <a:xfrm>
            <a:off x="5587630" y="3115819"/>
            <a:ext cx="110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C843A-50B1-4EF1-9FCF-FDE2A5899B2D}"/>
              </a:ext>
            </a:extLst>
          </p:cNvPr>
          <p:cNvSpPr txBox="1"/>
          <p:nvPr/>
        </p:nvSpPr>
        <p:spPr>
          <a:xfrm>
            <a:off x="349321" y="267128"/>
            <a:ext cx="79213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 Calculations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516FD-20EE-42D3-9540-FF4D01CEA4CC}"/>
              </a:ext>
            </a:extLst>
          </p:cNvPr>
          <p:cNvSpPr txBox="1"/>
          <p:nvPr/>
        </p:nvSpPr>
        <p:spPr>
          <a:xfrm>
            <a:off x="332345" y="1393805"/>
            <a:ext cx="5125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Assume the null is true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37B5CC-A3C2-4481-93EE-4257442A9C88}"/>
              </a:ext>
            </a:extLst>
          </p:cNvPr>
          <p:cNvGrpSpPr/>
          <p:nvPr/>
        </p:nvGrpSpPr>
        <p:grpSpPr>
          <a:xfrm>
            <a:off x="340756" y="2784297"/>
            <a:ext cx="9390512" cy="883219"/>
            <a:chOff x="340756" y="2784297"/>
            <a:chExt cx="9390512" cy="88321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F240FD5-9163-4785-8169-2150F634F275}"/>
                </a:ext>
              </a:extLst>
            </p:cNvPr>
            <p:cNvGrpSpPr/>
            <p:nvPr/>
          </p:nvGrpSpPr>
          <p:grpSpPr>
            <a:xfrm>
              <a:off x="340756" y="2784297"/>
              <a:ext cx="9390512" cy="883219"/>
              <a:chOff x="340756" y="2784297"/>
              <a:chExt cx="9390512" cy="883219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5CA1C22-2A46-4482-A366-231BBB7FE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56" y="2784297"/>
                <a:ext cx="9055171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C8193E8-8894-4EDB-9160-B56F16534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6264" y="2784297"/>
                <a:ext cx="0" cy="32796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7010FA-765F-4507-94E0-2C8094A69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0552" y="2784297"/>
                <a:ext cx="0" cy="3185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7788F2-D5AE-47D6-82EF-6EED9BA4180E}"/>
                  </a:ext>
                </a:extLst>
              </p:cNvPr>
              <p:cNvSpPr txBox="1"/>
              <p:nvPr/>
            </p:nvSpPr>
            <p:spPr>
              <a:xfrm>
                <a:off x="3593288" y="3129407"/>
                <a:ext cx="10171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-.50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7263EFA-0373-492A-8FC8-C4204827C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7696" y="2784297"/>
                <a:ext cx="0" cy="3283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5ADE61-67E4-4BFA-8994-F8A58A7C80EB}"/>
                  </a:ext>
                </a:extLst>
              </p:cNvPr>
              <p:cNvSpPr txBox="1"/>
              <p:nvPr/>
            </p:nvSpPr>
            <p:spPr>
              <a:xfrm>
                <a:off x="4552620" y="3113703"/>
                <a:ext cx="10323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-.25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09CF3D8-62D8-4F4B-AB4C-159E6E376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9128" y="2784297"/>
                <a:ext cx="0" cy="3185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9C8580-437E-47FC-BDF9-EB5F102B72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064" y="2784297"/>
                <a:ext cx="0" cy="32796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67450B-B8C9-43CC-8484-1071FB446C31}"/>
                  </a:ext>
                </a:extLst>
              </p:cNvPr>
              <p:cNvSpPr txBox="1"/>
              <p:nvPr/>
            </p:nvSpPr>
            <p:spPr>
              <a:xfrm>
                <a:off x="6576894" y="3125865"/>
                <a:ext cx="10323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.25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CECFC4E-1A00-4B11-B027-18B0DB39D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913" y="2784297"/>
                <a:ext cx="0" cy="32796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807A0C-ABFB-4302-A61F-BA48ECEF6763}"/>
                  </a:ext>
                </a:extLst>
              </p:cNvPr>
              <p:cNvSpPr txBox="1"/>
              <p:nvPr/>
            </p:nvSpPr>
            <p:spPr>
              <a:xfrm>
                <a:off x="1508818" y="3112264"/>
                <a:ext cx="10171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-1.0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4BBAAF-4845-4CAE-92AE-045ECD8C8443}"/>
                  </a:ext>
                </a:extLst>
              </p:cNvPr>
              <p:cNvSpPr txBox="1"/>
              <p:nvPr/>
            </p:nvSpPr>
            <p:spPr>
              <a:xfrm>
                <a:off x="491675" y="3112264"/>
                <a:ext cx="10171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-1.25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985511-3935-46E8-AA04-2553F3A59AF9}"/>
                  </a:ext>
                </a:extLst>
              </p:cNvPr>
              <p:cNvSpPr txBox="1"/>
              <p:nvPr/>
            </p:nvSpPr>
            <p:spPr>
              <a:xfrm>
                <a:off x="7595327" y="3144296"/>
                <a:ext cx="11076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.50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BF004E-254C-4EC6-9931-39655D88A5C8}"/>
                  </a:ext>
                </a:extLst>
              </p:cNvPr>
              <p:cNvSpPr txBox="1"/>
              <p:nvPr/>
            </p:nvSpPr>
            <p:spPr>
              <a:xfrm>
                <a:off x="8623666" y="3128708"/>
                <a:ext cx="11076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.75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96306E4-6F00-424E-95D6-690E03D5D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7467" y="2784297"/>
                <a:ext cx="0" cy="3070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E2789D9-E117-4172-AB58-E34B6BF6A560}"/>
                </a:ext>
              </a:extLst>
            </p:cNvPr>
            <p:cNvCxnSpPr>
              <a:cxnSpLocks/>
            </p:cNvCxnSpPr>
            <p:nvPr/>
          </p:nvCxnSpPr>
          <p:spPr>
            <a:xfrm>
              <a:off x="3096124" y="2791960"/>
              <a:ext cx="0" cy="32796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2E9A26-A79A-4781-B5D2-3B922333092F}"/>
                </a:ext>
              </a:extLst>
            </p:cNvPr>
            <p:cNvSpPr txBox="1"/>
            <p:nvPr/>
          </p:nvSpPr>
          <p:spPr>
            <a:xfrm>
              <a:off x="2558678" y="3119927"/>
              <a:ext cx="10171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-.75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64E298-0F92-4B2E-8F39-A9CFDA9043AC}"/>
              </a:ext>
            </a:extLst>
          </p:cNvPr>
          <p:cNvCxnSpPr>
            <a:cxnSpLocks/>
          </p:cNvCxnSpPr>
          <p:nvPr/>
        </p:nvCxnSpPr>
        <p:spPr>
          <a:xfrm>
            <a:off x="6142764" y="2510094"/>
            <a:ext cx="0" cy="6883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0EE637-8084-4365-BDE3-324FF496E3AA}"/>
                  </a:ext>
                </a:extLst>
              </p:cNvPr>
              <p:cNvSpPr txBox="1"/>
              <p:nvPr/>
            </p:nvSpPr>
            <p:spPr>
              <a:xfrm>
                <a:off x="491675" y="4018335"/>
                <a:ext cx="110377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We assume there is no difference in average disability scores among all patients who would receive stents or the current standard of care: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chemeClr val="accent2"/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chemeClr val="accent2"/>
                    </a:solidFill>
                  </a:rPr>
                  <a:t>=0</a:t>
                </a:r>
                <a:endParaRPr lang="en-US" sz="44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0EE637-8084-4365-BDE3-324FF496E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75" y="4018335"/>
                <a:ext cx="11037716" cy="1569660"/>
              </a:xfrm>
              <a:prstGeom prst="rect">
                <a:avLst/>
              </a:prstGeom>
              <a:blipFill>
                <a:blip r:embed="rId4"/>
                <a:stretch>
                  <a:fillRect l="-1436" t="-5039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24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3C843A-50B1-4EF1-9FCF-FDE2A5899B2D}"/>
              </a:ext>
            </a:extLst>
          </p:cNvPr>
          <p:cNvSpPr txBox="1"/>
          <p:nvPr/>
        </p:nvSpPr>
        <p:spPr>
          <a:xfrm>
            <a:off x="349321" y="267128"/>
            <a:ext cx="79213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 Calculations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516FD-20EE-42D3-9540-FF4D01CEA4CC}"/>
              </a:ext>
            </a:extLst>
          </p:cNvPr>
          <p:cNvSpPr txBox="1"/>
          <p:nvPr/>
        </p:nvSpPr>
        <p:spPr>
          <a:xfrm>
            <a:off x="332345" y="1244434"/>
            <a:ext cx="1233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altLang="zh-CN" sz="2400" b="1" dirty="0">
                <a:solidFill>
                  <a:srgbClr val="FF0000"/>
                </a:solidFill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</a:rPr>
              <a:t>f </a:t>
            </a:r>
            <a:r>
              <a:rPr lang="en-US" sz="2400" b="1" dirty="0">
                <a:solidFill>
                  <a:srgbClr val="FF0000"/>
                </a:solidFill>
              </a:rPr>
              <a:t>the null is in fact true</a:t>
            </a:r>
            <a:r>
              <a:rPr lang="en-US" sz="2400" i="1" dirty="0"/>
              <a:t>, </a:t>
            </a:r>
            <a:r>
              <a:rPr lang="en-US" sz="2400" dirty="0"/>
              <a:t>how likely is the data that you’ve gathered?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BB1886F-0285-4C94-8330-7419FE0569B5}"/>
                  </a:ext>
                </a:extLst>
              </p:cNvPr>
              <p:cNvSpPr txBox="1"/>
              <p:nvPr/>
            </p:nvSpPr>
            <p:spPr>
              <a:xfrm>
                <a:off x="296904" y="1951717"/>
                <a:ext cx="113600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study enrolled 191 patients (93 in control, 98 in treatment</a:t>
                </a:r>
                <a:r>
                  <a:rPr lang="en-US" sz="2000" dirty="0" smtClean="0"/>
                  <a:t>).</a:t>
                </a:r>
              </a:p>
              <a:p>
                <a:r>
                  <a:rPr lang="en-US" sz="2000" dirty="0" smtClean="0"/>
                  <a:t>Let’s </a:t>
                </a:r>
                <a:r>
                  <a:rPr lang="en-US" sz="2000" dirty="0"/>
                  <a:t>find </a:t>
                </a:r>
                <a:r>
                  <a:rPr lang="en-US" sz="2000" dirty="0" smtClean="0"/>
                  <a:t>the sampling distribution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BB1886F-0285-4C94-8330-7419FE05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04" y="1951717"/>
                <a:ext cx="11360014" cy="707886"/>
              </a:xfrm>
              <a:prstGeom prst="rect">
                <a:avLst/>
              </a:prstGeom>
              <a:blipFill>
                <a:blip r:embed="rId3"/>
                <a:stretch>
                  <a:fillRect l="-590"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54">
            <a:extLst>
              <a:ext uri="{FF2B5EF4-FFF2-40B4-BE49-F238E27FC236}">
                <a16:creationId xmlns:a16="http://schemas.microsoft.com/office/drawing/2014/main" id="{83F7A79F-E33B-4867-AD33-BBFFD736B7E0}"/>
              </a:ext>
            </a:extLst>
          </p:cNvPr>
          <p:cNvGrpSpPr/>
          <p:nvPr/>
        </p:nvGrpSpPr>
        <p:grpSpPr>
          <a:xfrm>
            <a:off x="3732434" y="3085145"/>
            <a:ext cx="6364832" cy="2047508"/>
            <a:chOff x="4071219" y="3850016"/>
            <a:chExt cx="4895499" cy="2047508"/>
          </a:xfrm>
        </p:grpSpPr>
        <p:pic>
          <p:nvPicPr>
            <p:cNvPr id="51" name="Picture 55">
              <a:extLst>
                <a:ext uri="{FF2B5EF4-FFF2-40B4-BE49-F238E27FC236}">
                  <a16:creationId xmlns:a16="http://schemas.microsoft.com/office/drawing/2014/main" id="{39E09891-5EF8-48C2-AE7B-91232FA9E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intStrokes intensity="1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1" r="9412"/>
            <a:stretch/>
          </p:blipFill>
          <p:spPr>
            <a:xfrm>
              <a:off x="4071219" y="3850016"/>
              <a:ext cx="4895499" cy="198864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6">
                  <a:extLst>
                    <a:ext uri="{FF2B5EF4-FFF2-40B4-BE49-F238E27FC236}">
                      <a16:creationId xmlns:a16="http://schemas.microsoft.com/office/drawing/2014/main" id="{C2901F08-9A9A-42EF-852D-333ACAEC1585}"/>
                    </a:ext>
                  </a:extLst>
                </p:cNvPr>
                <p:cNvSpPr/>
                <p:nvPr/>
              </p:nvSpPr>
              <p:spPr>
                <a:xfrm>
                  <a:off x="4858496" y="5504233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6">
                  <a:extLst>
                    <a:ext uri="{FF2B5EF4-FFF2-40B4-BE49-F238E27FC236}">
                      <a16:creationId xmlns:a16="http://schemas.microsoft.com/office/drawing/2014/main" id="{C2901F08-9A9A-42EF-852D-333ACAEC15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496" y="5504233"/>
                  <a:ext cx="839162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7">
                  <a:extLst>
                    <a:ext uri="{FF2B5EF4-FFF2-40B4-BE49-F238E27FC236}">
                      <a16:creationId xmlns:a16="http://schemas.microsoft.com/office/drawing/2014/main" id="{8C60C32B-8D35-4F1C-B53D-B39DD9121332}"/>
                    </a:ext>
                  </a:extLst>
                </p:cNvPr>
                <p:cNvSpPr/>
                <p:nvPr/>
              </p:nvSpPr>
              <p:spPr>
                <a:xfrm>
                  <a:off x="6842902" y="4849989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7">
                  <a:extLst>
                    <a:ext uri="{FF2B5EF4-FFF2-40B4-BE49-F238E27FC236}">
                      <a16:creationId xmlns:a16="http://schemas.microsoft.com/office/drawing/2014/main" id="{8C60C32B-8D35-4F1C-B53D-B39DD9121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902" y="4849989"/>
                  <a:ext cx="839162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8">
                  <a:extLst>
                    <a:ext uri="{FF2B5EF4-FFF2-40B4-BE49-F238E27FC236}">
                      <a16:creationId xmlns:a16="http://schemas.microsoft.com/office/drawing/2014/main" id="{81474A34-45F6-4636-A1BC-A9B91E9F0593}"/>
                    </a:ext>
                  </a:extLst>
                </p:cNvPr>
                <p:cNvSpPr/>
                <p:nvPr/>
              </p:nvSpPr>
              <p:spPr>
                <a:xfrm>
                  <a:off x="5616535" y="4597410"/>
                  <a:ext cx="839162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1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1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1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1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1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8">
                  <a:extLst>
                    <a:ext uri="{FF2B5EF4-FFF2-40B4-BE49-F238E27FC236}">
                      <a16:creationId xmlns:a16="http://schemas.microsoft.com/office/drawing/2014/main" id="{81474A34-45F6-4636-A1BC-A9B91E9F05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535" y="4597410"/>
                  <a:ext cx="839162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9">
                  <a:extLst>
                    <a:ext uri="{FF2B5EF4-FFF2-40B4-BE49-F238E27FC236}">
                      <a16:creationId xmlns:a16="http://schemas.microsoft.com/office/drawing/2014/main" id="{DDA7597F-1250-460A-A7B3-5EF59395A4BB}"/>
                    </a:ext>
                  </a:extLst>
                </p:cNvPr>
                <p:cNvSpPr/>
                <p:nvPr/>
              </p:nvSpPr>
              <p:spPr>
                <a:xfrm>
                  <a:off x="6092819" y="3939487"/>
                  <a:ext cx="965293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9">
                  <a:extLst>
                    <a:ext uri="{FF2B5EF4-FFF2-40B4-BE49-F238E27FC236}">
                      <a16:creationId xmlns:a16="http://schemas.microsoft.com/office/drawing/2014/main" id="{DDA7597F-1250-460A-A7B3-5EF59395A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2819" y="3939487"/>
                  <a:ext cx="965293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60">
                  <a:extLst>
                    <a:ext uri="{FF2B5EF4-FFF2-40B4-BE49-F238E27FC236}">
                      <a16:creationId xmlns:a16="http://schemas.microsoft.com/office/drawing/2014/main" id="{87B6C2EE-B15C-4370-961E-A37CBDE307C0}"/>
                    </a:ext>
                  </a:extLst>
                </p:cNvPr>
                <p:cNvSpPr/>
                <p:nvPr/>
              </p:nvSpPr>
              <p:spPr>
                <a:xfrm>
                  <a:off x="5519549" y="4878323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60">
                  <a:extLst>
                    <a:ext uri="{FF2B5EF4-FFF2-40B4-BE49-F238E27FC236}">
                      <a16:creationId xmlns:a16="http://schemas.microsoft.com/office/drawing/2014/main" id="{87B6C2EE-B15C-4370-961E-A37CBDE307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549" y="4878323"/>
                  <a:ext cx="839162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61">
                  <a:extLst>
                    <a:ext uri="{FF2B5EF4-FFF2-40B4-BE49-F238E27FC236}">
                      <a16:creationId xmlns:a16="http://schemas.microsoft.com/office/drawing/2014/main" id="{4FFE1E63-CF27-42FC-9841-9CCA0AE7DA4A}"/>
                    </a:ext>
                  </a:extLst>
                </p:cNvPr>
                <p:cNvSpPr/>
                <p:nvPr/>
              </p:nvSpPr>
              <p:spPr>
                <a:xfrm>
                  <a:off x="6155885" y="4215060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61">
                  <a:extLst>
                    <a:ext uri="{FF2B5EF4-FFF2-40B4-BE49-F238E27FC236}">
                      <a16:creationId xmlns:a16="http://schemas.microsoft.com/office/drawing/2014/main" id="{4FFE1E63-CF27-42FC-9841-9CCA0AE7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5885" y="4215060"/>
                  <a:ext cx="839162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62">
                  <a:extLst>
                    <a:ext uri="{FF2B5EF4-FFF2-40B4-BE49-F238E27FC236}">
                      <a16:creationId xmlns:a16="http://schemas.microsoft.com/office/drawing/2014/main" id="{8594AB49-C5C0-4E0A-A2AE-670768E45B99}"/>
                    </a:ext>
                  </a:extLst>
                </p:cNvPr>
                <p:cNvSpPr/>
                <p:nvPr/>
              </p:nvSpPr>
              <p:spPr>
                <a:xfrm>
                  <a:off x="6155885" y="4553725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62">
                  <a:extLst>
                    <a:ext uri="{FF2B5EF4-FFF2-40B4-BE49-F238E27FC236}">
                      <a16:creationId xmlns:a16="http://schemas.microsoft.com/office/drawing/2014/main" id="{8594AB49-C5C0-4E0A-A2AE-670768E45B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5885" y="4553725"/>
                  <a:ext cx="839162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03A7832A-85EE-42EE-A59A-F5057343C27D}"/>
                    </a:ext>
                  </a:extLst>
                </p:cNvPr>
                <p:cNvSpPr/>
                <p:nvPr/>
              </p:nvSpPr>
              <p:spPr>
                <a:xfrm>
                  <a:off x="6196535" y="4864931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03A7832A-85EE-42EE-A59A-F5057343C2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535" y="4864931"/>
                  <a:ext cx="839162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64">
                  <a:extLst>
                    <a:ext uri="{FF2B5EF4-FFF2-40B4-BE49-F238E27FC236}">
                      <a16:creationId xmlns:a16="http://schemas.microsoft.com/office/drawing/2014/main" id="{AF053464-94F4-414A-BECD-6C115D079788}"/>
                    </a:ext>
                  </a:extLst>
                </p:cNvPr>
                <p:cNvSpPr/>
                <p:nvPr/>
              </p:nvSpPr>
              <p:spPr>
                <a:xfrm>
                  <a:off x="6196535" y="5204379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64">
                  <a:extLst>
                    <a:ext uri="{FF2B5EF4-FFF2-40B4-BE49-F238E27FC236}">
                      <a16:creationId xmlns:a16="http://schemas.microsoft.com/office/drawing/2014/main" id="{AF053464-94F4-414A-BECD-6C115D079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535" y="5204379"/>
                  <a:ext cx="839162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5">
                  <a:extLst>
                    <a:ext uri="{FF2B5EF4-FFF2-40B4-BE49-F238E27FC236}">
                      <a16:creationId xmlns:a16="http://schemas.microsoft.com/office/drawing/2014/main" id="{8AAD1A24-0C09-418C-BAE9-4E30092E6A1E}"/>
                    </a:ext>
                  </a:extLst>
                </p:cNvPr>
                <p:cNvSpPr/>
                <p:nvPr/>
              </p:nvSpPr>
              <p:spPr>
                <a:xfrm>
                  <a:off x="6194047" y="5533685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5">
                  <a:extLst>
                    <a:ext uri="{FF2B5EF4-FFF2-40B4-BE49-F238E27FC236}">
                      <a16:creationId xmlns:a16="http://schemas.microsoft.com/office/drawing/2014/main" id="{8AAD1A24-0C09-418C-BAE9-4E30092E6A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047" y="5533685"/>
                  <a:ext cx="839162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6">
                  <a:extLst>
                    <a:ext uri="{FF2B5EF4-FFF2-40B4-BE49-F238E27FC236}">
                      <a16:creationId xmlns:a16="http://schemas.microsoft.com/office/drawing/2014/main" id="{DF9DA6F5-648D-4C5C-8EB5-F6441473E1B1}"/>
                    </a:ext>
                  </a:extLst>
                </p:cNvPr>
                <p:cNvSpPr/>
                <p:nvPr/>
              </p:nvSpPr>
              <p:spPr>
                <a:xfrm>
                  <a:off x="5493574" y="5226017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6">
                  <a:extLst>
                    <a:ext uri="{FF2B5EF4-FFF2-40B4-BE49-F238E27FC236}">
                      <a16:creationId xmlns:a16="http://schemas.microsoft.com/office/drawing/2014/main" id="{DF9DA6F5-648D-4C5C-8EB5-F6441473E1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574" y="5226017"/>
                  <a:ext cx="839162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7">
                  <a:extLst>
                    <a:ext uri="{FF2B5EF4-FFF2-40B4-BE49-F238E27FC236}">
                      <a16:creationId xmlns:a16="http://schemas.microsoft.com/office/drawing/2014/main" id="{9A7B977D-7D32-4C3E-8745-8242007E00E2}"/>
                    </a:ext>
                  </a:extLst>
                </p:cNvPr>
                <p:cNvSpPr/>
                <p:nvPr/>
              </p:nvSpPr>
              <p:spPr>
                <a:xfrm>
                  <a:off x="5497231" y="5527608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7">
                  <a:extLst>
                    <a:ext uri="{FF2B5EF4-FFF2-40B4-BE49-F238E27FC236}">
                      <a16:creationId xmlns:a16="http://schemas.microsoft.com/office/drawing/2014/main" id="{9A7B977D-7D32-4C3E-8745-8242007E00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231" y="5527608"/>
                  <a:ext cx="839162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8">
                  <a:extLst>
                    <a:ext uri="{FF2B5EF4-FFF2-40B4-BE49-F238E27FC236}">
                      <a16:creationId xmlns:a16="http://schemas.microsoft.com/office/drawing/2014/main" id="{2697A43E-31F0-4547-B6BF-3F361E1D5477}"/>
                    </a:ext>
                  </a:extLst>
                </p:cNvPr>
                <p:cNvSpPr/>
                <p:nvPr/>
              </p:nvSpPr>
              <p:spPr>
                <a:xfrm>
                  <a:off x="6875638" y="5216907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8">
                  <a:extLst>
                    <a:ext uri="{FF2B5EF4-FFF2-40B4-BE49-F238E27FC236}">
                      <a16:creationId xmlns:a16="http://schemas.microsoft.com/office/drawing/2014/main" id="{2697A43E-31F0-4547-B6BF-3F361E1D54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638" y="5216907"/>
                  <a:ext cx="839162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9">
                  <a:extLst>
                    <a:ext uri="{FF2B5EF4-FFF2-40B4-BE49-F238E27FC236}">
                      <a16:creationId xmlns:a16="http://schemas.microsoft.com/office/drawing/2014/main" id="{681FE3CF-AC3D-4587-B579-DC560E125990}"/>
                    </a:ext>
                  </a:extLst>
                </p:cNvPr>
                <p:cNvSpPr/>
                <p:nvPr/>
              </p:nvSpPr>
              <p:spPr>
                <a:xfrm>
                  <a:off x="6890863" y="5517733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tangle 69">
                  <a:extLst>
                    <a:ext uri="{FF2B5EF4-FFF2-40B4-BE49-F238E27FC236}">
                      <a16:creationId xmlns:a16="http://schemas.microsoft.com/office/drawing/2014/main" id="{681FE3CF-AC3D-4587-B579-DC560E125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0863" y="5517733"/>
                  <a:ext cx="839162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70">
                  <a:extLst>
                    <a:ext uri="{FF2B5EF4-FFF2-40B4-BE49-F238E27FC236}">
                      <a16:creationId xmlns:a16="http://schemas.microsoft.com/office/drawing/2014/main" id="{EC393C8B-01C0-439F-A090-7DAA4A3C156D}"/>
                    </a:ext>
                  </a:extLst>
                </p:cNvPr>
                <p:cNvSpPr/>
                <p:nvPr/>
              </p:nvSpPr>
              <p:spPr>
                <a:xfrm>
                  <a:off x="6722139" y="4609613"/>
                  <a:ext cx="839162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1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1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1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1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1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70">
                  <a:extLst>
                    <a:ext uri="{FF2B5EF4-FFF2-40B4-BE49-F238E27FC236}">
                      <a16:creationId xmlns:a16="http://schemas.microsoft.com/office/drawing/2014/main" id="{EC393C8B-01C0-439F-A090-7DAA4A3C15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139" y="4609613"/>
                  <a:ext cx="839162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71">
                  <a:extLst>
                    <a:ext uri="{FF2B5EF4-FFF2-40B4-BE49-F238E27FC236}">
                      <a16:creationId xmlns:a16="http://schemas.microsoft.com/office/drawing/2014/main" id="{02066638-855D-499B-9A9E-AC716E014A89}"/>
                    </a:ext>
                  </a:extLst>
                </p:cNvPr>
                <p:cNvSpPr/>
                <p:nvPr/>
              </p:nvSpPr>
              <p:spPr>
                <a:xfrm>
                  <a:off x="5689406" y="4346012"/>
                  <a:ext cx="839162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71">
                  <a:extLst>
                    <a:ext uri="{FF2B5EF4-FFF2-40B4-BE49-F238E27FC236}">
                      <a16:creationId xmlns:a16="http://schemas.microsoft.com/office/drawing/2014/main" id="{02066638-855D-499B-9A9E-AC716E014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406" y="4346012"/>
                  <a:ext cx="839162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72">
                  <a:extLst>
                    <a:ext uri="{FF2B5EF4-FFF2-40B4-BE49-F238E27FC236}">
                      <a16:creationId xmlns:a16="http://schemas.microsoft.com/office/drawing/2014/main" id="{000649F9-155F-4596-B3E9-C78B3E8AF0C0}"/>
                    </a:ext>
                  </a:extLst>
                </p:cNvPr>
                <p:cNvSpPr/>
                <p:nvPr/>
              </p:nvSpPr>
              <p:spPr>
                <a:xfrm>
                  <a:off x="6623394" y="4347802"/>
                  <a:ext cx="839162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72">
                  <a:extLst>
                    <a:ext uri="{FF2B5EF4-FFF2-40B4-BE49-F238E27FC236}">
                      <a16:creationId xmlns:a16="http://schemas.microsoft.com/office/drawing/2014/main" id="{000649F9-155F-4596-B3E9-C78B3E8AF0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394" y="4347802"/>
                  <a:ext cx="839162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73">
                  <a:extLst>
                    <a:ext uri="{FF2B5EF4-FFF2-40B4-BE49-F238E27FC236}">
                      <a16:creationId xmlns:a16="http://schemas.microsoft.com/office/drawing/2014/main" id="{2D22C485-615E-43BD-AB26-3A9952EB1B64}"/>
                    </a:ext>
                  </a:extLst>
                </p:cNvPr>
                <p:cNvSpPr/>
                <p:nvPr/>
              </p:nvSpPr>
              <p:spPr>
                <a:xfrm>
                  <a:off x="7337323" y="5357336"/>
                  <a:ext cx="839162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73">
                  <a:extLst>
                    <a:ext uri="{FF2B5EF4-FFF2-40B4-BE49-F238E27FC236}">
                      <a16:creationId xmlns:a16="http://schemas.microsoft.com/office/drawing/2014/main" id="{2D22C485-615E-43BD-AB26-3A9952EB1B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7323" y="5357336"/>
                  <a:ext cx="839162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74">
                  <a:extLst>
                    <a:ext uri="{FF2B5EF4-FFF2-40B4-BE49-F238E27FC236}">
                      <a16:creationId xmlns:a16="http://schemas.microsoft.com/office/drawing/2014/main" id="{667281C2-C64F-4F36-BC46-DEE68B49083D}"/>
                    </a:ext>
                  </a:extLst>
                </p:cNvPr>
                <p:cNvSpPr/>
                <p:nvPr/>
              </p:nvSpPr>
              <p:spPr>
                <a:xfrm>
                  <a:off x="5003405" y="5361710"/>
                  <a:ext cx="839162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74">
                  <a:extLst>
                    <a:ext uri="{FF2B5EF4-FFF2-40B4-BE49-F238E27FC236}">
                      <a16:creationId xmlns:a16="http://schemas.microsoft.com/office/drawing/2014/main" id="{667281C2-C64F-4F36-BC46-DEE68B4908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405" y="5361710"/>
                  <a:ext cx="839162" cy="21544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5">
                  <a:extLst>
                    <a:ext uri="{FF2B5EF4-FFF2-40B4-BE49-F238E27FC236}">
                      <a16:creationId xmlns:a16="http://schemas.microsoft.com/office/drawing/2014/main" id="{70148F5A-9BA0-4687-BFCE-489BD2052708}"/>
                    </a:ext>
                  </a:extLst>
                </p:cNvPr>
                <p:cNvSpPr/>
                <p:nvPr/>
              </p:nvSpPr>
              <p:spPr>
                <a:xfrm>
                  <a:off x="4414479" y="5682080"/>
                  <a:ext cx="839162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5">
                  <a:extLst>
                    <a:ext uri="{FF2B5EF4-FFF2-40B4-BE49-F238E27FC236}">
                      <a16:creationId xmlns:a16="http://schemas.microsoft.com/office/drawing/2014/main" id="{70148F5A-9BA0-4687-BFCE-489BD20527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479" y="5682080"/>
                  <a:ext cx="839162" cy="21544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7">
                  <a:extLst>
                    <a:ext uri="{FF2B5EF4-FFF2-40B4-BE49-F238E27FC236}">
                      <a16:creationId xmlns:a16="http://schemas.microsoft.com/office/drawing/2014/main" id="{2402EF3E-C13A-452F-8468-EC257A7E0E58}"/>
                    </a:ext>
                  </a:extLst>
                </p:cNvPr>
                <p:cNvSpPr/>
                <p:nvPr/>
              </p:nvSpPr>
              <p:spPr>
                <a:xfrm>
                  <a:off x="7961740" y="5678201"/>
                  <a:ext cx="839162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7">
                  <a:extLst>
                    <a:ext uri="{FF2B5EF4-FFF2-40B4-BE49-F238E27FC236}">
                      <a16:creationId xmlns:a16="http://schemas.microsoft.com/office/drawing/2014/main" id="{2402EF3E-C13A-452F-8468-EC257A7E0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1740" y="5678201"/>
                  <a:ext cx="839162" cy="21544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8">
                  <a:extLst>
                    <a:ext uri="{FF2B5EF4-FFF2-40B4-BE49-F238E27FC236}">
                      <a16:creationId xmlns:a16="http://schemas.microsoft.com/office/drawing/2014/main" id="{94831583-EA03-4639-A5AA-13A5D6646FDC}"/>
                    </a:ext>
                  </a:extLst>
                </p:cNvPr>
                <p:cNvSpPr/>
                <p:nvPr/>
              </p:nvSpPr>
              <p:spPr>
                <a:xfrm>
                  <a:off x="7507993" y="5532403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8">
                  <a:extLst>
                    <a:ext uri="{FF2B5EF4-FFF2-40B4-BE49-F238E27FC236}">
                      <a16:creationId xmlns:a16="http://schemas.microsoft.com/office/drawing/2014/main" id="{94831583-EA03-4639-A5AA-13A5D6646F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7993" y="5532403"/>
                  <a:ext cx="839162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104">
            <a:extLst>
              <a:ext uri="{FF2B5EF4-FFF2-40B4-BE49-F238E27FC236}">
                <a16:creationId xmlns:a16="http://schemas.microsoft.com/office/drawing/2014/main" id="{9A8ADEAF-B891-4865-872D-6B358C101823}"/>
              </a:ext>
            </a:extLst>
          </p:cNvPr>
          <p:cNvSpPr txBox="1"/>
          <p:nvPr/>
        </p:nvSpPr>
        <p:spPr>
          <a:xfrm>
            <a:off x="6398026" y="5476202"/>
            <a:ext cx="110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75" name="Group 105">
            <a:extLst>
              <a:ext uri="{FF2B5EF4-FFF2-40B4-BE49-F238E27FC236}">
                <a16:creationId xmlns:a16="http://schemas.microsoft.com/office/drawing/2014/main" id="{1FF49EB9-8ED8-4E50-96FA-B154E915524C}"/>
              </a:ext>
            </a:extLst>
          </p:cNvPr>
          <p:cNvGrpSpPr/>
          <p:nvPr/>
        </p:nvGrpSpPr>
        <p:grpSpPr>
          <a:xfrm>
            <a:off x="1151152" y="5144680"/>
            <a:ext cx="9390512" cy="858850"/>
            <a:chOff x="340756" y="2784297"/>
            <a:chExt cx="9390512" cy="858850"/>
          </a:xfrm>
        </p:grpSpPr>
        <p:grpSp>
          <p:nvGrpSpPr>
            <p:cNvPr id="76" name="Group 106">
              <a:extLst>
                <a:ext uri="{FF2B5EF4-FFF2-40B4-BE49-F238E27FC236}">
                  <a16:creationId xmlns:a16="http://schemas.microsoft.com/office/drawing/2014/main" id="{912EBC62-F5A5-4BBB-B316-76420504EDBC}"/>
                </a:ext>
              </a:extLst>
            </p:cNvPr>
            <p:cNvGrpSpPr/>
            <p:nvPr/>
          </p:nvGrpSpPr>
          <p:grpSpPr>
            <a:xfrm>
              <a:off x="340756" y="2784297"/>
              <a:ext cx="9390512" cy="858052"/>
              <a:chOff x="340756" y="2784297"/>
              <a:chExt cx="9390512" cy="858052"/>
            </a:xfrm>
          </p:grpSpPr>
          <p:cxnSp>
            <p:nvCxnSpPr>
              <p:cNvPr id="81" name="Straight Arrow Connector 109">
                <a:extLst>
                  <a:ext uri="{FF2B5EF4-FFF2-40B4-BE49-F238E27FC236}">
                    <a16:creationId xmlns:a16="http://schemas.microsoft.com/office/drawing/2014/main" id="{A20CEBF0-FCF9-4FE8-B6B1-8A381D550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56" y="2784297"/>
                <a:ext cx="9055171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110">
                <a:extLst>
                  <a:ext uri="{FF2B5EF4-FFF2-40B4-BE49-F238E27FC236}">
                    <a16:creationId xmlns:a16="http://schemas.microsoft.com/office/drawing/2014/main" id="{8B3C9F26-FAB3-4D19-9045-80B4F6822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6264" y="2784297"/>
                <a:ext cx="0" cy="32796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111">
                <a:extLst>
                  <a:ext uri="{FF2B5EF4-FFF2-40B4-BE49-F238E27FC236}">
                    <a16:creationId xmlns:a16="http://schemas.microsoft.com/office/drawing/2014/main" id="{AA12E8E1-F022-4EF7-BA42-F5BFA99E5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0552" y="2784297"/>
                <a:ext cx="0" cy="3185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112">
                <a:extLst>
                  <a:ext uri="{FF2B5EF4-FFF2-40B4-BE49-F238E27FC236}">
                    <a16:creationId xmlns:a16="http://schemas.microsoft.com/office/drawing/2014/main" id="{7D41DF99-E106-4C3F-93E3-51994E79BC33}"/>
                  </a:ext>
                </a:extLst>
              </p:cNvPr>
              <p:cNvSpPr txBox="1"/>
              <p:nvPr/>
            </p:nvSpPr>
            <p:spPr>
              <a:xfrm>
                <a:off x="3593288" y="3095851"/>
                <a:ext cx="10171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-.50</a:t>
                </a:r>
              </a:p>
            </p:txBody>
          </p:sp>
          <p:cxnSp>
            <p:nvCxnSpPr>
              <p:cNvPr id="87" name="Straight Connector 113">
                <a:extLst>
                  <a:ext uri="{FF2B5EF4-FFF2-40B4-BE49-F238E27FC236}">
                    <a16:creationId xmlns:a16="http://schemas.microsoft.com/office/drawing/2014/main" id="{A43D6634-815B-4283-83FD-520C5C3BE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7696" y="2784297"/>
                <a:ext cx="0" cy="3283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114">
                <a:extLst>
                  <a:ext uri="{FF2B5EF4-FFF2-40B4-BE49-F238E27FC236}">
                    <a16:creationId xmlns:a16="http://schemas.microsoft.com/office/drawing/2014/main" id="{86B86C89-CC2E-47BE-B404-630D4FA39B84}"/>
                  </a:ext>
                </a:extLst>
              </p:cNvPr>
              <p:cNvSpPr txBox="1"/>
              <p:nvPr/>
            </p:nvSpPr>
            <p:spPr>
              <a:xfrm>
                <a:off x="4552620" y="3088536"/>
                <a:ext cx="10323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-.25</a:t>
                </a:r>
              </a:p>
            </p:txBody>
          </p:sp>
          <p:cxnSp>
            <p:nvCxnSpPr>
              <p:cNvPr id="89" name="Straight Connector 115">
                <a:extLst>
                  <a:ext uri="{FF2B5EF4-FFF2-40B4-BE49-F238E27FC236}">
                    <a16:creationId xmlns:a16="http://schemas.microsoft.com/office/drawing/2014/main" id="{12B1D5DD-E8CC-43FB-A510-11533EF6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9128" y="2784297"/>
                <a:ext cx="0" cy="3185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116">
                <a:extLst>
                  <a:ext uri="{FF2B5EF4-FFF2-40B4-BE49-F238E27FC236}">
                    <a16:creationId xmlns:a16="http://schemas.microsoft.com/office/drawing/2014/main" id="{E76FA3D2-BE66-46E2-B06E-6AF72CB3F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064" y="2784297"/>
                <a:ext cx="0" cy="32796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117">
                <a:extLst>
                  <a:ext uri="{FF2B5EF4-FFF2-40B4-BE49-F238E27FC236}">
                    <a16:creationId xmlns:a16="http://schemas.microsoft.com/office/drawing/2014/main" id="{F361C6C6-9C1D-477F-A2EF-0A54CBCDEAF6}"/>
                  </a:ext>
                </a:extLst>
              </p:cNvPr>
              <p:cNvSpPr txBox="1"/>
              <p:nvPr/>
            </p:nvSpPr>
            <p:spPr>
              <a:xfrm>
                <a:off x="6576894" y="3109087"/>
                <a:ext cx="10323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.25</a:t>
                </a:r>
              </a:p>
            </p:txBody>
          </p:sp>
          <p:cxnSp>
            <p:nvCxnSpPr>
              <p:cNvPr id="92" name="Straight Connector 118">
                <a:extLst>
                  <a:ext uri="{FF2B5EF4-FFF2-40B4-BE49-F238E27FC236}">
                    <a16:creationId xmlns:a16="http://schemas.microsoft.com/office/drawing/2014/main" id="{42CBAD4E-86DB-4186-AD78-20A584BB1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913" y="2784297"/>
                <a:ext cx="0" cy="32796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119">
                <a:extLst>
                  <a:ext uri="{FF2B5EF4-FFF2-40B4-BE49-F238E27FC236}">
                    <a16:creationId xmlns:a16="http://schemas.microsoft.com/office/drawing/2014/main" id="{15690874-7EAC-49AE-B5EA-7E3461978200}"/>
                  </a:ext>
                </a:extLst>
              </p:cNvPr>
              <p:cNvSpPr txBox="1"/>
              <p:nvPr/>
            </p:nvSpPr>
            <p:spPr>
              <a:xfrm>
                <a:off x="1508818" y="3112264"/>
                <a:ext cx="10171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-1.0</a:t>
                </a:r>
              </a:p>
            </p:txBody>
          </p:sp>
          <p:sp>
            <p:nvSpPr>
              <p:cNvPr id="94" name="TextBox 120">
                <a:extLst>
                  <a:ext uri="{FF2B5EF4-FFF2-40B4-BE49-F238E27FC236}">
                    <a16:creationId xmlns:a16="http://schemas.microsoft.com/office/drawing/2014/main" id="{14094BE8-5BDE-48C8-A5F6-7FC9C45362C4}"/>
                  </a:ext>
                </a:extLst>
              </p:cNvPr>
              <p:cNvSpPr txBox="1"/>
              <p:nvPr/>
            </p:nvSpPr>
            <p:spPr>
              <a:xfrm>
                <a:off x="491675" y="3112264"/>
                <a:ext cx="10171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-1.25</a:t>
                </a:r>
              </a:p>
            </p:txBody>
          </p:sp>
          <p:sp>
            <p:nvSpPr>
              <p:cNvPr id="95" name="TextBox 121">
                <a:extLst>
                  <a:ext uri="{FF2B5EF4-FFF2-40B4-BE49-F238E27FC236}">
                    <a16:creationId xmlns:a16="http://schemas.microsoft.com/office/drawing/2014/main" id="{3AB5D581-81C8-47CA-82D1-C6311342B3A5}"/>
                  </a:ext>
                </a:extLst>
              </p:cNvPr>
              <p:cNvSpPr txBox="1"/>
              <p:nvPr/>
            </p:nvSpPr>
            <p:spPr>
              <a:xfrm>
                <a:off x="7595327" y="3119129"/>
                <a:ext cx="11076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.50</a:t>
                </a:r>
              </a:p>
            </p:txBody>
          </p:sp>
          <p:sp>
            <p:nvSpPr>
              <p:cNvPr id="96" name="TextBox 122">
                <a:extLst>
                  <a:ext uri="{FF2B5EF4-FFF2-40B4-BE49-F238E27FC236}">
                    <a16:creationId xmlns:a16="http://schemas.microsoft.com/office/drawing/2014/main" id="{E923AA56-5C3C-41C0-95B7-F06B4C15EF31}"/>
                  </a:ext>
                </a:extLst>
              </p:cNvPr>
              <p:cNvSpPr txBox="1"/>
              <p:nvPr/>
            </p:nvSpPr>
            <p:spPr>
              <a:xfrm>
                <a:off x="8623666" y="3111930"/>
                <a:ext cx="11076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.75</a:t>
                </a:r>
              </a:p>
            </p:txBody>
          </p:sp>
          <p:cxnSp>
            <p:nvCxnSpPr>
              <p:cNvPr id="97" name="Straight Connector 123">
                <a:extLst>
                  <a:ext uri="{FF2B5EF4-FFF2-40B4-BE49-F238E27FC236}">
                    <a16:creationId xmlns:a16="http://schemas.microsoft.com/office/drawing/2014/main" id="{03A7B6A3-EBCF-4198-BB8C-F6871C79F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7467" y="2784297"/>
                <a:ext cx="0" cy="3070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Connector 107">
              <a:extLst>
                <a:ext uri="{FF2B5EF4-FFF2-40B4-BE49-F238E27FC236}">
                  <a16:creationId xmlns:a16="http://schemas.microsoft.com/office/drawing/2014/main" id="{30D99842-D52F-4AC8-BEB7-028492A64B77}"/>
                </a:ext>
              </a:extLst>
            </p:cNvPr>
            <p:cNvCxnSpPr>
              <a:cxnSpLocks/>
            </p:cNvCxnSpPr>
            <p:nvPr/>
          </p:nvCxnSpPr>
          <p:spPr>
            <a:xfrm>
              <a:off x="3096124" y="2791960"/>
              <a:ext cx="0" cy="32796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108">
              <a:extLst>
                <a:ext uri="{FF2B5EF4-FFF2-40B4-BE49-F238E27FC236}">
                  <a16:creationId xmlns:a16="http://schemas.microsoft.com/office/drawing/2014/main" id="{693C58A5-F14A-4F9C-8D4F-88377E0ABD92}"/>
                </a:ext>
              </a:extLst>
            </p:cNvPr>
            <p:cNvSpPr txBox="1"/>
            <p:nvPr/>
          </p:nvSpPr>
          <p:spPr>
            <a:xfrm>
              <a:off x="2558678" y="3119927"/>
              <a:ext cx="10171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-.75</a:t>
              </a:r>
            </a:p>
          </p:txBody>
        </p:sp>
      </p:grpSp>
      <p:cxnSp>
        <p:nvCxnSpPr>
          <p:cNvPr id="98" name="Straight Connector 124">
            <a:extLst>
              <a:ext uri="{FF2B5EF4-FFF2-40B4-BE49-F238E27FC236}">
                <a16:creationId xmlns:a16="http://schemas.microsoft.com/office/drawing/2014/main" id="{4EF41594-4F61-401C-AC47-BC56AB8F0EFB}"/>
              </a:ext>
            </a:extLst>
          </p:cNvPr>
          <p:cNvCxnSpPr>
            <a:cxnSpLocks/>
          </p:cNvCxnSpPr>
          <p:nvPr/>
        </p:nvCxnSpPr>
        <p:spPr>
          <a:xfrm>
            <a:off x="6953160" y="4870477"/>
            <a:ext cx="0" cy="6883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6">
            <a:extLst>
              <a:ext uri="{FF2B5EF4-FFF2-40B4-BE49-F238E27FC236}">
                <a16:creationId xmlns:a16="http://schemas.microsoft.com/office/drawing/2014/main" id="{E64AFC30-D925-430F-B9CB-8DDAAC799A64}"/>
              </a:ext>
            </a:extLst>
          </p:cNvPr>
          <p:cNvCxnSpPr/>
          <p:nvPr/>
        </p:nvCxnSpPr>
        <p:spPr>
          <a:xfrm flipH="1">
            <a:off x="1310460" y="5065403"/>
            <a:ext cx="2430363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3787303" y="5936359"/>
                <a:ext cx="6096000" cy="9541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sz="28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8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chemeClr val="accent2"/>
                          </a:solidFill>
                        </a:rPr>
                        <m:t>− </m:t>
                      </m:r>
                      <m:sSub>
                        <m:sSubPr>
                          <m:ctrlPr>
                            <a:rPr lang="en-US" altLang="zh-CN" sz="28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8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800" b="1" dirty="0">
                          <a:solidFill>
                            <a:schemeClr val="accent2"/>
                          </a:solidFill>
                        </a:rPr>
                        <m:t>=0</m:t>
                      </m:r>
                    </m:oMath>
                  </m:oMathPara>
                </a14:m>
                <a:endParaRPr lang="en-US" altLang="zh-CN" sz="2800" b="1" dirty="0">
                  <a:solidFill>
                    <a:schemeClr val="accent2"/>
                  </a:solidFill>
                </a:endParaRPr>
              </a:p>
              <a:p>
                <a:endParaRPr lang="en-US" altLang="zh-CN" sz="2800" b="1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303" y="5936359"/>
                <a:ext cx="6096000" cy="95410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1">
                <a:extLst>
                  <a:ext uri="{FF2B5EF4-FFF2-40B4-BE49-F238E27FC236}">
                    <a16:creationId xmlns:a16="http://schemas.microsoft.com/office/drawing/2014/main" id="{AEFF835B-207B-41D5-8852-0F80C3D6C116}"/>
                  </a:ext>
                </a:extLst>
              </p:cNvPr>
              <p:cNvSpPr txBox="1"/>
              <p:nvPr/>
            </p:nvSpPr>
            <p:spPr>
              <a:xfrm>
                <a:off x="58505" y="3190223"/>
                <a:ext cx="5108149" cy="1665649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u="sng" dirty="0"/>
                  <a:t>Under certain conditions</a:t>
                </a:r>
                <a:r>
                  <a:rPr lang="en-US" sz="2400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(</a:t>
                </a:r>
                <a:r>
                  <a:rPr lang="en-US" sz="2400" dirty="0">
                    <a:solidFill>
                      <a:schemeClr val="tx1"/>
                    </a:solidFill>
                  </a:rPr>
                  <a:t>df = ?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endParaRPr lang="en-US" sz="9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𝟕𝟖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𝟗𝟖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𝟕𝟖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𝟗𝟑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1">
                <a:extLst>
                  <a:ext uri="{FF2B5EF4-FFF2-40B4-BE49-F238E27FC236}">
                    <a16:creationId xmlns:a16="http://schemas.microsoft.com/office/drawing/2014/main" id="{AEFF835B-207B-41D5-8852-0F80C3D6C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5" y="3190223"/>
                <a:ext cx="5108149" cy="1665649"/>
              </a:xfrm>
              <a:prstGeom prst="rect">
                <a:avLst/>
              </a:prstGeom>
              <a:blipFill>
                <a:blip r:embed="rId27"/>
                <a:stretch>
                  <a:fillRect l="-1417" t="-1060"/>
                </a:stretch>
              </a:blipFill>
              <a:ln w="571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83">
                <a:extLst>
                  <a:ext uri="{FF2B5EF4-FFF2-40B4-BE49-F238E27FC236}">
                    <a16:creationId xmlns:a16="http://schemas.microsoft.com/office/drawing/2014/main" id="{EB34F514-BDA3-4C5D-AF64-663D50CA43D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01343" y="2393220"/>
              <a:ext cx="3373039" cy="172590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64505">
                      <a:extLst>
                        <a:ext uri="{9D8B030D-6E8A-4147-A177-3AD203B41FA5}">
                          <a16:colId xmlns:a16="http://schemas.microsoft.com/office/drawing/2014/main" val="326497645"/>
                        </a:ext>
                      </a:extLst>
                    </a:gridCol>
                    <a:gridCol w="1154267">
                      <a:extLst>
                        <a:ext uri="{9D8B030D-6E8A-4147-A177-3AD203B41FA5}">
                          <a16:colId xmlns:a16="http://schemas.microsoft.com/office/drawing/2014/main" val="4283525803"/>
                        </a:ext>
                      </a:extLst>
                    </a:gridCol>
                    <a:gridCol w="1154267">
                      <a:extLst>
                        <a:ext uri="{9D8B030D-6E8A-4147-A177-3AD203B41FA5}">
                          <a16:colId xmlns:a16="http://schemas.microsoft.com/office/drawing/2014/main" val="1774255496"/>
                        </a:ext>
                      </a:extLst>
                    </a:gridCol>
                  </a:tblGrid>
                  <a:tr h="48878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0070C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Stent</a:t>
                          </a:r>
                          <a:endParaRPr lang="en-US" sz="3200" b="1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chemeClr val="accent2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Control</a:t>
                          </a:r>
                          <a:endParaRPr lang="en-US" sz="3200" b="1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338696"/>
                      </a:ext>
                    </a:extLst>
                  </a:tr>
                  <a:tr h="4101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2.26</a:t>
                          </a:r>
                          <a:endParaRPr lang="en-US" sz="3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3.23</a:t>
                          </a:r>
                          <a:endParaRPr lang="en-US" sz="3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605969"/>
                      </a:ext>
                    </a:extLst>
                  </a:tr>
                  <a:tr h="4356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rgbClr val="7030A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7030A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1.78</a:t>
                          </a:r>
                          <a:endParaRPr lang="en-US" sz="3200" b="1" dirty="0">
                            <a:solidFill>
                              <a:srgbClr val="7030A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1.78</a:t>
                          </a:r>
                          <a:endParaRPr lang="en-US" sz="3200" b="1" dirty="0">
                            <a:solidFill>
                              <a:srgbClr val="7030A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512603"/>
                      </a:ext>
                    </a:extLst>
                  </a:tr>
                  <a:tr h="3792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0070C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98</a:t>
                          </a:r>
                          <a:endParaRPr lang="en-US" sz="3200" b="1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chemeClr val="accent2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93</a:t>
                          </a:r>
                          <a:endParaRPr lang="en-US" sz="3200" b="1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1367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83">
                <a:extLst>
                  <a:ext uri="{FF2B5EF4-FFF2-40B4-BE49-F238E27FC236}">
                    <a16:creationId xmlns:a16="http://schemas.microsoft.com/office/drawing/2014/main" id="{EB34F514-BDA3-4C5D-AF64-663D50CA43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498414"/>
                  </p:ext>
                </p:extLst>
              </p:nvPr>
            </p:nvGraphicFramePr>
            <p:xfrm>
              <a:off x="8301343" y="2393220"/>
              <a:ext cx="3373039" cy="172590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64505">
                      <a:extLst>
                        <a:ext uri="{9D8B030D-6E8A-4147-A177-3AD203B41FA5}">
                          <a16:colId xmlns:a16="http://schemas.microsoft.com/office/drawing/2014/main" val="326497645"/>
                        </a:ext>
                      </a:extLst>
                    </a:gridCol>
                    <a:gridCol w="1154267">
                      <a:extLst>
                        <a:ext uri="{9D8B030D-6E8A-4147-A177-3AD203B41FA5}">
                          <a16:colId xmlns:a16="http://schemas.microsoft.com/office/drawing/2014/main" val="4283525803"/>
                        </a:ext>
                      </a:extLst>
                    </a:gridCol>
                    <a:gridCol w="1154267">
                      <a:extLst>
                        <a:ext uri="{9D8B030D-6E8A-4147-A177-3AD203B41FA5}">
                          <a16:colId xmlns:a16="http://schemas.microsoft.com/office/drawing/2014/main" val="1774255496"/>
                        </a:ext>
                      </a:extLst>
                    </a:gridCol>
                  </a:tblGrid>
                  <a:tr h="48878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0070C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Stent</a:t>
                          </a:r>
                          <a:endParaRPr lang="en-US" sz="3200" b="1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chemeClr val="accent2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Control</a:t>
                          </a:r>
                          <a:endParaRPr lang="en-US" sz="3200" b="1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338696"/>
                      </a:ext>
                    </a:extLst>
                  </a:tr>
                  <a:tr h="41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8"/>
                          <a:stretch>
                            <a:fillRect l="-571" t="-119118" r="-218286" b="-2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2.26</a:t>
                          </a:r>
                          <a:endParaRPr lang="en-US" sz="3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3.23</a:t>
                          </a:r>
                          <a:endParaRPr lang="en-US" sz="3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605969"/>
                      </a:ext>
                    </a:extLst>
                  </a:tr>
                  <a:tr h="4356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8"/>
                          <a:stretch>
                            <a:fillRect l="-571" t="-206944" r="-21828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1.78</a:t>
                          </a:r>
                          <a:endParaRPr lang="en-US" sz="3200" b="1" dirty="0">
                            <a:solidFill>
                              <a:srgbClr val="7030A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1.78</a:t>
                          </a:r>
                          <a:endParaRPr lang="en-US" sz="3200" b="1" dirty="0">
                            <a:solidFill>
                              <a:srgbClr val="7030A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51260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0070C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98</a:t>
                          </a:r>
                          <a:endParaRPr lang="en-US" sz="3200" b="1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chemeClr val="accent2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93</a:t>
                          </a:r>
                          <a:endParaRPr lang="en-US" sz="3200" b="1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1367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34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0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92016" y="1058374"/>
                <a:ext cx="112361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70C0"/>
                    </a:solidFill>
                  </a:rPr>
                  <a:t>The Data: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/>
                  <a:t>The actual difference in mean disability score from the experiment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l-GR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l-GR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𝟗𝟕</m:t>
                    </m:r>
                  </m:oMath>
                </a14:m>
                <a:endParaRPr lang="en-US" altLang="zh-CN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6" y="1058374"/>
                <a:ext cx="11236157" cy="400110"/>
              </a:xfrm>
              <a:prstGeom prst="rect">
                <a:avLst/>
              </a:prstGeom>
              <a:blipFill>
                <a:blip r:embed="rId2"/>
                <a:stretch>
                  <a:fillRect l="-597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54">
            <a:extLst>
              <a:ext uri="{FF2B5EF4-FFF2-40B4-BE49-F238E27FC236}">
                <a16:creationId xmlns:a16="http://schemas.microsoft.com/office/drawing/2014/main" id="{83F7A79F-E33B-4867-AD33-BBFFD736B7E0}"/>
              </a:ext>
            </a:extLst>
          </p:cNvPr>
          <p:cNvGrpSpPr/>
          <p:nvPr/>
        </p:nvGrpSpPr>
        <p:grpSpPr>
          <a:xfrm>
            <a:off x="2959126" y="3321191"/>
            <a:ext cx="6364832" cy="2047508"/>
            <a:chOff x="4071219" y="3850016"/>
            <a:chExt cx="4895499" cy="2047508"/>
          </a:xfrm>
        </p:grpSpPr>
        <p:pic>
          <p:nvPicPr>
            <p:cNvPr id="4" name="Picture 55">
              <a:extLst>
                <a:ext uri="{FF2B5EF4-FFF2-40B4-BE49-F238E27FC236}">
                  <a16:creationId xmlns:a16="http://schemas.microsoft.com/office/drawing/2014/main" id="{39E09891-5EF8-48C2-AE7B-91232FA9E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 intensity="1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1" r="9412"/>
            <a:stretch/>
          </p:blipFill>
          <p:spPr>
            <a:xfrm>
              <a:off x="4071219" y="3850016"/>
              <a:ext cx="4895499" cy="198864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6">
                  <a:extLst>
                    <a:ext uri="{FF2B5EF4-FFF2-40B4-BE49-F238E27FC236}">
                      <a16:creationId xmlns:a16="http://schemas.microsoft.com/office/drawing/2014/main" id="{C2901F08-9A9A-42EF-852D-333ACAEC1585}"/>
                    </a:ext>
                  </a:extLst>
                </p:cNvPr>
                <p:cNvSpPr/>
                <p:nvPr/>
              </p:nvSpPr>
              <p:spPr>
                <a:xfrm>
                  <a:off x="4858496" y="5504233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56">
                  <a:extLst>
                    <a:ext uri="{FF2B5EF4-FFF2-40B4-BE49-F238E27FC236}">
                      <a16:creationId xmlns:a16="http://schemas.microsoft.com/office/drawing/2014/main" id="{C2901F08-9A9A-42EF-852D-333ACAEC15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496" y="5504233"/>
                  <a:ext cx="839162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7">
                  <a:extLst>
                    <a:ext uri="{FF2B5EF4-FFF2-40B4-BE49-F238E27FC236}">
                      <a16:creationId xmlns:a16="http://schemas.microsoft.com/office/drawing/2014/main" id="{8C60C32B-8D35-4F1C-B53D-B39DD9121332}"/>
                    </a:ext>
                  </a:extLst>
                </p:cNvPr>
                <p:cNvSpPr/>
                <p:nvPr/>
              </p:nvSpPr>
              <p:spPr>
                <a:xfrm>
                  <a:off x="6842902" y="4849989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7">
                  <a:extLst>
                    <a:ext uri="{FF2B5EF4-FFF2-40B4-BE49-F238E27FC236}">
                      <a16:creationId xmlns:a16="http://schemas.microsoft.com/office/drawing/2014/main" id="{8C60C32B-8D35-4F1C-B53D-B39DD9121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902" y="4849989"/>
                  <a:ext cx="839162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58">
                  <a:extLst>
                    <a:ext uri="{FF2B5EF4-FFF2-40B4-BE49-F238E27FC236}">
                      <a16:creationId xmlns:a16="http://schemas.microsoft.com/office/drawing/2014/main" id="{81474A34-45F6-4636-A1BC-A9B91E9F0593}"/>
                    </a:ext>
                  </a:extLst>
                </p:cNvPr>
                <p:cNvSpPr/>
                <p:nvPr/>
              </p:nvSpPr>
              <p:spPr>
                <a:xfrm>
                  <a:off x="5616535" y="4597410"/>
                  <a:ext cx="839162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1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1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1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1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1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58">
                  <a:extLst>
                    <a:ext uri="{FF2B5EF4-FFF2-40B4-BE49-F238E27FC236}">
                      <a16:creationId xmlns:a16="http://schemas.microsoft.com/office/drawing/2014/main" id="{81474A34-45F6-4636-A1BC-A9B91E9F05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535" y="4597410"/>
                  <a:ext cx="839162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59">
                  <a:extLst>
                    <a:ext uri="{FF2B5EF4-FFF2-40B4-BE49-F238E27FC236}">
                      <a16:creationId xmlns:a16="http://schemas.microsoft.com/office/drawing/2014/main" id="{DDA7597F-1250-460A-A7B3-5EF59395A4BB}"/>
                    </a:ext>
                  </a:extLst>
                </p:cNvPr>
                <p:cNvSpPr/>
                <p:nvPr/>
              </p:nvSpPr>
              <p:spPr>
                <a:xfrm>
                  <a:off x="6092819" y="3939487"/>
                  <a:ext cx="965293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59">
                  <a:extLst>
                    <a:ext uri="{FF2B5EF4-FFF2-40B4-BE49-F238E27FC236}">
                      <a16:creationId xmlns:a16="http://schemas.microsoft.com/office/drawing/2014/main" id="{DDA7597F-1250-460A-A7B3-5EF59395A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2819" y="3939487"/>
                  <a:ext cx="965293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60">
                  <a:extLst>
                    <a:ext uri="{FF2B5EF4-FFF2-40B4-BE49-F238E27FC236}">
                      <a16:creationId xmlns:a16="http://schemas.microsoft.com/office/drawing/2014/main" id="{87B6C2EE-B15C-4370-961E-A37CBDE307C0}"/>
                    </a:ext>
                  </a:extLst>
                </p:cNvPr>
                <p:cNvSpPr/>
                <p:nvPr/>
              </p:nvSpPr>
              <p:spPr>
                <a:xfrm>
                  <a:off x="5519549" y="4878323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60">
                  <a:extLst>
                    <a:ext uri="{FF2B5EF4-FFF2-40B4-BE49-F238E27FC236}">
                      <a16:creationId xmlns:a16="http://schemas.microsoft.com/office/drawing/2014/main" id="{87B6C2EE-B15C-4370-961E-A37CBDE307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549" y="4878323"/>
                  <a:ext cx="839162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61">
                  <a:extLst>
                    <a:ext uri="{FF2B5EF4-FFF2-40B4-BE49-F238E27FC236}">
                      <a16:creationId xmlns:a16="http://schemas.microsoft.com/office/drawing/2014/main" id="{4FFE1E63-CF27-42FC-9841-9CCA0AE7DA4A}"/>
                    </a:ext>
                  </a:extLst>
                </p:cNvPr>
                <p:cNvSpPr/>
                <p:nvPr/>
              </p:nvSpPr>
              <p:spPr>
                <a:xfrm>
                  <a:off x="6155885" y="4215060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61">
                  <a:extLst>
                    <a:ext uri="{FF2B5EF4-FFF2-40B4-BE49-F238E27FC236}">
                      <a16:creationId xmlns:a16="http://schemas.microsoft.com/office/drawing/2014/main" id="{4FFE1E63-CF27-42FC-9841-9CCA0AE7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5885" y="4215060"/>
                  <a:ext cx="839162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62">
                  <a:extLst>
                    <a:ext uri="{FF2B5EF4-FFF2-40B4-BE49-F238E27FC236}">
                      <a16:creationId xmlns:a16="http://schemas.microsoft.com/office/drawing/2014/main" id="{8594AB49-C5C0-4E0A-A2AE-670768E45B99}"/>
                    </a:ext>
                  </a:extLst>
                </p:cNvPr>
                <p:cNvSpPr/>
                <p:nvPr/>
              </p:nvSpPr>
              <p:spPr>
                <a:xfrm>
                  <a:off x="6155885" y="4553725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62">
                  <a:extLst>
                    <a:ext uri="{FF2B5EF4-FFF2-40B4-BE49-F238E27FC236}">
                      <a16:creationId xmlns:a16="http://schemas.microsoft.com/office/drawing/2014/main" id="{8594AB49-C5C0-4E0A-A2AE-670768E45B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5885" y="4553725"/>
                  <a:ext cx="839162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03A7832A-85EE-42EE-A59A-F5057343C27D}"/>
                    </a:ext>
                  </a:extLst>
                </p:cNvPr>
                <p:cNvSpPr/>
                <p:nvPr/>
              </p:nvSpPr>
              <p:spPr>
                <a:xfrm>
                  <a:off x="6196535" y="4864931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03A7832A-85EE-42EE-A59A-F5057343C2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535" y="4864931"/>
                  <a:ext cx="839162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64">
                  <a:extLst>
                    <a:ext uri="{FF2B5EF4-FFF2-40B4-BE49-F238E27FC236}">
                      <a16:creationId xmlns:a16="http://schemas.microsoft.com/office/drawing/2014/main" id="{AF053464-94F4-414A-BECD-6C115D079788}"/>
                    </a:ext>
                  </a:extLst>
                </p:cNvPr>
                <p:cNvSpPr/>
                <p:nvPr/>
              </p:nvSpPr>
              <p:spPr>
                <a:xfrm>
                  <a:off x="6196535" y="5204379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64">
                  <a:extLst>
                    <a:ext uri="{FF2B5EF4-FFF2-40B4-BE49-F238E27FC236}">
                      <a16:creationId xmlns:a16="http://schemas.microsoft.com/office/drawing/2014/main" id="{AF053464-94F4-414A-BECD-6C115D079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535" y="5204379"/>
                  <a:ext cx="839162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65">
                  <a:extLst>
                    <a:ext uri="{FF2B5EF4-FFF2-40B4-BE49-F238E27FC236}">
                      <a16:creationId xmlns:a16="http://schemas.microsoft.com/office/drawing/2014/main" id="{8AAD1A24-0C09-418C-BAE9-4E30092E6A1E}"/>
                    </a:ext>
                  </a:extLst>
                </p:cNvPr>
                <p:cNvSpPr/>
                <p:nvPr/>
              </p:nvSpPr>
              <p:spPr>
                <a:xfrm>
                  <a:off x="6194047" y="5533685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65">
                  <a:extLst>
                    <a:ext uri="{FF2B5EF4-FFF2-40B4-BE49-F238E27FC236}">
                      <a16:creationId xmlns:a16="http://schemas.microsoft.com/office/drawing/2014/main" id="{8AAD1A24-0C09-418C-BAE9-4E30092E6A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047" y="5533685"/>
                  <a:ext cx="839162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66">
                  <a:extLst>
                    <a:ext uri="{FF2B5EF4-FFF2-40B4-BE49-F238E27FC236}">
                      <a16:creationId xmlns:a16="http://schemas.microsoft.com/office/drawing/2014/main" id="{DF9DA6F5-648D-4C5C-8EB5-F6441473E1B1}"/>
                    </a:ext>
                  </a:extLst>
                </p:cNvPr>
                <p:cNvSpPr/>
                <p:nvPr/>
              </p:nvSpPr>
              <p:spPr>
                <a:xfrm>
                  <a:off x="5493574" y="5226017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66">
                  <a:extLst>
                    <a:ext uri="{FF2B5EF4-FFF2-40B4-BE49-F238E27FC236}">
                      <a16:creationId xmlns:a16="http://schemas.microsoft.com/office/drawing/2014/main" id="{DF9DA6F5-648D-4C5C-8EB5-F6441473E1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574" y="5226017"/>
                  <a:ext cx="839162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67">
                  <a:extLst>
                    <a:ext uri="{FF2B5EF4-FFF2-40B4-BE49-F238E27FC236}">
                      <a16:creationId xmlns:a16="http://schemas.microsoft.com/office/drawing/2014/main" id="{9A7B977D-7D32-4C3E-8745-8242007E00E2}"/>
                    </a:ext>
                  </a:extLst>
                </p:cNvPr>
                <p:cNvSpPr/>
                <p:nvPr/>
              </p:nvSpPr>
              <p:spPr>
                <a:xfrm>
                  <a:off x="5497231" y="5527608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67">
                  <a:extLst>
                    <a:ext uri="{FF2B5EF4-FFF2-40B4-BE49-F238E27FC236}">
                      <a16:creationId xmlns:a16="http://schemas.microsoft.com/office/drawing/2014/main" id="{9A7B977D-7D32-4C3E-8745-8242007E00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231" y="5527608"/>
                  <a:ext cx="839162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68">
                  <a:extLst>
                    <a:ext uri="{FF2B5EF4-FFF2-40B4-BE49-F238E27FC236}">
                      <a16:creationId xmlns:a16="http://schemas.microsoft.com/office/drawing/2014/main" id="{2697A43E-31F0-4547-B6BF-3F361E1D5477}"/>
                    </a:ext>
                  </a:extLst>
                </p:cNvPr>
                <p:cNvSpPr/>
                <p:nvPr/>
              </p:nvSpPr>
              <p:spPr>
                <a:xfrm>
                  <a:off x="6875638" y="5216907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68">
                  <a:extLst>
                    <a:ext uri="{FF2B5EF4-FFF2-40B4-BE49-F238E27FC236}">
                      <a16:creationId xmlns:a16="http://schemas.microsoft.com/office/drawing/2014/main" id="{2697A43E-31F0-4547-B6BF-3F361E1D54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638" y="5216907"/>
                  <a:ext cx="839162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69">
                  <a:extLst>
                    <a:ext uri="{FF2B5EF4-FFF2-40B4-BE49-F238E27FC236}">
                      <a16:creationId xmlns:a16="http://schemas.microsoft.com/office/drawing/2014/main" id="{681FE3CF-AC3D-4587-B579-DC560E125990}"/>
                    </a:ext>
                  </a:extLst>
                </p:cNvPr>
                <p:cNvSpPr/>
                <p:nvPr/>
              </p:nvSpPr>
              <p:spPr>
                <a:xfrm>
                  <a:off x="6890863" y="5517733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69">
                  <a:extLst>
                    <a:ext uri="{FF2B5EF4-FFF2-40B4-BE49-F238E27FC236}">
                      <a16:creationId xmlns:a16="http://schemas.microsoft.com/office/drawing/2014/main" id="{681FE3CF-AC3D-4587-B579-DC560E125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0863" y="5517733"/>
                  <a:ext cx="839162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70">
                  <a:extLst>
                    <a:ext uri="{FF2B5EF4-FFF2-40B4-BE49-F238E27FC236}">
                      <a16:creationId xmlns:a16="http://schemas.microsoft.com/office/drawing/2014/main" id="{EC393C8B-01C0-439F-A090-7DAA4A3C156D}"/>
                    </a:ext>
                  </a:extLst>
                </p:cNvPr>
                <p:cNvSpPr/>
                <p:nvPr/>
              </p:nvSpPr>
              <p:spPr>
                <a:xfrm>
                  <a:off x="6722139" y="4609613"/>
                  <a:ext cx="839162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1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1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1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1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1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70">
                  <a:extLst>
                    <a:ext uri="{FF2B5EF4-FFF2-40B4-BE49-F238E27FC236}">
                      <a16:creationId xmlns:a16="http://schemas.microsoft.com/office/drawing/2014/main" id="{EC393C8B-01C0-439F-A090-7DAA4A3C15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139" y="4609613"/>
                  <a:ext cx="839162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71">
                  <a:extLst>
                    <a:ext uri="{FF2B5EF4-FFF2-40B4-BE49-F238E27FC236}">
                      <a16:creationId xmlns:a16="http://schemas.microsoft.com/office/drawing/2014/main" id="{02066638-855D-499B-9A9E-AC716E014A89}"/>
                    </a:ext>
                  </a:extLst>
                </p:cNvPr>
                <p:cNvSpPr/>
                <p:nvPr/>
              </p:nvSpPr>
              <p:spPr>
                <a:xfrm>
                  <a:off x="5689406" y="4346012"/>
                  <a:ext cx="839162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71">
                  <a:extLst>
                    <a:ext uri="{FF2B5EF4-FFF2-40B4-BE49-F238E27FC236}">
                      <a16:creationId xmlns:a16="http://schemas.microsoft.com/office/drawing/2014/main" id="{02066638-855D-499B-9A9E-AC716E014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406" y="4346012"/>
                  <a:ext cx="839162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72">
                  <a:extLst>
                    <a:ext uri="{FF2B5EF4-FFF2-40B4-BE49-F238E27FC236}">
                      <a16:creationId xmlns:a16="http://schemas.microsoft.com/office/drawing/2014/main" id="{000649F9-155F-4596-B3E9-C78B3E8AF0C0}"/>
                    </a:ext>
                  </a:extLst>
                </p:cNvPr>
                <p:cNvSpPr/>
                <p:nvPr/>
              </p:nvSpPr>
              <p:spPr>
                <a:xfrm>
                  <a:off x="6623394" y="4347802"/>
                  <a:ext cx="839162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72">
                  <a:extLst>
                    <a:ext uri="{FF2B5EF4-FFF2-40B4-BE49-F238E27FC236}">
                      <a16:creationId xmlns:a16="http://schemas.microsoft.com/office/drawing/2014/main" id="{000649F9-155F-4596-B3E9-C78B3E8AF0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394" y="4347802"/>
                  <a:ext cx="839162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73">
                  <a:extLst>
                    <a:ext uri="{FF2B5EF4-FFF2-40B4-BE49-F238E27FC236}">
                      <a16:creationId xmlns:a16="http://schemas.microsoft.com/office/drawing/2014/main" id="{2D22C485-615E-43BD-AB26-3A9952EB1B64}"/>
                    </a:ext>
                  </a:extLst>
                </p:cNvPr>
                <p:cNvSpPr/>
                <p:nvPr/>
              </p:nvSpPr>
              <p:spPr>
                <a:xfrm>
                  <a:off x="7337323" y="5357336"/>
                  <a:ext cx="839162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73">
                  <a:extLst>
                    <a:ext uri="{FF2B5EF4-FFF2-40B4-BE49-F238E27FC236}">
                      <a16:creationId xmlns:a16="http://schemas.microsoft.com/office/drawing/2014/main" id="{2D22C485-615E-43BD-AB26-3A9952EB1B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7323" y="5357336"/>
                  <a:ext cx="839162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74">
                  <a:extLst>
                    <a:ext uri="{FF2B5EF4-FFF2-40B4-BE49-F238E27FC236}">
                      <a16:creationId xmlns:a16="http://schemas.microsoft.com/office/drawing/2014/main" id="{667281C2-C64F-4F36-BC46-DEE68B49083D}"/>
                    </a:ext>
                  </a:extLst>
                </p:cNvPr>
                <p:cNvSpPr/>
                <p:nvPr/>
              </p:nvSpPr>
              <p:spPr>
                <a:xfrm>
                  <a:off x="5003405" y="5361710"/>
                  <a:ext cx="839162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74">
                  <a:extLst>
                    <a:ext uri="{FF2B5EF4-FFF2-40B4-BE49-F238E27FC236}">
                      <a16:creationId xmlns:a16="http://schemas.microsoft.com/office/drawing/2014/main" id="{667281C2-C64F-4F36-BC46-DEE68B4908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405" y="5361710"/>
                  <a:ext cx="839162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75">
                  <a:extLst>
                    <a:ext uri="{FF2B5EF4-FFF2-40B4-BE49-F238E27FC236}">
                      <a16:creationId xmlns:a16="http://schemas.microsoft.com/office/drawing/2014/main" id="{70148F5A-9BA0-4687-BFCE-489BD2052708}"/>
                    </a:ext>
                  </a:extLst>
                </p:cNvPr>
                <p:cNvSpPr/>
                <p:nvPr/>
              </p:nvSpPr>
              <p:spPr>
                <a:xfrm>
                  <a:off x="4414479" y="5682080"/>
                  <a:ext cx="839162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75">
                  <a:extLst>
                    <a:ext uri="{FF2B5EF4-FFF2-40B4-BE49-F238E27FC236}">
                      <a16:creationId xmlns:a16="http://schemas.microsoft.com/office/drawing/2014/main" id="{70148F5A-9BA0-4687-BFCE-489BD20527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479" y="5682080"/>
                  <a:ext cx="839162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77">
                  <a:extLst>
                    <a:ext uri="{FF2B5EF4-FFF2-40B4-BE49-F238E27FC236}">
                      <a16:creationId xmlns:a16="http://schemas.microsoft.com/office/drawing/2014/main" id="{2402EF3E-C13A-452F-8468-EC257A7E0E58}"/>
                    </a:ext>
                  </a:extLst>
                </p:cNvPr>
                <p:cNvSpPr/>
                <p:nvPr/>
              </p:nvSpPr>
              <p:spPr>
                <a:xfrm>
                  <a:off x="7961740" y="5678201"/>
                  <a:ext cx="839162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77">
                  <a:extLst>
                    <a:ext uri="{FF2B5EF4-FFF2-40B4-BE49-F238E27FC236}">
                      <a16:creationId xmlns:a16="http://schemas.microsoft.com/office/drawing/2014/main" id="{2402EF3E-C13A-452F-8468-EC257A7E0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1740" y="5678201"/>
                  <a:ext cx="839162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78">
                  <a:extLst>
                    <a:ext uri="{FF2B5EF4-FFF2-40B4-BE49-F238E27FC236}">
                      <a16:creationId xmlns:a16="http://schemas.microsoft.com/office/drawing/2014/main" id="{94831583-EA03-4639-A5AA-13A5D6646FDC}"/>
                    </a:ext>
                  </a:extLst>
                </p:cNvPr>
                <p:cNvSpPr/>
                <p:nvPr/>
              </p:nvSpPr>
              <p:spPr>
                <a:xfrm>
                  <a:off x="7507993" y="5532403"/>
                  <a:ext cx="8391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l-GR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78">
                  <a:extLst>
                    <a:ext uri="{FF2B5EF4-FFF2-40B4-BE49-F238E27FC236}">
                      <a16:creationId xmlns:a16="http://schemas.microsoft.com/office/drawing/2014/main" id="{94831583-EA03-4639-A5AA-13A5D6646F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7993" y="5532403"/>
                  <a:ext cx="839162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104">
            <a:extLst>
              <a:ext uri="{FF2B5EF4-FFF2-40B4-BE49-F238E27FC236}">
                <a16:creationId xmlns:a16="http://schemas.microsoft.com/office/drawing/2014/main" id="{9A8ADEAF-B891-4865-872D-6B358C101823}"/>
              </a:ext>
            </a:extLst>
          </p:cNvPr>
          <p:cNvSpPr txBox="1"/>
          <p:nvPr/>
        </p:nvSpPr>
        <p:spPr>
          <a:xfrm>
            <a:off x="5624718" y="5712248"/>
            <a:ext cx="110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28" name="Group 105">
            <a:extLst>
              <a:ext uri="{FF2B5EF4-FFF2-40B4-BE49-F238E27FC236}">
                <a16:creationId xmlns:a16="http://schemas.microsoft.com/office/drawing/2014/main" id="{1FF49EB9-8ED8-4E50-96FA-B154E915524C}"/>
              </a:ext>
            </a:extLst>
          </p:cNvPr>
          <p:cNvGrpSpPr/>
          <p:nvPr/>
        </p:nvGrpSpPr>
        <p:grpSpPr>
          <a:xfrm>
            <a:off x="377844" y="5380726"/>
            <a:ext cx="9390512" cy="858850"/>
            <a:chOff x="340756" y="2784297"/>
            <a:chExt cx="9390512" cy="858850"/>
          </a:xfrm>
        </p:grpSpPr>
        <p:grpSp>
          <p:nvGrpSpPr>
            <p:cNvPr id="29" name="Group 106">
              <a:extLst>
                <a:ext uri="{FF2B5EF4-FFF2-40B4-BE49-F238E27FC236}">
                  <a16:creationId xmlns:a16="http://schemas.microsoft.com/office/drawing/2014/main" id="{912EBC62-F5A5-4BBB-B316-76420504EDBC}"/>
                </a:ext>
              </a:extLst>
            </p:cNvPr>
            <p:cNvGrpSpPr/>
            <p:nvPr/>
          </p:nvGrpSpPr>
          <p:grpSpPr>
            <a:xfrm>
              <a:off x="340756" y="2784297"/>
              <a:ext cx="9390512" cy="858052"/>
              <a:chOff x="340756" y="2784297"/>
              <a:chExt cx="9390512" cy="858052"/>
            </a:xfrm>
          </p:grpSpPr>
          <p:cxnSp>
            <p:nvCxnSpPr>
              <p:cNvPr id="32" name="Straight Arrow Connector 109">
                <a:extLst>
                  <a:ext uri="{FF2B5EF4-FFF2-40B4-BE49-F238E27FC236}">
                    <a16:creationId xmlns:a16="http://schemas.microsoft.com/office/drawing/2014/main" id="{A20CEBF0-FCF9-4FE8-B6B1-8A381D550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756" y="2784297"/>
                <a:ext cx="9055171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10">
                <a:extLst>
                  <a:ext uri="{FF2B5EF4-FFF2-40B4-BE49-F238E27FC236}">
                    <a16:creationId xmlns:a16="http://schemas.microsoft.com/office/drawing/2014/main" id="{8B3C9F26-FAB3-4D19-9045-80B4F6822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6264" y="2784297"/>
                <a:ext cx="0" cy="32796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11">
                <a:extLst>
                  <a:ext uri="{FF2B5EF4-FFF2-40B4-BE49-F238E27FC236}">
                    <a16:creationId xmlns:a16="http://schemas.microsoft.com/office/drawing/2014/main" id="{AA12E8E1-F022-4EF7-BA42-F5BFA99E5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0552" y="2784297"/>
                <a:ext cx="0" cy="31850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112">
                <a:extLst>
                  <a:ext uri="{FF2B5EF4-FFF2-40B4-BE49-F238E27FC236}">
                    <a16:creationId xmlns:a16="http://schemas.microsoft.com/office/drawing/2014/main" id="{7D41DF99-E106-4C3F-93E3-51994E79BC33}"/>
                  </a:ext>
                </a:extLst>
              </p:cNvPr>
              <p:cNvSpPr txBox="1"/>
              <p:nvPr/>
            </p:nvSpPr>
            <p:spPr>
              <a:xfrm>
                <a:off x="3593288" y="3095851"/>
                <a:ext cx="10171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-.50</a:t>
                </a:r>
              </a:p>
            </p:txBody>
          </p:sp>
          <p:cxnSp>
            <p:nvCxnSpPr>
              <p:cNvPr id="36" name="Straight Connector 113">
                <a:extLst>
                  <a:ext uri="{FF2B5EF4-FFF2-40B4-BE49-F238E27FC236}">
                    <a16:creationId xmlns:a16="http://schemas.microsoft.com/office/drawing/2014/main" id="{A43D6634-815B-4283-83FD-520C5C3BE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7696" y="2784297"/>
                <a:ext cx="0" cy="3283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114">
                <a:extLst>
                  <a:ext uri="{FF2B5EF4-FFF2-40B4-BE49-F238E27FC236}">
                    <a16:creationId xmlns:a16="http://schemas.microsoft.com/office/drawing/2014/main" id="{86B86C89-CC2E-47BE-B404-630D4FA39B84}"/>
                  </a:ext>
                </a:extLst>
              </p:cNvPr>
              <p:cNvSpPr txBox="1"/>
              <p:nvPr/>
            </p:nvSpPr>
            <p:spPr>
              <a:xfrm>
                <a:off x="4552620" y="3088536"/>
                <a:ext cx="10323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-.25</a:t>
                </a:r>
              </a:p>
            </p:txBody>
          </p:sp>
          <p:cxnSp>
            <p:nvCxnSpPr>
              <p:cNvPr id="38" name="Straight Connector 115">
                <a:extLst>
                  <a:ext uri="{FF2B5EF4-FFF2-40B4-BE49-F238E27FC236}">
                    <a16:creationId xmlns:a16="http://schemas.microsoft.com/office/drawing/2014/main" id="{12B1D5DD-E8CC-43FB-A510-11533EF6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9128" y="2784297"/>
                <a:ext cx="0" cy="3185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116">
                <a:extLst>
                  <a:ext uri="{FF2B5EF4-FFF2-40B4-BE49-F238E27FC236}">
                    <a16:creationId xmlns:a16="http://schemas.microsoft.com/office/drawing/2014/main" id="{E76FA3D2-BE66-46E2-B06E-6AF72CB3F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064" y="2784297"/>
                <a:ext cx="0" cy="32796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117">
                <a:extLst>
                  <a:ext uri="{FF2B5EF4-FFF2-40B4-BE49-F238E27FC236}">
                    <a16:creationId xmlns:a16="http://schemas.microsoft.com/office/drawing/2014/main" id="{F361C6C6-9C1D-477F-A2EF-0A54CBCDEAF6}"/>
                  </a:ext>
                </a:extLst>
              </p:cNvPr>
              <p:cNvSpPr txBox="1"/>
              <p:nvPr/>
            </p:nvSpPr>
            <p:spPr>
              <a:xfrm>
                <a:off x="6576894" y="3109087"/>
                <a:ext cx="10323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.25</a:t>
                </a:r>
              </a:p>
            </p:txBody>
          </p:sp>
          <p:cxnSp>
            <p:nvCxnSpPr>
              <p:cNvPr id="41" name="Straight Connector 118">
                <a:extLst>
                  <a:ext uri="{FF2B5EF4-FFF2-40B4-BE49-F238E27FC236}">
                    <a16:creationId xmlns:a16="http://schemas.microsoft.com/office/drawing/2014/main" id="{42CBAD4E-86DB-4186-AD78-20A584BB1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913" y="2784297"/>
                <a:ext cx="0" cy="32796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120">
                <a:extLst>
                  <a:ext uri="{FF2B5EF4-FFF2-40B4-BE49-F238E27FC236}">
                    <a16:creationId xmlns:a16="http://schemas.microsoft.com/office/drawing/2014/main" id="{14094BE8-5BDE-48C8-A5F6-7FC9C45362C4}"/>
                  </a:ext>
                </a:extLst>
              </p:cNvPr>
              <p:cNvSpPr txBox="1"/>
              <p:nvPr/>
            </p:nvSpPr>
            <p:spPr>
              <a:xfrm>
                <a:off x="491675" y="3112264"/>
                <a:ext cx="10171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-1.25</a:t>
                </a:r>
              </a:p>
            </p:txBody>
          </p:sp>
          <p:sp>
            <p:nvSpPr>
              <p:cNvPr id="43" name="TextBox 121">
                <a:extLst>
                  <a:ext uri="{FF2B5EF4-FFF2-40B4-BE49-F238E27FC236}">
                    <a16:creationId xmlns:a16="http://schemas.microsoft.com/office/drawing/2014/main" id="{3AB5D581-81C8-47CA-82D1-C6311342B3A5}"/>
                  </a:ext>
                </a:extLst>
              </p:cNvPr>
              <p:cNvSpPr txBox="1"/>
              <p:nvPr/>
            </p:nvSpPr>
            <p:spPr>
              <a:xfrm>
                <a:off x="7595327" y="3119129"/>
                <a:ext cx="11076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.50</a:t>
                </a:r>
              </a:p>
            </p:txBody>
          </p:sp>
          <p:sp>
            <p:nvSpPr>
              <p:cNvPr id="44" name="TextBox 122">
                <a:extLst>
                  <a:ext uri="{FF2B5EF4-FFF2-40B4-BE49-F238E27FC236}">
                    <a16:creationId xmlns:a16="http://schemas.microsoft.com/office/drawing/2014/main" id="{E923AA56-5C3C-41C0-95B7-F06B4C15EF31}"/>
                  </a:ext>
                </a:extLst>
              </p:cNvPr>
              <p:cNvSpPr txBox="1"/>
              <p:nvPr/>
            </p:nvSpPr>
            <p:spPr>
              <a:xfrm>
                <a:off x="8623666" y="3111930"/>
                <a:ext cx="11076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.75</a:t>
                </a:r>
              </a:p>
            </p:txBody>
          </p:sp>
          <p:cxnSp>
            <p:nvCxnSpPr>
              <p:cNvPr id="45" name="Straight Connector 123">
                <a:extLst>
                  <a:ext uri="{FF2B5EF4-FFF2-40B4-BE49-F238E27FC236}">
                    <a16:creationId xmlns:a16="http://schemas.microsoft.com/office/drawing/2014/main" id="{03A7B6A3-EBCF-4198-BB8C-F6871C79F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7467" y="2784297"/>
                <a:ext cx="0" cy="3070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107">
              <a:extLst>
                <a:ext uri="{FF2B5EF4-FFF2-40B4-BE49-F238E27FC236}">
                  <a16:creationId xmlns:a16="http://schemas.microsoft.com/office/drawing/2014/main" id="{30D99842-D52F-4AC8-BEB7-028492A64B77}"/>
                </a:ext>
              </a:extLst>
            </p:cNvPr>
            <p:cNvCxnSpPr>
              <a:cxnSpLocks/>
            </p:cNvCxnSpPr>
            <p:nvPr/>
          </p:nvCxnSpPr>
          <p:spPr>
            <a:xfrm>
              <a:off x="3096124" y="2791960"/>
              <a:ext cx="0" cy="32796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108">
              <a:extLst>
                <a:ext uri="{FF2B5EF4-FFF2-40B4-BE49-F238E27FC236}">
                  <a16:creationId xmlns:a16="http://schemas.microsoft.com/office/drawing/2014/main" id="{693C58A5-F14A-4F9C-8D4F-88377E0ABD92}"/>
                </a:ext>
              </a:extLst>
            </p:cNvPr>
            <p:cNvSpPr txBox="1"/>
            <p:nvPr/>
          </p:nvSpPr>
          <p:spPr>
            <a:xfrm>
              <a:off x="2558678" y="3119927"/>
              <a:ext cx="10171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-.75</a:t>
              </a:r>
            </a:p>
          </p:txBody>
        </p:sp>
      </p:grpSp>
      <p:cxnSp>
        <p:nvCxnSpPr>
          <p:cNvPr id="46" name="Straight Connector 124">
            <a:extLst>
              <a:ext uri="{FF2B5EF4-FFF2-40B4-BE49-F238E27FC236}">
                <a16:creationId xmlns:a16="http://schemas.microsoft.com/office/drawing/2014/main" id="{4EF41594-4F61-401C-AC47-BC56AB8F0EFB}"/>
              </a:ext>
            </a:extLst>
          </p:cNvPr>
          <p:cNvCxnSpPr>
            <a:cxnSpLocks/>
          </p:cNvCxnSpPr>
          <p:nvPr/>
        </p:nvCxnSpPr>
        <p:spPr>
          <a:xfrm>
            <a:off x="6179852" y="5106523"/>
            <a:ext cx="0" cy="68836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82">
                <a:extLst>
                  <a:ext uri="{FF2B5EF4-FFF2-40B4-BE49-F238E27FC236}">
                    <a16:creationId xmlns:a16="http://schemas.microsoft.com/office/drawing/2014/main" id="{C8284382-B4A5-45F0-B5CB-0A9370D0D60D}"/>
                  </a:ext>
                </a:extLst>
              </p:cNvPr>
              <p:cNvSpPr txBox="1"/>
              <p:nvPr/>
            </p:nvSpPr>
            <p:spPr>
              <a:xfrm>
                <a:off x="607008" y="4535810"/>
                <a:ext cx="33831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l-GR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l-GR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7" name="TextBox 82">
                <a:extLst>
                  <a:ext uri="{FF2B5EF4-FFF2-40B4-BE49-F238E27FC236}">
                    <a16:creationId xmlns:a16="http://schemas.microsoft.com/office/drawing/2014/main" id="{C8284382-B4A5-45F0-B5CB-0A9370D0D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8" y="4535810"/>
                <a:ext cx="3383123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83">
            <a:extLst>
              <a:ext uri="{FF2B5EF4-FFF2-40B4-BE49-F238E27FC236}">
                <a16:creationId xmlns:a16="http://schemas.microsoft.com/office/drawing/2014/main" id="{55FE0159-CB9E-49C9-ABAE-D3CEC2CDC283}"/>
              </a:ext>
            </a:extLst>
          </p:cNvPr>
          <p:cNvCxnSpPr>
            <a:cxnSpLocks/>
          </p:cNvCxnSpPr>
          <p:nvPr/>
        </p:nvCxnSpPr>
        <p:spPr>
          <a:xfrm>
            <a:off x="2197934" y="5057414"/>
            <a:ext cx="4536" cy="65814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84">
            <a:extLst>
              <a:ext uri="{FF2B5EF4-FFF2-40B4-BE49-F238E27FC236}">
                <a16:creationId xmlns:a16="http://schemas.microsoft.com/office/drawing/2014/main" id="{D31C982E-A85D-48D9-935F-2F68DAE3FEF9}"/>
              </a:ext>
            </a:extLst>
          </p:cNvPr>
          <p:cNvSpPr txBox="1"/>
          <p:nvPr/>
        </p:nvSpPr>
        <p:spPr>
          <a:xfrm>
            <a:off x="1673152" y="5684269"/>
            <a:ext cx="108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-0.97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83">
                <a:extLst>
                  <a:ext uri="{FF2B5EF4-FFF2-40B4-BE49-F238E27FC236}">
                    <a16:creationId xmlns:a16="http://schemas.microsoft.com/office/drawing/2014/main" id="{EB34F514-BDA3-4C5D-AF64-663D50CA43D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8819" y="1536426"/>
              <a:ext cx="3373039" cy="172590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64505">
                      <a:extLst>
                        <a:ext uri="{9D8B030D-6E8A-4147-A177-3AD203B41FA5}">
                          <a16:colId xmlns:a16="http://schemas.microsoft.com/office/drawing/2014/main" val="326497645"/>
                        </a:ext>
                      </a:extLst>
                    </a:gridCol>
                    <a:gridCol w="1154267">
                      <a:extLst>
                        <a:ext uri="{9D8B030D-6E8A-4147-A177-3AD203B41FA5}">
                          <a16:colId xmlns:a16="http://schemas.microsoft.com/office/drawing/2014/main" val="4283525803"/>
                        </a:ext>
                      </a:extLst>
                    </a:gridCol>
                    <a:gridCol w="1154267">
                      <a:extLst>
                        <a:ext uri="{9D8B030D-6E8A-4147-A177-3AD203B41FA5}">
                          <a16:colId xmlns:a16="http://schemas.microsoft.com/office/drawing/2014/main" val="1774255496"/>
                        </a:ext>
                      </a:extLst>
                    </a:gridCol>
                  </a:tblGrid>
                  <a:tr h="48878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Stent</a:t>
                          </a:r>
                          <a:endParaRPr lang="en-US" sz="32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Control</a:t>
                          </a:r>
                          <a:endParaRPr lang="en-US" sz="32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338696"/>
                      </a:ext>
                    </a:extLst>
                  </a:tr>
                  <a:tr h="41014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C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2.26</a:t>
                          </a:r>
                          <a:endParaRPr lang="en-US" sz="3200" b="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C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3.23</a:t>
                          </a:r>
                          <a:endParaRPr lang="en-US" sz="3200" b="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605969"/>
                      </a:ext>
                    </a:extLst>
                  </a:tr>
                  <a:tr h="43561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1.78</a:t>
                          </a:r>
                          <a:endParaRPr lang="en-US" sz="3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1.78</a:t>
                          </a:r>
                          <a:endParaRPr lang="en-US" sz="3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512603"/>
                      </a:ext>
                    </a:extLst>
                  </a:tr>
                  <a:tr h="37929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98</a:t>
                          </a:r>
                          <a:endParaRPr lang="en-US" sz="3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93</a:t>
                          </a:r>
                          <a:endParaRPr lang="en-US" sz="3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1367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83">
                <a:extLst>
                  <a:ext uri="{FF2B5EF4-FFF2-40B4-BE49-F238E27FC236}">
                    <a16:creationId xmlns:a16="http://schemas.microsoft.com/office/drawing/2014/main" id="{EB34F514-BDA3-4C5D-AF64-663D50CA43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43038"/>
                  </p:ext>
                </p:extLst>
              </p:nvPr>
            </p:nvGraphicFramePr>
            <p:xfrm>
              <a:off x="598819" y="1536426"/>
              <a:ext cx="3373039" cy="172590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064505">
                      <a:extLst>
                        <a:ext uri="{9D8B030D-6E8A-4147-A177-3AD203B41FA5}">
                          <a16:colId xmlns:a16="http://schemas.microsoft.com/office/drawing/2014/main" val="326497645"/>
                        </a:ext>
                      </a:extLst>
                    </a:gridCol>
                    <a:gridCol w="1154267">
                      <a:extLst>
                        <a:ext uri="{9D8B030D-6E8A-4147-A177-3AD203B41FA5}">
                          <a16:colId xmlns:a16="http://schemas.microsoft.com/office/drawing/2014/main" val="4283525803"/>
                        </a:ext>
                      </a:extLst>
                    </a:gridCol>
                    <a:gridCol w="1154267">
                      <a:extLst>
                        <a:ext uri="{9D8B030D-6E8A-4147-A177-3AD203B41FA5}">
                          <a16:colId xmlns:a16="http://schemas.microsoft.com/office/drawing/2014/main" val="1774255496"/>
                        </a:ext>
                      </a:extLst>
                    </a:gridCol>
                  </a:tblGrid>
                  <a:tr h="48878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Stent</a:t>
                          </a:r>
                          <a:endParaRPr lang="en-US" sz="32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Control</a:t>
                          </a:r>
                          <a:endParaRPr lang="en-US" sz="32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338696"/>
                      </a:ext>
                    </a:extLst>
                  </a:tr>
                  <a:tr h="4101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571" t="-120588" r="-217714" b="-236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C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2.26</a:t>
                          </a:r>
                          <a:endParaRPr lang="en-US" sz="3200" b="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rgbClr val="C00000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3.23</a:t>
                          </a:r>
                          <a:endParaRPr lang="en-US" sz="3200" b="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605969"/>
                      </a:ext>
                    </a:extLst>
                  </a:tr>
                  <a:tr h="4356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571" t="-208333" r="-217714" b="-12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1.78</a:t>
                          </a:r>
                          <a:endParaRPr lang="en-US" sz="3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1.78</a:t>
                          </a:r>
                          <a:endParaRPr lang="en-US" sz="3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51260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98</a:t>
                          </a:r>
                          <a:endParaRPr lang="en-US" sz="3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93</a:t>
                          </a:r>
                          <a:endParaRPr lang="en-US" sz="3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13678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3" name="Straight Connector 6">
            <a:extLst>
              <a:ext uri="{FF2B5EF4-FFF2-40B4-BE49-F238E27FC236}">
                <a16:creationId xmlns:a16="http://schemas.microsoft.com/office/drawing/2014/main" id="{E64AFC30-D925-430F-B9CB-8DDAAC799A64}"/>
              </a:ext>
            </a:extLst>
          </p:cNvPr>
          <p:cNvCxnSpPr/>
          <p:nvPr/>
        </p:nvCxnSpPr>
        <p:spPr>
          <a:xfrm flipH="1">
            <a:off x="538702" y="5299899"/>
            <a:ext cx="2430363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80">
            <a:extLst>
              <a:ext uri="{FF2B5EF4-FFF2-40B4-BE49-F238E27FC236}">
                <a16:creationId xmlns:a16="http://schemas.microsoft.com/office/drawing/2014/main" id="{28E33189-640D-400A-BE03-BA210BB164AB}"/>
              </a:ext>
            </a:extLst>
          </p:cNvPr>
          <p:cNvSpPr txBox="1"/>
          <p:nvPr/>
        </p:nvSpPr>
        <p:spPr>
          <a:xfrm>
            <a:off x="3532546" y="3734684"/>
            <a:ext cx="5464133" cy="13849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How unlikely was our data?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800" dirty="0" smtClean="0"/>
              <a:t>Probability </a:t>
            </a:r>
            <a:r>
              <a:rPr lang="en-US" sz="2800" dirty="0"/>
              <a:t>of getting this result or more extreme? </a:t>
            </a:r>
            <a:r>
              <a:rPr lang="en-US" sz="2800" b="1" dirty="0" smtClean="0">
                <a:solidFill>
                  <a:srgbClr val="00B050"/>
                </a:solidFill>
              </a:rPr>
              <a:t>p-value=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0.0001</a:t>
            </a:r>
            <a:endParaRPr lang="en-US" altLang="zh-CN" sz="2800" dirty="0"/>
          </a:p>
        </p:txBody>
      </p:sp>
      <p:sp>
        <p:nvSpPr>
          <p:cNvPr id="55" name="Rectangle 5">
            <a:extLst>
              <a:ext uri="{FF2B5EF4-FFF2-40B4-BE49-F238E27FC236}">
                <a16:creationId xmlns:a16="http://schemas.microsoft.com/office/drawing/2014/main" id="{A497358D-4611-4C1A-95C4-4AD544162CB1}"/>
              </a:ext>
            </a:extLst>
          </p:cNvPr>
          <p:cNvSpPr/>
          <p:nvPr/>
        </p:nvSpPr>
        <p:spPr>
          <a:xfrm>
            <a:off x="537158" y="5300934"/>
            <a:ext cx="1645595" cy="83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86">
            <a:extLst>
              <a:ext uri="{FF2B5EF4-FFF2-40B4-BE49-F238E27FC236}">
                <a16:creationId xmlns:a16="http://schemas.microsoft.com/office/drawing/2014/main" id="{330323A3-740C-4EA0-8A37-C903EC2C46E3}"/>
              </a:ext>
            </a:extLst>
          </p:cNvPr>
          <p:cNvCxnSpPr>
            <a:cxnSpLocks/>
          </p:cNvCxnSpPr>
          <p:nvPr/>
        </p:nvCxnSpPr>
        <p:spPr>
          <a:xfrm flipH="1" flipV="1">
            <a:off x="1828724" y="5445139"/>
            <a:ext cx="493508" cy="7925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87">
            <a:extLst>
              <a:ext uri="{FF2B5EF4-FFF2-40B4-BE49-F238E27FC236}">
                <a16:creationId xmlns:a16="http://schemas.microsoft.com/office/drawing/2014/main" id="{A6A2FE92-14E4-44A6-9EBE-4680D6D4579B}"/>
              </a:ext>
            </a:extLst>
          </p:cNvPr>
          <p:cNvSpPr txBox="1"/>
          <p:nvPr/>
        </p:nvSpPr>
        <p:spPr>
          <a:xfrm>
            <a:off x="2340606" y="6214804"/>
            <a:ext cx="2544604" cy="523220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This probability</a:t>
            </a:r>
          </a:p>
        </p:txBody>
      </p:sp>
      <p:sp>
        <p:nvSpPr>
          <p:cNvPr id="60" name="矩形 59"/>
          <p:cNvSpPr/>
          <p:nvPr/>
        </p:nvSpPr>
        <p:spPr>
          <a:xfrm>
            <a:off x="5210940" y="5926908"/>
            <a:ext cx="44438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B050"/>
                </a:solidFill>
              </a:rPr>
              <a:t>Very unlikely!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2095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  <p:bldP spid="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01515-C64B-459C-85DE-A8588C7EC746}"/>
              </a:ext>
            </a:extLst>
          </p:cNvPr>
          <p:cNvSpPr txBox="1"/>
          <p:nvPr/>
        </p:nvSpPr>
        <p:spPr>
          <a:xfrm>
            <a:off x="355107" y="266329"/>
            <a:ext cx="7642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Recap: The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0781A-A533-4C20-9BD6-9F721F49D3BF}"/>
              </a:ext>
            </a:extLst>
          </p:cNvPr>
          <p:cNvSpPr txBox="1"/>
          <p:nvPr/>
        </p:nvSpPr>
        <p:spPr>
          <a:xfrm>
            <a:off x="1027589" y="1407086"/>
            <a:ext cx="10442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Is there </a:t>
            </a:r>
            <a:r>
              <a:rPr lang="en-US" sz="3600" b="1" dirty="0"/>
              <a:t>convincing</a:t>
            </a:r>
            <a:r>
              <a:rPr lang="en-US" sz="3600" dirty="0"/>
              <a:t> </a:t>
            </a:r>
            <a:r>
              <a:rPr lang="en-US" sz="3600" b="1" dirty="0"/>
              <a:t>statistical evidence </a:t>
            </a:r>
            <a:r>
              <a:rPr lang="en-US" sz="3600" dirty="0"/>
              <a:t>that the stent lowered the average disability from stroke?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66544A-4A2E-4ADA-A10A-033615E48504}"/>
                  </a:ext>
                </a:extLst>
              </p:cNvPr>
              <p:cNvSpPr txBox="1"/>
              <p:nvPr/>
            </p:nvSpPr>
            <p:spPr>
              <a:xfrm>
                <a:off x="923279" y="2737515"/>
                <a:ext cx="4181382" cy="149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44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4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4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4400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400" dirty="0"/>
                  <a:t> </a:t>
                </a:r>
                <a:endParaRPr lang="en-US" sz="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66544A-4A2E-4ADA-A10A-033615E48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79" y="2737515"/>
                <a:ext cx="4181382" cy="1491114"/>
              </a:xfrm>
              <a:prstGeom prst="rect">
                <a:avLst/>
              </a:prstGeom>
              <a:blipFill>
                <a:blip r:embed="rId2"/>
                <a:stretch>
                  <a:fillRect t="-8163" b="-15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71F2C9-A981-4478-8202-030938111B67}"/>
                  </a:ext>
                </a:extLst>
              </p:cNvPr>
              <p:cNvSpPr txBox="1"/>
              <p:nvPr/>
            </p:nvSpPr>
            <p:spPr>
              <a:xfrm>
                <a:off x="5776402" y="2891403"/>
                <a:ext cx="5063231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/>
                  <a:t>2.26</a:t>
                </a:r>
                <a:r>
                  <a:rPr lang="en-US" sz="3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/>
                  <a:t>3.23</a:t>
                </a:r>
                <a:endParaRPr lang="en-US" sz="36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l-G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l-G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=−0.97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71F2C9-A981-4478-8202-030938111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402" y="2891403"/>
                <a:ext cx="5063231" cy="1292662"/>
              </a:xfrm>
              <a:prstGeom prst="rect">
                <a:avLst/>
              </a:prstGeom>
              <a:blipFill>
                <a:blip r:embed="rId3"/>
                <a:stretch>
                  <a:fillRect t="-7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46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66544A-4A2E-4ADA-A10A-033615E48504}"/>
                  </a:ext>
                </a:extLst>
              </p:cNvPr>
              <p:cNvSpPr txBox="1"/>
              <p:nvPr/>
            </p:nvSpPr>
            <p:spPr>
              <a:xfrm>
                <a:off x="923279" y="2737515"/>
                <a:ext cx="4181382" cy="149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4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4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4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4400" b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4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4400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400" dirty="0"/>
                  <a:t> </a:t>
                </a:r>
                <a:endParaRPr lang="en-US" sz="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66544A-4A2E-4ADA-A10A-033615E48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79" y="2737515"/>
                <a:ext cx="4181382" cy="1491114"/>
              </a:xfrm>
              <a:prstGeom prst="rect">
                <a:avLst/>
              </a:prstGeom>
              <a:blipFill>
                <a:blip r:embed="rId2"/>
                <a:stretch>
                  <a:fillRect t="-8163" b="-15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71F2C9-A981-4478-8202-030938111B67}"/>
                  </a:ext>
                </a:extLst>
              </p:cNvPr>
              <p:cNvSpPr txBox="1"/>
              <p:nvPr/>
            </p:nvSpPr>
            <p:spPr>
              <a:xfrm>
                <a:off x="5776402" y="2891403"/>
                <a:ext cx="5063231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/>
                  <a:t>2.26</a:t>
                </a:r>
                <a:r>
                  <a:rPr lang="en-US" sz="3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/>
                  <a:t>3.23</a:t>
                </a:r>
                <a:endParaRPr lang="en-US" sz="36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l-G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l-G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=−0.97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71F2C9-A981-4478-8202-030938111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402" y="2891403"/>
                <a:ext cx="5063231" cy="1292662"/>
              </a:xfrm>
              <a:prstGeom prst="rect">
                <a:avLst/>
              </a:prstGeom>
              <a:blipFill>
                <a:blip r:embed="rId3"/>
                <a:stretch>
                  <a:fillRect t="-7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93F26B6-8C7E-44E0-B83A-026F726E53E2}"/>
              </a:ext>
            </a:extLst>
          </p:cNvPr>
          <p:cNvSpPr txBox="1"/>
          <p:nvPr/>
        </p:nvSpPr>
        <p:spPr>
          <a:xfrm>
            <a:off x="1266824" y="4762616"/>
            <a:ext cx="4676775" cy="64633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1. Assume null is true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C4F32A-AB2E-46A8-A024-86180383BB82}"/>
              </a:ext>
            </a:extLst>
          </p:cNvPr>
          <p:cNvCxnSpPr>
            <a:cxnSpLocks/>
          </p:cNvCxnSpPr>
          <p:nvPr/>
        </p:nvCxnSpPr>
        <p:spPr>
          <a:xfrm flipV="1">
            <a:off x="3923930" y="3429000"/>
            <a:ext cx="0" cy="13415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9785C-2DA1-4942-A020-7EA31FFB29BB}"/>
              </a:ext>
            </a:extLst>
          </p:cNvPr>
          <p:cNvSpPr txBox="1"/>
          <p:nvPr/>
        </p:nvSpPr>
        <p:spPr>
          <a:xfrm>
            <a:off x="1027589" y="1407086"/>
            <a:ext cx="10442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Is there </a:t>
            </a:r>
            <a:r>
              <a:rPr lang="en-US" sz="3600" b="1" dirty="0"/>
              <a:t>convincing</a:t>
            </a:r>
            <a:r>
              <a:rPr lang="en-US" sz="3600" dirty="0"/>
              <a:t> </a:t>
            </a:r>
            <a:r>
              <a:rPr lang="en-US" sz="3600" b="1" dirty="0"/>
              <a:t>statistical evidence </a:t>
            </a:r>
            <a:r>
              <a:rPr lang="en-US" sz="3600" dirty="0"/>
              <a:t>that the stent lowered the average disability from stroke?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8027C-8926-4DFB-A900-1D1D8DAE9854}"/>
              </a:ext>
            </a:extLst>
          </p:cNvPr>
          <p:cNvSpPr txBox="1"/>
          <p:nvPr/>
        </p:nvSpPr>
        <p:spPr>
          <a:xfrm>
            <a:off x="355107" y="266329"/>
            <a:ext cx="7642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Recap: The Test</a:t>
            </a:r>
          </a:p>
        </p:txBody>
      </p:sp>
    </p:spTree>
    <p:extLst>
      <p:ext uri="{BB962C8B-B14F-4D97-AF65-F5344CB8AC3E}">
        <p14:creationId xmlns:p14="http://schemas.microsoft.com/office/powerpoint/2010/main" val="28609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53725-18D8-413B-ABDA-89BA81FCDB4F}"/>
              </a:ext>
            </a:extLst>
          </p:cNvPr>
          <p:cNvSpPr txBox="1"/>
          <p:nvPr/>
        </p:nvSpPr>
        <p:spPr>
          <a:xfrm>
            <a:off x="344565" y="335280"/>
            <a:ext cx="3328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jobs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C6CDB-6136-498C-BE8F-D4F39714A383}"/>
              </a:ext>
            </a:extLst>
          </p:cNvPr>
          <p:cNvSpPr txBox="1"/>
          <p:nvPr/>
        </p:nvSpPr>
        <p:spPr>
          <a:xfrm>
            <a:off x="318977" y="1630680"/>
            <a:ext cx="1187302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Wide </a:t>
            </a:r>
            <a:r>
              <a:rPr lang="en-US" sz="3600" dirty="0"/>
              <a:t>swath of jobs in the following </a:t>
            </a:r>
            <a:r>
              <a:rPr lang="en-US" sz="3600" b="1" dirty="0"/>
              <a:t>industries</a:t>
            </a:r>
            <a:r>
              <a:rPr lang="en-US" sz="3600" dirty="0"/>
              <a:t>: sales, administrative support, clerical services, and customer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Large range of </a:t>
            </a:r>
            <a:r>
              <a:rPr lang="en-US" sz="3600" b="1" dirty="0"/>
              <a:t>positions</a:t>
            </a:r>
            <a:r>
              <a:rPr lang="en-US" sz="3600" dirty="0"/>
              <a:t>, from “cashier work at retail establishments and clerical work in a mailroom to office and sales management positions.”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2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66544A-4A2E-4ADA-A10A-033615E48504}"/>
                  </a:ext>
                </a:extLst>
              </p:cNvPr>
              <p:cNvSpPr txBox="1"/>
              <p:nvPr/>
            </p:nvSpPr>
            <p:spPr>
              <a:xfrm>
                <a:off x="923279" y="2737515"/>
                <a:ext cx="4181382" cy="149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4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4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4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4400" b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4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4400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400" dirty="0"/>
                  <a:t> </a:t>
                </a:r>
                <a:endParaRPr lang="en-US" sz="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66544A-4A2E-4ADA-A10A-033615E48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79" y="2737515"/>
                <a:ext cx="4181382" cy="1491114"/>
              </a:xfrm>
              <a:prstGeom prst="rect">
                <a:avLst/>
              </a:prstGeom>
              <a:blipFill>
                <a:blip r:embed="rId2"/>
                <a:stretch>
                  <a:fillRect t="-8163" b="-15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71F2C9-A981-4478-8202-030938111B67}"/>
                  </a:ext>
                </a:extLst>
              </p:cNvPr>
              <p:cNvSpPr txBox="1"/>
              <p:nvPr/>
            </p:nvSpPr>
            <p:spPr>
              <a:xfrm>
                <a:off x="5776402" y="2891403"/>
                <a:ext cx="5063231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/>
                  <a:t>2.26</a:t>
                </a:r>
                <a:r>
                  <a:rPr lang="en-US" sz="3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/>
                  <a:t>3.23</a:t>
                </a:r>
                <a:endParaRPr lang="en-US" sz="36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l-GR" sz="3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l-GR" sz="3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71F2C9-A981-4478-8202-030938111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402" y="2891403"/>
                <a:ext cx="5063231" cy="1292662"/>
              </a:xfrm>
              <a:prstGeom prst="rect">
                <a:avLst/>
              </a:prstGeom>
              <a:blipFill>
                <a:blip r:embed="rId3"/>
                <a:stretch>
                  <a:fillRect t="-7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93F26B6-8C7E-44E0-B83A-026F726E53E2}"/>
              </a:ext>
            </a:extLst>
          </p:cNvPr>
          <p:cNvSpPr txBox="1"/>
          <p:nvPr/>
        </p:nvSpPr>
        <p:spPr>
          <a:xfrm>
            <a:off x="1266824" y="4762616"/>
            <a:ext cx="4676775" cy="646331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1. Assume null is true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C4F32A-AB2E-46A8-A024-86180383BB82}"/>
              </a:ext>
            </a:extLst>
          </p:cNvPr>
          <p:cNvCxnSpPr>
            <a:cxnSpLocks/>
          </p:cNvCxnSpPr>
          <p:nvPr/>
        </p:nvCxnSpPr>
        <p:spPr>
          <a:xfrm flipV="1">
            <a:off x="3923930" y="3429000"/>
            <a:ext cx="0" cy="13415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DD78D5-ACDB-42C7-BE2D-18DAC16646DF}"/>
              </a:ext>
            </a:extLst>
          </p:cNvPr>
          <p:cNvSpPr txBox="1"/>
          <p:nvPr/>
        </p:nvSpPr>
        <p:spPr>
          <a:xfrm>
            <a:off x="6309614" y="4743028"/>
            <a:ext cx="4680942" cy="1938992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2. How unlikely was our sampled data?</a:t>
            </a:r>
          </a:p>
          <a:p>
            <a:pPr algn="ctr"/>
            <a:r>
              <a:rPr lang="en-US" sz="4000" b="1" dirty="0">
                <a:solidFill>
                  <a:srgbClr val="00B050"/>
                </a:solidFill>
              </a:rPr>
              <a:t>p-value: 0.0001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endParaRPr lang="en-US" sz="4000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FAB6DA-E242-407E-84BA-AB5D82FF7CF2}"/>
              </a:ext>
            </a:extLst>
          </p:cNvPr>
          <p:cNvCxnSpPr>
            <a:cxnSpLocks/>
          </p:cNvCxnSpPr>
          <p:nvPr/>
        </p:nvCxnSpPr>
        <p:spPr>
          <a:xfrm flipV="1">
            <a:off x="8695297" y="4101483"/>
            <a:ext cx="475336" cy="649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C9C36A-84C6-4099-AF91-1CEF0C6B8BA5}"/>
              </a:ext>
            </a:extLst>
          </p:cNvPr>
          <p:cNvSpPr txBox="1"/>
          <p:nvPr/>
        </p:nvSpPr>
        <p:spPr>
          <a:xfrm>
            <a:off x="1027589" y="1407086"/>
            <a:ext cx="10442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Is there </a:t>
            </a:r>
            <a:r>
              <a:rPr lang="en-US" sz="3600" b="1" dirty="0"/>
              <a:t>convincing</a:t>
            </a:r>
            <a:r>
              <a:rPr lang="en-US" sz="3600" dirty="0"/>
              <a:t> </a:t>
            </a:r>
            <a:r>
              <a:rPr lang="en-US" sz="3600" b="1" dirty="0"/>
              <a:t>statistical evidence </a:t>
            </a:r>
            <a:r>
              <a:rPr lang="en-US" sz="3600" dirty="0"/>
              <a:t>that the stent lowered the average disability from stroke?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98F45-D44B-403E-8E53-092E36239E31}"/>
              </a:ext>
            </a:extLst>
          </p:cNvPr>
          <p:cNvSpPr txBox="1"/>
          <p:nvPr/>
        </p:nvSpPr>
        <p:spPr>
          <a:xfrm>
            <a:off x="355107" y="266329"/>
            <a:ext cx="7642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Recap: The Test</a:t>
            </a:r>
          </a:p>
        </p:txBody>
      </p:sp>
    </p:spTree>
    <p:extLst>
      <p:ext uri="{BB962C8B-B14F-4D97-AF65-F5344CB8AC3E}">
        <p14:creationId xmlns:p14="http://schemas.microsoft.com/office/powerpoint/2010/main" val="27383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66544A-4A2E-4ADA-A10A-033615E48504}"/>
                  </a:ext>
                </a:extLst>
              </p:cNvPr>
              <p:cNvSpPr txBox="1"/>
              <p:nvPr/>
            </p:nvSpPr>
            <p:spPr>
              <a:xfrm>
                <a:off x="923279" y="2737515"/>
                <a:ext cx="4181382" cy="149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4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4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4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4400" b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4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4400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400" dirty="0"/>
                  <a:t> </a:t>
                </a:r>
                <a:endParaRPr lang="en-US" sz="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66544A-4A2E-4ADA-A10A-033615E48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79" y="2737515"/>
                <a:ext cx="4181382" cy="1491114"/>
              </a:xfrm>
              <a:prstGeom prst="rect">
                <a:avLst/>
              </a:prstGeom>
              <a:blipFill>
                <a:blip r:embed="rId2"/>
                <a:stretch>
                  <a:fillRect t="-8163" b="-15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71F2C9-A981-4478-8202-030938111B67}"/>
                  </a:ext>
                </a:extLst>
              </p:cNvPr>
              <p:cNvSpPr txBox="1"/>
              <p:nvPr/>
            </p:nvSpPr>
            <p:spPr>
              <a:xfrm>
                <a:off x="5776402" y="2891403"/>
                <a:ext cx="5063231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/>
                  <a:t>2.26</a:t>
                </a:r>
                <a:r>
                  <a:rPr lang="en-US" sz="3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/>
                  <a:t>3.23</a:t>
                </a:r>
                <a:endParaRPr lang="en-US" sz="36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l-GR" sz="3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l-GR" sz="3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71F2C9-A981-4478-8202-030938111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402" y="2891403"/>
                <a:ext cx="5063231" cy="1292662"/>
              </a:xfrm>
              <a:prstGeom prst="rect">
                <a:avLst/>
              </a:prstGeom>
              <a:blipFill>
                <a:blip r:embed="rId3"/>
                <a:stretch>
                  <a:fillRect t="-7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3DD78D5-ACDB-42C7-BE2D-18DAC16646DF}"/>
              </a:ext>
            </a:extLst>
          </p:cNvPr>
          <p:cNvSpPr txBox="1"/>
          <p:nvPr/>
        </p:nvSpPr>
        <p:spPr>
          <a:xfrm>
            <a:off x="6309614" y="4743028"/>
            <a:ext cx="4680942" cy="1938992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2. How unlikely was our sampled data?</a:t>
            </a:r>
          </a:p>
          <a:p>
            <a:pPr algn="ctr"/>
            <a:r>
              <a:rPr lang="en-US" sz="4000" b="1" dirty="0">
                <a:solidFill>
                  <a:srgbClr val="00B050"/>
                </a:solidFill>
              </a:rPr>
              <a:t>p-value: 0.0001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endParaRPr lang="en-US" sz="4000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FAB6DA-E242-407E-84BA-AB5D82FF7CF2}"/>
              </a:ext>
            </a:extLst>
          </p:cNvPr>
          <p:cNvCxnSpPr>
            <a:cxnSpLocks/>
          </p:cNvCxnSpPr>
          <p:nvPr/>
        </p:nvCxnSpPr>
        <p:spPr>
          <a:xfrm flipV="1">
            <a:off x="8695297" y="4101483"/>
            <a:ext cx="475336" cy="6495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199AC1-EF91-4727-BFD9-7BB72310D5B9}"/>
              </a:ext>
            </a:extLst>
          </p:cNvPr>
          <p:cNvSpPr txBox="1"/>
          <p:nvPr/>
        </p:nvSpPr>
        <p:spPr>
          <a:xfrm>
            <a:off x="430297" y="4577759"/>
            <a:ext cx="5481682" cy="1938992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Our sample data was </a:t>
            </a:r>
            <a:r>
              <a:rPr lang="en-US" sz="4000" b="1" dirty="0">
                <a:solidFill>
                  <a:srgbClr val="00B050"/>
                </a:solidFill>
              </a:rPr>
              <a:t>very unlikely</a:t>
            </a:r>
            <a:r>
              <a:rPr lang="en-US" sz="4000" dirty="0"/>
              <a:t>, if we assume the null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040E5-88A9-4495-8D53-E8DD5A7D22B7}"/>
              </a:ext>
            </a:extLst>
          </p:cNvPr>
          <p:cNvSpPr txBox="1"/>
          <p:nvPr/>
        </p:nvSpPr>
        <p:spPr>
          <a:xfrm>
            <a:off x="1027589" y="1407086"/>
            <a:ext cx="10442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Is there </a:t>
            </a:r>
            <a:r>
              <a:rPr lang="en-US" sz="3600" b="1" dirty="0"/>
              <a:t>convincing</a:t>
            </a:r>
            <a:r>
              <a:rPr lang="en-US" sz="3600" dirty="0"/>
              <a:t> </a:t>
            </a:r>
            <a:r>
              <a:rPr lang="en-US" sz="3600" b="1" dirty="0"/>
              <a:t>statistical evidence </a:t>
            </a:r>
            <a:r>
              <a:rPr lang="en-US" sz="3600" dirty="0"/>
              <a:t>that the stent lowered the average disability from stroke?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C09C3-C0D2-42C1-997B-A315D0966364}"/>
              </a:ext>
            </a:extLst>
          </p:cNvPr>
          <p:cNvSpPr txBox="1"/>
          <p:nvPr/>
        </p:nvSpPr>
        <p:spPr>
          <a:xfrm>
            <a:off x="355107" y="266329"/>
            <a:ext cx="7642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Recap: The Test</a:t>
            </a:r>
          </a:p>
        </p:txBody>
      </p:sp>
    </p:spTree>
    <p:extLst>
      <p:ext uri="{BB962C8B-B14F-4D97-AF65-F5344CB8AC3E}">
        <p14:creationId xmlns:p14="http://schemas.microsoft.com/office/powerpoint/2010/main" val="331976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F9018-FBE4-4141-B05F-BD17F1E7D0AA}"/>
              </a:ext>
            </a:extLst>
          </p:cNvPr>
          <p:cNvSpPr txBox="1"/>
          <p:nvPr/>
        </p:nvSpPr>
        <p:spPr>
          <a:xfrm>
            <a:off x="452761" y="248574"/>
            <a:ext cx="7244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Conclude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3B4D0-A18F-4FFA-9C93-75BA6BE957A9}"/>
              </a:ext>
            </a:extLst>
          </p:cNvPr>
          <p:cNvSpPr txBox="1"/>
          <p:nvPr/>
        </p:nvSpPr>
        <p:spPr>
          <a:xfrm>
            <a:off x="516383" y="1763986"/>
            <a:ext cx="623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3. Draw a conclusion: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F5E1BE-DB2B-4D30-AA43-C5E469886EF1}"/>
                  </a:ext>
                </a:extLst>
              </p:cNvPr>
              <p:cNvSpPr txBox="1"/>
              <p:nvPr/>
            </p:nvSpPr>
            <p:spPr>
              <a:xfrm>
                <a:off x="7494235" y="1909203"/>
                <a:ext cx="4181382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4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4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4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4400" b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4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4400" b="1" dirty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4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4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4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4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4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4400" b="1" dirty="0">
                    <a:solidFill>
                      <a:srgbClr val="0070C0"/>
                    </a:solidFill>
                  </a:rPr>
                  <a:t> </a:t>
                </a:r>
                <a:endParaRPr lang="en-US" sz="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F5E1BE-DB2B-4D30-AA43-C5E469886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35" y="1909203"/>
                <a:ext cx="4181382" cy="1446550"/>
              </a:xfrm>
              <a:prstGeom prst="rect">
                <a:avLst/>
              </a:prstGeom>
              <a:blipFill>
                <a:blip r:embed="rId2"/>
                <a:stretch>
                  <a:fillRect t="-8439" b="-19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B285318-263E-4A18-9A76-1E355C72EFEA}"/>
              </a:ext>
            </a:extLst>
          </p:cNvPr>
          <p:cNvSpPr txBox="1"/>
          <p:nvPr/>
        </p:nvSpPr>
        <p:spPr>
          <a:xfrm>
            <a:off x="430007" y="2632478"/>
            <a:ext cx="68319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 my assumption that stents provide no added benefit, the actually observed data (0.97 point decline in disability in stent group) is highly unlikely (</a:t>
            </a:r>
            <a:r>
              <a:rPr lang="en-US" sz="2800" b="1" dirty="0">
                <a:solidFill>
                  <a:srgbClr val="0070C0"/>
                </a:solidFill>
              </a:rPr>
              <a:t>p-value = 0.0001</a:t>
            </a:r>
            <a:r>
              <a:rPr lang="en-US" sz="2800" dirty="0"/>
              <a:t>). So, I</a:t>
            </a:r>
            <a:r>
              <a:rPr lang="en-US" sz="2800" b="1" dirty="0">
                <a:solidFill>
                  <a:srgbClr val="0070C0"/>
                </a:solidFill>
              </a:rPr>
              <a:t> reject </a:t>
            </a:r>
            <a:r>
              <a:rPr lang="en-US" sz="2800" dirty="0"/>
              <a:t>my earlier assumption. There’s convincing evidence that the </a:t>
            </a:r>
            <a:r>
              <a:rPr lang="en-US" sz="2800" b="1" dirty="0">
                <a:solidFill>
                  <a:srgbClr val="0070C0"/>
                </a:solidFill>
              </a:rPr>
              <a:t>stent lowers disability from stroke.</a:t>
            </a: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92EFF7DF-2F27-4DFE-AD53-619E4DC9D4FF}"/>
              </a:ext>
            </a:extLst>
          </p:cNvPr>
          <p:cNvSpPr/>
          <p:nvPr/>
        </p:nvSpPr>
        <p:spPr>
          <a:xfrm>
            <a:off x="7175558" y="1697002"/>
            <a:ext cx="4500059" cy="1134147"/>
          </a:xfrm>
          <a:prstGeom prst="noSmoking">
            <a:avLst>
              <a:gd name="adj" fmla="val 1090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127BA-9026-44A9-8BAD-5EBEF65D74F9}"/>
              </a:ext>
            </a:extLst>
          </p:cNvPr>
          <p:cNvSpPr txBox="1"/>
          <p:nvPr/>
        </p:nvSpPr>
        <p:spPr>
          <a:xfrm>
            <a:off x="516383" y="1179211"/>
            <a:ext cx="966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Note: </a:t>
            </a:r>
            <a:r>
              <a:rPr lang="en-US" sz="2800" dirty="0"/>
              <a:t>more concise conclusion template provided later</a:t>
            </a:r>
          </a:p>
        </p:txBody>
      </p:sp>
    </p:spTree>
    <p:extLst>
      <p:ext uri="{BB962C8B-B14F-4D97-AF65-F5344CB8AC3E}">
        <p14:creationId xmlns:p14="http://schemas.microsoft.com/office/powerpoint/2010/main" val="41389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396996" y="536988"/>
            <a:ext cx="11590263" cy="309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70C0"/>
                </a:solidFill>
              </a:rPr>
              <a:t>Topics</a:t>
            </a:r>
            <a:endParaRPr lang="en-US" sz="3600" dirty="0"/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4000" dirty="0"/>
              <a:t>Two-sample t-test for a difference of means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en-US" sz="4000" b="1" dirty="0">
                <a:solidFill>
                  <a:srgbClr val="0070C0"/>
                </a:solidFill>
              </a:rPr>
              <a:t>Four step process</a:t>
            </a:r>
          </a:p>
        </p:txBody>
      </p:sp>
    </p:spTree>
    <p:extLst>
      <p:ext uri="{BB962C8B-B14F-4D97-AF65-F5344CB8AC3E}">
        <p14:creationId xmlns:p14="http://schemas.microsoft.com/office/powerpoint/2010/main" val="22353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The Four Steps for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67128" y="2801949"/>
                <a:ext cx="11905822" cy="370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70C0"/>
                    </a:solidFill>
                  </a:rPr>
                  <a:t>State: </a:t>
                </a:r>
                <a:r>
                  <a:rPr lang="en-US" sz="3200" dirty="0" smtClean="0"/>
                  <a:t>hypotheses</a:t>
                </a:r>
                <a:r>
                  <a:rPr lang="en-US" sz="3200" dirty="0"/>
                  <a:t>, significance level, and define your parameters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70C0"/>
                    </a:solidFill>
                  </a:rPr>
                  <a:t>Plan: </a:t>
                </a:r>
                <a:r>
                  <a:rPr lang="en-US" sz="3200" dirty="0"/>
                  <a:t>Name your inference method and check conditions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70C0"/>
                    </a:solidFill>
                  </a:rPr>
                  <a:t>Do: </a:t>
                </a:r>
                <a:r>
                  <a:rPr lang="en-US" sz="3200" dirty="0"/>
                  <a:t>Perform calculations (if conditions met), report the test statistic and the p-value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70C0"/>
                    </a:solidFill>
                  </a:rPr>
                  <a:t>Conclude: </a:t>
                </a:r>
                <a:r>
                  <a:rPr lang="en-US" sz="3200" dirty="0"/>
                  <a:t>Reject or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and justify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8" y="2801949"/>
                <a:ext cx="11905822" cy="3709029"/>
              </a:xfrm>
              <a:prstGeom prst="rect">
                <a:avLst/>
              </a:prstGeom>
              <a:blipFill>
                <a:blip r:embed="rId3"/>
                <a:stretch>
                  <a:fillRect l="-1331" r="-1536" b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B690626-BD2B-413E-B624-9355D5D696EA}"/>
              </a:ext>
            </a:extLst>
          </p:cNvPr>
          <p:cNvSpPr txBox="1"/>
          <p:nvPr/>
        </p:nvSpPr>
        <p:spPr>
          <a:xfrm>
            <a:off x="366712" y="1330604"/>
            <a:ext cx="11458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suggested way to </a:t>
            </a:r>
            <a:r>
              <a:rPr lang="en-US" sz="3200" b="1" dirty="0"/>
              <a:t>organize</a:t>
            </a:r>
            <a:r>
              <a:rPr lang="en-US" sz="3200" dirty="0"/>
              <a:t> your work so that you get full credit on FRQ’s!</a:t>
            </a:r>
          </a:p>
        </p:txBody>
      </p:sp>
    </p:spTree>
    <p:extLst>
      <p:ext uri="{BB962C8B-B14F-4D97-AF65-F5344CB8AC3E}">
        <p14:creationId xmlns:p14="http://schemas.microsoft.com/office/powerpoint/2010/main" val="26673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State</a:t>
            </a:r>
            <a:r>
              <a:rPr lang="en-US" sz="5400" dirty="0"/>
              <a:t>-Plan-Do-Conclude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9C868-78DC-4394-A106-3CCEBCF1C544}"/>
              </a:ext>
            </a:extLst>
          </p:cNvPr>
          <p:cNvSpPr txBox="1"/>
          <p:nvPr/>
        </p:nvSpPr>
        <p:spPr>
          <a:xfrm>
            <a:off x="267128" y="1182699"/>
            <a:ext cx="11722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State:</a:t>
            </a:r>
            <a:r>
              <a:rPr lang="en-US" sz="3600" dirty="0"/>
              <a:t> State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the hypotheses, significance level, and define your 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AF829-31D7-4167-A37D-F18AA955B954}"/>
              </a:ext>
            </a:extLst>
          </p:cNvPr>
          <p:cNvSpPr txBox="1"/>
          <p:nvPr/>
        </p:nvSpPr>
        <p:spPr>
          <a:xfrm>
            <a:off x="7315198" y="3084324"/>
            <a:ext cx="2876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5400" dirty="0"/>
              <a:t>α</a:t>
            </a:r>
            <a:r>
              <a:rPr lang="en-US" sz="5400" dirty="0"/>
              <a:t> = 0.05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90FE0E-999D-4A06-B78C-684504E61CB1}"/>
                  </a:ext>
                </a:extLst>
              </p:cNvPr>
              <p:cNvSpPr txBox="1"/>
              <p:nvPr/>
            </p:nvSpPr>
            <p:spPr>
              <a:xfrm>
                <a:off x="1140903" y="2891161"/>
                <a:ext cx="512567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4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90FE0E-999D-4A06-B78C-684504E61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03" y="2891161"/>
                <a:ext cx="5125673" cy="1754326"/>
              </a:xfrm>
              <a:prstGeom prst="rect">
                <a:avLst/>
              </a:prstGeom>
              <a:blipFill>
                <a:blip r:embed="rId3"/>
                <a:stretch>
                  <a:fillRect t="-3819" b="-16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4857A1-FFDC-4BA1-A977-A74F83B58995}"/>
                  </a:ext>
                </a:extLst>
              </p:cNvPr>
              <p:cNvSpPr txBox="1"/>
              <p:nvPr/>
            </p:nvSpPr>
            <p:spPr>
              <a:xfrm>
                <a:off x="116788" y="5062050"/>
                <a:ext cx="1131321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/>
                  <a:t> is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 mean disability score of all patients who’d receive stents.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is the mean disability score of all patients who’d receive current standard of care.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4857A1-FFDC-4BA1-A977-A74F83B58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88" y="5062050"/>
                <a:ext cx="11313211" cy="1815882"/>
              </a:xfrm>
              <a:prstGeom prst="rect">
                <a:avLst/>
              </a:prstGeom>
              <a:blipFill>
                <a:blip r:embed="rId4"/>
                <a:stretch>
                  <a:fillRect l="-1078" t="-3691" b="-8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6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State-</a:t>
            </a:r>
            <a:r>
              <a:rPr lang="en-US" sz="5500" b="1" dirty="0">
                <a:solidFill>
                  <a:srgbClr val="0070C0"/>
                </a:solidFill>
              </a:rPr>
              <a:t>Plan</a:t>
            </a:r>
            <a:r>
              <a:rPr lang="en-US" sz="5500" dirty="0"/>
              <a:t>-Do-Conclude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02060" y="1182699"/>
                <a:ext cx="11989940" cy="3713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/>
                  <a:t>Plan:</a:t>
                </a:r>
                <a:r>
                  <a:rPr lang="en-US" sz="2800" dirty="0"/>
                  <a:t> Name your inference method and check </a:t>
                </a:r>
                <a:r>
                  <a:rPr lang="en-US" sz="2800" dirty="0" smtClean="0"/>
                  <a:t>conditions</a:t>
                </a:r>
              </a:p>
              <a:p>
                <a:endParaRPr lang="en-US" sz="2800" dirty="0"/>
              </a:p>
              <a:p>
                <a:r>
                  <a:rPr lang="en-US" altLang="zh-CN" sz="2800" dirty="0"/>
                  <a:t>We will conduct a </a:t>
                </a:r>
                <a:r>
                  <a:rPr lang="en-US" altLang="zh-CN" sz="2800" b="1" dirty="0">
                    <a:solidFill>
                      <a:srgbClr val="0070C0"/>
                    </a:solidFill>
                  </a:rPr>
                  <a:t>two-sample t-test </a:t>
                </a:r>
                <a:r>
                  <a:rPr lang="en-US" altLang="zh-CN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.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)−0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if the following conditions are met. </a:t>
                </a:r>
                <a:r>
                  <a:rPr lang="en-US" altLang="zh-CN" sz="2800" dirty="0" smtClean="0"/>
                  <a:t>if </a:t>
                </a:r>
                <a:r>
                  <a:rPr lang="en-US" altLang="zh-CN" sz="2800" dirty="0"/>
                  <a:t>all conditions are met</a:t>
                </a:r>
                <a:r>
                  <a:rPr lang="en-US" altLang="zh-CN" sz="2800" dirty="0" smtClean="0"/>
                  <a:t>.</a:t>
                </a:r>
              </a:p>
              <a:p>
                <a:endParaRPr lang="en-US" altLang="zh-CN" sz="2800" dirty="0" smtClean="0"/>
              </a:p>
              <a:p>
                <a:r>
                  <a:rPr lang="en-US" altLang="zh-CN" sz="2800" dirty="0" smtClean="0"/>
                  <a:t>df=?</a:t>
                </a:r>
                <a:endParaRPr lang="en-US" altLang="zh-CN" sz="2800" dirty="0" smtClean="0"/>
              </a:p>
              <a:p>
                <a:endParaRPr lang="en-US" sz="1000" u="sng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60" y="1182699"/>
                <a:ext cx="11989940" cy="3713581"/>
              </a:xfrm>
              <a:prstGeom prst="rect">
                <a:avLst/>
              </a:prstGeom>
              <a:blipFill>
                <a:blip r:embed="rId3"/>
                <a:stretch>
                  <a:fillRect l="-1017" t="-1806" r="-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State-</a:t>
            </a:r>
            <a:r>
              <a:rPr lang="en-US" sz="5500" b="1" dirty="0">
                <a:solidFill>
                  <a:srgbClr val="0070C0"/>
                </a:solidFill>
              </a:rPr>
              <a:t>Plan</a:t>
            </a:r>
            <a:r>
              <a:rPr lang="en-US" sz="5500" dirty="0"/>
              <a:t>-Do-Conclude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02060" y="1182699"/>
                <a:ext cx="11989940" cy="3374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u="sng" dirty="0"/>
                  <a:t>Plan:</a:t>
                </a:r>
                <a:r>
                  <a:rPr lang="en-US" sz="4000" dirty="0"/>
                  <a:t> Name your inference method and check conditions</a:t>
                </a:r>
              </a:p>
              <a:p>
                <a:endParaRPr lang="en-US" sz="1200" dirty="0"/>
              </a:p>
              <a:p>
                <a:r>
                  <a:rPr lang="en-US" sz="2900" dirty="0"/>
                  <a:t>We will conduct a </a:t>
                </a:r>
                <a:r>
                  <a:rPr lang="en-US" sz="2900" b="1" dirty="0">
                    <a:solidFill>
                      <a:srgbClr val="0070C0"/>
                    </a:solidFill>
                  </a:rPr>
                  <a:t>two-sample t-test </a:t>
                </a:r>
                <a:r>
                  <a:rPr lang="en-US" sz="29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900" dirty="0"/>
                  <a:t>, if all conditions are met.</a:t>
                </a:r>
              </a:p>
              <a:p>
                <a:endParaRPr lang="en-US" sz="500" u="sng" dirty="0"/>
              </a:p>
              <a:p>
                <a:pPr algn="ctr"/>
                <a:r>
                  <a:rPr lang="en-US" sz="3000" b="1" dirty="0"/>
                  <a:t>Conditions</a:t>
                </a:r>
              </a:p>
              <a:p>
                <a:pPr algn="ctr"/>
                <a:endParaRPr lang="en-US" sz="500" dirty="0"/>
              </a:p>
              <a:p>
                <a:r>
                  <a:rPr lang="en-US" sz="3000" dirty="0"/>
                  <a:t>1. </a:t>
                </a:r>
                <a:r>
                  <a:rPr lang="en-US" sz="3000" b="1" u="sng" dirty="0"/>
                  <a:t>Random:</a:t>
                </a:r>
                <a:r>
                  <a:rPr lang="en-US" sz="3000" dirty="0"/>
                  <a:t> Patients were randomly</a:t>
                </a:r>
              </a:p>
              <a:p>
                <a:r>
                  <a:rPr lang="en-US" sz="3000" b="1" dirty="0">
                    <a:solidFill>
                      <a:srgbClr val="0070C0"/>
                    </a:solidFill>
                  </a:rPr>
                  <a:t>assigned</a:t>
                </a:r>
                <a:r>
                  <a:rPr lang="en-US" sz="3000" dirty="0"/>
                  <a:t> either to receive current</a:t>
                </a:r>
              </a:p>
              <a:p>
                <a:r>
                  <a:rPr lang="en-US" sz="3000" dirty="0"/>
                  <a:t>standard care or stent treatment.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60" y="1182699"/>
                <a:ext cx="11989940" cy="3374193"/>
              </a:xfrm>
              <a:prstGeom prst="rect">
                <a:avLst/>
              </a:prstGeom>
              <a:blipFill>
                <a:blip r:embed="rId3"/>
                <a:stretch>
                  <a:fillRect l="-1779" t="-3249" r="-508" b="-4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B16717-FD4B-4CBF-82CF-2D2E9F55D3AE}"/>
              </a:ext>
            </a:extLst>
          </p:cNvPr>
          <p:cNvCxnSpPr>
            <a:cxnSpLocks/>
          </p:cNvCxnSpPr>
          <p:nvPr/>
        </p:nvCxnSpPr>
        <p:spPr>
          <a:xfrm>
            <a:off x="6846017" y="3026394"/>
            <a:ext cx="0" cy="3164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49B8F4-B61C-4C8E-8D26-A50448756361}"/>
              </a:ext>
            </a:extLst>
          </p:cNvPr>
          <p:cNvSpPr txBox="1"/>
          <p:nvPr/>
        </p:nvSpPr>
        <p:spPr>
          <a:xfrm>
            <a:off x="6846016" y="3026394"/>
            <a:ext cx="4940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2. </a:t>
            </a:r>
            <a:r>
              <a:rPr lang="en-US" sz="3000" b="1" u="sng" dirty="0"/>
              <a:t>Normal/Large Samples: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B3718F-636C-43DA-93AF-0A45937C4646}"/>
              </a:ext>
            </a:extLst>
          </p:cNvPr>
          <p:cNvCxnSpPr>
            <a:cxnSpLocks/>
          </p:cNvCxnSpPr>
          <p:nvPr/>
        </p:nvCxnSpPr>
        <p:spPr>
          <a:xfrm>
            <a:off x="9526070" y="3783435"/>
            <a:ext cx="0" cy="2195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9ED43-D398-4F62-83FB-DDE6C4AFE550}"/>
                  </a:ext>
                </a:extLst>
              </p:cNvPr>
              <p:cNvSpPr txBox="1"/>
              <p:nvPr/>
            </p:nvSpPr>
            <p:spPr>
              <a:xfrm>
                <a:off x="6947045" y="3591288"/>
                <a:ext cx="2463870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500" b="0" i="1" dirty="0">
                  <a:latin typeface="Cambria Math" panose="02040503050406030204" pitchFamily="18" charset="0"/>
                </a:endParaRPr>
              </a:p>
              <a:p>
                <a:endParaRPr lang="en-US" sz="2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98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5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9ED43-D398-4F62-83FB-DDE6C4AFE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45" y="3591288"/>
                <a:ext cx="2463870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8AB17-FD43-4527-AE82-5A8C5E541436}"/>
                  </a:ext>
                </a:extLst>
              </p:cNvPr>
              <p:cNvSpPr txBox="1"/>
              <p:nvPr/>
            </p:nvSpPr>
            <p:spPr>
              <a:xfrm>
                <a:off x="9569522" y="3580392"/>
                <a:ext cx="2463870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93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5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D8AB17-FD43-4527-AE82-5A8C5E54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522" y="3580392"/>
                <a:ext cx="2463870" cy="1246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7AEFDFBB-139D-4384-BD22-976328A35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83" y="3857624"/>
            <a:ext cx="844515" cy="75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8BC267B-F03A-4FBE-A649-FABF519B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612" y="4405875"/>
            <a:ext cx="553591" cy="4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CF0DA06-0CBC-4C16-AED4-C28F6930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349" y="4418670"/>
            <a:ext cx="553591" cy="4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8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State-Plan-</a:t>
            </a:r>
            <a:r>
              <a:rPr lang="en-US" sz="5500" b="1" dirty="0">
                <a:solidFill>
                  <a:srgbClr val="0070C0"/>
                </a:solidFill>
              </a:rPr>
              <a:t>Do</a:t>
            </a:r>
            <a:r>
              <a:rPr lang="en-US" sz="5500" dirty="0"/>
              <a:t>-Conclude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9C868-78DC-4394-A106-3CCEBCF1C544}"/>
              </a:ext>
            </a:extLst>
          </p:cNvPr>
          <p:cNvSpPr txBox="1"/>
          <p:nvPr/>
        </p:nvSpPr>
        <p:spPr>
          <a:xfrm>
            <a:off x="267128" y="1102800"/>
            <a:ext cx="11722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Do:</a:t>
            </a:r>
            <a:r>
              <a:rPr lang="en-US" sz="4000" dirty="0"/>
              <a:t> Perform calculations (if conditions met), report the test statistic and the p-value</a:t>
            </a:r>
          </a:p>
          <a:p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31281-8B81-4C95-AEFF-5FEB42492394}"/>
              </a:ext>
            </a:extLst>
          </p:cNvPr>
          <p:cNvSpPr txBox="1"/>
          <p:nvPr/>
        </p:nvSpPr>
        <p:spPr>
          <a:xfrm>
            <a:off x="385877" y="2708212"/>
            <a:ext cx="11722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t </a:t>
            </a:r>
            <a:r>
              <a:rPr lang="en-US" sz="6000" b="1" dirty="0">
                <a:solidFill>
                  <a:srgbClr val="0070C0"/>
                </a:solidFill>
              </a:rPr>
              <a:t>= </a:t>
            </a:r>
            <a:r>
              <a:rPr lang="en-US" sz="6000" b="1" dirty="0" smtClean="0">
                <a:solidFill>
                  <a:srgbClr val="0070C0"/>
                </a:solidFill>
              </a:rPr>
              <a:t>(formula) = -3.76</a:t>
            </a:r>
            <a:endParaRPr lang="en-US" sz="6000" b="1" dirty="0">
              <a:solidFill>
                <a:srgbClr val="0070C0"/>
              </a:solidFill>
            </a:endParaRPr>
          </a:p>
          <a:p>
            <a:r>
              <a:rPr lang="en-US" sz="6000" b="1" dirty="0">
                <a:solidFill>
                  <a:srgbClr val="0070C0"/>
                </a:solidFill>
              </a:rPr>
              <a:t>p-value </a:t>
            </a:r>
            <a:r>
              <a:rPr lang="en-US" sz="6000" b="1" dirty="0" smtClean="0">
                <a:solidFill>
                  <a:srgbClr val="0070C0"/>
                </a:solidFill>
              </a:rPr>
              <a:t>=</a:t>
            </a:r>
            <a:r>
              <a:rPr lang="zh-CN" altLang="en-US" sz="60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6000" b="1" dirty="0" smtClean="0">
                <a:solidFill>
                  <a:srgbClr val="0070C0"/>
                </a:solidFill>
              </a:rPr>
              <a:t>formula</a:t>
            </a:r>
            <a:r>
              <a:rPr lang="zh-CN" altLang="en-US" sz="6000" b="1" dirty="0" smtClean="0">
                <a:solidFill>
                  <a:srgbClr val="0070C0"/>
                </a:solidFill>
              </a:rPr>
              <a:t>）</a:t>
            </a:r>
            <a:r>
              <a:rPr lang="en-US" altLang="zh-CN" sz="6000" b="1" dirty="0" smtClean="0">
                <a:solidFill>
                  <a:srgbClr val="0070C0"/>
                </a:solidFill>
              </a:rPr>
              <a:t>=</a:t>
            </a:r>
            <a:r>
              <a:rPr lang="en-US" sz="6000" b="1" dirty="0" smtClean="0">
                <a:solidFill>
                  <a:srgbClr val="0070C0"/>
                </a:solidFill>
              </a:rPr>
              <a:t> </a:t>
            </a:r>
            <a:r>
              <a:rPr lang="en-US" sz="6000" b="1" dirty="0">
                <a:solidFill>
                  <a:srgbClr val="0070C0"/>
                </a:solidFill>
              </a:rPr>
              <a:t>0.0001</a:t>
            </a:r>
          </a:p>
        </p:txBody>
      </p:sp>
    </p:spTree>
    <p:extLst>
      <p:ext uri="{BB962C8B-B14F-4D97-AF65-F5344CB8AC3E}">
        <p14:creationId xmlns:p14="http://schemas.microsoft.com/office/powerpoint/2010/main" val="15693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State-Plan-Do-</a:t>
            </a:r>
            <a:r>
              <a:rPr lang="en-US" sz="5500" b="1" dirty="0">
                <a:solidFill>
                  <a:srgbClr val="0070C0"/>
                </a:solidFill>
              </a:rPr>
              <a:t>Conclude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67128" y="1182699"/>
                <a:ext cx="117228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u="sng" dirty="0"/>
                  <a:t>Conclude:</a:t>
                </a:r>
                <a:r>
                  <a:rPr lang="en-US" sz="4000" dirty="0"/>
                  <a:t> Reject or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000" dirty="0"/>
                  <a:t> and justify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8" y="1182699"/>
                <a:ext cx="11722812" cy="707886"/>
              </a:xfrm>
              <a:prstGeom prst="rect">
                <a:avLst/>
              </a:prstGeom>
              <a:blipFill>
                <a:blip r:embed="rId3"/>
                <a:stretch>
                  <a:fillRect l="-1872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0529C-3C24-4F88-8D57-0211721043CA}"/>
                  </a:ext>
                </a:extLst>
              </p:cNvPr>
              <p:cNvSpPr txBox="1"/>
              <p:nvPr/>
            </p:nvSpPr>
            <p:spPr>
              <a:xfrm>
                <a:off x="426110" y="2429049"/>
                <a:ext cx="11404847" cy="2308324"/>
              </a:xfrm>
              <a:prstGeom prst="rect">
                <a:avLst/>
              </a:prstGeom>
              <a:noFill/>
              <a:ln w="762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u="sng" dirty="0"/>
                  <a:t>Conclusions template:</a:t>
                </a:r>
                <a:r>
                  <a:rPr lang="en-US" sz="3600" dirty="0"/>
                  <a:t> Because our p-value (____) is </a:t>
                </a:r>
                <a:r>
                  <a:rPr lang="en-US" sz="3600" b="1" dirty="0"/>
                  <a:t>less/greater </a:t>
                </a:r>
                <a:r>
                  <a:rPr lang="en-US" sz="3600" dirty="0"/>
                  <a:t>than our alpha level (___), we </a:t>
                </a:r>
                <a:r>
                  <a:rPr lang="en-US" sz="3600" b="1" dirty="0"/>
                  <a:t>reject/fail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. We </a:t>
                </a:r>
                <a:r>
                  <a:rPr lang="en-US" sz="3600" b="1" dirty="0"/>
                  <a:t>do/don’t </a:t>
                </a:r>
                <a:r>
                  <a:rPr lang="en-US" sz="3600" dirty="0"/>
                  <a:t>have convincing evidence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600" dirty="0"/>
                  <a:t> in context). </a:t>
                </a:r>
                <a:endParaRPr lang="en-US" sz="3600" u="sng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E0529C-3C24-4F88-8D57-02117210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0" y="2429049"/>
                <a:ext cx="11404847" cy="2308324"/>
              </a:xfrm>
              <a:prstGeom prst="rect">
                <a:avLst/>
              </a:prstGeom>
              <a:blipFill>
                <a:blip r:embed="rId4"/>
                <a:stretch>
                  <a:fillRect l="-1657" t="-3958" b="-897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C17F21-6874-43B7-8EE4-30B2518CC4FC}"/>
              </a:ext>
            </a:extLst>
          </p:cNvPr>
          <p:cNvCxnSpPr>
            <a:cxnSpLocks/>
          </p:cNvCxnSpPr>
          <p:nvPr/>
        </p:nvCxnSpPr>
        <p:spPr>
          <a:xfrm>
            <a:off x="4398919" y="2367843"/>
            <a:ext cx="1919654" cy="217186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F94CADB-F374-42FE-A8D5-FEDB4A2935A0}"/>
              </a:ext>
            </a:extLst>
          </p:cNvPr>
          <p:cNvGrpSpPr/>
          <p:nvPr/>
        </p:nvGrpSpPr>
        <p:grpSpPr>
          <a:xfrm>
            <a:off x="5533780" y="4667714"/>
            <a:ext cx="2273907" cy="1861562"/>
            <a:chOff x="5533780" y="4667714"/>
            <a:chExt cx="2273907" cy="18615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0A8843-93C7-42B4-B7BA-BEC3A907A9D3}"/>
                </a:ext>
              </a:extLst>
            </p:cNvPr>
            <p:cNvSpPr txBox="1"/>
            <p:nvPr/>
          </p:nvSpPr>
          <p:spPr>
            <a:xfrm>
              <a:off x="5533780" y="5590557"/>
              <a:ext cx="2273907" cy="938719"/>
            </a:xfrm>
            <a:prstGeom prst="rect">
              <a:avLst/>
            </a:prstGeom>
            <a:ln w="762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5500" dirty="0"/>
                <a:t>Jamal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0DEEDC-342D-460E-ABD4-A1D50F76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61377">
              <a:off x="5920134" y="4740353"/>
              <a:ext cx="796878" cy="95736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1AA84A-2BCD-4250-B9D1-B1C2EAC7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35794">
              <a:off x="6014234" y="4696154"/>
              <a:ext cx="796878" cy="95736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18CEA59-F45F-4AE7-BE4F-1E961896B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295" y="4667714"/>
              <a:ext cx="796878" cy="95736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5FE33AF-08CE-41D5-8CE2-C7E51149D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99716">
              <a:off x="6514677" y="4691034"/>
              <a:ext cx="796878" cy="95736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4744D7-E190-41DA-B432-0C3C5DEC3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7815">
              <a:off x="6787064" y="4715474"/>
              <a:ext cx="796878" cy="957361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1968910-0E8D-48CB-A52E-090F8220A5D2}"/>
              </a:ext>
            </a:extLst>
          </p:cNvPr>
          <p:cNvGrpSpPr/>
          <p:nvPr/>
        </p:nvGrpSpPr>
        <p:grpSpPr>
          <a:xfrm>
            <a:off x="523138" y="4646693"/>
            <a:ext cx="2389574" cy="1875451"/>
            <a:chOff x="523138" y="4646693"/>
            <a:chExt cx="2389574" cy="18754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AD673F-82C7-4444-AAA7-7F7DFBF402FC}"/>
                </a:ext>
              </a:extLst>
            </p:cNvPr>
            <p:cNvSpPr txBox="1"/>
            <p:nvPr/>
          </p:nvSpPr>
          <p:spPr>
            <a:xfrm>
              <a:off x="523138" y="5583425"/>
              <a:ext cx="2389574" cy="938719"/>
            </a:xfrm>
            <a:prstGeom prst="rect">
              <a:avLst/>
            </a:prstGeom>
            <a:ln w="762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5500" dirty="0"/>
                <a:t>Greg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E06755D-FB93-4B10-A383-607F00832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02357">
              <a:off x="1031987" y="4745256"/>
              <a:ext cx="812464" cy="98320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0187DA-AB25-4E76-8CEE-667EC586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8428">
              <a:off x="1214979" y="4684221"/>
              <a:ext cx="812464" cy="9832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79C16EE-11DD-41EF-BE05-C107FB397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19663">
              <a:off x="1302187" y="4646693"/>
              <a:ext cx="812464" cy="98320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C4D5B7-9E0E-40C9-85FC-616B03621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25350">
              <a:off x="1483951" y="4673790"/>
              <a:ext cx="812464" cy="9832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2322FB1-7F85-4704-A23D-99EE3A31D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70231">
              <a:off x="1744828" y="4717254"/>
              <a:ext cx="812464" cy="983208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9DBC263-EC81-4483-8053-0E7DC146DB3E}"/>
              </a:ext>
            </a:extLst>
          </p:cNvPr>
          <p:cNvSpPr txBox="1"/>
          <p:nvPr/>
        </p:nvSpPr>
        <p:spPr>
          <a:xfrm>
            <a:off x="8801056" y="4013279"/>
            <a:ext cx="281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n = 4890</a:t>
            </a:r>
          </a:p>
          <a:p>
            <a:r>
              <a:rPr lang="en-US" sz="4500" dirty="0"/>
              <a:t>employers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DE490-A726-4527-9872-849180F503DF}"/>
              </a:ext>
            </a:extLst>
          </p:cNvPr>
          <p:cNvCxnSpPr/>
          <p:nvPr/>
        </p:nvCxnSpPr>
        <p:spPr>
          <a:xfrm>
            <a:off x="1413851" y="2647950"/>
            <a:ext cx="199919" cy="16478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B04B42-D4D6-4825-B83C-59C6A03B0AB6}"/>
              </a:ext>
            </a:extLst>
          </p:cNvPr>
          <p:cNvCxnSpPr>
            <a:cxnSpLocks/>
          </p:cNvCxnSpPr>
          <p:nvPr/>
        </p:nvCxnSpPr>
        <p:spPr>
          <a:xfrm>
            <a:off x="3173166" y="3407287"/>
            <a:ext cx="2376658" cy="14028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096FEE-A3F9-4851-AEBD-159C899B1D82}"/>
              </a:ext>
            </a:extLst>
          </p:cNvPr>
          <p:cNvCxnSpPr>
            <a:cxnSpLocks/>
          </p:cNvCxnSpPr>
          <p:nvPr/>
        </p:nvCxnSpPr>
        <p:spPr>
          <a:xfrm flipH="1">
            <a:off x="2688350" y="3471862"/>
            <a:ext cx="2038368" cy="112080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806D31-A693-4851-BD44-CACC3C2A50E7}"/>
              </a:ext>
            </a:extLst>
          </p:cNvPr>
          <p:cNvCxnSpPr>
            <a:cxnSpLocks/>
          </p:cNvCxnSpPr>
          <p:nvPr/>
        </p:nvCxnSpPr>
        <p:spPr>
          <a:xfrm flipH="1">
            <a:off x="3371024" y="3578853"/>
            <a:ext cx="3567866" cy="12312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62BCF9-BA7C-497D-8CB7-1DFCE42723CD}"/>
              </a:ext>
            </a:extLst>
          </p:cNvPr>
          <p:cNvCxnSpPr>
            <a:cxnSpLocks/>
          </p:cNvCxnSpPr>
          <p:nvPr/>
        </p:nvCxnSpPr>
        <p:spPr>
          <a:xfrm>
            <a:off x="6530327" y="2433397"/>
            <a:ext cx="408563" cy="205676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B69271-37FC-4A46-BBBF-3BE2665ACA39}"/>
              </a:ext>
            </a:extLst>
          </p:cNvPr>
          <p:cNvCxnSpPr>
            <a:cxnSpLocks/>
          </p:cNvCxnSpPr>
          <p:nvPr/>
        </p:nvCxnSpPr>
        <p:spPr>
          <a:xfrm flipH="1">
            <a:off x="2877694" y="2097427"/>
            <a:ext cx="5129603" cy="27429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4C278A-D772-4703-8EB0-73625EDB8B7F}"/>
              </a:ext>
            </a:extLst>
          </p:cNvPr>
          <p:cNvCxnSpPr>
            <a:cxnSpLocks/>
          </p:cNvCxnSpPr>
          <p:nvPr/>
        </p:nvCxnSpPr>
        <p:spPr>
          <a:xfrm flipH="1">
            <a:off x="7544327" y="3468889"/>
            <a:ext cx="1657361" cy="119464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C5865B-601C-4635-8188-FBFC7F60E4DD}"/>
              </a:ext>
            </a:extLst>
          </p:cNvPr>
          <p:cNvSpPr txBox="1"/>
          <p:nvPr/>
        </p:nvSpPr>
        <p:spPr>
          <a:xfrm>
            <a:off x="479394" y="266330"/>
            <a:ext cx="97299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The Race/Resumé Study</a:t>
            </a:r>
          </a:p>
        </p:txBody>
      </p:sp>
      <p:pic>
        <p:nvPicPr>
          <p:cNvPr id="1026" name="Picture 2" descr="business-person-phone - 1Source International">
            <a:extLst>
              <a:ext uri="{FF2B5EF4-FFF2-40B4-BE49-F238E27FC236}">
                <a16:creationId xmlns:a16="http://schemas.microsoft.com/office/drawing/2014/main" id="{4E0B97F4-C056-4DB5-BA82-A4AACEC9E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839810" y="1237120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usiness-person-phone - 1Source International">
            <a:extLst>
              <a:ext uri="{FF2B5EF4-FFF2-40B4-BE49-F238E27FC236}">
                <a16:creationId xmlns:a16="http://schemas.microsoft.com/office/drawing/2014/main" id="{766C42B7-7ED8-44A7-ADA6-B8B707284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2534530" y="2030336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usiness-person-phone - 1Source International">
            <a:extLst>
              <a:ext uri="{FF2B5EF4-FFF2-40B4-BE49-F238E27FC236}">
                <a16:creationId xmlns:a16="http://schemas.microsoft.com/office/drawing/2014/main" id="{03BC3C40-3167-409F-B989-47C5ECB54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3814786" y="1005863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usiness-person-phone - 1Source International">
            <a:extLst>
              <a:ext uri="{FF2B5EF4-FFF2-40B4-BE49-F238E27FC236}">
                <a16:creationId xmlns:a16="http://schemas.microsoft.com/office/drawing/2014/main" id="{CBA821ED-3F15-4952-A038-6F433B3C1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5921296" y="1096904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usiness-person-phone - 1Source International">
            <a:extLst>
              <a:ext uri="{FF2B5EF4-FFF2-40B4-BE49-F238E27FC236}">
                <a16:creationId xmlns:a16="http://schemas.microsoft.com/office/drawing/2014/main" id="{029C10FD-5457-4FE8-8EDB-0E0813DD0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8027806" y="1201163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business-person-phone - 1Source International">
            <a:extLst>
              <a:ext uri="{FF2B5EF4-FFF2-40B4-BE49-F238E27FC236}">
                <a16:creationId xmlns:a16="http://schemas.microsoft.com/office/drawing/2014/main" id="{56387102-F281-4FFD-9A50-24FA53DA1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6978806" y="2628555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usiness-person-phone - 1Source International">
            <a:extLst>
              <a:ext uri="{FF2B5EF4-FFF2-40B4-BE49-F238E27FC236}">
                <a16:creationId xmlns:a16="http://schemas.microsoft.com/office/drawing/2014/main" id="{4B5E2824-0120-4C79-9F96-6F4534A5F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9256835" y="2536606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A9A03-8321-4069-8495-6BF88C3C8C1D}"/>
              </a:ext>
            </a:extLst>
          </p:cNvPr>
          <p:cNvSpPr txBox="1"/>
          <p:nvPr/>
        </p:nvSpPr>
        <p:spPr>
          <a:xfrm>
            <a:off x="267128" y="243980"/>
            <a:ext cx="82090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State-Plan-Do-</a:t>
            </a:r>
            <a:r>
              <a:rPr lang="en-US" sz="5500" b="1" dirty="0">
                <a:solidFill>
                  <a:srgbClr val="0070C0"/>
                </a:solidFill>
              </a:rPr>
              <a:t>Conclude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/>
              <p:nvPr/>
            </p:nvSpPr>
            <p:spPr>
              <a:xfrm>
                <a:off x="267128" y="1182699"/>
                <a:ext cx="117228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u="sng" dirty="0"/>
                  <a:t>Conclude:</a:t>
                </a:r>
                <a:r>
                  <a:rPr lang="en-US" sz="4000" dirty="0"/>
                  <a:t> Reject or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000" dirty="0"/>
                  <a:t> and justify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F9C868-78DC-4394-A106-3CCEBCF1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8" y="1182699"/>
                <a:ext cx="11722812" cy="707886"/>
              </a:xfrm>
              <a:prstGeom prst="rect">
                <a:avLst/>
              </a:prstGeom>
              <a:blipFill>
                <a:blip r:embed="rId3"/>
                <a:stretch>
                  <a:fillRect l="-1872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B0615-5265-4D75-AEF9-293EDC133707}"/>
                  </a:ext>
                </a:extLst>
              </p:cNvPr>
              <p:cNvSpPr txBox="1"/>
              <p:nvPr/>
            </p:nvSpPr>
            <p:spPr>
              <a:xfrm>
                <a:off x="375310" y="2582045"/>
                <a:ext cx="11404847" cy="1938992"/>
              </a:xfrm>
              <a:prstGeom prst="rect">
                <a:avLst/>
              </a:prstGeom>
              <a:noFill/>
              <a:ln w="762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Because our p-value (</a:t>
                </a:r>
                <a:r>
                  <a:rPr lang="en-US" sz="4000" u="sng" dirty="0"/>
                  <a:t>0.0001</a:t>
                </a:r>
                <a:r>
                  <a:rPr lang="en-US" sz="4000" dirty="0"/>
                  <a:t>) is </a:t>
                </a:r>
                <a:r>
                  <a:rPr lang="en-US" sz="4000" b="1" dirty="0"/>
                  <a:t>less </a:t>
                </a:r>
                <a:r>
                  <a:rPr lang="en-US" sz="4000" dirty="0"/>
                  <a:t>than our alpha level (</a:t>
                </a:r>
                <a:r>
                  <a:rPr lang="en-US" sz="4000" u="sng" dirty="0"/>
                  <a:t>0.05</a:t>
                </a:r>
                <a:r>
                  <a:rPr lang="en-US" sz="4000" dirty="0"/>
                  <a:t>), we </a:t>
                </a:r>
                <a:r>
                  <a:rPr lang="en-US" sz="4000" b="1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000" dirty="0"/>
                  <a:t>. We </a:t>
                </a:r>
                <a:r>
                  <a:rPr lang="en-US" sz="4000" b="1" dirty="0"/>
                  <a:t>do </a:t>
                </a:r>
                <a:r>
                  <a:rPr lang="en-US" sz="4000" dirty="0"/>
                  <a:t>have convincing evidence that stents lower disability from stroke.</a:t>
                </a:r>
                <a:endParaRPr lang="en-US" sz="4000" u="sng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B0615-5265-4D75-AEF9-293EDC133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0" y="2582045"/>
                <a:ext cx="11404847" cy="1938992"/>
              </a:xfrm>
              <a:prstGeom prst="rect">
                <a:avLst/>
              </a:prstGeom>
              <a:blipFill>
                <a:blip r:embed="rId4"/>
                <a:stretch>
                  <a:fillRect l="-1925" t="-5660" r="-2460" b="-1257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9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09" y="63284"/>
            <a:ext cx="7420751" cy="68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71" y="538480"/>
            <a:ext cx="8686801" cy="24079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17"/>
          <a:stretch/>
        </p:blipFill>
        <p:spPr>
          <a:xfrm>
            <a:off x="980917" y="3498133"/>
            <a:ext cx="9252062" cy="248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" t="40649" r="-738" b="1404"/>
          <a:stretch/>
        </p:blipFill>
        <p:spPr>
          <a:xfrm>
            <a:off x="287225" y="1394260"/>
            <a:ext cx="10937193" cy="448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88DDA5B-7318-4441-B809-97CDB7C5CAB9}"/>
              </a:ext>
            </a:extLst>
          </p:cNvPr>
          <p:cNvSpPr txBox="1"/>
          <p:nvPr/>
        </p:nvSpPr>
        <p:spPr>
          <a:xfrm>
            <a:off x="2912712" y="5810310"/>
            <a:ext cx="2389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  <a:r>
              <a:rPr lang="en-US" sz="4000" baseline="-25000" dirty="0"/>
              <a:t>1</a:t>
            </a:r>
            <a:r>
              <a:rPr lang="en-US" sz="4000" dirty="0"/>
              <a:t> = 2445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DD91C4-DB89-41B9-92D0-C721EB59E46E}"/>
              </a:ext>
            </a:extLst>
          </p:cNvPr>
          <p:cNvSpPr txBox="1"/>
          <p:nvPr/>
        </p:nvSpPr>
        <p:spPr>
          <a:xfrm>
            <a:off x="7802407" y="5801266"/>
            <a:ext cx="2389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  <a:r>
              <a:rPr lang="en-US" sz="4000" baseline="-25000" dirty="0"/>
              <a:t>2</a:t>
            </a:r>
            <a:r>
              <a:rPr lang="en-US" sz="4000" dirty="0"/>
              <a:t> = 2445</a:t>
            </a:r>
          </a:p>
        </p:txBody>
      </p:sp>
      <p:pic>
        <p:nvPicPr>
          <p:cNvPr id="2" name="Picture 2" descr="business-person-phone - 1Source International">
            <a:extLst>
              <a:ext uri="{FF2B5EF4-FFF2-40B4-BE49-F238E27FC236}">
                <a16:creationId xmlns:a16="http://schemas.microsoft.com/office/drawing/2014/main" id="{B6FFD890-FA08-4250-9478-005E91F273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223838" y="3288000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usiness-person-phone - 1Source International">
            <a:extLst>
              <a:ext uri="{FF2B5EF4-FFF2-40B4-BE49-F238E27FC236}">
                <a16:creationId xmlns:a16="http://schemas.microsoft.com/office/drawing/2014/main" id="{BACB1C7C-AA8D-4B3C-A80D-8DB1F7174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1708419" y="3255227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business-person-phone - 1Source International">
            <a:extLst>
              <a:ext uri="{FF2B5EF4-FFF2-40B4-BE49-F238E27FC236}">
                <a16:creationId xmlns:a16="http://schemas.microsoft.com/office/drawing/2014/main" id="{0B6BF26C-BB01-4244-BD24-8A169B17E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2939611" y="4097024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usiness-person-phone - 1Source International">
            <a:extLst>
              <a:ext uri="{FF2B5EF4-FFF2-40B4-BE49-F238E27FC236}">
                <a16:creationId xmlns:a16="http://schemas.microsoft.com/office/drawing/2014/main" id="{3E421346-5F0F-4B81-B3D5-E3CF1777D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4806196" y="3374760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business-person-phone - 1Source International">
            <a:extLst>
              <a:ext uri="{FF2B5EF4-FFF2-40B4-BE49-F238E27FC236}">
                <a16:creationId xmlns:a16="http://schemas.microsoft.com/office/drawing/2014/main" id="{2A0239F9-2A0E-4632-9580-F1D3133EC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6425907" y="3229745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usiness-person-phone - 1Source International">
            <a:extLst>
              <a:ext uri="{FF2B5EF4-FFF2-40B4-BE49-F238E27FC236}">
                <a16:creationId xmlns:a16="http://schemas.microsoft.com/office/drawing/2014/main" id="{072DA4FD-9715-4B86-A49C-AFF666A6F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6" r="27667" b="30431"/>
          <a:stretch/>
        </p:blipFill>
        <p:spPr bwMode="auto">
          <a:xfrm>
            <a:off x="7859958" y="3951820"/>
            <a:ext cx="1277272" cy="12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F3DC3FB-49A9-477B-B8C8-DCE985C9A8FD}"/>
              </a:ext>
            </a:extLst>
          </p:cNvPr>
          <p:cNvGrpSpPr/>
          <p:nvPr/>
        </p:nvGrpSpPr>
        <p:grpSpPr>
          <a:xfrm>
            <a:off x="5533780" y="4667714"/>
            <a:ext cx="2273907" cy="1861562"/>
            <a:chOff x="5533780" y="4667714"/>
            <a:chExt cx="2273907" cy="18615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2AF076-2540-497C-9664-E7A49584D5A3}"/>
                </a:ext>
              </a:extLst>
            </p:cNvPr>
            <p:cNvSpPr txBox="1"/>
            <p:nvPr/>
          </p:nvSpPr>
          <p:spPr>
            <a:xfrm>
              <a:off x="5533780" y="5590557"/>
              <a:ext cx="2273907" cy="938719"/>
            </a:xfrm>
            <a:prstGeom prst="rect">
              <a:avLst/>
            </a:prstGeom>
            <a:ln w="762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5500" dirty="0"/>
                <a:t>Jamal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CF3353B-222F-411C-ABDD-BC41B78B9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61377">
              <a:off x="5920134" y="4740353"/>
              <a:ext cx="796878" cy="95736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11DDD69-2268-433E-9399-71E333941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35794">
              <a:off x="6014234" y="4696154"/>
              <a:ext cx="796878" cy="95736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DA2AF1E-181C-4D21-89A0-BF6145B50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295" y="4667714"/>
              <a:ext cx="796878" cy="957361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BD77C57-B27B-46D5-8951-AB5A451A7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99716">
              <a:off x="6514677" y="4691034"/>
              <a:ext cx="796878" cy="957361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9D95C87-9D7A-4FDB-80D8-119CE6BF1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7815">
              <a:off x="6787064" y="4715474"/>
              <a:ext cx="796878" cy="95736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2E483FC-821D-4083-B67B-B25C6C5DA765}"/>
              </a:ext>
            </a:extLst>
          </p:cNvPr>
          <p:cNvGrpSpPr/>
          <p:nvPr/>
        </p:nvGrpSpPr>
        <p:grpSpPr>
          <a:xfrm>
            <a:off x="523138" y="4646693"/>
            <a:ext cx="2389574" cy="1875451"/>
            <a:chOff x="523138" y="4646693"/>
            <a:chExt cx="2389574" cy="187545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36D23B-558C-4F55-B87C-FCFC925863F7}"/>
                </a:ext>
              </a:extLst>
            </p:cNvPr>
            <p:cNvSpPr txBox="1"/>
            <p:nvPr/>
          </p:nvSpPr>
          <p:spPr>
            <a:xfrm>
              <a:off x="523138" y="5583425"/>
              <a:ext cx="2389574" cy="938719"/>
            </a:xfrm>
            <a:prstGeom prst="rect">
              <a:avLst/>
            </a:prstGeom>
            <a:ln w="762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5500" dirty="0"/>
                <a:t>Greg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EC8AE57-A9E3-46FA-83A2-DB2A50BA3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02357">
              <a:off x="1031987" y="4745256"/>
              <a:ext cx="812464" cy="98320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F54E6BE-48A9-4FA6-ADC3-56DBA4461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8428">
              <a:off x="1214979" y="4684221"/>
              <a:ext cx="812464" cy="98320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6CB8758-077A-4281-9EC6-B6E4F8906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19663">
              <a:off x="1302187" y="4646693"/>
              <a:ext cx="812464" cy="98320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288F30-0AFA-4C80-9905-ECBF43075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25350">
              <a:off x="1483951" y="4673790"/>
              <a:ext cx="812464" cy="98320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2AF8AB6-1C9B-4841-8870-D2FC07EFF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70231">
              <a:off x="1744828" y="4717254"/>
              <a:ext cx="812464" cy="98320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0ACF163-EBD5-4675-A6BC-0C9FBC46522B}"/>
              </a:ext>
            </a:extLst>
          </p:cNvPr>
          <p:cNvSpPr txBox="1"/>
          <p:nvPr/>
        </p:nvSpPr>
        <p:spPr>
          <a:xfrm>
            <a:off x="777085" y="1477308"/>
            <a:ext cx="104934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Measured which group got more callbacks from potential employers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67033-5C95-4AC3-9547-FB1B9FC0E425}"/>
              </a:ext>
            </a:extLst>
          </p:cNvPr>
          <p:cNvSpPr txBox="1"/>
          <p:nvPr/>
        </p:nvSpPr>
        <p:spPr>
          <a:xfrm>
            <a:off x="479394" y="266330"/>
            <a:ext cx="97299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The Race/Resumé Study</a:t>
            </a:r>
          </a:p>
        </p:txBody>
      </p:sp>
    </p:spTree>
    <p:extLst>
      <p:ext uri="{BB962C8B-B14F-4D97-AF65-F5344CB8AC3E}">
        <p14:creationId xmlns:p14="http://schemas.microsoft.com/office/powerpoint/2010/main" val="424066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F67545-340B-4EAC-BE24-49532AAD4879}"/>
              </a:ext>
            </a:extLst>
          </p:cNvPr>
          <p:cNvSpPr txBox="1"/>
          <p:nvPr/>
        </p:nvSpPr>
        <p:spPr>
          <a:xfrm>
            <a:off x="475861" y="350657"/>
            <a:ext cx="76417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EDB2ED-506D-4C5F-B608-642B5D7E9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88661"/>
              </p:ext>
            </p:extLst>
          </p:nvPr>
        </p:nvGraphicFramePr>
        <p:xfrm>
          <a:off x="427697" y="1832531"/>
          <a:ext cx="7462093" cy="2139165"/>
        </p:xfrm>
        <a:graphic>
          <a:graphicData uri="http://schemas.openxmlformats.org/drawingml/2006/table">
            <a:tbl>
              <a:tblPr firstRow="1" firstCol="1" bandRow="1"/>
              <a:tblGrid>
                <a:gridCol w="2276015">
                  <a:extLst>
                    <a:ext uri="{9D8B030D-6E8A-4147-A177-3AD203B41FA5}">
                      <a16:colId xmlns:a16="http://schemas.microsoft.com/office/drawing/2014/main" val="326497645"/>
                    </a:ext>
                  </a:extLst>
                </a:gridCol>
                <a:gridCol w="2097646">
                  <a:extLst>
                    <a:ext uri="{9D8B030D-6E8A-4147-A177-3AD203B41FA5}">
                      <a16:colId xmlns:a16="http://schemas.microsoft.com/office/drawing/2014/main" val="1774255496"/>
                    </a:ext>
                  </a:extLst>
                </a:gridCol>
                <a:gridCol w="2071396">
                  <a:extLst>
                    <a:ext uri="{9D8B030D-6E8A-4147-A177-3AD203B41FA5}">
                      <a16:colId xmlns:a16="http://schemas.microsoft.com/office/drawing/2014/main" val="2534379498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1204100370"/>
                    </a:ext>
                  </a:extLst>
                </a:gridCol>
              </a:tblGrid>
              <a:tr h="8833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Commonly-White Names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Commonly-Black Names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38696"/>
                  </a:ext>
                </a:extLst>
              </a:tr>
              <a:tr h="4192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Called back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246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164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410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605969"/>
                  </a:ext>
                </a:extLst>
              </a:tr>
              <a:tr h="4452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called back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2199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2281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4480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12603"/>
                  </a:ext>
                </a:extLst>
              </a:tr>
              <a:tr h="3876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2445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2445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4890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36789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5B31E1C-8A93-4DDF-8FBB-58028A4BFFDE}"/>
              </a:ext>
            </a:extLst>
          </p:cNvPr>
          <p:cNvSpPr/>
          <p:nvPr/>
        </p:nvSpPr>
        <p:spPr>
          <a:xfrm>
            <a:off x="2692640" y="1832531"/>
            <a:ext cx="2086560" cy="213549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ACF1EF-B08E-4F03-9575-886A0B34B309}"/>
              </a:ext>
            </a:extLst>
          </p:cNvPr>
          <p:cNvSpPr txBox="1"/>
          <p:nvPr/>
        </p:nvSpPr>
        <p:spPr>
          <a:xfrm>
            <a:off x="2692643" y="1321873"/>
            <a:ext cx="211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Treatment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CAC668-91DF-4AFD-8597-6618945607AA}"/>
              </a:ext>
            </a:extLst>
          </p:cNvPr>
          <p:cNvSpPr/>
          <p:nvPr/>
        </p:nvSpPr>
        <p:spPr>
          <a:xfrm>
            <a:off x="4836350" y="1832531"/>
            <a:ext cx="2055066" cy="213549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2F6D1-8390-4B7A-94BD-71CB03FE4639}"/>
              </a:ext>
            </a:extLst>
          </p:cNvPr>
          <p:cNvSpPr txBox="1"/>
          <p:nvPr/>
        </p:nvSpPr>
        <p:spPr>
          <a:xfrm>
            <a:off x="4779199" y="1309311"/>
            <a:ext cx="211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Treatment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81A5F-47E8-4D8C-B675-3A57E5888942}"/>
              </a:ext>
            </a:extLst>
          </p:cNvPr>
          <p:cNvSpPr txBox="1"/>
          <p:nvPr/>
        </p:nvSpPr>
        <p:spPr>
          <a:xfrm>
            <a:off x="7946941" y="2049819"/>
            <a:ext cx="3755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Comparing the proportion who received callbacks from both treatments.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2">
                <a:extLst>
                  <a:ext uri="{FF2B5EF4-FFF2-40B4-BE49-F238E27FC236}">
                    <a16:creationId xmlns:a16="http://schemas.microsoft.com/office/drawing/2014/main" id="{3BA6E5E5-D2C7-4FF6-A97C-D73D3B21C1F4}"/>
                  </a:ext>
                </a:extLst>
              </p:cNvPr>
              <p:cNvSpPr txBox="1"/>
              <p:nvPr/>
            </p:nvSpPr>
            <p:spPr>
              <a:xfrm>
                <a:off x="1960163" y="4126755"/>
                <a:ext cx="3376483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𝟐𝟒𝟒𝟓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1400" b="0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11" name="TextBox 12">
                <a:extLst>
                  <a:ext uri="{FF2B5EF4-FFF2-40B4-BE49-F238E27FC236}">
                    <a16:creationId xmlns:a16="http://schemas.microsoft.com/office/drawing/2014/main" id="{3BA6E5E5-D2C7-4FF6-A97C-D73D3B21C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63" y="4126755"/>
                <a:ext cx="3376483" cy="984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4">
                <a:extLst>
                  <a:ext uri="{FF2B5EF4-FFF2-40B4-BE49-F238E27FC236}">
                    <a16:creationId xmlns:a16="http://schemas.microsoft.com/office/drawing/2014/main" id="{ABEB5C56-47EE-4A3E-98E2-4EC68E73AB10}"/>
                  </a:ext>
                </a:extLst>
              </p:cNvPr>
              <p:cNvSpPr txBox="1"/>
              <p:nvPr/>
            </p:nvSpPr>
            <p:spPr>
              <a:xfrm>
                <a:off x="4232247" y="4126755"/>
                <a:ext cx="3396286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𝟐𝟒𝟒𝟓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1400" b="0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13" name="TextBox 14">
                <a:extLst>
                  <a:ext uri="{FF2B5EF4-FFF2-40B4-BE49-F238E27FC236}">
                    <a16:creationId xmlns:a16="http://schemas.microsoft.com/office/drawing/2014/main" id="{ABEB5C56-47EE-4A3E-98E2-4EC68E73A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247" y="4126755"/>
                <a:ext cx="3396286" cy="1046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24077" y="4935165"/>
                <a:ext cx="2996718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𝟐𝟒𝟔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𝟐𝟒𝟒𝟓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77" y="4935165"/>
                <a:ext cx="2996718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779199" y="4935165"/>
                <a:ext cx="2996718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𝟏𝟔𝟒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𝟐𝟒𝟒𝟓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𝟎𝟔𝟕</m:t>
                      </m:r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199" y="4935165"/>
                <a:ext cx="2996718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8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2" grpId="0"/>
      <p:bldP spid="11" grpId="0"/>
      <p:bldP spid="13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FEB3F-8666-4190-903A-ACF7BE50FB24}"/>
              </a:ext>
            </a:extLst>
          </p:cNvPr>
          <p:cNvSpPr txBox="1"/>
          <p:nvPr/>
        </p:nvSpPr>
        <p:spPr>
          <a:xfrm>
            <a:off x="321435" y="168642"/>
            <a:ext cx="6565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Two-Sample Situation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D78E5-8943-48F8-BD69-31DD630900C6}"/>
              </a:ext>
            </a:extLst>
          </p:cNvPr>
          <p:cNvSpPr txBox="1"/>
          <p:nvPr/>
        </p:nvSpPr>
        <p:spPr>
          <a:xfrm>
            <a:off x="452063" y="2102960"/>
            <a:ext cx="4787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Group 1: White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73872-F47D-4EF9-BF8E-667B1E8A618E}"/>
              </a:ext>
            </a:extLst>
          </p:cNvPr>
          <p:cNvSpPr txBox="1"/>
          <p:nvPr/>
        </p:nvSpPr>
        <p:spPr>
          <a:xfrm>
            <a:off x="5871378" y="2138982"/>
            <a:ext cx="4246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Group 2: Black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73E560-972D-42A9-8CF6-15CD3165675F}"/>
                  </a:ext>
                </a:extLst>
              </p:cNvPr>
              <p:cNvSpPr txBox="1"/>
              <p:nvPr/>
            </p:nvSpPr>
            <p:spPr>
              <a:xfrm>
                <a:off x="494269" y="2794731"/>
                <a:ext cx="4521259" cy="154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proportion of commonly-white name apps that got callback.</a:t>
                </a:r>
              </a:p>
              <a:p>
                <a:endParaRPr lang="en-US" sz="10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73E560-972D-42A9-8CF6-15CD31656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9" y="2794731"/>
                <a:ext cx="4521259" cy="1546577"/>
              </a:xfrm>
              <a:prstGeom prst="rect">
                <a:avLst/>
              </a:prstGeom>
              <a:blipFill>
                <a:blip r:embed="rId2"/>
                <a:stretch>
                  <a:fillRect l="-2695" t="-3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98410D-BEF6-421D-95A9-FCF2807139C6}"/>
                  </a:ext>
                </a:extLst>
              </p:cNvPr>
              <p:cNvSpPr txBox="1"/>
              <p:nvPr/>
            </p:nvSpPr>
            <p:spPr>
              <a:xfrm>
                <a:off x="5938946" y="2857364"/>
                <a:ext cx="4521259" cy="154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proportion of commonly-black name apps that got callback.</a:t>
                </a:r>
              </a:p>
              <a:p>
                <a:endParaRPr lang="en-US" sz="105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98410D-BEF6-421D-95A9-FCF280713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946" y="2857364"/>
                <a:ext cx="4521259" cy="1546577"/>
              </a:xfrm>
              <a:prstGeom prst="rect">
                <a:avLst/>
              </a:prstGeom>
              <a:blipFill>
                <a:blip r:embed="rId3"/>
                <a:stretch>
                  <a:fillRect l="-2695"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F1B11A4-A4E8-4DB9-BC57-CB4C25396AA8}"/>
              </a:ext>
            </a:extLst>
          </p:cNvPr>
          <p:cNvSpPr txBox="1"/>
          <p:nvPr/>
        </p:nvSpPr>
        <p:spPr>
          <a:xfrm>
            <a:off x="4877354" y="2843855"/>
            <a:ext cx="986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A6F246-A15C-4EB5-AB5C-8FB6D94EBCC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39822" y="1990560"/>
            <a:ext cx="533167" cy="136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C1735F-C6CC-4A48-962C-CA26CC2F26C6}"/>
                  </a:ext>
                </a:extLst>
              </p:cNvPr>
              <p:cNvSpPr txBox="1"/>
              <p:nvPr/>
            </p:nvSpPr>
            <p:spPr>
              <a:xfrm>
                <a:off x="1550887" y="1282674"/>
                <a:ext cx="8444204" cy="584775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If there’s hiring discrimination,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32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C1735F-C6CC-4A48-962C-CA26CC2F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87" y="1282674"/>
                <a:ext cx="8444204" cy="584775"/>
              </a:xfrm>
              <a:prstGeom prst="rect">
                <a:avLst/>
              </a:prstGeom>
              <a:blipFill>
                <a:blip r:embed="rId4"/>
                <a:stretch>
                  <a:fillRect t="-9804" b="-28431"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88387" y="4331554"/>
                <a:ext cx="3350533" cy="79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246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2445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en-US" altLang="zh-CN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0.101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87" y="4331554"/>
                <a:ext cx="3350533" cy="791820"/>
              </a:xfrm>
              <a:prstGeom prst="rect">
                <a:avLst/>
              </a:prstGeom>
              <a:blipFill>
                <a:blip r:embed="rId5"/>
                <a:stretch>
                  <a:fillRect r="-3455" b="-13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225317" y="4331554"/>
                <a:ext cx="3360022" cy="79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164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2445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en-US" altLang="zh-CN" sz="3200" b="1" dirty="0">
                    <a:solidFill>
                      <a:schemeClr val="accent1">
                        <a:lumMod val="75000"/>
                      </a:schemeClr>
                    </a:solidFill>
                  </a:rPr>
                  <a:t>0.067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17" y="4331554"/>
                <a:ext cx="3360022" cy="791820"/>
              </a:xfrm>
              <a:prstGeom prst="rect">
                <a:avLst/>
              </a:prstGeom>
              <a:blipFill>
                <a:blip r:embed="rId6"/>
                <a:stretch>
                  <a:fillRect r="-3811" b="-13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3">
            <a:extLst>
              <a:ext uri="{FF2B5EF4-FFF2-40B4-BE49-F238E27FC236}">
                <a16:creationId xmlns:a16="http://schemas.microsoft.com/office/drawing/2014/main" id="{8392DD08-84E2-4C52-920A-823197DBDC1D}"/>
              </a:ext>
            </a:extLst>
          </p:cNvPr>
          <p:cNvSpPr txBox="1"/>
          <p:nvPr/>
        </p:nvSpPr>
        <p:spPr>
          <a:xfrm>
            <a:off x="4901547" y="3924381"/>
            <a:ext cx="9863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&gt;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29C8403-9B2B-40D6-B9F2-AC57518A4770}"/>
              </a:ext>
            </a:extLst>
          </p:cNvPr>
          <p:cNvSpPr txBox="1"/>
          <p:nvPr/>
        </p:nvSpPr>
        <p:spPr>
          <a:xfrm>
            <a:off x="190517" y="5353150"/>
            <a:ext cx="11824273" cy="9541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Are these proportions </a:t>
            </a:r>
            <a:r>
              <a:rPr lang="en-US" sz="2800" b="1" dirty="0">
                <a:solidFill>
                  <a:srgbClr val="0070C0"/>
                </a:solidFill>
              </a:rPr>
              <a:t>different enough </a:t>
            </a:r>
            <a:r>
              <a:rPr lang="en-US" sz="2800" dirty="0"/>
              <a:t>to show discrimination, or could this difference have been a result of </a:t>
            </a:r>
            <a:r>
              <a:rPr lang="en-US" sz="2800" b="1" dirty="0">
                <a:solidFill>
                  <a:srgbClr val="0070C0"/>
                </a:solidFill>
              </a:rPr>
              <a:t>chance alone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535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8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F3E10-849C-40A8-B498-A2E584E8CA22}"/>
                  </a:ext>
                </a:extLst>
              </p:cNvPr>
              <p:cNvSpPr txBox="1"/>
              <p:nvPr/>
            </p:nvSpPr>
            <p:spPr>
              <a:xfrm>
                <a:off x="361290" y="3937152"/>
                <a:ext cx="118307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the proportion of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all</a:t>
                </a:r>
                <a:r>
                  <a:rPr lang="en-US" sz="2800" dirty="0"/>
                  <a:t> applicants with commonly-</a:t>
                </a:r>
                <a:r>
                  <a:rPr lang="en-US" sz="2800" b="1" dirty="0"/>
                  <a:t>white</a:t>
                </a:r>
                <a:r>
                  <a:rPr lang="en-US" sz="2800" dirty="0"/>
                  <a:t> names who’d receive callbacks when applying to jobs like the ones in this study.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the proportion of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all</a:t>
                </a:r>
                <a:r>
                  <a:rPr lang="en-US" sz="2800" dirty="0"/>
                  <a:t> applicants with commonly-</a:t>
                </a:r>
                <a:r>
                  <a:rPr lang="en-US" sz="2800" b="1" dirty="0"/>
                  <a:t>black</a:t>
                </a:r>
                <a:r>
                  <a:rPr lang="en-US" sz="2800" dirty="0"/>
                  <a:t> names who’d receive callbacks when applying to jobs like the ones in this study.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1F3E10-849C-40A8-B498-A2E584E8C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90" y="3937152"/>
                <a:ext cx="11830710" cy="2246769"/>
              </a:xfrm>
              <a:prstGeom prst="rect">
                <a:avLst/>
              </a:prstGeom>
              <a:blipFill>
                <a:blip r:embed="rId2"/>
                <a:stretch>
                  <a:fillRect l="-1030" t="-326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2BF26CD-FA46-4E5E-848A-308FF0D4CFB1}"/>
              </a:ext>
            </a:extLst>
          </p:cNvPr>
          <p:cNvSpPr txBox="1"/>
          <p:nvPr/>
        </p:nvSpPr>
        <p:spPr>
          <a:xfrm>
            <a:off x="373225" y="444367"/>
            <a:ext cx="4996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BA62F-FAB2-47ED-BEBD-B963BD06BC04}"/>
                  </a:ext>
                </a:extLst>
              </p:cNvPr>
              <p:cNvSpPr txBox="1"/>
              <p:nvPr/>
            </p:nvSpPr>
            <p:spPr>
              <a:xfrm>
                <a:off x="373226" y="1847567"/>
                <a:ext cx="499666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48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BA62F-FAB2-47ED-BEBD-B963BD06B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26" y="1847567"/>
                <a:ext cx="4996665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FDAE6F-B032-4F9C-BBC5-BADE1E2C684F}"/>
              </a:ext>
            </a:extLst>
          </p:cNvPr>
          <p:cNvCxnSpPr/>
          <p:nvPr/>
        </p:nvCxnSpPr>
        <p:spPr>
          <a:xfrm flipH="1">
            <a:off x="3558628" y="2403703"/>
            <a:ext cx="14486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D75869-709F-437D-94CF-5DCDF199C6C7}"/>
              </a:ext>
            </a:extLst>
          </p:cNvPr>
          <p:cNvSpPr txBox="1"/>
          <p:nvPr/>
        </p:nvSpPr>
        <p:spPr>
          <a:xfrm>
            <a:off x="4852678" y="1500571"/>
            <a:ext cx="7066419" cy="120032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There is </a:t>
            </a:r>
            <a:r>
              <a:rPr lang="en-US" sz="2400" dirty="0">
                <a:solidFill>
                  <a:schemeClr val="tx1"/>
                </a:solidFill>
              </a:rPr>
              <a:t>no discrimination</a:t>
            </a:r>
            <a:r>
              <a:rPr lang="en-US" sz="2400" dirty="0"/>
              <a:t>, so the callback rate is the </a:t>
            </a:r>
            <a:r>
              <a:rPr lang="en-US" sz="2400" b="1" dirty="0">
                <a:solidFill>
                  <a:srgbClr val="0070C0"/>
                </a:solidFill>
              </a:rPr>
              <a:t>same in both groups</a:t>
            </a:r>
            <a:r>
              <a:rPr lang="en-US" sz="2400" dirty="0"/>
              <a:t>. You’re seeing if there’s evidence to reject this default claim.</a:t>
            </a: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64FDAE6F-B032-4F9C-BBC5-BADE1E2C684F}"/>
              </a:ext>
            </a:extLst>
          </p:cNvPr>
          <p:cNvCxnSpPr/>
          <p:nvPr/>
        </p:nvCxnSpPr>
        <p:spPr>
          <a:xfrm flipH="1">
            <a:off x="3556880" y="3237404"/>
            <a:ext cx="14486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5">
            <a:extLst>
              <a:ext uri="{FF2B5EF4-FFF2-40B4-BE49-F238E27FC236}">
                <a16:creationId xmlns:a16="http://schemas.microsoft.com/office/drawing/2014/main" id="{6ED75869-709F-437D-94CF-5DCDF199C6C7}"/>
              </a:ext>
            </a:extLst>
          </p:cNvPr>
          <p:cNvSpPr txBox="1"/>
          <p:nvPr/>
        </p:nvSpPr>
        <p:spPr>
          <a:xfrm>
            <a:off x="4846044" y="2864373"/>
            <a:ext cx="7186464" cy="120032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There is discrimination, in which case the commonly-white named applications received a </a:t>
            </a:r>
            <a:r>
              <a:rPr lang="en-US" sz="2400" b="1" dirty="0">
                <a:solidFill>
                  <a:srgbClr val="0070C0"/>
                </a:solidFill>
              </a:rPr>
              <a:t>higher rate </a:t>
            </a:r>
            <a:r>
              <a:rPr lang="en-US" sz="2400" dirty="0"/>
              <a:t>of callbacks. </a:t>
            </a:r>
          </a:p>
        </p:txBody>
      </p:sp>
    </p:spTree>
    <p:extLst>
      <p:ext uri="{BB962C8B-B14F-4D97-AF65-F5344CB8AC3E}">
        <p14:creationId xmlns:p14="http://schemas.microsoft.com/office/powerpoint/2010/main" val="292280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6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8096</TotalTime>
  <Words>4426</Words>
  <Application>Microsoft Office PowerPoint</Application>
  <PresentationFormat>宽屏</PresentationFormat>
  <Paragraphs>532</Paragraphs>
  <Slides>53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等线</vt:lpstr>
      <vt:lpstr>等线 Light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X13 Yoga</dc:creator>
  <cp:lastModifiedBy>X13 Yoga</cp:lastModifiedBy>
  <cp:revision>47</cp:revision>
  <cp:lastPrinted>2022-02-23T08:34:47Z</cp:lastPrinted>
  <dcterms:created xsi:type="dcterms:W3CDTF">2022-02-21T03:04:14Z</dcterms:created>
  <dcterms:modified xsi:type="dcterms:W3CDTF">2022-02-28T06:18:55Z</dcterms:modified>
</cp:coreProperties>
</file>