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0" r:id="rId5"/>
    <p:sldId id="261" r:id="rId6"/>
    <p:sldId id="264" r:id="rId7"/>
    <p:sldId id="266" r:id="rId8"/>
    <p:sldId id="270" r:id="rId9"/>
    <p:sldId id="279" r:id="rId10"/>
    <p:sldId id="280" r:id="rId11"/>
    <p:sldId id="287" r:id="rId12"/>
    <p:sldId id="288" r:id="rId13"/>
    <p:sldId id="289" r:id="rId14"/>
    <p:sldId id="290" r:id="rId15"/>
    <p:sldId id="292" r:id="rId16"/>
    <p:sldId id="294" r:id="rId17"/>
    <p:sldId id="297" r:id="rId18"/>
    <p:sldId id="302" r:id="rId19"/>
    <p:sldId id="306" r:id="rId20"/>
    <p:sldId id="307" r:id="rId21"/>
    <p:sldId id="311" r:id="rId22"/>
    <p:sldId id="313" r:id="rId23"/>
    <p:sldId id="31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4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21BAF-A41A-4F2C-AB9A-9C82A06FE27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9F28-4CAC-40CA-9767-38E5E646A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6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2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8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1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1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8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0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3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5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3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09B8-52A7-413D-BF1E-3A61FCD0A8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6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.org/blog/black-workers-have-made-no-progress-in-closing-earnings-gaps-with-white-men-since-20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ber.org/papers/w987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9BCB20BD-FE67-4A2C-9EA2-A4FBFDE161E1}"/>
              </a:ext>
            </a:extLst>
          </p:cNvPr>
          <p:cNvSpPr txBox="1"/>
          <p:nvPr/>
        </p:nvSpPr>
        <p:spPr>
          <a:xfrm>
            <a:off x="454218" y="1395303"/>
            <a:ext cx="1128351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>
                <a:solidFill>
                  <a:srgbClr val="0070C0"/>
                </a:solidFill>
              </a:rPr>
              <a:t>Hypothesis Test for </a:t>
            </a:r>
          </a:p>
          <a:p>
            <a:pPr algn="ctr"/>
            <a:r>
              <a:rPr lang="en-US" sz="8500" b="1" dirty="0">
                <a:solidFill>
                  <a:srgbClr val="0070C0"/>
                </a:solidFill>
              </a:rPr>
              <a:t>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33070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F3E10-849C-40A8-B498-A2E584E8CA22}"/>
                  </a:ext>
                </a:extLst>
              </p:cNvPr>
              <p:cNvSpPr txBox="1"/>
              <p:nvPr/>
            </p:nvSpPr>
            <p:spPr>
              <a:xfrm>
                <a:off x="361290" y="3937152"/>
                <a:ext cx="118307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the proportion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applicants with commonly-</a:t>
                </a:r>
                <a:r>
                  <a:rPr lang="en-US" sz="2800" b="1" dirty="0"/>
                  <a:t>white</a:t>
                </a:r>
                <a:r>
                  <a:rPr lang="en-US" sz="2800" dirty="0"/>
                  <a:t> names who’d receive callbacks when applying to jobs like the ones in this study.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the proportion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applicants with commonly-</a:t>
                </a:r>
                <a:r>
                  <a:rPr lang="en-US" sz="2800" b="1" dirty="0"/>
                  <a:t>black</a:t>
                </a:r>
                <a:r>
                  <a:rPr lang="en-US" sz="2800" dirty="0"/>
                  <a:t> names who’d receive callbacks when applying to jobs like the ones in this study.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F3E10-849C-40A8-B498-A2E584E8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90" y="3937152"/>
                <a:ext cx="11830710" cy="2246769"/>
              </a:xfrm>
              <a:prstGeom prst="rect">
                <a:avLst/>
              </a:prstGeom>
              <a:blipFill>
                <a:blip r:embed="rId2"/>
                <a:stretch>
                  <a:fillRect l="-1030" t="-326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BF26CD-FA46-4E5E-848A-308FF0D4CFB1}"/>
              </a:ext>
            </a:extLst>
          </p:cNvPr>
          <p:cNvSpPr txBox="1"/>
          <p:nvPr/>
        </p:nvSpPr>
        <p:spPr>
          <a:xfrm>
            <a:off x="373225" y="444367"/>
            <a:ext cx="4996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BA62F-FAB2-47ED-BEBD-B963BD06BC04}"/>
                  </a:ext>
                </a:extLst>
              </p:cNvPr>
              <p:cNvSpPr txBox="1"/>
              <p:nvPr/>
            </p:nvSpPr>
            <p:spPr>
              <a:xfrm>
                <a:off x="373226" y="1847567"/>
                <a:ext cx="499666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48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BA62F-FAB2-47ED-BEBD-B963BD0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6" y="1847567"/>
                <a:ext cx="499666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DAE6F-B032-4F9C-BBC5-BADE1E2C684F}"/>
              </a:ext>
            </a:extLst>
          </p:cNvPr>
          <p:cNvCxnSpPr/>
          <p:nvPr/>
        </p:nvCxnSpPr>
        <p:spPr>
          <a:xfrm flipH="1">
            <a:off x="3558628" y="2403703"/>
            <a:ext cx="14486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D75869-709F-437D-94CF-5DCDF199C6C7}"/>
              </a:ext>
            </a:extLst>
          </p:cNvPr>
          <p:cNvSpPr txBox="1"/>
          <p:nvPr/>
        </p:nvSpPr>
        <p:spPr>
          <a:xfrm>
            <a:off x="4852678" y="1500571"/>
            <a:ext cx="7066419" cy="120032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There is </a:t>
            </a:r>
            <a:r>
              <a:rPr lang="en-US" sz="2400" dirty="0">
                <a:solidFill>
                  <a:schemeClr val="tx1"/>
                </a:solidFill>
              </a:rPr>
              <a:t>no discrimination</a:t>
            </a:r>
            <a:r>
              <a:rPr lang="en-US" sz="2400" dirty="0"/>
              <a:t>, so the callback rate is the </a:t>
            </a:r>
            <a:r>
              <a:rPr lang="en-US" sz="2400" b="1" dirty="0">
                <a:solidFill>
                  <a:srgbClr val="0070C0"/>
                </a:solidFill>
              </a:rPr>
              <a:t>same in both groups</a:t>
            </a:r>
            <a:r>
              <a:rPr lang="en-US" sz="2400" dirty="0"/>
              <a:t>. You’re seeing if there’s evidence to reject this default claim.</a:t>
            </a: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64FDAE6F-B032-4F9C-BBC5-BADE1E2C684F}"/>
              </a:ext>
            </a:extLst>
          </p:cNvPr>
          <p:cNvCxnSpPr/>
          <p:nvPr/>
        </p:nvCxnSpPr>
        <p:spPr>
          <a:xfrm flipH="1">
            <a:off x="3556880" y="3237404"/>
            <a:ext cx="14486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6ED75869-709F-437D-94CF-5DCDF199C6C7}"/>
              </a:ext>
            </a:extLst>
          </p:cNvPr>
          <p:cNvSpPr txBox="1"/>
          <p:nvPr/>
        </p:nvSpPr>
        <p:spPr>
          <a:xfrm>
            <a:off x="4846044" y="2864373"/>
            <a:ext cx="7186464" cy="120032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There is discrimination, in which case the commonly-white named applications received a </a:t>
            </a:r>
            <a:r>
              <a:rPr lang="en-US" sz="2400" b="1" dirty="0">
                <a:solidFill>
                  <a:srgbClr val="0070C0"/>
                </a:solidFill>
              </a:rPr>
              <a:t>higher rate </a:t>
            </a:r>
            <a:r>
              <a:rPr lang="en-US" sz="2400" dirty="0"/>
              <a:t>of callbacks. </a:t>
            </a:r>
          </a:p>
        </p:txBody>
      </p:sp>
    </p:spTree>
    <p:extLst>
      <p:ext uri="{BB962C8B-B14F-4D97-AF65-F5344CB8AC3E}">
        <p14:creationId xmlns:p14="http://schemas.microsoft.com/office/powerpoint/2010/main" val="292280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E9CA2-1EE6-4977-A8DF-441736EC0950}"/>
              </a:ext>
            </a:extLst>
          </p:cNvPr>
          <p:cNvSpPr txBox="1"/>
          <p:nvPr/>
        </p:nvSpPr>
        <p:spPr>
          <a:xfrm>
            <a:off x="349321" y="267128"/>
            <a:ext cx="792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Setting up the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41BE9-C872-42EF-8A94-4780AE8E66C6}"/>
                  </a:ext>
                </a:extLst>
              </p:cNvPr>
              <p:cNvSpPr/>
              <p:nvPr/>
            </p:nvSpPr>
            <p:spPr>
              <a:xfrm>
                <a:off x="6298852" y="1845975"/>
                <a:ext cx="423466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4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41BE9-C872-42EF-8A94-4780AE8E6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852" y="1845975"/>
                <a:ext cx="4234669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5AF6F0-CBE8-4C96-A035-CC3D196A9B56}"/>
                  </a:ext>
                </a:extLst>
              </p:cNvPr>
              <p:cNvSpPr txBox="1"/>
              <p:nvPr/>
            </p:nvSpPr>
            <p:spPr>
              <a:xfrm>
                <a:off x="157075" y="3503711"/>
                <a:ext cx="1176202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the proportion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applicants with commonly-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white</a:t>
                </a:r>
                <a:r>
                  <a:rPr lang="en-US" sz="2800" dirty="0"/>
                  <a:t> names who’d receive callbacks when applying to jobs like the ones in this study.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the proportion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applicants with commonly-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black</a:t>
                </a:r>
                <a:r>
                  <a:rPr lang="en-US" sz="2800" dirty="0"/>
                  <a:t> names who’d receive callbacks when applying to jobs like the ones in this study.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5AF6F0-CBE8-4C96-A035-CC3D196A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5" y="3503711"/>
                <a:ext cx="11762023" cy="2246769"/>
              </a:xfrm>
              <a:prstGeom prst="rect">
                <a:avLst/>
              </a:prstGeom>
              <a:blipFill>
                <a:blip r:embed="rId3"/>
                <a:stretch>
                  <a:fillRect l="-1089" t="-326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/>
              <p:nvPr/>
            </p:nvSpPr>
            <p:spPr>
              <a:xfrm>
                <a:off x="771994" y="1750281"/>
                <a:ext cx="4520629" cy="210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r>
                  <a:rPr lang="en-US" sz="4000" dirty="0"/>
                  <a:t>	</a:t>
                </a:r>
              </a:p>
              <a:p>
                <a:endParaRPr lang="en-US" sz="1050" dirty="0"/>
              </a:p>
            </p:txBody>
          </p:sp>
        </mc:Choice>
        <mc:Fallback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4" y="1750281"/>
                <a:ext cx="4520629" cy="2108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/>
              <p:nvPr/>
            </p:nvSpPr>
            <p:spPr>
              <a:xfrm>
                <a:off x="4571361" y="2096529"/>
                <a:ext cx="45206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i="1" smtClean="0">
                          <a:latin typeface="Cambria Math" panose="02040503050406030204" pitchFamily="18" charset="0"/>
                        </a:rPr>
                        <m:t>OR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61" y="2096529"/>
                <a:ext cx="45206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/>
              <p:nvPr/>
            </p:nvSpPr>
            <p:spPr>
              <a:xfrm>
                <a:off x="549403" y="2376817"/>
                <a:ext cx="7880459" cy="1351717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Under certain conditions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700" dirty="0">
                  <a:solidFill>
                    <a:schemeClr val="tx1"/>
                  </a:solidFill>
                </a:endParaRPr>
              </a:p>
              <a:p>
                <a:endParaRPr lang="en-US" sz="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−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~ </a:t>
                </a:r>
                <a:r>
                  <a:rPr lang="en-US" sz="2400" dirty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(1−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(1−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3" y="2376817"/>
                <a:ext cx="7880459" cy="1351717"/>
              </a:xfrm>
              <a:prstGeom prst="rect">
                <a:avLst/>
              </a:prstGeom>
              <a:blipFill>
                <a:blip r:embed="rId2"/>
                <a:stretch>
                  <a:fillRect l="-845" t="-1299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5">
            <a:extLst>
              <a:ext uri="{FF2B5EF4-FFF2-40B4-BE49-F238E27FC236}">
                <a16:creationId xmlns:a16="http://schemas.microsoft.com/office/drawing/2014/main" id="{F64FF48A-588E-4A7D-B3A4-F00C1216A1D2}"/>
              </a:ext>
            </a:extLst>
          </p:cNvPr>
          <p:cNvSpPr/>
          <p:nvPr/>
        </p:nvSpPr>
        <p:spPr>
          <a:xfrm>
            <a:off x="4451321" y="1961335"/>
            <a:ext cx="670904" cy="941411"/>
          </a:xfrm>
          <a:prstGeom prst="downArrow">
            <a:avLst>
              <a:gd name="adj1" fmla="val 20586"/>
              <a:gd name="adj2" fmla="val 466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7F137851-9D82-41C8-84D9-20AB91CF11B4}"/>
                  </a:ext>
                </a:extLst>
              </p:cNvPr>
              <p:cNvSpPr txBox="1"/>
              <p:nvPr/>
            </p:nvSpPr>
            <p:spPr>
              <a:xfrm>
                <a:off x="770149" y="1237850"/>
                <a:ext cx="7659713" cy="83099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Since null assumes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we can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the proportion who got callbacks into one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7F137851-9D82-41C8-84D9-20AB91CF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9" y="1237850"/>
                <a:ext cx="7659713" cy="830997"/>
              </a:xfrm>
              <a:prstGeom prst="rect">
                <a:avLst/>
              </a:prstGeom>
              <a:blipFill>
                <a:blip r:embed="rId3"/>
                <a:stretch>
                  <a:fillRect l="-869" t="-2069" b="-12414"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">
            <a:extLst>
              <a:ext uri="{FF2B5EF4-FFF2-40B4-BE49-F238E27FC236}">
                <a16:creationId xmlns:a16="http://schemas.microsoft.com/office/drawing/2014/main" id="{95FE9CA2-1EE6-4977-A8DF-441736EC0950}"/>
              </a:ext>
            </a:extLst>
          </p:cNvPr>
          <p:cNvSpPr txBox="1"/>
          <p:nvPr/>
        </p:nvSpPr>
        <p:spPr>
          <a:xfrm>
            <a:off x="349321" y="267128"/>
            <a:ext cx="792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Calculations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E2B0746-EC45-4090-BFA3-185B1E0B8452}"/>
                  </a:ext>
                </a:extLst>
              </p:cNvPr>
              <p:cNvSpPr/>
              <p:nvPr/>
            </p:nvSpPr>
            <p:spPr>
              <a:xfrm>
                <a:off x="8290666" y="4193990"/>
                <a:ext cx="30235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𝟐𝟒𝟔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0.101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E2B0746-EC45-4090-BFA3-185B1E0B8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66" y="4193990"/>
                <a:ext cx="3023585" cy="714683"/>
              </a:xfrm>
              <a:prstGeom prst="rect">
                <a:avLst/>
              </a:prstGeom>
              <a:blipFill>
                <a:blip r:embed="rId4"/>
                <a:stretch>
                  <a:fillRect r="-3427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BE0255D6-5D9B-455D-9D7F-1F05E7559911}"/>
                  </a:ext>
                </a:extLst>
              </p:cNvPr>
              <p:cNvSpPr/>
              <p:nvPr/>
            </p:nvSpPr>
            <p:spPr>
              <a:xfrm>
                <a:off x="8290666" y="4963605"/>
                <a:ext cx="30235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𝟏𝟔𝟒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0.067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BE0255D6-5D9B-455D-9D7F-1F05E7559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66" y="4963605"/>
                <a:ext cx="3023585" cy="714683"/>
              </a:xfrm>
              <a:prstGeom prst="rect">
                <a:avLst/>
              </a:prstGeom>
              <a:blipFill>
                <a:blip r:embed="rId5"/>
                <a:stretch>
                  <a:fillRect r="-3427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75DB83F-E373-4565-9F12-2ACF01948764}"/>
                  </a:ext>
                </a:extLst>
              </p:cNvPr>
              <p:cNvSpPr/>
              <p:nvPr/>
            </p:nvSpPr>
            <p:spPr>
              <a:xfrm>
                <a:off x="4566165" y="5678288"/>
                <a:ext cx="7609776" cy="714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Combined proportion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𝟐𝟒𝟔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𝟏𝟔𝟒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0.084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75DB83F-E373-4565-9F12-2ACF01948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65" y="5678288"/>
                <a:ext cx="7609776" cy="714811"/>
              </a:xfrm>
              <a:prstGeom prst="rect">
                <a:avLst/>
              </a:prstGeom>
              <a:blipFill>
                <a:blip r:embed="rId6"/>
                <a:stretch>
                  <a:fillRect l="-1603" r="-561" b="-7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5">
            <a:extLst>
              <a:ext uri="{FF2B5EF4-FFF2-40B4-BE49-F238E27FC236}">
                <a16:creationId xmlns:a16="http://schemas.microsoft.com/office/drawing/2014/main" id="{F64FF48A-588E-4A7D-B3A4-F00C1216A1D2}"/>
              </a:ext>
            </a:extLst>
          </p:cNvPr>
          <p:cNvSpPr/>
          <p:nvPr/>
        </p:nvSpPr>
        <p:spPr>
          <a:xfrm flipV="1">
            <a:off x="2339419" y="3515708"/>
            <a:ext cx="670904" cy="1035624"/>
          </a:xfrm>
          <a:prstGeom prst="downArrow">
            <a:avLst>
              <a:gd name="adj1" fmla="val 20586"/>
              <a:gd name="adj2" fmla="val 466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F137851-9D82-41C8-84D9-20AB91CF11B4}"/>
              </a:ext>
            </a:extLst>
          </p:cNvPr>
          <p:cNvSpPr txBox="1"/>
          <p:nvPr/>
        </p:nvSpPr>
        <p:spPr>
          <a:xfrm>
            <a:off x="7141" y="4427714"/>
            <a:ext cx="4352986" cy="13849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Centered at zero </a:t>
            </a:r>
            <a:r>
              <a:rPr lang="en-US" sz="2800" dirty="0" smtClean="0"/>
              <a:t>(since </a:t>
            </a:r>
            <a:r>
              <a:rPr lang="en-US" sz="2800" dirty="0"/>
              <a:t>null assumes </a:t>
            </a:r>
            <a:r>
              <a:rPr lang="en-US" sz="2800" b="1" dirty="0">
                <a:solidFill>
                  <a:srgbClr val="0070C0"/>
                </a:solidFill>
              </a:rPr>
              <a:t>no difference</a:t>
            </a:r>
            <a:r>
              <a:rPr lang="en-US" sz="2800" dirty="0"/>
              <a:t> between callback rates)</a:t>
            </a:r>
          </a:p>
        </p:txBody>
      </p:sp>
    </p:spTree>
    <p:extLst>
      <p:ext uri="{BB962C8B-B14F-4D97-AF65-F5344CB8AC3E}">
        <p14:creationId xmlns:p14="http://schemas.microsoft.com/office/powerpoint/2010/main" val="24274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4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/>
              <p:nvPr/>
            </p:nvSpPr>
            <p:spPr>
              <a:xfrm>
                <a:off x="549403" y="2376817"/>
                <a:ext cx="7880459" cy="969496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Under certain conditions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700" dirty="0">
                  <a:solidFill>
                    <a:schemeClr val="tx1"/>
                  </a:solidFill>
                </a:endParaRPr>
              </a:p>
              <a:p>
                <a:endParaRPr lang="en-US" sz="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−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~ </a:t>
                </a:r>
                <a:r>
                  <a:rPr lang="en-US" sz="2400" dirty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=0.0079)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3" y="2376817"/>
                <a:ext cx="7880459" cy="969496"/>
              </a:xfrm>
              <a:prstGeom prst="rect">
                <a:avLst/>
              </a:prstGeom>
              <a:blipFill>
                <a:blip r:embed="rId2"/>
                <a:stretch>
                  <a:fillRect l="-845" t="-1786" b="-10119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5">
            <a:extLst>
              <a:ext uri="{FF2B5EF4-FFF2-40B4-BE49-F238E27FC236}">
                <a16:creationId xmlns:a16="http://schemas.microsoft.com/office/drawing/2014/main" id="{F64FF48A-588E-4A7D-B3A4-F00C1216A1D2}"/>
              </a:ext>
            </a:extLst>
          </p:cNvPr>
          <p:cNvSpPr/>
          <p:nvPr/>
        </p:nvSpPr>
        <p:spPr>
          <a:xfrm>
            <a:off x="4451321" y="1961335"/>
            <a:ext cx="670904" cy="941411"/>
          </a:xfrm>
          <a:prstGeom prst="downArrow">
            <a:avLst>
              <a:gd name="adj1" fmla="val 20586"/>
              <a:gd name="adj2" fmla="val 466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7F137851-9D82-41C8-84D9-20AB91CF11B4}"/>
                  </a:ext>
                </a:extLst>
              </p:cNvPr>
              <p:cNvSpPr txBox="1"/>
              <p:nvPr/>
            </p:nvSpPr>
            <p:spPr>
              <a:xfrm>
                <a:off x="770149" y="1237850"/>
                <a:ext cx="7659713" cy="83099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Since null assumes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we can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the proportion who got callbacks into one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7F137851-9D82-41C8-84D9-20AB91CF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9" y="1237850"/>
                <a:ext cx="7659713" cy="830997"/>
              </a:xfrm>
              <a:prstGeom prst="rect">
                <a:avLst/>
              </a:prstGeom>
              <a:blipFill>
                <a:blip r:embed="rId3"/>
                <a:stretch>
                  <a:fillRect l="-869" t="-2069" b="-12414"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">
            <a:extLst>
              <a:ext uri="{FF2B5EF4-FFF2-40B4-BE49-F238E27FC236}">
                <a16:creationId xmlns:a16="http://schemas.microsoft.com/office/drawing/2014/main" id="{95FE9CA2-1EE6-4977-A8DF-441736EC0950}"/>
              </a:ext>
            </a:extLst>
          </p:cNvPr>
          <p:cNvSpPr txBox="1"/>
          <p:nvPr/>
        </p:nvSpPr>
        <p:spPr>
          <a:xfrm>
            <a:off x="349321" y="267128"/>
            <a:ext cx="792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Calculations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E2B0746-EC45-4090-BFA3-185B1E0B8452}"/>
                  </a:ext>
                </a:extLst>
              </p:cNvPr>
              <p:cNvSpPr/>
              <p:nvPr/>
            </p:nvSpPr>
            <p:spPr>
              <a:xfrm>
                <a:off x="8290666" y="4193990"/>
                <a:ext cx="30235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𝟐𝟒𝟔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0.101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E2B0746-EC45-4090-BFA3-185B1E0B8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66" y="4193990"/>
                <a:ext cx="3023585" cy="714683"/>
              </a:xfrm>
              <a:prstGeom prst="rect">
                <a:avLst/>
              </a:prstGeom>
              <a:blipFill>
                <a:blip r:embed="rId4"/>
                <a:stretch>
                  <a:fillRect r="-3427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BE0255D6-5D9B-455D-9D7F-1F05E7559911}"/>
                  </a:ext>
                </a:extLst>
              </p:cNvPr>
              <p:cNvSpPr/>
              <p:nvPr/>
            </p:nvSpPr>
            <p:spPr>
              <a:xfrm>
                <a:off x="8290666" y="4963605"/>
                <a:ext cx="30235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𝟏𝟔𝟒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0.067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BE0255D6-5D9B-455D-9D7F-1F05E7559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66" y="4963605"/>
                <a:ext cx="3023585" cy="714683"/>
              </a:xfrm>
              <a:prstGeom prst="rect">
                <a:avLst/>
              </a:prstGeom>
              <a:blipFill>
                <a:blip r:embed="rId5"/>
                <a:stretch>
                  <a:fillRect r="-3427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75DB83F-E373-4565-9F12-2ACF01948764}"/>
                  </a:ext>
                </a:extLst>
              </p:cNvPr>
              <p:cNvSpPr/>
              <p:nvPr/>
            </p:nvSpPr>
            <p:spPr>
              <a:xfrm>
                <a:off x="4566165" y="5678288"/>
                <a:ext cx="7609776" cy="714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Combined proportion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𝟐𝟒𝟔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𝟏𝟔𝟒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0.084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75DB83F-E373-4565-9F12-2ACF01948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65" y="5678288"/>
                <a:ext cx="7609776" cy="714811"/>
              </a:xfrm>
              <a:prstGeom prst="rect">
                <a:avLst/>
              </a:prstGeom>
              <a:blipFill>
                <a:blip r:embed="rId6"/>
                <a:stretch>
                  <a:fillRect l="-1603" r="-561" b="-7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5">
            <a:extLst>
              <a:ext uri="{FF2B5EF4-FFF2-40B4-BE49-F238E27FC236}">
                <a16:creationId xmlns:a16="http://schemas.microsoft.com/office/drawing/2014/main" id="{F64FF48A-588E-4A7D-B3A4-F00C1216A1D2}"/>
              </a:ext>
            </a:extLst>
          </p:cNvPr>
          <p:cNvSpPr/>
          <p:nvPr/>
        </p:nvSpPr>
        <p:spPr>
          <a:xfrm flipV="1">
            <a:off x="2339419" y="3515708"/>
            <a:ext cx="670904" cy="1035624"/>
          </a:xfrm>
          <a:prstGeom prst="downArrow">
            <a:avLst>
              <a:gd name="adj1" fmla="val 20586"/>
              <a:gd name="adj2" fmla="val 466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F137851-9D82-41C8-84D9-20AB91CF11B4}"/>
              </a:ext>
            </a:extLst>
          </p:cNvPr>
          <p:cNvSpPr txBox="1"/>
          <p:nvPr/>
        </p:nvSpPr>
        <p:spPr>
          <a:xfrm>
            <a:off x="7141" y="4427714"/>
            <a:ext cx="4352986" cy="13849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Centered at zero </a:t>
            </a:r>
            <a:r>
              <a:rPr lang="en-US" sz="2800" dirty="0" smtClean="0"/>
              <a:t>(since </a:t>
            </a:r>
            <a:r>
              <a:rPr lang="en-US" sz="2800" dirty="0"/>
              <a:t>null assumes </a:t>
            </a:r>
            <a:r>
              <a:rPr lang="en-US" sz="2800" b="1" dirty="0">
                <a:solidFill>
                  <a:srgbClr val="0070C0"/>
                </a:solidFill>
              </a:rPr>
              <a:t>no difference</a:t>
            </a:r>
            <a:r>
              <a:rPr lang="en-US" sz="2800" dirty="0"/>
              <a:t> between callback rates)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4E98A9E5-DDAA-407A-A170-9FBDA593ABED}"/>
                  </a:ext>
                </a:extLst>
              </p:cNvPr>
              <p:cNvSpPr txBox="1"/>
              <p:nvPr/>
            </p:nvSpPr>
            <p:spPr>
              <a:xfrm>
                <a:off x="5282027" y="2335505"/>
                <a:ext cx="5977339" cy="138499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</a:rPr>
                  <a:t>The Data: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The </a:t>
                </a:r>
                <a:r>
                  <a:rPr lang="en-US" sz="2800" dirty="0">
                    <a:solidFill>
                      <a:schemeClr val="bg1"/>
                    </a:solidFill>
                  </a:rPr>
                  <a:t>actual difference in callback rates from the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𝟎𝟑𝟒</m:t>
                    </m:r>
                  </m:oMath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4E98A9E5-DDAA-407A-A170-9FBDA593A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27" y="2335505"/>
                <a:ext cx="5977339" cy="1384995"/>
              </a:xfrm>
              <a:prstGeom prst="rect">
                <a:avLst/>
              </a:prstGeom>
              <a:blipFill>
                <a:blip r:embed="rId7"/>
                <a:stretch>
                  <a:fillRect l="-1933" t="-4367" r="-1831" b="-10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282027" y="3775432"/>
            <a:ext cx="4650633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How </a:t>
            </a:r>
            <a:r>
              <a:rPr lang="en-US" altLang="zh-CN" sz="2800" b="1" dirty="0">
                <a:solidFill>
                  <a:schemeClr val="bg1"/>
                </a:solidFill>
              </a:rPr>
              <a:t>unlikely was our data?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82027" y="4342052"/>
            <a:ext cx="3262432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Check the p-value!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068" y="1336355"/>
            <a:ext cx="111921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Under my assumption that there is no difference in callback rates, the actually observed data (a 3.4% difference in callback rates among 4890 employers) is highly unlikely (</a:t>
            </a:r>
            <a:r>
              <a:rPr lang="en-US" altLang="zh-CN" sz="3200" b="1" dirty="0">
                <a:solidFill>
                  <a:srgbClr val="0070C0"/>
                </a:solidFill>
              </a:rPr>
              <a:t>p-value =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0.00001 &lt; alpha level of 0.05</a:t>
            </a:r>
            <a:r>
              <a:rPr lang="en-US" altLang="zh-CN" sz="3200" dirty="0" smtClean="0"/>
              <a:t>). </a:t>
            </a:r>
            <a:r>
              <a:rPr lang="en-US" altLang="zh-CN" sz="3200" dirty="0"/>
              <a:t>So, </a:t>
            </a:r>
            <a:r>
              <a:rPr lang="en-US" altLang="zh-CN" sz="3200" b="1" dirty="0">
                <a:solidFill>
                  <a:srgbClr val="0070C0"/>
                </a:solidFill>
              </a:rPr>
              <a:t>I reject my earlier assumption</a:t>
            </a:r>
            <a:r>
              <a:rPr lang="en-US" altLang="zh-CN" sz="3200" dirty="0"/>
              <a:t>. </a:t>
            </a:r>
            <a:r>
              <a:rPr lang="en-US" altLang="zh-CN" sz="3200" dirty="0" smtClean="0"/>
              <a:t>There’s </a:t>
            </a:r>
            <a:r>
              <a:rPr lang="en-US" altLang="zh-CN" sz="3200" dirty="0"/>
              <a:t>convincing evidence that commonly-white named </a:t>
            </a:r>
            <a:r>
              <a:rPr lang="en-US" altLang="zh-CN" sz="3200" dirty="0" err="1"/>
              <a:t>resumés</a:t>
            </a:r>
            <a:r>
              <a:rPr lang="en-US" altLang="zh-CN" sz="3200" dirty="0"/>
              <a:t> receive a </a:t>
            </a:r>
            <a:r>
              <a:rPr lang="en-US" altLang="zh-CN" sz="3200" b="1" dirty="0">
                <a:solidFill>
                  <a:srgbClr val="0070C0"/>
                </a:solidFill>
              </a:rPr>
              <a:t>higher callback rate</a:t>
            </a:r>
            <a:r>
              <a:rPr lang="en-US" altLang="zh-CN" sz="3200" dirty="0"/>
              <a:t>. </a:t>
            </a:r>
            <a:endParaRPr lang="en-US" altLang="zh-CN" sz="3200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5FE9CA2-1EE6-4977-A8DF-441736EC0950}"/>
              </a:ext>
            </a:extLst>
          </p:cNvPr>
          <p:cNvSpPr txBox="1"/>
          <p:nvPr/>
        </p:nvSpPr>
        <p:spPr>
          <a:xfrm>
            <a:off x="349321" y="267128"/>
            <a:ext cx="792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Conclusion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554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State</a:t>
            </a:r>
            <a:r>
              <a:rPr lang="en-US" sz="5400" dirty="0"/>
              <a:t>-Plan-Do-Conclude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67128" y="1182699"/>
            <a:ext cx="1172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State:</a:t>
            </a:r>
            <a:r>
              <a:rPr lang="en-US" sz="3600" dirty="0"/>
              <a:t> State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the hypotheses, significance level, and define your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FBA4C-06E9-4A62-BAA7-51A462F19B9A}"/>
                  </a:ext>
                </a:extLst>
              </p:cNvPr>
              <p:cNvSpPr txBox="1"/>
              <p:nvPr/>
            </p:nvSpPr>
            <p:spPr>
              <a:xfrm>
                <a:off x="267128" y="4385013"/>
                <a:ext cx="9810322" cy="2015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u="sng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the proportion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400" dirty="0"/>
                  <a:t> applicants with commonly-white names who’d receive callbacks when applying to jobs like the ones in this study.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the proportion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400" dirty="0"/>
                  <a:t> applicants with commonly-black names who’d receive callbacks when applying to jobs like the ones in this study.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FBA4C-06E9-4A62-BAA7-51A462F1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4385013"/>
                <a:ext cx="9810322" cy="2015936"/>
              </a:xfrm>
              <a:prstGeom prst="rect">
                <a:avLst/>
              </a:prstGeom>
              <a:blipFill>
                <a:blip r:embed="rId3"/>
                <a:stretch>
                  <a:fillRect l="-994" t="-2115" r="-497" b="-2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EE7E4-AE9D-457D-93A3-4BF080AC0C5C}"/>
                  </a:ext>
                </a:extLst>
              </p:cNvPr>
              <p:cNvSpPr txBox="1"/>
              <p:nvPr/>
            </p:nvSpPr>
            <p:spPr>
              <a:xfrm>
                <a:off x="1892423" y="2630687"/>
                <a:ext cx="54227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8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8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4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8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8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800" dirty="0"/>
                  <a:t> </a:t>
                </a:r>
                <a:endParaRPr lang="en-US" sz="9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EE7E4-AE9D-457D-93A3-4BF080AC0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23" y="2630687"/>
                <a:ext cx="5422775" cy="1569660"/>
              </a:xfrm>
              <a:prstGeom prst="rect">
                <a:avLst/>
              </a:prstGeom>
              <a:blipFill>
                <a:blip r:embed="rId4"/>
                <a:stretch>
                  <a:fillRect t="-8560" b="-2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5AF829-31D7-4167-A37D-F18AA955B954}"/>
              </a:ext>
            </a:extLst>
          </p:cNvPr>
          <p:cNvSpPr txBox="1"/>
          <p:nvPr/>
        </p:nvSpPr>
        <p:spPr>
          <a:xfrm>
            <a:off x="7315198" y="3084324"/>
            <a:ext cx="2876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5400" dirty="0"/>
              <a:t>α</a:t>
            </a:r>
            <a:r>
              <a:rPr lang="en-US" sz="5400" dirty="0"/>
              <a:t> = 0.05</a:t>
            </a:r>
          </a:p>
        </p:txBody>
      </p:sp>
    </p:spTree>
    <p:extLst>
      <p:ext uri="{BB962C8B-B14F-4D97-AF65-F5344CB8AC3E}">
        <p14:creationId xmlns:p14="http://schemas.microsoft.com/office/powerpoint/2010/main" val="2051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</a:t>
            </a:r>
            <a:r>
              <a:rPr lang="en-US" sz="5400" b="1" dirty="0">
                <a:solidFill>
                  <a:srgbClr val="0070C0"/>
                </a:solidFill>
              </a:rPr>
              <a:t>Plan</a:t>
            </a:r>
            <a:r>
              <a:rPr lang="en-US" sz="5400" dirty="0"/>
              <a:t>-Do-Conclude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Plan:</a:t>
                </a:r>
                <a:r>
                  <a:rPr lang="en-US" sz="3600" dirty="0"/>
                  <a:t> Name your inference method and check conditions</a:t>
                </a:r>
              </a:p>
              <a:p>
                <a:endParaRPr lang="en-US" sz="1100" dirty="0"/>
              </a:p>
              <a:p>
                <a:r>
                  <a:rPr lang="en-US" sz="2800" dirty="0"/>
                  <a:t>We will conduct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two-sample z-test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if all conditions are met.</a:t>
                </a:r>
              </a:p>
              <a:p>
                <a:endParaRPr lang="en-US" sz="1100" u="sng" dirty="0"/>
              </a:p>
              <a:p>
                <a:pPr algn="ctr"/>
                <a:r>
                  <a:rPr lang="en-US" sz="2800" b="1" dirty="0"/>
                  <a:t>Conditions</a:t>
                </a:r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2277547"/>
              </a:xfrm>
              <a:prstGeom prst="rect">
                <a:avLst/>
              </a:prstGeom>
              <a:blipFill>
                <a:blip r:embed="rId3"/>
                <a:stretch>
                  <a:fillRect l="-1525" t="-4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9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4B7CF-2C5F-40C2-89AD-9E99D07AC246}"/>
              </a:ext>
            </a:extLst>
          </p:cNvPr>
          <p:cNvCxnSpPr>
            <a:cxnSpLocks/>
          </p:cNvCxnSpPr>
          <p:nvPr/>
        </p:nvCxnSpPr>
        <p:spPr>
          <a:xfrm flipH="1" flipV="1">
            <a:off x="4600576" y="2670970"/>
            <a:ext cx="1136990" cy="26467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12E54-F2C2-4B36-A152-AF2E10D2EDEA}"/>
                  </a:ext>
                </a:extLst>
              </p:cNvPr>
              <p:cNvSpPr txBox="1"/>
              <p:nvPr/>
            </p:nvSpPr>
            <p:spPr>
              <a:xfrm>
                <a:off x="266129" y="1333561"/>
                <a:ext cx="11697271" cy="1475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Normal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(1−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(1−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12E54-F2C2-4B36-A152-AF2E10D2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9" y="1333561"/>
                <a:ext cx="11697271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724E5C-1DAD-4D3A-8C60-A5225C0F0F3C}"/>
              </a:ext>
            </a:extLst>
          </p:cNvPr>
          <p:cNvSpPr txBox="1"/>
          <p:nvPr/>
        </p:nvSpPr>
        <p:spPr>
          <a:xfrm>
            <a:off x="5109099" y="5222644"/>
            <a:ext cx="46519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1) Random condition 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 unbiased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center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AF7B44F3-56E2-4CCC-9376-660B77DBB07D}"/>
              </a:ext>
            </a:extLst>
          </p:cNvPr>
          <p:cNvSpPr/>
          <p:nvPr/>
        </p:nvSpPr>
        <p:spPr>
          <a:xfrm rot="16200000">
            <a:off x="3737513" y="1775547"/>
            <a:ext cx="206364" cy="1444856"/>
          </a:xfrm>
          <a:prstGeom prst="leftBracke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A313D-A303-409F-BB00-A65A8CC9F4BA}"/>
              </a:ext>
            </a:extLst>
          </p:cNvPr>
          <p:cNvCxnSpPr>
            <a:cxnSpLocks/>
          </p:cNvCxnSpPr>
          <p:nvPr/>
        </p:nvCxnSpPr>
        <p:spPr>
          <a:xfrm flipH="1" flipV="1">
            <a:off x="7608163" y="3032800"/>
            <a:ext cx="127986" cy="119654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12BA6A11-4F6E-4143-B478-EB25B7653728}"/>
              </a:ext>
            </a:extLst>
          </p:cNvPr>
          <p:cNvSpPr/>
          <p:nvPr/>
        </p:nvSpPr>
        <p:spPr>
          <a:xfrm rot="16200000">
            <a:off x="7893731" y="456586"/>
            <a:ext cx="319596" cy="4631925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1E2E9-193B-4185-9117-36C1EE720CBC}"/>
              </a:ext>
            </a:extLst>
          </p:cNvPr>
          <p:cNvSpPr txBox="1"/>
          <p:nvPr/>
        </p:nvSpPr>
        <p:spPr>
          <a:xfrm>
            <a:off x="6776622" y="3481529"/>
            <a:ext cx="4859044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2) 10% condition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 calculable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spread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EAD971-5160-459F-B415-B8F4EB410D88}"/>
              </a:ext>
            </a:extLst>
          </p:cNvPr>
          <p:cNvCxnSpPr>
            <a:cxnSpLocks/>
          </p:cNvCxnSpPr>
          <p:nvPr/>
        </p:nvCxnSpPr>
        <p:spPr>
          <a:xfrm flipH="1" flipV="1">
            <a:off x="2234043" y="2783933"/>
            <a:ext cx="322185" cy="154452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BF2467-9A14-4E16-B545-467B3DC350F6}"/>
              </a:ext>
            </a:extLst>
          </p:cNvPr>
          <p:cNvSpPr txBox="1"/>
          <p:nvPr/>
        </p:nvSpPr>
        <p:spPr>
          <a:xfrm>
            <a:off x="377862" y="3945371"/>
            <a:ext cx="4522060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3) Large counts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 approx. normal        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  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shape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E7C96A2-3DF3-417F-BC16-0CA3ED4926FF}"/>
              </a:ext>
            </a:extLst>
          </p:cNvPr>
          <p:cNvSpPr/>
          <p:nvPr/>
        </p:nvSpPr>
        <p:spPr>
          <a:xfrm rot="16200000">
            <a:off x="1933686" y="1709052"/>
            <a:ext cx="319596" cy="1604240"/>
          </a:xfrm>
          <a:prstGeom prst="lef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A553F-1803-4204-9FD4-91AAA81AA61C}"/>
              </a:ext>
            </a:extLst>
          </p:cNvPr>
          <p:cNvSpPr txBox="1"/>
          <p:nvPr/>
        </p:nvSpPr>
        <p:spPr>
          <a:xfrm>
            <a:off x="266129" y="240128"/>
            <a:ext cx="979872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Recall: Why we check conditions</a:t>
            </a:r>
          </a:p>
        </p:txBody>
      </p:sp>
    </p:spTree>
    <p:extLst>
      <p:ext uri="{BB962C8B-B14F-4D97-AF65-F5344CB8AC3E}">
        <p14:creationId xmlns:p14="http://schemas.microsoft.com/office/powerpoint/2010/main" val="10114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</a:t>
            </a:r>
            <a:r>
              <a:rPr lang="en-US" sz="5400" b="1" dirty="0">
                <a:solidFill>
                  <a:srgbClr val="0070C0"/>
                </a:solidFill>
              </a:rPr>
              <a:t>Plan</a:t>
            </a:r>
            <a:r>
              <a:rPr lang="en-US" sz="5400" dirty="0"/>
              <a:t>-Do-Conclude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Plan:</a:t>
                </a:r>
                <a:r>
                  <a:rPr lang="en-US" sz="3600" dirty="0"/>
                  <a:t> Name your inference method and check conditions</a:t>
                </a:r>
              </a:p>
              <a:p>
                <a:endParaRPr lang="en-US" sz="1100" dirty="0"/>
              </a:p>
              <a:p>
                <a:r>
                  <a:rPr lang="en-US" sz="2800" dirty="0"/>
                  <a:t>We will conduct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two-sample z-test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if all conditions are met.</a:t>
                </a:r>
              </a:p>
              <a:p>
                <a:endParaRPr lang="en-US" sz="400" u="sng" dirty="0"/>
              </a:p>
              <a:p>
                <a:pPr algn="ctr"/>
                <a:r>
                  <a:rPr lang="en-US" sz="2800" b="1" dirty="0"/>
                  <a:t>Conditions</a:t>
                </a:r>
              </a:p>
              <a:p>
                <a:pPr algn="ctr"/>
                <a:endParaRPr lang="en-US" sz="400" dirty="0"/>
              </a:p>
              <a:p>
                <a:pPr marL="514350" indent="-514350">
                  <a:buAutoNum type="arabicPeriod"/>
                </a:pPr>
                <a:r>
                  <a:rPr lang="en-US" sz="2800" b="1" u="sng" dirty="0" smtClean="0"/>
                  <a:t>Random</a:t>
                </a:r>
                <a:r>
                  <a:rPr lang="en-US" sz="2800" b="1" u="sng" dirty="0"/>
                  <a:t>:</a:t>
                </a:r>
                <a:r>
                  <a:rPr lang="en-US" sz="2800" b="1" dirty="0"/>
                  <a:t> </a:t>
                </a:r>
                <a:endParaRPr lang="en-US" sz="2800" b="1" dirty="0" smtClean="0"/>
              </a:p>
              <a:p>
                <a:r>
                  <a:rPr lang="en-US" sz="2800" dirty="0" smtClean="0"/>
                  <a:t>Employers </a:t>
                </a:r>
                <a:r>
                  <a:rPr lang="en-US" sz="2800" dirty="0"/>
                  <a:t>were </a:t>
                </a:r>
                <a:r>
                  <a:rPr lang="en-US" sz="2800" dirty="0" smtClean="0"/>
                  <a:t>randomly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assigned</a:t>
                </a:r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either </a:t>
                </a:r>
                <a:r>
                  <a:rPr lang="en-US" sz="2800" dirty="0"/>
                  <a:t>a commonly-white or </a:t>
                </a:r>
                <a:endParaRPr lang="en-US" sz="2800" dirty="0" smtClean="0"/>
              </a:p>
              <a:p>
                <a:r>
                  <a:rPr lang="en-US" sz="2800" dirty="0" smtClean="0"/>
                  <a:t>commonly-black </a:t>
                </a:r>
                <a:r>
                  <a:rPr lang="en-US" sz="2800" dirty="0"/>
                  <a:t>named resumé </a:t>
                </a:r>
                <a:endParaRPr lang="en-US" sz="2800" b="1" u="sng" dirty="0"/>
              </a:p>
              <a:p>
                <a:endParaRPr lang="en-US" sz="2800" dirty="0"/>
              </a:p>
              <a:p>
                <a:r>
                  <a:rPr lang="en-US" sz="2800" dirty="0"/>
                  <a:t>2. </a:t>
                </a:r>
                <a:r>
                  <a:rPr lang="en-US" sz="2800" b="1" u="sng" dirty="0"/>
                  <a:t>10%: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&lt;0.10(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&amp;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&lt;0.10(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4385816"/>
              </a:xfrm>
              <a:prstGeom prst="rect">
                <a:avLst/>
              </a:prstGeom>
              <a:blipFill>
                <a:blip r:embed="rId3"/>
                <a:stretch>
                  <a:fillRect l="-1525" t="-2086" b="-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B16717-FD4B-4CBF-82CF-2D2E9F55D3AE}"/>
              </a:ext>
            </a:extLst>
          </p:cNvPr>
          <p:cNvCxnSpPr>
            <a:cxnSpLocks/>
          </p:cNvCxnSpPr>
          <p:nvPr/>
        </p:nvCxnSpPr>
        <p:spPr>
          <a:xfrm>
            <a:off x="6846017" y="3026394"/>
            <a:ext cx="0" cy="316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9B8F4-B61C-4C8E-8D26-A50448756361}"/>
              </a:ext>
            </a:extLst>
          </p:cNvPr>
          <p:cNvSpPr txBox="1"/>
          <p:nvPr/>
        </p:nvSpPr>
        <p:spPr>
          <a:xfrm>
            <a:off x="6846016" y="3026394"/>
            <a:ext cx="383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</a:t>
            </a:r>
            <a:r>
              <a:rPr lang="en-US" sz="2800" b="1" u="sng" dirty="0"/>
              <a:t>Large Counts: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B3718F-636C-43DA-93AF-0A45937C4646}"/>
              </a:ext>
            </a:extLst>
          </p:cNvPr>
          <p:cNvCxnSpPr>
            <a:cxnSpLocks/>
          </p:cNvCxnSpPr>
          <p:nvPr/>
        </p:nvCxnSpPr>
        <p:spPr>
          <a:xfrm>
            <a:off x="9526070" y="3429000"/>
            <a:ext cx="0" cy="254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/>
              <p:nvPr/>
            </p:nvSpPr>
            <p:spPr>
              <a:xfrm>
                <a:off x="6947045" y="3591288"/>
                <a:ext cx="246387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5" y="3591288"/>
                <a:ext cx="2463870" cy="2215991"/>
              </a:xfrm>
              <a:prstGeom prst="rect">
                <a:avLst/>
              </a:prstGeom>
              <a:blipFill>
                <a:blip r:embed="rId4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/>
              <p:nvPr/>
            </p:nvSpPr>
            <p:spPr>
              <a:xfrm>
                <a:off x="9569522" y="3580392"/>
                <a:ext cx="246387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22" y="3580392"/>
                <a:ext cx="2463870" cy="1862048"/>
              </a:xfrm>
              <a:prstGeom prst="rect">
                <a:avLst/>
              </a:prstGeom>
              <a:blipFill>
                <a:blip r:embed="rId5"/>
                <a:stretch>
                  <a:fillRect t="-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A41D27DE-3EA0-4B6C-B1DA-89DBBF2D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83" y="3857624"/>
            <a:ext cx="844515" cy="75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90FED33D-856D-4405-9FD2-65566E9F8012}"/>
              </a:ext>
            </a:extLst>
          </p:cNvPr>
          <p:cNvSpPr txBox="1"/>
          <p:nvPr/>
        </p:nvSpPr>
        <p:spPr>
          <a:xfrm>
            <a:off x="306504" y="4872025"/>
            <a:ext cx="9263018" cy="954107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Only have to do </a:t>
            </a:r>
            <a:r>
              <a:rPr lang="en-US" sz="2800" b="1" u="sng" dirty="0"/>
              <a:t>10%</a:t>
            </a:r>
            <a:r>
              <a:rPr lang="en-US" sz="2800" dirty="0"/>
              <a:t> when sampling. However, this is an experiment. We don’t have to check this condition!</a:t>
            </a:r>
          </a:p>
        </p:txBody>
      </p:sp>
    </p:spTree>
    <p:extLst>
      <p:ext uri="{BB962C8B-B14F-4D97-AF65-F5344CB8AC3E}">
        <p14:creationId xmlns:p14="http://schemas.microsoft.com/office/powerpoint/2010/main" val="177639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</a:t>
            </a:r>
            <a:r>
              <a:rPr lang="en-US" sz="5400" b="1" dirty="0">
                <a:solidFill>
                  <a:srgbClr val="0070C0"/>
                </a:solidFill>
              </a:rPr>
              <a:t>Plan</a:t>
            </a:r>
            <a:r>
              <a:rPr lang="en-US" sz="5400" dirty="0"/>
              <a:t>-Do-Conclude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352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Plan:</a:t>
                </a:r>
                <a:r>
                  <a:rPr lang="en-US" sz="3600" dirty="0"/>
                  <a:t> Name your inference method and check conditions</a:t>
                </a:r>
              </a:p>
              <a:p>
                <a:endParaRPr lang="en-US" sz="1100" dirty="0"/>
              </a:p>
              <a:p>
                <a:r>
                  <a:rPr lang="en-US" sz="2800" dirty="0"/>
                  <a:t>We will conduct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two-sample z-test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if all conditions are met.</a:t>
                </a:r>
              </a:p>
              <a:p>
                <a:endParaRPr lang="en-US" sz="400" u="sng" dirty="0"/>
              </a:p>
              <a:p>
                <a:pPr algn="ctr"/>
                <a:r>
                  <a:rPr lang="en-US" sz="2800" b="1" dirty="0"/>
                  <a:t>Conditions</a:t>
                </a:r>
              </a:p>
              <a:p>
                <a:pPr algn="ctr"/>
                <a:endParaRPr lang="en-US" sz="400" dirty="0"/>
              </a:p>
              <a:p>
                <a:r>
                  <a:rPr lang="en-US" sz="2800" dirty="0"/>
                  <a:t>1. </a:t>
                </a:r>
                <a:r>
                  <a:rPr lang="en-US" sz="2800" b="1" u="sng" dirty="0"/>
                  <a:t>Random:</a:t>
                </a:r>
                <a:r>
                  <a:rPr lang="en-US" sz="2800" b="1" dirty="0"/>
                  <a:t> </a:t>
                </a:r>
                <a:r>
                  <a:rPr lang="en-US" sz="2800" dirty="0"/>
                  <a:t>Employers were randomly</a:t>
                </a:r>
              </a:p>
              <a:p>
                <a:r>
                  <a:rPr lang="en-US" sz="2800" b="1" dirty="0">
                    <a:solidFill>
                      <a:srgbClr val="0070C0"/>
                    </a:solidFill>
                  </a:rPr>
                  <a:t>assigned</a:t>
                </a:r>
                <a:r>
                  <a:rPr lang="en-US" sz="2800" dirty="0"/>
                  <a:t> either a commonly-white or </a:t>
                </a:r>
              </a:p>
              <a:p>
                <a:r>
                  <a:rPr lang="en-US" sz="2800" dirty="0"/>
                  <a:t>commonly-black named resumé </a:t>
                </a:r>
                <a:endParaRPr lang="en-US" sz="2800" b="1" u="sng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3524042"/>
              </a:xfrm>
              <a:prstGeom prst="rect">
                <a:avLst/>
              </a:prstGeom>
              <a:blipFill>
                <a:blip r:embed="rId3"/>
                <a:stretch>
                  <a:fillRect l="-1525" t="-2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B16717-FD4B-4CBF-82CF-2D2E9F55D3AE}"/>
              </a:ext>
            </a:extLst>
          </p:cNvPr>
          <p:cNvCxnSpPr>
            <a:cxnSpLocks/>
          </p:cNvCxnSpPr>
          <p:nvPr/>
        </p:nvCxnSpPr>
        <p:spPr>
          <a:xfrm>
            <a:off x="6846017" y="3026394"/>
            <a:ext cx="0" cy="316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9B8F4-B61C-4C8E-8D26-A50448756361}"/>
              </a:ext>
            </a:extLst>
          </p:cNvPr>
          <p:cNvSpPr txBox="1"/>
          <p:nvPr/>
        </p:nvSpPr>
        <p:spPr>
          <a:xfrm>
            <a:off x="6846016" y="3026394"/>
            <a:ext cx="402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sz="2800" b="1" u="sng" dirty="0"/>
              <a:t>Large Counts: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B3718F-636C-43DA-93AF-0A45937C4646}"/>
              </a:ext>
            </a:extLst>
          </p:cNvPr>
          <p:cNvCxnSpPr>
            <a:cxnSpLocks/>
          </p:cNvCxnSpPr>
          <p:nvPr/>
        </p:nvCxnSpPr>
        <p:spPr>
          <a:xfrm>
            <a:off x="9526070" y="3429000"/>
            <a:ext cx="0" cy="254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/>
              <p:nvPr/>
            </p:nvSpPr>
            <p:spPr>
              <a:xfrm>
                <a:off x="6947045" y="3591288"/>
                <a:ext cx="2463870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2445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(.084)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2445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(1−.084)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5" y="3591288"/>
                <a:ext cx="2463870" cy="2539157"/>
              </a:xfrm>
              <a:prstGeom prst="rect">
                <a:avLst/>
              </a:prstGeom>
              <a:blipFill>
                <a:blip r:embed="rId4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/>
              <p:nvPr/>
            </p:nvSpPr>
            <p:spPr>
              <a:xfrm>
                <a:off x="9569522" y="3580392"/>
                <a:ext cx="246387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2445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(.084)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2445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(1−.084)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22" y="3580392"/>
                <a:ext cx="2463870" cy="2185214"/>
              </a:xfrm>
              <a:prstGeom prst="rect">
                <a:avLst/>
              </a:prstGeom>
              <a:blipFill>
                <a:blip r:embed="rId5"/>
                <a:stretch>
                  <a:fillRect t="-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A41D27DE-3EA0-4B6C-B1DA-89DBBF2D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83" y="3857624"/>
            <a:ext cx="844515" cy="75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152FE5-4043-4C59-890F-3BE1F270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" y="326363"/>
            <a:ext cx="7081425" cy="5404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89F9E-B41E-4464-A13F-8494619B65F1}"/>
              </a:ext>
            </a:extLst>
          </p:cNvPr>
          <p:cNvSpPr txBox="1"/>
          <p:nvPr/>
        </p:nvSpPr>
        <p:spPr>
          <a:xfrm>
            <a:off x="6838594" y="1278293"/>
            <a:ext cx="520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 smtClean="0"/>
              <a:t>Hiring discrimination</a:t>
            </a:r>
            <a:endParaRPr lang="en-US" altLang="zh-C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55D2E-5A5B-4FC7-B445-09158129F1DC}"/>
              </a:ext>
            </a:extLst>
          </p:cNvPr>
          <p:cNvSpPr txBox="1"/>
          <p:nvPr/>
        </p:nvSpPr>
        <p:spPr>
          <a:xfrm>
            <a:off x="385041" y="5912109"/>
            <a:ext cx="679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Economic Policy Institute, 2018: </a:t>
            </a:r>
            <a:r>
              <a:rPr lang="en-US" sz="1600" dirty="0">
                <a:hlinkClick r:id="rId3"/>
              </a:rPr>
              <a:t>https://www.epi.org/blog/black-workers-have-made-no-progress-in-closing-earnings-gaps-with-white-men-since-2000/</a:t>
            </a:r>
            <a:endParaRPr lang="en-US" sz="1600" i="1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7A04643-AB0B-42DF-B702-4045AFBA3B76}"/>
              </a:ext>
            </a:extLst>
          </p:cNvPr>
          <p:cNvSpPr txBox="1"/>
          <p:nvPr/>
        </p:nvSpPr>
        <p:spPr>
          <a:xfrm>
            <a:off x="7268318" y="2224199"/>
            <a:ext cx="4576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Researchers wanted to test </a:t>
            </a:r>
            <a:r>
              <a:rPr lang="en-US" sz="2800" b="1" dirty="0" smtClean="0">
                <a:solidFill>
                  <a:srgbClr val="0070C0"/>
                </a:solidFill>
              </a:rPr>
              <a:t>if </a:t>
            </a:r>
            <a:r>
              <a:rPr lang="en-US" sz="2800" b="1" dirty="0">
                <a:solidFill>
                  <a:srgbClr val="0070C0"/>
                </a:solidFill>
              </a:rPr>
              <a:t>hiring discrimination was </a:t>
            </a:r>
            <a:r>
              <a:rPr lang="en-US" sz="2800" b="1" dirty="0" smtClean="0">
                <a:solidFill>
                  <a:srgbClr val="0070C0"/>
                </a:solidFill>
              </a:rPr>
              <a:t>a </a:t>
            </a:r>
            <a:r>
              <a:rPr lang="en-US" sz="2800" b="1" dirty="0">
                <a:solidFill>
                  <a:srgbClr val="0070C0"/>
                </a:solidFill>
              </a:rPr>
              <a:t>factor in labor markets</a:t>
            </a:r>
          </a:p>
        </p:txBody>
      </p:sp>
    </p:spTree>
    <p:extLst>
      <p:ext uri="{BB962C8B-B14F-4D97-AF65-F5344CB8AC3E}">
        <p14:creationId xmlns:p14="http://schemas.microsoft.com/office/powerpoint/2010/main" val="7818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</a:t>
            </a:r>
            <a:r>
              <a:rPr lang="en-US" sz="5400" b="1" dirty="0">
                <a:solidFill>
                  <a:srgbClr val="0070C0"/>
                </a:solidFill>
              </a:rPr>
              <a:t>Plan</a:t>
            </a:r>
            <a:r>
              <a:rPr lang="en-US" sz="5400" dirty="0"/>
              <a:t>-Do-Conclude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352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Plan:</a:t>
                </a:r>
                <a:r>
                  <a:rPr lang="en-US" sz="3600" dirty="0"/>
                  <a:t> Name your inference method and check conditions</a:t>
                </a:r>
              </a:p>
              <a:p>
                <a:endParaRPr lang="en-US" sz="1100" dirty="0"/>
              </a:p>
              <a:p>
                <a:r>
                  <a:rPr lang="en-US" sz="2800" dirty="0"/>
                  <a:t>We will conduct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two-sample z-test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if all conditions are met.</a:t>
                </a:r>
              </a:p>
              <a:p>
                <a:endParaRPr lang="en-US" sz="400" u="sng" dirty="0"/>
              </a:p>
              <a:p>
                <a:pPr algn="ctr"/>
                <a:r>
                  <a:rPr lang="en-US" sz="2800" b="1" dirty="0"/>
                  <a:t>Conditions</a:t>
                </a:r>
              </a:p>
              <a:p>
                <a:pPr algn="ctr"/>
                <a:endParaRPr lang="en-US" sz="400" dirty="0"/>
              </a:p>
              <a:p>
                <a:r>
                  <a:rPr lang="en-US" sz="2800" dirty="0"/>
                  <a:t>1. </a:t>
                </a:r>
                <a:r>
                  <a:rPr lang="en-US" sz="2800" b="1" u="sng" dirty="0"/>
                  <a:t>Random:</a:t>
                </a:r>
                <a:r>
                  <a:rPr lang="en-US" sz="2800" b="1" dirty="0"/>
                  <a:t> </a:t>
                </a:r>
                <a:r>
                  <a:rPr lang="en-US" sz="2800" dirty="0"/>
                  <a:t>Employers were randomly</a:t>
                </a:r>
              </a:p>
              <a:p>
                <a:r>
                  <a:rPr lang="en-US" sz="2800" b="1" dirty="0">
                    <a:solidFill>
                      <a:srgbClr val="0070C0"/>
                    </a:solidFill>
                  </a:rPr>
                  <a:t>assigned</a:t>
                </a:r>
                <a:r>
                  <a:rPr lang="en-US" sz="2800" dirty="0"/>
                  <a:t> either a commonly-white or </a:t>
                </a:r>
              </a:p>
              <a:p>
                <a:r>
                  <a:rPr lang="en-US" sz="2800" dirty="0"/>
                  <a:t>commonly-black named resumé </a:t>
                </a:r>
                <a:endParaRPr lang="en-US" sz="2800" b="1" u="sng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3524042"/>
              </a:xfrm>
              <a:prstGeom prst="rect">
                <a:avLst/>
              </a:prstGeom>
              <a:blipFill>
                <a:blip r:embed="rId3"/>
                <a:stretch>
                  <a:fillRect l="-1525" t="-2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B16717-FD4B-4CBF-82CF-2D2E9F55D3AE}"/>
              </a:ext>
            </a:extLst>
          </p:cNvPr>
          <p:cNvCxnSpPr>
            <a:cxnSpLocks/>
          </p:cNvCxnSpPr>
          <p:nvPr/>
        </p:nvCxnSpPr>
        <p:spPr>
          <a:xfrm>
            <a:off x="6846017" y="3026394"/>
            <a:ext cx="0" cy="316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9B8F4-B61C-4C8E-8D26-A50448756361}"/>
              </a:ext>
            </a:extLst>
          </p:cNvPr>
          <p:cNvSpPr txBox="1"/>
          <p:nvPr/>
        </p:nvSpPr>
        <p:spPr>
          <a:xfrm>
            <a:off x="6846016" y="3026394"/>
            <a:ext cx="378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sz="2800" b="1" u="sng" dirty="0"/>
              <a:t>Large Counts: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B3718F-636C-43DA-93AF-0A45937C4646}"/>
              </a:ext>
            </a:extLst>
          </p:cNvPr>
          <p:cNvCxnSpPr>
            <a:cxnSpLocks/>
          </p:cNvCxnSpPr>
          <p:nvPr/>
        </p:nvCxnSpPr>
        <p:spPr>
          <a:xfrm>
            <a:off x="9526070" y="3429000"/>
            <a:ext cx="0" cy="254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/>
              <p:nvPr/>
            </p:nvSpPr>
            <p:spPr>
              <a:xfrm>
                <a:off x="6947045" y="3591288"/>
                <a:ext cx="2463870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205.4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9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2239.6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5" y="3591288"/>
                <a:ext cx="2463870" cy="2631490"/>
              </a:xfrm>
              <a:prstGeom prst="rect">
                <a:avLst/>
              </a:prstGeom>
              <a:blipFill>
                <a:blip r:embed="rId4"/>
                <a:stretch>
                  <a:fillRect t="-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/>
              <p:nvPr/>
            </p:nvSpPr>
            <p:spPr>
              <a:xfrm>
                <a:off x="9569522" y="3580392"/>
                <a:ext cx="2463870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205.4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9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2239.6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22" y="3580392"/>
                <a:ext cx="2463870" cy="2292935"/>
              </a:xfrm>
              <a:prstGeom prst="rect">
                <a:avLst/>
              </a:prstGeom>
              <a:blipFill>
                <a:blip r:embed="rId5"/>
                <a:stretch>
                  <a:fillRect t="-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A41D27DE-3EA0-4B6C-B1DA-89DBBF2D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83" y="3857624"/>
            <a:ext cx="844515" cy="75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A4E7EA7-7F13-4209-8F8E-DA497F6F7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79" y="3982998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2A54E91-031E-4C72-B497-1EB8404D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753" y="4997744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8764734-7F91-4F1B-8BE7-FB466F09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619" y="3982997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EF512F0-56E7-4105-8BA0-976B24ED4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490" y="5010539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State-Plan-</a:t>
            </a:r>
            <a:r>
              <a:rPr lang="en-US" sz="5400" b="1" dirty="0">
                <a:solidFill>
                  <a:srgbClr val="0070C0"/>
                </a:solidFill>
              </a:rPr>
              <a:t>Do</a:t>
            </a:r>
            <a:r>
              <a:rPr lang="en-US" sz="5400" dirty="0"/>
              <a:t>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67128" y="1102800"/>
            <a:ext cx="11722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Do:</a:t>
            </a:r>
            <a:r>
              <a:rPr lang="en-US" sz="3600" dirty="0"/>
              <a:t> Perform calculations (if conditions met), report the test statistic and the p-value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31281-8B81-4C95-AEFF-5FEB42492394}"/>
              </a:ext>
            </a:extLst>
          </p:cNvPr>
          <p:cNvSpPr txBox="1"/>
          <p:nvPr/>
        </p:nvSpPr>
        <p:spPr>
          <a:xfrm>
            <a:off x="385877" y="2708212"/>
            <a:ext cx="11722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z </a:t>
            </a:r>
            <a:r>
              <a:rPr lang="en-US" sz="5400" b="1" dirty="0">
                <a:solidFill>
                  <a:srgbClr val="0070C0"/>
                </a:solidFill>
              </a:rPr>
              <a:t>= 4.231</a:t>
            </a:r>
          </a:p>
          <a:p>
            <a:r>
              <a:rPr lang="en-US" sz="5400" b="1" dirty="0">
                <a:solidFill>
                  <a:srgbClr val="0070C0"/>
                </a:solidFill>
              </a:rPr>
              <a:t>p-value = 0.00001</a:t>
            </a:r>
          </a:p>
        </p:txBody>
      </p:sp>
    </p:spTree>
    <p:extLst>
      <p:ext uri="{BB962C8B-B14F-4D97-AF65-F5344CB8AC3E}">
        <p14:creationId xmlns:p14="http://schemas.microsoft.com/office/powerpoint/2010/main" val="33820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State-Plan-Do-</a:t>
            </a:r>
            <a:r>
              <a:rPr lang="en-US" sz="5400" b="1" dirty="0">
                <a:solidFill>
                  <a:srgbClr val="0070C0"/>
                </a:solidFill>
              </a:rPr>
              <a:t>Conclude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1182699"/>
                <a:ext cx="11722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Conclude:</a:t>
                </a:r>
                <a:r>
                  <a:rPr lang="en-US" sz="3600" dirty="0"/>
                  <a:t> 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and justify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1182699"/>
                <a:ext cx="11722812" cy="646331"/>
              </a:xfrm>
              <a:prstGeom prst="rect">
                <a:avLst/>
              </a:prstGeom>
              <a:blipFill>
                <a:blip r:embed="rId3"/>
                <a:stretch>
                  <a:fillRect l="-16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D89EDD-9175-479A-9153-1397E24CB213}"/>
              </a:ext>
            </a:extLst>
          </p:cNvPr>
          <p:cNvSpPr txBox="1"/>
          <p:nvPr/>
        </p:nvSpPr>
        <p:spPr>
          <a:xfrm>
            <a:off x="6901639" y="1998073"/>
            <a:ext cx="49293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z = 4.231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p-value = 0.00001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/>
              <p:nvPr/>
            </p:nvSpPr>
            <p:spPr>
              <a:xfrm>
                <a:off x="762525" y="2027336"/>
                <a:ext cx="38395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25" y="2027336"/>
                <a:ext cx="3839547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020AAE-5656-429D-BD93-B1AFA88989FF}"/>
              </a:ext>
            </a:extLst>
          </p:cNvPr>
          <p:cNvSpPr txBox="1"/>
          <p:nvPr/>
        </p:nvSpPr>
        <p:spPr>
          <a:xfrm>
            <a:off x="4602072" y="2305849"/>
            <a:ext cx="217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α = 0.05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/>
              <p:nvPr/>
            </p:nvSpPr>
            <p:spPr>
              <a:xfrm>
                <a:off x="426110" y="3536489"/>
                <a:ext cx="11404847" cy="2308324"/>
              </a:xfrm>
              <a:prstGeom prst="rect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Conclusions template:</a:t>
                </a:r>
                <a:r>
                  <a:rPr lang="en-US" sz="3600" dirty="0"/>
                  <a:t> Because our p-value (____) is </a:t>
                </a:r>
                <a:r>
                  <a:rPr lang="en-US" sz="3600" b="1" dirty="0"/>
                  <a:t>less/greater </a:t>
                </a:r>
                <a:r>
                  <a:rPr lang="en-US" sz="3600" dirty="0"/>
                  <a:t>than our alpha level (___), we </a:t>
                </a:r>
                <a:r>
                  <a:rPr lang="en-US" sz="3600" b="1" dirty="0"/>
                  <a:t>reject/fail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. We </a:t>
                </a:r>
                <a:r>
                  <a:rPr lang="en-US" sz="3600" b="1" dirty="0"/>
                  <a:t>do/don’t </a:t>
                </a:r>
                <a:r>
                  <a:rPr lang="en-US" sz="3600" dirty="0"/>
                  <a:t>have convincing evidence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600" dirty="0"/>
                  <a:t> in context). </a:t>
                </a:r>
                <a:endParaRPr lang="en-US" sz="3600" u="sng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0" y="3536489"/>
                <a:ext cx="11404847" cy="2308324"/>
              </a:xfrm>
              <a:prstGeom prst="rect">
                <a:avLst/>
              </a:prstGeom>
              <a:blipFill>
                <a:blip r:embed="rId5"/>
                <a:stretch>
                  <a:fillRect l="-1657" t="-3958" b="-897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State-Plan-Do-</a:t>
            </a:r>
            <a:r>
              <a:rPr lang="en-US" sz="5400" b="1" dirty="0">
                <a:solidFill>
                  <a:srgbClr val="0070C0"/>
                </a:solidFill>
              </a:rPr>
              <a:t>Conclude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1182699"/>
                <a:ext cx="11722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Conclude:</a:t>
                </a:r>
                <a:r>
                  <a:rPr lang="en-US" sz="3600" dirty="0"/>
                  <a:t> 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and justify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1182699"/>
                <a:ext cx="11722812" cy="646331"/>
              </a:xfrm>
              <a:prstGeom prst="rect">
                <a:avLst/>
              </a:prstGeom>
              <a:blipFill>
                <a:blip r:embed="rId3"/>
                <a:stretch>
                  <a:fillRect l="-16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D89EDD-9175-479A-9153-1397E24CB213}"/>
              </a:ext>
            </a:extLst>
          </p:cNvPr>
          <p:cNvSpPr txBox="1"/>
          <p:nvPr/>
        </p:nvSpPr>
        <p:spPr>
          <a:xfrm>
            <a:off x="6901639" y="1998073"/>
            <a:ext cx="4506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z = 4.231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p-value = 0.00001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/>
              <p:nvPr/>
            </p:nvSpPr>
            <p:spPr>
              <a:xfrm>
                <a:off x="762525" y="2027336"/>
                <a:ext cx="38395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25" y="2027336"/>
                <a:ext cx="3839547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020AAE-5656-429D-BD93-B1AFA88989FF}"/>
              </a:ext>
            </a:extLst>
          </p:cNvPr>
          <p:cNvSpPr txBox="1"/>
          <p:nvPr/>
        </p:nvSpPr>
        <p:spPr>
          <a:xfrm>
            <a:off x="4602072" y="2305849"/>
            <a:ext cx="217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α = 0.05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B0615-5265-4D75-AEF9-293EDC133707}"/>
                  </a:ext>
                </a:extLst>
              </p:cNvPr>
              <p:cNvSpPr txBox="1"/>
              <p:nvPr/>
            </p:nvSpPr>
            <p:spPr>
              <a:xfrm>
                <a:off x="426110" y="3598045"/>
                <a:ext cx="11404847" cy="2862322"/>
              </a:xfrm>
              <a:prstGeom prst="rect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Because our p-value (</a:t>
                </a:r>
                <a:r>
                  <a:rPr lang="en-US" sz="3600" u="sng" dirty="0"/>
                  <a:t>0.00001</a:t>
                </a:r>
                <a:r>
                  <a:rPr lang="en-US" sz="3600" dirty="0"/>
                  <a:t>) is </a:t>
                </a:r>
                <a:r>
                  <a:rPr lang="en-US" sz="3600" b="1" dirty="0"/>
                  <a:t>less </a:t>
                </a:r>
                <a:r>
                  <a:rPr lang="en-US" sz="3600" dirty="0"/>
                  <a:t>than our alpha level (</a:t>
                </a:r>
                <a:r>
                  <a:rPr lang="en-US" sz="3600" u="sng" dirty="0"/>
                  <a:t>0.05</a:t>
                </a:r>
                <a:r>
                  <a:rPr lang="en-US" sz="3600" dirty="0"/>
                  <a:t>), we </a:t>
                </a:r>
                <a:r>
                  <a:rPr lang="en-US" sz="3600" b="1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. We </a:t>
                </a:r>
                <a:r>
                  <a:rPr lang="en-US" sz="3600" b="1" dirty="0"/>
                  <a:t>do </a:t>
                </a:r>
                <a:r>
                  <a:rPr lang="en-US" sz="3600" dirty="0"/>
                  <a:t>have convincing evidence that commonly-white name resumés get a higher callback rate for jobs similar to the ones</a:t>
                </a:r>
              </a:p>
              <a:p>
                <a:r>
                  <a:rPr lang="en-US" sz="3600" dirty="0"/>
                  <a:t>in this study.</a:t>
                </a:r>
                <a:endParaRPr lang="en-US" sz="3600" u="sng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B0615-5265-4D75-AEF9-293EDC133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0" y="3598045"/>
                <a:ext cx="11404847" cy="2862322"/>
              </a:xfrm>
              <a:prstGeom prst="rect">
                <a:avLst/>
              </a:prstGeom>
              <a:blipFill>
                <a:blip r:embed="rId5"/>
                <a:stretch>
                  <a:fillRect l="-1657" t="-3191" b="-702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8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74C50F8F-644B-47C3-84E3-6DB0C3B9AB85}"/>
              </a:ext>
            </a:extLst>
          </p:cNvPr>
          <p:cNvSpPr txBox="1"/>
          <p:nvPr/>
        </p:nvSpPr>
        <p:spPr>
          <a:xfrm>
            <a:off x="786881" y="1519065"/>
            <a:ext cx="10618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lesson presents a slightly simplified version of their study design. However, the data in the lesson is identical to the real study data. See citation below for their full paper: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EFD74BD-AB1B-4D0A-BEBD-16BDF69719FE}"/>
              </a:ext>
            </a:extLst>
          </p:cNvPr>
          <p:cNvSpPr txBox="1"/>
          <p:nvPr/>
        </p:nvSpPr>
        <p:spPr>
          <a:xfrm>
            <a:off x="401218" y="345755"/>
            <a:ext cx="1996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Note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D91BDBF-239F-4194-BC28-E96CFC071CC0}"/>
              </a:ext>
            </a:extLst>
          </p:cNvPr>
          <p:cNvSpPr txBox="1"/>
          <p:nvPr/>
        </p:nvSpPr>
        <p:spPr>
          <a:xfrm>
            <a:off x="786881" y="4282586"/>
            <a:ext cx="100490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Bertrand, Marianne and </a:t>
            </a:r>
            <a:r>
              <a:rPr lang="en-US" sz="2400" dirty="0" err="1"/>
              <a:t>Sendhil</a:t>
            </a:r>
            <a:r>
              <a:rPr lang="en-US" sz="2400" dirty="0"/>
              <a:t> Mullainathan. "Are Emily And Greg More Employable Than Lakisha And Jamal? A Field Experiment On Labor Market Discrimination," </a:t>
            </a:r>
            <a:r>
              <a:rPr lang="en-US" sz="2400" i="1" dirty="0"/>
              <a:t>American Economic Review</a:t>
            </a:r>
            <a:r>
              <a:rPr lang="en-US" sz="2400" dirty="0"/>
              <a:t>, 2004, v94(4,Sep), 991-1013. </a:t>
            </a:r>
            <a:r>
              <a:rPr lang="en-US" sz="2400" dirty="0">
                <a:hlinkClick r:id="rId2"/>
              </a:rPr>
              <a:t>https://www.nber.org/papers/w9873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3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2FC2A-2B37-4B6A-9130-6E5FA47424EB}"/>
              </a:ext>
            </a:extLst>
          </p:cNvPr>
          <p:cNvSpPr txBox="1"/>
          <p:nvPr/>
        </p:nvSpPr>
        <p:spPr>
          <a:xfrm>
            <a:off x="1414509" y="1535836"/>
            <a:ext cx="4057095" cy="46166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Greg Baker</a:t>
            </a:r>
          </a:p>
          <a:p>
            <a:endParaRPr lang="en-US" sz="1200" dirty="0"/>
          </a:p>
          <a:p>
            <a:r>
              <a:rPr lang="en-US" dirty="0"/>
              <a:t>University of Massachusetts, Lowell</a:t>
            </a:r>
          </a:p>
          <a:p>
            <a:r>
              <a:rPr lang="en-US" dirty="0"/>
              <a:t>Major: Business,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Sales Consultant,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7102E-3119-42FC-AC5E-611FB02B0DBF}"/>
              </a:ext>
            </a:extLst>
          </p:cNvPr>
          <p:cNvSpPr txBox="1"/>
          <p:nvPr/>
        </p:nvSpPr>
        <p:spPr>
          <a:xfrm>
            <a:off x="5837068" y="1535836"/>
            <a:ext cx="4057095" cy="46166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Jamal Jones</a:t>
            </a:r>
            <a:endParaRPr lang="en-US" sz="1600" dirty="0"/>
          </a:p>
          <a:p>
            <a:endParaRPr lang="en-US" sz="1200" dirty="0"/>
          </a:p>
          <a:p>
            <a:r>
              <a:rPr lang="en-US" dirty="0"/>
              <a:t>University of Massachusetts, Lowell</a:t>
            </a:r>
          </a:p>
          <a:p>
            <a:r>
              <a:rPr lang="en-US" dirty="0"/>
              <a:t>Major: Business,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Sales Consultant,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7E9D-398B-45C9-B599-C059A00E9E06}"/>
              </a:ext>
            </a:extLst>
          </p:cNvPr>
          <p:cNvSpPr txBox="1"/>
          <p:nvPr/>
        </p:nvSpPr>
        <p:spPr>
          <a:xfrm>
            <a:off x="479394" y="266330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Race/Resumé Study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75A296-8F45-46F0-A5AB-67EA7DB4C24E}"/>
              </a:ext>
            </a:extLst>
          </p:cNvPr>
          <p:cNvCxnSpPr>
            <a:cxnSpLocks/>
          </p:cNvCxnSpPr>
          <p:nvPr/>
        </p:nvCxnSpPr>
        <p:spPr>
          <a:xfrm flipH="1">
            <a:off x="1712304" y="2327034"/>
            <a:ext cx="1236171" cy="7074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B000B-9027-4919-B124-117644DD3B8B}"/>
              </a:ext>
            </a:extLst>
          </p:cNvPr>
          <p:cNvCxnSpPr>
            <a:cxnSpLocks/>
          </p:cNvCxnSpPr>
          <p:nvPr/>
        </p:nvCxnSpPr>
        <p:spPr>
          <a:xfrm>
            <a:off x="3965510" y="2327034"/>
            <a:ext cx="1153479" cy="7074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FE45F0-F118-4762-BD4E-8A7B5645B34F}"/>
              </a:ext>
            </a:extLst>
          </p:cNvPr>
          <p:cNvSpPr txBox="1"/>
          <p:nvPr/>
        </p:nvSpPr>
        <p:spPr>
          <a:xfrm>
            <a:off x="1698672" y="3034482"/>
            <a:ext cx="3420317" cy="1938992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Greg Baker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10C0D-6DC8-45A4-BB82-B98308BBBAFA}"/>
              </a:ext>
            </a:extLst>
          </p:cNvPr>
          <p:cNvCxnSpPr>
            <a:cxnSpLocks/>
          </p:cNvCxnSpPr>
          <p:nvPr/>
        </p:nvCxnSpPr>
        <p:spPr>
          <a:xfrm flipH="1">
            <a:off x="6002693" y="2327034"/>
            <a:ext cx="1343111" cy="7074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DDA05A-DE33-4FE1-868D-391168F20EB7}"/>
              </a:ext>
            </a:extLst>
          </p:cNvPr>
          <p:cNvCxnSpPr>
            <a:cxnSpLocks/>
          </p:cNvCxnSpPr>
          <p:nvPr/>
        </p:nvCxnSpPr>
        <p:spPr>
          <a:xfrm>
            <a:off x="8362838" y="2327034"/>
            <a:ext cx="1229031" cy="7074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D5B6B4-2B11-4A2B-81EB-6773B201DD69}"/>
              </a:ext>
            </a:extLst>
          </p:cNvPr>
          <p:cNvSpPr txBox="1"/>
          <p:nvPr/>
        </p:nvSpPr>
        <p:spPr>
          <a:xfrm>
            <a:off x="6002693" y="3034482"/>
            <a:ext cx="3589176" cy="1938992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Jamal Jones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F0DA2-C44D-4C38-AEA0-D172F9C04F1C}"/>
              </a:ext>
            </a:extLst>
          </p:cNvPr>
          <p:cNvSpPr txBox="1"/>
          <p:nvPr/>
        </p:nvSpPr>
        <p:spPr>
          <a:xfrm>
            <a:off x="10059788" y="3034482"/>
            <a:ext cx="1990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Note: </a:t>
            </a:r>
            <a:r>
              <a:rPr lang="en-US" sz="2400" dirty="0"/>
              <a:t>These names were used as the main example in the original study paper.</a:t>
            </a:r>
          </a:p>
        </p:txBody>
      </p:sp>
    </p:spTree>
    <p:extLst>
      <p:ext uri="{BB962C8B-B14F-4D97-AF65-F5344CB8AC3E}">
        <p14:creationId xmlns:p14="http://schemas.microsoft.com/office/powerpoint/2010/main" val="34552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53725-18D8-413B-ABDA-89BA81FCDB4F}"/>
              </a:ext>
            </a:extLst>
          </p:cNvPr>
          <p:cNvSpPr txBox="1"/>
          <p:nvPr/>
        </p:nvSpPr>
        <p:spPr>
          <a:xfrm>
            <a:off x="344565" y="335280"/>
            <a:ext cx="3328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C6CDB-6136-498C-BE8F-D4F39714A383}"/>
              </a:ext>
            </a:extLst>
          </p:cNvPr>
          <p:cNvSpPr txBox="1"/>
          <p:nvPr/>
        </p:nvSpPr>
        <p:spPr>
          <a:xfrm>
            <a:off x="318977" y="1630680"/>
            <a:ext cx="1187302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Wide </a:t>
            </a:r>
            <a:r>
              <a:rPr lang="en-US" sz="3600" dirty="0"/>
              <a:t>swath of jobs in the following </a:t>
            </a:r>
            <a:r>
              <a:rPr lang="en-US" sz="3600" b="1" dirty="0"/>
              <a:t>industries</a:t>
            </a:r>
            <a:r>
              <a:rPr lang="en-US" sz="3600" dirty="0"/>
              <a:t>: sales, administrative support, clerical services, and customer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Large range of </a:t>
            </a:r>
            <a:r>
              <a:rPr lang="en-US" sz="3600" b="1" dirty="0"/>
              <a:t>positions</a:t>
            </a:r>
            <a:r>
              <a:rPr lang="en-US" sz="3600" dirty="0"/>
              <a:t>, from “cashier work at retail establishments and clerical work in a mailroom to office and sales management positions.”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2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C17F21-6874-43B7-8EE4-30B2518CC4FC}"/>
              </a:ext>
            </a:extLst>
          </p:cNvPr>
          <p:cNvCxnSpPr>
            <a:cxnSpLocks/>
          </p:cNvCxnSpPr>
          <p:nvPr/>
        </p:nvCxnSpPr>
        <p:spPr>
          <a:xfrm>
            <a:off x="4398919" y="2367843"/>
            <a:ext cx="1919654" cy="21718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F94CADB-F374-42FE-A8D5-FEDB4A2935A0}"/>
              </a:ext>
            </a:extLst>
          </p:cNvPr>
          <p:cNvGrpSpPr/>
          <p:nvPr/>
        </p:nvGrpSpPr>
        <p:grpSpPr>
          <a:xfrm>
            <a:off x="5533780" y="4667714"/>
            <a:ext cx="2273907" cy="1861562"/>
            <a:chOff x="5533780" y="4667714"/>
            <a:chExt cx="2273907" cy="18615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A8843-93C7-42B4-B7BA-BEC3A907A9D3}"/>
                </a:ext>
              </a:extLst>
            </p:cNvPr>
            <p:cNvSpPr txBox="1"/>
            <p:nvPr/>
          </p:nvSpPr>
          <p:spPr>
            <a:xfrm>
              <a:off x="5533780" y="5590557"/>
              <a:ext cx="2273907" cy="938719"/>
            </a:xfrm>
            <a:prstGeom prst="rect">
              <a:avLst/>
            </a:prstGeom>
            <a:ln w="762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500" dirty="0"/>
                <a:t>Jamal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0DEEDC-342D-460E-ABD4-A1D50F76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61377">
              <a:off x="5920134" y="4740353"/>
              <a:ext cx="796878" cy="9573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1AA84A-2BCD-4250-B9D1-B1C2EAC7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35794">
              <a:off x="6014234" y="4696154"/>
              <a:ext cx="796878" cy="9573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18CEA59-F45F-4AE7-BE4F-1E961896B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295" y="4667714"/>
              <a:ext cx="796878" cy="95736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FE33AF-08CE-41D5-8CE2-C7E51149D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9716">
              <a:off x="6514677" y="4691034"/>
              <a:ext cx="796878" cy="95736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4744D7-E190-41DA-B432-0C3C5DEC3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7815">
              <a:off x="6787064" y="4715474"/>
              <a:ext cx="796878" cy="95736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1968910-0E8D-48CB-A52E-090F8220A5D2}"/>
              </a:ext>
            </a:extLst>
          </p:cNvPr>
          <p:cNvGrpSpPr/>
          <p:nvPr/>
        </p:nvGrpSpPr>
        <p:grpSpPr>
          <a:xfrm>
            <a:off x="523138" y="4646693"/>
            <a:ext cx="2389574" cy="1875451"/>
            <a:chOff x="523138" y="4646693"/>
            <a:chExt cx="2389574" cy="18754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AD673F-82C7-4444-AAA7-7F7DFBF402FC}"/>
                </a:ext>
              </a:extLst>
            </p:cNvPr>
            <p:cNvSpPr txBox="1"/>
            <p:nvPr/>
          </p:nvSpPr>
          <p:spPr>
            <a:xfrm>
              <a:off x="523138" y="5583425"/>
              <a:ext cx="2389574" cy="938719"/>
            </a:xfrm>
            <a:prstGeom prst="rect">
              <a:avLst/>
            </a:prstGeom>
            <a:ln w="762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500" dirty="0"/>
                <a:t>Greg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E06755D-FB93-4B10-A383-607F0083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02357">
              <a:off x="1031987" y="4745256"/>
              <a:ext cx="812464" cy="98320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0187DA-AB25-4E76-8CEE-667EC586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8428">
              <a:off x="1214979" y="4684221"/>
              <a:ext cx="812464" cy="9832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9C16EE-11DD-41EF-BE05-C107FB397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9663">
              <a:off x="1302187" y="4646693"/>
              <a:ext cx="812464" cy="9832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C4D5B7-9E0E-40C9-85FC-616B03621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5350">
              <a:off x="1483951" y="4673790"/>
              <a:ext cx="812464" cy="9832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2322FB1-7F85-4704-A23D-99EE3A31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70231">
              <a:off x="1744828" y="4717254"/>
              <a:ext cx="812464" cy="98320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9DBC263-EC81-4483-8053-0E7DC146DB3E}"/>
              </a:ext>
            </a:extLst>
          </p:cNvPr>
          <p:cNvSpPr txBox="1"/>
          <p:nvPr/>
        </p:nvSpPr>
        <p:spPr>
          <a:xfrm>
            <a:off x="8801056" y="4013279"/>
            <a:ext cx="281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n = 4890</a:t>
            </a:r>
          </a:p>
          <a:p>
            <a:r>
              <a:rPr lang="en-US" sz="4500" dirty="0"/>
              <a:t>employers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DE490-A726-4527-9872-849180F503DF}"/>
              </a:ext>
            </a:extLst>
          </p:cNvPr>
          <p:cNvCxnSpPr/>
          <p:nvPr/>
        </p:nvCxnSpPr>
        <p:spPr>
          <a:xfrm>
            <a:off x="1413851" y="2647950"/>
            <a:ext cx="199919" cy="16478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B04B42-D4D6-4825-B83C-59C6A03B0AB6}"/>
              </a:ext>
            </a:extLst>
          </p:cNvPr>
          <p:cNvCxnSpPr>
            <a:cxnSpLocks/>
          </p:cNvCxnSpPr>
          <p:nvPr/>
        </p:nvCxnSpPr>
        <p:spPr>
          <a:xfrm>
            <a:off x="3173166" y="3407287"/>
            <a:ext cx="2376658" cy="14028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096FEE-A3F9-4851-AEBD-159C899B1D82}"/>
              </a:ext>
            </a:extLst>
          </p:cNvPr>
          <p:cNvCxnSpPr>
            <a:cxnSpLocks/>
          </p:cNvCxnSpPr>
          <p:nvPr/>
        </p:nvCxnSpPr>
        <p:spPr>
          <a:xfrm flipH="1">
            <a:off x="2688350" y="3471862"/>
            <a:ext cx="2038368" cy="11208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806D31-A693-4851-BD44-CACC3C2A50E7}"/>
              </a:ext>
            </a:extLst>
          </p:cNvPr>
          <p:cNvCxnSpPr>
            <a:cxnSpLocks/>
          </p:cNvCxnSpPr>
          <p:nvPr/>
        </p:nvCxnSpPr>
        <p:spPr>
          <a:xfrm flipH="1">
            <a:off x="3371024" y="3578853"/>
            <a:ext cx="3567866" cy="12312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2BCF9-BA7C-497D-8CB7-1DFCE42723CD}"/>
              </a:ext>
            </a:extLst>
          </p:cNvPr>
          <p:cNvCxnSpPr>
            <a:cxnSpLocks/>
          </p:cNvCxnSpPr>
          <p:nvPr/>
        </p:nvCxnSpPr>
        <p:spPr>
          <a:xfrm>
            <a:off x="6530327" y="2433397"/>
            <a:ext cx="408563" cy="20567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B69271-37FC-4A46-BBBF-3BE2665ACA39}"/>
              </a:ext>
            </a:extLst>
          </p:cNvPr>
          <p:cNvCxnSpPr>
            <a:cxnSpLocks/>
          </p:cNvCxnSpPr>
          <p:nvPr/>
        </p:nvCxnSpPr>
        <p:spPr>
          <a:xfrm flipH="1">
            <a:off x="2877694" y="2097427"/>
            <a:ext cx="5129603" cy="27429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C278A-D772-4703-8EB0-73625EDB8B7F}"/>
              </a:ext>
            </a:extLst>
          </p:cNvPr>
          <p:cNvCxnSpPr>
            <a:cxnSpLocks/>
          </p:cNvCxnSpPr>
          <p:nvPr/>
        </p:nvCxnSpPr>
        <p:spPr>
          <a:xfrm flipH="1">
            <a:off x="7544327" y="3468889"/>
            <a:ext cx="1657361" cy="119464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C5865B-601C-4635-8188-FBFC7F60E4DD}"/>
              </a:ext>
            </a:extLst>
          </p:cNvPr>
          <p:cNvSpPr txBox="1"/>
          <p:nvPr/>
        </p:nvSpPr>
        <p:spPr>
          <a:xfrm>
            <a:off x="479394" y="266330"/>
            <a:ext cx="9729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The Race/Resumé Study</a:t>
            </a:r>
          </a:p>
        </p:txBody>
      </p:sp>
      <p:pic>
        <p:nvPicPr>
          <p:cNvPr id="1026" name="Picture 2" descr="business-person-phone - 1Source International">
            <a:extLst>
              <a:ext uri="{FF2B5EF4-FFF2-40B4-BE49-F238E27FC236}">
                <a16:creationId xmlns:a16="http://schemas.microsoft.com/office/drawing/2014/main" id="{4E0B97F4-C056-4DB5-BA82-A4AACEC9E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839810" y="1237120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usiness-person-phone - 1Source International">
            <a:extLst>
              <a:ext uri="{FF2B5EF4-FFF2-40B4-BE49-F238E27FC236}">
                <a16:creationId xmlns:a16="http://schemas.microsoft.com/office/drawing/2014/main" id="{766C42B7-7ED8-44A7-ADA6-B8B707284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2534530" y="2030336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usiness-person-phone - 1Source International">
            <a:extLst>
              <a:ext uri="{FF2B5EF4-FFF2-40B4-BE49-F238E27FC236}">
                <a16:creationId xmlns:a16="http://schemas.microsoft.com/office/drawing/2014/main" id="{03BC3C40-3167-409F-B989-47C5ECB54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3814786" y="1005863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usiness-person-phone - 1Source International">
            <a:extLst>
              <a:ext uri="{FF2B5EF4-FFF2-40B4-BE49-F238E27FC236}">
                <a16:creationId xmlns:a16="http://schemas.microsoft.com/office/drawing/2014/main" id="{CBA821ED-3F15-4952-A038-6F433B3C1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5921296" y="1096904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usiness-person-phone - 1Source International">
            <a:extLst>
              <a:ext uri="{FF2B5EF4-FFF2-40B4-BE49-F238E27FC236}">
                <a16:creationId xmlns:a16="http://schemas.microsoft.com/office/drawing/2014/main" id="{029C10FD-5457-4FE8-8EDB-0E0813DD0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8027806" y="1201163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usiness-person-phone - 1Source International">
            <a:extLst>
              <a:ext uri="{FF2B5EF4-FFF2-40B4-BE49-F238E27FC236}">
                <a16:creationId xmlns:a16="http://schemas.microsoft.com/office/drawing/2014/main" id="{56387102-F281-4FFD-9A50-24FA53DA1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6978806" y="2628555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usiness-person-phone - 1Source International">
            <a:extLst>
              <a:ext uri="{FF2B5EF4-FFF2-40B4-BE49-F238E27FC236}">
                <a16:creationId xmlns:a16="http://schemas.microsoft.com/office/drawing/2014/main" id="{4B5E2824-0120-4C79-9F96-6F4534A5F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9256835" y="2536606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88DDA5B-7318-4441-B809-97CDB7C5CAB9}"/>
              </a:ext>
            </a:extLst>
          </p:cNvPr>
          <p:cNvSpPr txBox="1"/>
          <p:nvPr/>
        </p:nvSpPr>
        <p:spPr>
          <a:xfrm>
            <a:off x="2912712" y="5810310"/>
            <a:ext cx="2389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baseline="-25000" dirty="0"/>
              <a:t>1</a:t>
            </a:r>
            <a:r>
              <a:rPr lang="en-US" sz="4000" dirty="0"/>
              <a:t> = 2445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D91C4-DB89-41B9-92D0-C721EB59E46E}"/>
              </a:ext>
            </a:extLst>
          </p:cNvPr>
          <p:cNvSpPr txBox="1"/>
          <p:nvPr/>
        </p:nvSpPr>
        <p:spPr>
          <a:xfrm>
            <a:off x="7802407" y="5801266"/>
            <a:ext cx="2389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baseline="-25000" dirty="0"/>
              <a:t>2</a:t>
            </a:r>
            <a:r>
              <a:rPr lang="en-US" sz="4000" dirty="0"/>
              <a:t> = 2445</a:t>
            </a:r>
          </a:p>
        </p:txBody>
      </p:sp>
      <p:pic>
        <p:nvPicPr>
          <p:cNvPr id="2" name="Picture 2" descr="business-person-phone - 1Source International">
            <a:extLst>
              <a:ext uri="{FF2B5EF4-FFF2-40B4-BE49-F238E27FC236}">
                <a16:creationId xmlns:a16="http://schemas.microsoft.com/office/drawing/2014/main" id="{B6FFD890-FA08-4250-9478-005E91F27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223838" y="3288000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usiness-person-phone - 1Source International">
            <a:extLst>
              <a:ext uri="{FF2B5EF4-FFF2-40B4-BE49-F238E27FC236}">
                <a16:creationId xmlns:a16="http://schemas.microsoft.com/office/drawing/2014/main" id="{BACB1C7C-AA8D-4B3C-A80D-8DB1F7174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1708419" y="3255227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usiness-person-phone - 1Source International">
            <a:extLst>
              <a:ext uri="{FF2B5EF4-FFF2-40B4-BE49-F238E27FC236}">
                <a16:creationId xmlns:a16="http://schemas.microsoft.com/office/drawing/2014/main" id="{0B6BF26C-BB01-4244-BD24-8A169B17E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2939611" y="4097024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usiness-person-phone - 1Source International">
            <a:extLst>
              <a:ext uri="{FF2B5EF4-FFF2-40B4-BE49-F238E27FC236}">
                <a16:creationId xmlns:a16="http://schemas.microsoft.com/office/drawing/2014/main" id="{3E421346-5F0F-4B81-B3D5-E3CF1777D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4806196" y="3374760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business-person-phone - 1Source International">
            <a:extLst>
              <a:ext uri="{FF2B5EF4-FFF2-40B4-BE49-F238E27FC236}">
                <a16:creationId xmlns:a16="http://schemas.microsoft.com/office/drawing/2014/main" id="{2A0239F9-2A0E-4632-9580-F1D3133EC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6425907" y="3229745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usiness-person-phone - 1Source International">
            <a:extLst>
              <a:ext uri="{FF2B5EF4-FFF2-40B4-BE49-F238E27FC236}">
                <a16:creationId xmlns:a16="http://schemas.microsoft.com/office/drawing/2014/main" id="{072DA4FD-9715-4B86-A49C-AFF666A6F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7859958" y="3951820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F3DC3FB-49A9-477B-B8C8-DCE985C9A8FD}"/>
              </a:ext>
            </a:extLst>
          </p:cNvPr>
          <p:cNvGrpSpPr/>
          <p:nvPr/>
        </p:nvGrpSpPr>
        <p:grpSpPr>
          <a:xfrm>
            <a:off x="5533780" y="4667714"/>
            <a:ext cx="2273907" cy="1861562"/>
            <a:chOff x="5533780" y="4667714"/>
            <a:chExt cx="2273907" cy="18615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2AF076-2540-497C-9664-E7A49584D5A3}"/>
                </a:ext>
              </a:extLst>
            </p:cNvPr>
            <p:cNvSpPr txBox="1"/>
            <p:nvPr/>
          </p:nvSpPr>
          <p:spPr>
            <a:xfrm>
              <a:off x="5533780" y="5590557"/>
              <a:ext cx="2273907" cy="938719"/>
            </a:xfrm>
            <a:prstGeom prst="rect">
              <a:avLst/>
            </a:prstGeom>
            <a:ln w="762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500" dirty="0"/>
                <a:t>Jamal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CF3353B-222F-411C-ABDD-BC41B78B9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61377">
              <a:off x="5920134" y="4740353"/>
              <a:ext cx="796878" cy="95736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11DDD69-2268-433E-9399-71E333941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35794">
              <a:off x="6014234" y="4696154"/>
              <a:ext cx="796878" cy="95736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DA2AF1E-181C-4D21-89A0-BF6145B50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295" y="4667714"/>
              <a:ext cx="796878" cy="95736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BD77C57-B27B-46D5-8951-AB5A451A7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9716">
              <a:off x="6514677" y="4691034"/>
              <a:ext cx="796878" cy="957361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9D95C87-9D7A-4FDB-80D8-119CE6BF1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7815">
              <a:off x="6787064" y="4715474"/>
              <a:ext cx="796878" cy="95736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2E483FC-821D-4083-B67B-B25C6C5DA765}"/>
              </a:ext>
            </a:extLst>
          </p:cNvPr>
          <p:cNvGrpSpPr/>
          <p:nvPr/>
        </p:nvGrpSpPr>
        <p:grpSpPr>
          <a:xfrm>
            <a:off x="523138" y="4646693"/>
            <a:ext cx="2389574" cy="1875451"/>
            <a:chOff x="523138" y="4646693"/>
            <a:chExt cx="2389574" cy="18754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36D23B-558C-4F55-B87C-FCFC925863F7}"/>
                </a:ext>
              </a:extLst>
            </p:cNvPr>
            <p:cNvSpPr txBox="1"/>
            <p:nvPr/>
          </p:nvSpPr>
          <p:spPr>
            <a:xfrm>
              <a:off x="523138" y="5583425"/>
              <a:ext cx="2389574" cy="938719"/>
            </a:xfrm>
            <a:prstGeom prst="rect">
              <a:avLst/>
            </a:prstGeom>
            <a:ln w="762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500" dirty="0"/>
                <a:t>Greg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EC8AE57-A9E3-46FA-83A2-DB2A50BA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02357">
              <a:off x="1031987" y="4745256"/>
              <a:ext cx="812464" cy="98320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F54E6BE-48A9-4FA6-ADC3-56DBA446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8428">
              <a:off x="1214979" y="4684221"/>
              <a:ext cx="812464" cy="98320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6CB8758-077A-4281-9EC6-B6E4F8906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9663">
              <a:off x="1302187" y="4646693"/>
              <a:ext cx="812464" cy="98320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288F30-0AFA-4C80-9905-ECBF43075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5350">
              <a:off x="1483951" y="4673790"/>
              <a:ext cx="812464" cy="98320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2AF8AB6-1C9B-4841-8870-D2FC07EFF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70231">
              <a:off x="1744828" y="4717254"/>
              <a:ext cx="812464" cy="98320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ACF163-EBD5-4675-A6BC-0C9FBC46522B}"/>
              </a:ext>
            </a:extLst>
          </p:cNvPr>
          <p:cNvSpPr txBox="1"/>
          <p:nvPr/>
        </p:nvSpPr>
        <p:spPr>
          <a:xfrm>
            <a:off x="777085" y="1477308"/>
            <a:ext cx="104934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Measured which group got more callbacks from potential employers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67033-5C95-4AC3-9547-FB1B9FC0E425}"/>
              </a:ext>
            </a:extLst>
          </p:cNvPr>
          <p:cNvSpPr txBox="1"/>
          <p:nvPr/>
        </p:nvSpPr>
        <p:spPr>
          <a:xfrm>
            <a:off x="479394" y="266330"/>
            <a:ext cx="9729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The Race/Resumé Study</a:t>
            </a:r>
          </a:p>
        </p:txBody>
      </p:sp>
    </p:spTree>
    <p:extLst>
      <p:ext uri="{BB962C8B-B14F-4D97-AF65-F5344CB8AC3E}">
        <p14:creationId xmlns:p14="http://schemas.microsoft.com/office/powerpoint/2010/main" val="42406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67545-340B-4EAC-BE24-49532AAD4879}"/>
              </a:ext>
            </a:extLst>
          </p:cNvPr>
          <p:cNvSpPr txBox="1"/>
          <p:nvPr/>
        </p:nvSpPr>
        <p:spPr>
          <a:xfrm>
            <a:off x="475861" y="350657"/>
            <a:ext cx="76417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EDB2ED-506D-4C5F-B608-642B5D7E9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88661"/>
              </p:ext>
            </p:extLst>
          </p:nvPr>
        </p:nvGraphicFramePr>
        <p:xfrm>
          <a:off x="427697" y="1832531"/>
          <a:ext cx="7462093" cy="2139165"/>
        </p:xfrm>
        <a:graphic>
          <a:graphicData uri="http://schemas.openxmlformats.org/drawingml/2006/table">
            <a:tbl>
              <a:tblPr firstRow="1" firstCol="1" bandRow="1"/>
              <a:tblGrid>
                <a:gridCol w="2276015">
                  <a:extLst>
                    <a:ext uri="{9D8B030D-6E8A-4147-A177-3AD203B41FA5}">
                      <a16:colId xmlns:a16="http://schemas.microsoft.com/office/drawing/2014/main" val="326497645"/>
                    </a:ext>
                  </a:extLst>
                </a:gridCol>
                <a:gridCol w="2097646">
                  <a:extLst>
                    <a:ext uri="{9D8B030D-6E8A-4147-A177-3AD203B41FA5}">
                      <a16:colId xmlns:a16="http://schemas.microsoft.com/office/drawing/2014/main" val="1774255496"/>
                    </a:ext>
                  </a:extLst>
                </a:gridCol>
                <a:gridCol w="2071396">
                  <a:extLst>
                    <a:ext uri="{9D8B030D-6E8A-4147-A177-3AD203B41FA5}">
                      <a16:colId xmlns:a16="http://schemas.microsoft.com/office/drawing/2014/main" val="2534379498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1204100370"/>
                    </a:ext>
                  </a:extLst>
                </a:gridCol>
              </a:tblGrid>
              <a:tr h="883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Commonly-White Names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Commonly-Black Names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38696"/>
                  </a:ext>
                </a:extLst>
              </a:tr>
              <a:tr h="4192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Called back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246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164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410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605969"/>
                  </a:ext>
                </a:extLst>
              </a:tr>
              <a:tr h="4452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called back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2199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2281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4480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2603"/>
                  </a:ext>
                </a:extLst>
              </a:tr>
              <a:tr h="3876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2445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2445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4890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3678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5B31E1C-8A93-4DDF-8FBB-58028A4BFFDE}"/>
              </a:ext>
            </a:extLst>
          </p:cNvPr>
          <p:cNvSpPr/>
          <p:nvPr/>
        </p:nvSpPr>
        <p:spPr>
          <a:xfrm>
            <a:off x="2692640" y="1832531"/>
            <a:ext cx="2086560" cy="21354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CF1EF-B08E-4F03-9575-886A0B34B309}"/>
              </a:ext>
            </a:extLst>
          </p:cNvPr>
          <p:cNvSpPr txBox="1"/>
          <p:nvPr/>
        </p:nvSpPr>
        <p:spPr>
          <a:xfrm>
            <a:off x="2692643" y="1321873"/>
            <a:ext cx="211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Treatment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AC668-91DF-4AFD-8597-6618945607AA}"/>
              </a:ext>
            </a:extLst>
          </p:cNvPr>
          <p:cNvSpPr/>
          <p:nvPr/>
        </p:nvSpPr>
        <p:spPr>
          <a:xfrm>
            <a:off x="4836350" y="1832531"/>
            <a:ext cx="2055066" cy="213549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2F6D1-8390-4B7A-94BD-71CB03FE4639}"/>
              </a:ext>
            </a:extLst>
          </p:cNvPr>
          <p:cNvSpPr txBox="1"/>
          <p:nvPr/>
        </p:nvSpPr>
        <p:spPr>
          <a:xfrm>
            <a:off x="4779199" y="1309311"/>
            <a:ext cx="211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Treatment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81A5F-47E8-4D8C-B675-3A57E5888942}"/>
              </a:ext>
            </a:extLst>
          </p:cNvPr>
          <p:cNvSpPr txBox="1"/>
          <p:nvPr/>
        </p:nvSpPr>
        <p:spPr>
          <a:xfrm>
            <a:off x="7946941" y="2049819"/>
            <a:ext cx="3755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Comparing the proportion who received callbacks from both treatments.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3BA6E5E5-D2C7-4FF6-A97C-D73D3B21C1F4}"/>
                  </a:ext>
                </a:extLst>
              </p:cNvPr>
              <p:cNvSpPr txBox="1"/>
              <p:nvPr/>
            </p:nvSpPr>
            <p:spPr>
              <a:xfrm>
                <a:off x="1960163" y="4126755"/>
                <a:ext cx="337648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𝟐𝟒𝟒𝟓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1400" b="0" dirty="0"/>
              </a:p>
              <a:p>
                <a:endParaRPr lang="en-US" sz="2000" b="1" dirty="0"/>
              </a:p>
            </p:txBody>
          </p:sp>
        </mc:Choice>
        <mc:Fallback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3BA6E5E5-D2C7-4FF6-A97C-D73D3B21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63" y="4126755"/>
                <a:ext cx="3376483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4">
                <a:extLst>
                  <a:ext uri="{FF2B5EF4-FFF2-40B4-BE49-F238E27FC236}">
                    <a16:creationId xmlns:a16="http://schemas.microsoft.com/office/drawing/2014/main" id="{ABEB5C56-47EE-4A3E-98E2-4EC68E73AB10}"/>
                  </a:ext>
                </a:extLst>
              </p:cNvPr>
              <p:cNvSpPr txBox="1"/>
              <p:nvPr/>
            </p:nvSpPr>
            <p:spPr>
              <a:xfrm>
                <a:off x="4232247" y="4126755"/>
                <a:ext cx="3396286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𝟐𝟒𝟒𝟓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1400" b="0" dirty="0"/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13" name="TextBox 14">
                <a:extLst>
                  <a:ext uri="{FF2B5EF4-FFF2-40B4-BE49-F238E27FC236}">
                    <a16:creationId xmlns:a16="http://schemas.microsoft.com/office/drawing/2014/main" id="{ABEB5C56-47EE-4A3E-98E2-4EC68E73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247" y="4126755"/>
                <a:ext cx="3396286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724077" y="4935165"/>
                <a:ext cx="2996718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𝟐𝟒𝟔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𝟐𝟒𝟒𝟓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77" y="4935165"/>
                <a:ext cx="2996718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779199" y="4935165"/>
                <a:ext cx="2996718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𝟏𝟔𝟒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𝟐𝟒𝟒𝟓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𝟎𝟔𝟕</m:t>
                      </m:r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199" y="4935165"/>
                <a:ext cx="2996718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8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  <p:bldP spid="11" grpId="0"/>
      <p:bldP spid="13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FEB3F-8666-4190-903A-ACF7BE50FB24}"/>
              </a:ext>
            </a:extLst>
          </p:cNvPr>
          <p:cNvSpPr txBox="1"/>
          <p:nvPr/>
        </p:nvSpPr>
        <p:spPr>
          <a:xfrm>
            <a:off x="321435" y="168642"/>
            <a:ext cx="656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Two-Sample Situation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D78E5-8943-48F8-BD69-31DD630900C6}"/>
              </a:ext>
            </a:extLst>
          </p:cNvPr>
          <p:cNvSpPr txBox="1"/>
          <p:nvPr/>
        </p:nvSpPr>
        <p:spPr>
          <a:xfrm>
            <a:off x="452063" y="2102960"/>
            <a:ext cx="4787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Group 1: White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73872-F47D-4EF9-BF8E-667B1E8A618E}"/>
              </a:ext>
            </a:extLst>
          </p:cNvPr>
          <p:cNvSpPr txBox="1"/>
          <p:nvPr/>
        </p:nvSpPr>
        <p:spPr>
          <a:xfrm>
            <a:off x="5871378" y="2138982"/>
            <a:ext cx="4246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Group 2: Black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73E560-972D-42A9-8CF6-15CD3165675F}"/>
                  </a:ext>
                </a:extLst>
              </p:cNvPr>
              <p:cNvSpPr txBox="1"/>
              <p:nvPr/>
            </p:nvSpPr>
            <p:spPr>
              <a:xfrm>
                <a:off x="494269" y="2794731"/>
                <a:ext cx="4521259" cy="154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proportion of commonly-white name apps that got callback.</a:t>
                </a:r>
              </a:p>
              <a:p>
                <a:endParaRPr lang="en-US" sz="105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73E560-972D-42A9-8CF6-15CD31656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9" y="2794731"/>
                <a:ext cx="4521259" cy="1546577"/>
              </a:xfrm>
              <a:prstGeom prst="rect">
                <a:avLst/>
              </a:prstGeom>
              <a:blipFill>
                <a:blip r:embed="rId2"/>
                <a:stretch>
                  <a:fillRect l="-2695" t="-3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8410D-BEF6-421D-95A9-FCF2807139C6}"/>
                  </a:ext>
                </a:extLst>
              </p:cNvPr>
              <p:cNvSpPr txBox="1"/>
              <p:nvPr/>
            </p:nvSpPr>
            <p:spPr>
              <a:xfrm>
                <a:off x="5938946" y="2857364"/>
                <a:ext cx="4521259" cy="154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proportion of commonly-black name apps that got callback.</a:t>
                </a:r>
              </a:p>
              <a:p>
                <a:endParaRPr lang="en-US" sz="105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8410D-BEF6-421D-95A9-FCF28071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946" y="2857364"/>
                <a:ext cx="4521259" cy="1546577"/>
              </a:xfrm>
              <a:prstGeom prst="rect">
                <a:avLst/>
              </a:prstGeom>
              <a:blipFill>
                <a:blip r:embed="rId3"/>
                <a:stretch>
                  <a:fillRect l="-2695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F1B11A4-A4E8-4DB9-BC57-CB4C25396AA8}"/>
              </a:ext>
            </a:extLst>
          </p:cNvPr>
          <p:cNvSpPr txBox="1"/>
          <p:nvPr/>
        </p:nvSpPr>
        <p:spPr>
          <a:xfrm>
            <a:off x="4877354" y="2843855"/>
            <a:ext cx="986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6F246-A15C-4EB5-AB5C-8FB6D94EBCC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39822" y="1990560"/>
            <a:ext cx="533167" cy="136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C1735F-C6CC-4A48-962C-CA26CC2F26C6}"/>
                  </a:ext>
                </a:extLst>
              </p:cNvPr>
              <p:cNvSpPr txBox="1"/>
              <p:nvPr/>
            </p:nvSpPr>
            <p:spPr>
              <a:xfrm>
                <a:off x="1550887" y="1282674"/>
                <a:ext cx="8444204" cy="584775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If there’s hiring discrimination,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3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C1735F-C6CC-4A48-962C-CA26CC2F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87" y="1282674"/>
                <a:ext cx="8444204" cy="584775"/>
              </a:xfrm>
              <a:prstGeom prst="rect">
                <a:avLst/>
              </a:prstGeom>
              <a:blipFill>
                <a:blip r:embed="rId4"/>
                <a:stretch>
                  <a:fillRect t="-9804" b="-28431"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88387" y="4331554"/>
                <a:ext cx="3350533" cy="79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246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2445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0.101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7" y="4331554"/>
                <a:ext cx="3350533" cy="791820"/>
              </a:xfrm>
              <a:prstGeom prst="rect">
                <a:avLst/>
              </a:prstGeom>
              <a:blipFill>
                <a:blip r:embed="rId5"/>
                <a:stretch>
                  <a:fillRect r="-3455" b="-1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225317" y="4331554"/>
                <a:ext cx="3360022" cy="79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164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445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0.067</a:t>
                </a: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17" y="4331554"/>
                <a:ext cx="3360022" cy="791820"/>
              </a:xfrm>
              <a:prstGeom prst="rect">
                <a:avLst/>
              </a:prstGeom>
              <a:blipFill>
                <a:blip r:embed="rId6"/>
                <a:stretch>
                  <a:fillRect r="-3811" b="-1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3">
            <a:extLst>
              <a:ext uri="{FF2B5EF4-FFF2-40B4-BE49-F238E27FC236}">
                <a16:creationId xmlns:a16="http://schemas.microsoft.com/office/drawing/2014/main" id="{8392DD08-84E2-4C52-920A-823197DBDC1D}"/>
              </a:ext>
            </a:extLst>
          </p:cNvPr>
          <p:cNvSpPr txBox="1"/>
          <p:nvPr/>
        </p:nvSpPr>
        <p:spPr>
          <a:xfrm>
            <a:off x="4901547" y="3924381"/>
            <a:ext cx="9863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&gt;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29C8403-9B2B-40D6-B9F2-AC57518A4770}"/>
              </a:ext>
            </a:extLst>
          </p:cNvPr>
          <p:cNvSpPr txBox="1"/>
          <p:nvPr/>
        </p:nvSpPr>
        <p:spPr>
          <a:xfrm>
            <a:off x="190517" y="5353150"/>
            <a:ext cx="11824273" cy="954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Are these proportions </a:t>
            </a:r>
            <a:r>
              <a:rPr lang="en-US" sz="2800" b="1" dirty="0">
                <a:solidFill>
                  <a:srgbClr val="0070C0"/>
                </a:solidFill>
              </a:rPr>
              <a:t>different enough </a:t>
            </a:r>
            <a:r>
              <a:rPr lang="en-US" sz="2800" dirty="0"/>
              <a:t>to show discrimination, or could this difference have been a result of </a:t>
            </a:r>
            <a:r>
              <a:rPr lang="en-US" sz="2800" b="1" dirty="0">
                <a:solidFill>
                  <a:srgbClr val="0070C0"/>
                </a:solidFill>
              </a:rPr>
              <a:t>chance alone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535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8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2132</Words>
  <Application>Microsoft Office PowerPoint</Application>
  <PresentationFormat>宽屏</PresentationFormat>
  <Paragraphs>263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23</cp:revision>
  <dcterms:created xsi:type="dcterms:W3CDTF">2022-02-21T03:04:14Z</dcterms:created>
  <dcterms:modified xsi:type="dcterms:W3CDTF">2022-02-23T00:52:35Z</dcterms:modified>
</cp:coreProperties>
</file>