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1" r:id="rId3"/>
    <p:sldId id="337" r:id="rId4"/>
    <p:sldId id="263" r:id="rId5"/>
    <p:sldId id="280" r:id="rId6"/>
    <p:sldId id="268" r:id="rId7"/>
    <p:sldId id="288" r:id="rId8"/>
    <p:sldId id="269" r:id="rId9"/>
    <p:sldId id="330" r:id="rId10"/>
    <p:sldId id="271" r:id="rId11"/>
    <p:sldId id="265" r:id="rId12"/>
    <p:sldId id="267" r:id="rId13"/>
    <p:sldId id="272" r:id="rId14"/>
    <p:sldId id="274" r:id="rId15"/>
    <p:sldId id="290" r:id="rId16"/>
    <p:sldId id="291" r:id="rId17"/>
    <p:sldId id="293" r:id="rId18"/>
    <p:sldId id="296" r:id="rId19"/>
    <p:sldId id="301" r:id="rId20"/>
    <p:sldId id="320" r:id="rId21"/>
    <p:sldId id="315" r:id="rId22"/>
    <p:sldId id="317" r:id="rId23"/>
    <p:sldId id="321" r:id="rId24"/>
    <p:sldId id="329" r:id="rId25"/>
    <p:sldId id="322" r:id="rId26"/>
    <p:sldId id="324" r:id="rId27"/>
    <p:sldId id="325" r:id="rId28"/>
    <p:sldId id="326" r:id="rId29"/>
    <p:sldId id="327" r:id="rId30"/>
    <p:sldId id="331" r:id="rId31"/>
    <p:sldId id="335" r:id="rId32"/>
    <p:sldId id="276" r:id="rId33"/>
    <p:sldId id="277" r:id="rId34"/>
    <p:sldId id="278" r:id="rId35"/>
    <p:sldId id="279" r:id="rId36"/>
    <p:sldId id="332" r:id="rId37"/>
    <p:sldId id="336" r:id="rId38"/>
    <p:sldId id="33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39" autoAdjust="0"/>
  </p:normalViewPr>
  <p:slideViewPr>
    <p:cSldViewPr snapToGrid="0">
      <p:cViewPr>
        <p:scale>
          <a:sx n="65" d="100"/>
          <a:sy n="65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992A-8E09-43B7-B764-154856B2258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F6A8-9742-4C23-A956-D44417D24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3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3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7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5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5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E157-515B-48CB-9CF7-5F3F3141017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C93C-8A8D-4E6E-AC5F-C549FCF53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FzCIA9kpp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cconline.net/greenL/java/statistics/catstatprob/categorizingstatproblemsjavascrip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2102" y="558835"/>
            <a:ext cx="9144000" cy="3407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 smtClean="0"/>
              <a:t>Hypothesis Test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085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849" y="33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Steps for testing a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7080" y="1240833"/>
                <a:ext cx="6278525" cy="497921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CN" dirty="0" smtClean="0"/>
                  <a:t>State the hypothesis statement: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null &amp; alternative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correct, determine the point estimate and its distribution (sampling distribution), then the value of test statistic.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Make sure to check the conditions!!!!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3. Determine the significance level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and the corresponding critical values.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4. Test statistic in the rejection region?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5. Conclusion.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080" y="1240833"/>
                <a:ext cx="6278525" cy="4979212"/>
              </a:xfrm>
              <a:blipFill>
                <a:blip r:embed="rId2"/>
                <a:stretch>
                  <a:fillRect l="-1942" t="-2328" r="-1165" b="-3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34638" y="84549"/>
                <a:ext cx="19032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: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 =10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38" y="84549"/>
                <a:ext cx="1903228" cy="954107"/>
              </a:xfrm>
              <a:prstGeom prst="rect">
                <a:avLst/>
              </a:prstGeom>
              <a:blipFill>
                <a:blip r:embed="rId3"/>
                <a:stretch>
                  <a:fillRect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9487776" y="1182439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839729" y="1774195"/>
                <a:ext cx="3721396" cy="15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correct: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(10,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algn="ctr"/>
                <a:r>
                  <a:rPr lang="en-US" altLang="zh-CN" sz="2400" dirty="0" err="1" smtClean="0"/>
                  <a:t>Zsta</a:t>
                </a:r>
                <a:r>
                  <a:rPr lang="en-US" altLang="zh-CN" sz="2400" dirty="0" smtClean="0"/>
                  <a:t> = </a:t>
                </a:r>
                <a:r>
                  <a:rPr lang="en-US" altLang="zh-CN" sz="2400" dirty="0" err="1" smtClean="0"/>
                  <a:t>xxxxx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29" y="1774195"/>
                <a:ext cx="3721396" cy="1572162"/>
              </a:xfrm>
              <a:prstGeom prst="rect">
                <a:avLst/>
              </a:prstGeom>
              <a:blipFill>
                <a:blip r:embed="rId4"/>
                <a:stretch>
                  <a:fillRect t="-271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9498409" y="3420788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63060" y="3930820"/>
                <a:ext cx="6096000" cy="782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dirty="0" smtClean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60" y="3930820"/>
                <a:ext cx="6096000" cy="782522"/>
              </a:xfrm>
              <a:prstGeom prst="rect">
                <a:avLst/>
              </a:prstGeom>
              <a:blipFill>
                <a:blip r:embed="rId5"/>
                <a:stretch>
                  <a:fillRect t="-9375" b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9498409" y="4603937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63060" y="5113969"/>
                <a:ext cx="6096000" cy="6958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dirty="0" smtClean="0"/>
                  <a:t>Rejection region: |</a:t>
                </a:r>
                <a:r>
                  <a:rPr lang="en-US" altLang="zh-CN" sz="2800" dirty="0" err="1" smtClean="0"/>
                  <a:t>Zsta</a:t>
                </a:r>
                <a:r>
                  <a:rPr lang="en-US" altLang="zh-CN" sz="2800" dirty="0" smtClean="0"/>
                  <a:t>|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zh-CN" sz="2800" dirty="0" smtClean="0"/>
                  <a:t> ??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60" y="5113969"/>
                <a:ext cx="6096000" cy="695832"/>
              </a:xfrm>
              <a:prstGeom prst="rect">
                <a:avLst/>
              </a:prstGeom>
              <a:blipFill>
                <a:blip r:embed="rId6"/>
                <a:stretch>
                  <a:fillRect t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9498409" y="5787086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38252" y="62104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/>
              <a:t>Conclusion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84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787" y="14241"/>
            <a:ext cx="2957632" cy="1325563"/>
          </a:xfrm>
        </p:spPr>
        <p:txBody>
          <a:bodyPr/>
          <a:lstStyle/>
          <a:p>
            <a:r>
              <a:rPr lang="en-US" altLang="zh-CN" dirty="0" smtClean="0"/>
              <a:t>P-values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457" y="1190706"/>
            <a:ext cx="1151708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u="sng" dirty="0" smtClean="0">
                <a:solidFill>
                  <a:srgbClr val="E81F30"/>
                </a:solidFill>
              </a:rPr>
              <a:t>Definition: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Assuming </a:t>
            </a:r>
            <a:r>
              <a:rPr lang="en-US" altLang="zh-CN" i="1" dirty="0" smtClean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 true, the probability that </a:t>
            </a:r>
            <a:r>
              <a:rPr lang="en-US" altLang="zh-CN" dirty="0">
                <a:solidFill>
                  <a:srgbClr val="000000"/>
                </a:solidFill>
              </a:rPr>
              <a:t>the statistic would take a value as extreme as or more extreme than the one actually observed is called the </a:t>
            </a:r>
            <a:r>
              <a:rPr lang="en-US" altLang="zh-CN" b="1" i="1" dirty="0">
                <a:solidFill>
                  <a:srgbClr val="000000"/>
                </a:solidFill>
              </a:rPr>
              <a:t>P</a:t>
            </a:r>
            <a:r>
              <a:rPr lang="en-US" altLang="zh-CN" b="1" dirty="0">
                <a:solidFill>
                  <a:srgbClr val="000000"/>
                </a:solidFill>
              </a:rPr>
              <a:t>-value </a:t>
            </a:r>
            <a:r>
              <a:rPr lang="en-US" altLang="zh-CN" dirty="0">
                <a:solidFill>
                  <a:srgbClr val="000000"/>
                </a:solidFill>
              </a:rPr>
              <a:t>of the test. The smaller the 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-value, the stronger the evidence against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provided by the data.</a:t>
            </a:r>
            <a:endParaRPr lang="en-US" altLang="zh-CN" sz="3200" i="1" dirty="0">
              <a:solidFill>
                <a:srgbClr val="000000"/>
              </a:solidFill>
              <a:latin typeface="Palatino" charset="0"/>
              <a:cs typeface="Palatino" charset="0"/>
            </a:endParaRPr>
          </a:p>
        </p:txBody>
      </p:sp>
      <p:sp>
        <p:nvSpPr>
          <p:cNvPr id="5" name="Rectangle 23"/>
          <p:cNvSpPr/>
          <p:nvPr/>
        </p:nvSpPr>
        <p:spPr>
          <a:xfrm>
            <a:off x="528410" y="3740230"/>
            <a:ext cx="11135179" cy="1800493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E81F30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 Small </a:t>
            </a:r>
            <a:r>
              <a:rPr lang="en-US" altLang="zh-CN" i="1" dirty="0"/>
              <a:t>P</a:t>
            </a:r>
            <a:r>
              <a:rPr lang="en-US" altLang="zh-CN" dirty="0"/>
              <a:t>-values are evidence against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because they say that the observed result is unlikely to occur when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is true. </a:t>
            </a:r>
          </a:p>
          <a:p>
            <a:pPr eaLnBrk="1" hangingPunct="1">
              <a:spcAft>
                <a:spcPts val="600"/>
              </a:spcAft>
              <a:buClr>
                <a:srgbClr val="E81F30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 Large </a:t>
            </a:r>
            <a:r>
              <a:rPr lang="en-US" altLang="zh-CN" i="1" dirty="0"/>
              <a:t>P</a:t>
            </a:r>
            <a:r>
              <a:rPr lang="en-US" altLang="zh-CN" dirty="0"/>
              <a:t>-values fail to give convincing evidence against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because they say that the observed result is likely to occur by chance when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is true.</a:t>
            </a:r>
          </a:p>
        </p:txBody>
      </p:sp>
    </p:spTree>
    <p:extLst>
      <p:ext uri="{BB962C8B-B14F-4D97-AF65-F5344CB8AC3E}">
        <p14:creationId xmlns:p14="http://schemas.microsoft.com/office/powerpoint/2010/main" val="4121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Significance level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</a:rPr>
              <a:t>α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4795" y="1442853"/>
            <a:ext cx="10515600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3200" b="1" u="sng" dirty="0" smtClean="0">
                <a:solidFill>
                  <a:srgbClr val="E81F30"/>
                </a:solidFill>
              </a:rPr>
              <a:t>Definition: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If </a:t>
            </a:r>
            <a:r>
              <a:rPr lang="en-US" altLang="zh-CN" dirty="0">
                <a:solidFill>
                  <a:srgbClr val="000000"/>
                </a:solidFill>
              </a:rPr>
              <a:t>the 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-value is smaller than alpha, we say that the data are </a:t>
            </a:r>
            <a:r>
              <a:rPr lang="en-US" altLang="zh-CN" b="1" dirty="0">
                <a:solidFill>
                  <a:srgbClr val="000000"/>
                </a:solidFill>
              </a:rPr>
              <a:t>statistically significant at level 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</a:rPr>
              <a:t>α</a:t>
            </a:r>
            <a:r>
              <a:rPr lang="en-US" altLang="zh-CN" dirty="0">
                <a:solidFill>
                  <a:srgbClr val="000000"/>
                </a:solidFill>
              </a:rPr>
              <a:t>. In that case, we reject the null hypothesis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0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conclude that there is convincing evidence in favor of the alternative hypothesis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i="1" baseline="-25000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sz="3200" i="1" dirty="0" smtClean="0">
              <a:solidFill>
                <a:srgbClr val="000000"/>
              </a:solidFill>
              <a:latin typeface="Palatino" charset="0"/>
              <a:cs typeface="Palatino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When </a:t>
            </a:r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our </a:t>
            </a:r>
            <a:r>
              <a:rPr lang="en-US" altLang="zh-CN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-value is less than the chosen 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  <a:ea typeface="ＭＳ Ｐゴシック" panose="020B0600070205080204" pitchFamily="34" charset="-128"/>
              </a:rPr>
              <a:t>α</a:t>
            </a:r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we say that the result is </a:t>
            </a:r>
            <a:r>
              <a:rPr lang="en-US" altLang="zh-CN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statistically significant</a:t>
            </a:r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5" y="5154638"/>
            <a:ext cx="707806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66005" y="105814"/>
                <a:ext cx="19032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: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 =10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05" y="105814"/>
                <a:ext cx="1903228" cy="954107"/>
              </a:xfrm>
              <a:prstGeom prst="rect">
                <a:avLst/>
              </a:prstGeom>
              <a:blipFill>
                <a:blip r:embed="rId2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2619143" y="1203704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71096" y="1795460"/>
                <a:ext cx="3721396" cy="15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correct: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(10,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algn="ctr"/>
                <a:r>
                  <a:rPr lang="en-US" altLang="zh-CN" sz="2400" dirty="0" err="1" smtClean="0"/>
                  <a:t>Zsta</a:t>
                </a:r>
                <a:r>
                  <a:rPr lang="en-US" altLang="zh-CN" sz="2400" dirty="0" smtClean="0"/>
                  <a:t> = </a:t>
                </a:r>
                <a:r>
                  <a:rPr lang="en-US" altLang="zh-CN" sz="2400" dirty="0" err="1" smtClean="0"/>
                  <a:t>xxxxx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6" y="1795460"/>
                <a:ext cx="3721396" cy="1572162"/>
              </a:xfrm>
              <a:prstGeom prst="rect">
                <a:avLst/>
              </a:prstGeom>
              <a:blipFill>
                <a:blip r:embed="rId3"/>
                <a:stretch>
                  <a:fillRect t="-2724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2629776" y="3442053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-205573" y="3952085"/>
                <a:ext cx="6096000" cy="782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dirty="0" smtClean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573" y="3952085"/>
                <a:ext cx="6096000" cy="782522"/>
              </a:xfrm>
              <a:prstGeom prst="rect">
                <a:avLst/>
              </a:prstGeom>
              <a:blipFill>
                <a:blip r:embed="rId4"/>
                <a:stretch>
                  <a:fillRect t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2629776" y="4625202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-205573" y="5135234"/>
                <a:ext cx="6096000" cy="6958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dirty="0" smtClean="0"/>
                  <a:t>Rejection region: |</a:t>
                </a:r>
                <a:r>
                  <a:rPr lang="en-US" altLang="zh-CN" sz="2800" dirty="0" err="1" smtClean="0"/>
                  <a:t>Zsta</a:t>
                </a:r>
                <a:r>
                  <a:rPr lang="en-US" altLang="zh-CN" sz="2800" dirty="0" smtClean="0"/>
                  <a:t>|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zh-CN" sz="2800" dirty="0" smtClean="0"/>
                  <a:t> ??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573" y="5135234"/>
                <a:ext cx="6096000" cy="695832"/>
              </a:xfrm>
              <a:prstGeom prst="rect">
                <a:avLst/>
              </a:prstGeom>
              <a:blipFill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2629776" y="5808351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230381" y="62316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/>
              <a:t>Conclusion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735179" y="180245"/>
                <a:ext cx="19032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: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 =10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79" y="180245"/>
                <a:ext cx="1903228" cy="954107"/>
              </a:xfrm>
              <a:prstGeom prst="rect">
                <a:avLst/>
              </a:prstGeom>
              <a:blipFill>
                <a:blip r:embed="rId6"/>
                <a:stretch>
                  <a:fillRect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>
            <a:off x="8488317" y="1278135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40270" y="1869891"/>
                <a:ext cx="3721396" cy="15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correct: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(10,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algn="ctr"/>
                <a:r>
                  <a:rPr lang="en-US" altLang="zh-CN" sz="2400" dirty="0" err="1" smtClean="0"/>
                  <a:t>Zsta</a:t>
                </a:r>
                <a:r>
                  <a:rPr lang="en-US" altLang="zh-CN" sz="2400" dirty="0" smtClean="0"/>
                  <a:t> = </a:t>
                </a:r>
                <a:r>
                  <a:rPr lang="en-US" altLang="zh-CN" sz="2400" dirty="0" err="1" smtClean="0"/>
                  <a:t>xxxxx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70" y="1869891"/>
                <a:ext cx="3721396" cy="1572162"/>
              </a:xfrm>
              <a:prstGeom prst="rect">
                <a:avLst/>
              </a:prstGeom>
              <a:blipFill>
                <a:blip r:embed="rId7"/>
                <a:stretch>
                  <a:fillRect t="-271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>
            <a:off x="8498950" y="3516484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63601" y="402651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 smtClean="0"/>
              <a:t>p-value =P(|Z|&gt;</a:t>
            </a:r>
            <a:r>
              <a:rPr lang="en-US" altLang="zh-CN" sz="3200" dirty="0" err="1" smtClean="0"/>
              <a:t>Zsta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8" name="下箭头 17"/>
          <p:cNvSpPr/>
          <p:nvPr/>
        </p:nvSpPr>
        <p:spPr>
          <a:xfrm>
            <a:off x="8498950" y="4699633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663601" y="5209665"/>
                <a:ext cx="6096000" cy="666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dirty="0" smtClean="0"/>
                  <a:t>P&lt;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??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601" y="5209665"/>
                <a:ext cx="6096000" cy="666529"/>
              </a:xfrm>
              <a:prstGeom prst="rect">
                <a:avLst/>
              </a:prstGeom>
              <a:blipFill>
                <a:blip r:embed="rId8"/>
                <a:stretch>
                  <a:fillRect t="-1835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8498950" y="5882782"/>
            <a:ext cx="425303" cy="51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38793" y="630612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/>
              <a:t>Conclusion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351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" y="10633"/>
            <a:ext cx="11408735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Large-Sample Hypothesis Test for a Population Proportion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283" y="1219243"/>
                <a:ext cx="12046688" cy="50855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H0: p=0.8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Ha: p&lt;0.8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where p is the hit probability.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If H0 is correct,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Test statistic: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3" y="1219243"/>
                <a:ext cx="12046688" cy="50855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" y="10633"/>
            <a:ext cx="11408735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Large-Sample Hypothesis Test for a Population Proportion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035" y="1444469"/>
                <a:ext cx="7628099" cy="288109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n-US" sz="32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zh-CN" alt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3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zh-CN" alt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 … (calculator) </a:t>
                </a:r>
                <a:endParaRPr lang="zh-CN" altLang="en-US" sz="3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35" y="1444469"/>
                <a:ext cx="7628099" cy="28810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6">
            <a:extLst>
              <a:ext uri="{FF2B5EF4-FFF2-40B4-BE49-F238E27FC236}">
                <a16:creationId xmlns:a16="http://schemas.microsoft.com/office/drawing/2014/main" id="{BEA08CEC-EFE7-4CC8-8AFD-1975E3CFAAB1}"/>
              </a:ext>
            </a:extLst>
          </p:cNvPr>
          <p:cNvSpPr txBox="1"/>
          <p:nvPr/>
        </p:nvSpPr>
        <p:spPr>
          <a:xfrm>
            <a:off x="123036" y="1336196"/>
            <a:ext cx="970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How unlikely was the proportion we sampled?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040" r="45521" b="6682"/>
          <a:stretch/>
        </p:blipFill>
        <p:spPr>
          <a:xfrm>
            <a:off x="7485320" y="1912306"/>
            <a:ext cx="4706679" cy="4828734"/>
          </a:xfrm>
          <a:prstGeom prst="rect">
            <a:avLst/>
          </a:prstGeom>
        </p:spPr>
      </p:pic>
      <p:cxnSp>
        <p:nvCxnSpPr>
          <p:cNvPr id="6" name="Straight Connector 80">
            <a:extLst>
              <a:ext uri="{FF2B5EF4-FFF2-40B4-BE49-F238E27FC236}">
                <a16:creationId xmlns:a16="http://schemas.microsoft.com/office/drawing/2014/main" id="{18597766-A671-4DD2-8B2F-0A827254FAC7}"/>
              </a:ext>
            </a:extLst>
          </p:cNvPr>
          <p:cNvCxnSpPr>
            <a:cxnSpLocks/>
          </p:cNvCxnSpPr>
          <p:nvPr/>
        </p:nvCxnSpPr>
        <p:spPr>
          <a:xfrm flipH="1">
            <a:off x="8358070" y="3759236"/>
            <a:ext cx="34789" cy="239700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1F6DFF85-AC48-40C0-9853-F9B79CEF7460}"/>
              </a:ext>
            </a:extLst>
          </p:cNvPr>
          <p:cNvSpPr txBox="1"/>
          <p:nvPr/>
        </p:nvSpPr>
        <p:spPr>
          <a:xfrm>
            <a:off x="8095352" y="3138475"/>
            <a:ext cx="461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5BC7CE-0968-480F-A8AB-3598FB40413F}"/>
              </a:ext>
            </a:extLst>
          </p:cNvPr>
          <p:cNvSpPr/>
          <p:nvPr/>
        </p:nvSpPr>
        <p:spPr>
          <a:xfrm>
            <a:off x="7985050" y="6154250"/>
            <a:ext cx="373019" cy="10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EA08CEC-EFE7-4CC8-8AFD-1975E3CFAAB1}"/>
              </a:ext>
            </a:extLst>
          </p:cNvPr>
          <p:cNvSpPr txBox="1"/>
          <p:nvPr/>
        </p:nvSpPr>
        <p:spPr>
          <a:xfrm>
            <a:off x="2932497" y="5891657"/>
            <a:ext cx="4818637" cy="830997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VERY UNLIKELY!</a:t>
            </a:r>
          </a:p>
        </p:txBody>
      </p:sp>
      <p:sp>
        <p:nvSpPr>
          <p:cNvPr id="11" name="矩形 10"/>
          <p:cNvSpPr/>
          <p:nvPr/>
        </p:nvSpPr>
        <p:spPr>
          <a:xfrm>
            <a:off x="223282" y="3329058"/>
            <a:ext cx="7442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Under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assumption that </a:t>
            </a:r>
            <a:r>
              <a:rPr lang="en-US" altLang="zh-CN" sz="2400" dirty="0" smtClean="0"/>
              <a:t>the player is an 80% free-throw </a:t>
            </a:r>
            <a:r>
              <a:rPr lang="en-US" altLang="zh-CN" sz="2400" dirty="0"/>
              <a:t>shooter, the actually observed data (64% of 50 free-throws) is highly unlikely (p-value = </a:t>
            </a:r>
            <a:r>
              <a:rPr lang="en-US" altLang="zh-CN" sz="2400" dirty="0" smtClean="0"/>
              <a:t>0.002</a:t>
            </a:r>
            <a:r>
              <a:rPr lang="en-US" altLang="zh-CN" sz="2400" dirty="0"/>
              <a:t>). </a:t>
            </a:r>
          </a:p>
          <a:p>
            <a:r>
              <a:rPr lang="en-US" altLang="zh-CN" sz="2400" dirty="0"/>
              <a:t>So, I reject the null hypothesis. </a:t>
            </a:r>
          </a:p>
          <a:p>
            <a:r>
              <a:rPr lang="en-US" altLang="zh-CN" sz="2400" dirty="0"/>
              <a:t>There’s convincing evidence that </a:t>
            </a:r>
            <a:r>
              <a:rPr lang="en-US" altLang="zh-CN" sz="2400" dirty="0" smtClean="0"/>
              <a:t>the player is not an 80% free-throw shooter.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36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7" y="243980"/>
            <a:ext cx="115581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Four Steps for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2801949"/>
                <a:ext cx="1190582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State: </a:t>
                </a:r>
                <a:r>
                  <a:rPr lang="en-US" sz="3600" dirty="0"/>
                  <a:t>State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600" dirty="0"/>
                  <a:t>the hypotheses, significance level, and define your parameters</a:t>
                </a:r>
              </a:p>
              <a:p>
                <a:r>
                  <a:rPr lang="en-US" sz="3600" b="1" dirty="0">
                    <a:solidFill>
                      <a:srgbClr val="0070C0"/>
                    </a:solidFill>
                  </a:rPr>
                  <a:t>Plan: </a:t>
                </a:r>
                <a:r>
                  <a:rPr lang="en-US" sz="3600" dirty="0"/>
                  <a:t>Name your inference method and check conditions</a:t>
                </a:r>
              </a:p>
              <a:p>
                <a:r>
                  <a:rPr lang="en-US" sz="3600" b="1" dirty="0">
                    <a:solidFill>
                      <a:srgbClr val="0070C0"/>
                    </a:solidFill>
                  </a:rPr>
                  <a:t>Do: </a:t>
                </a:r>
                <a:r>
                  <a:rPr lang="en-US" sz="3600" dirty="0"/>
                  <a:t>Perform calculations (if conditions met), report the test statistic and the p-value</a:t>
                </a:r>
              </a:p>
              <a:p>
                <a:r>
                  <a:rPr lang="en-US" sz="3600" b="1" dirty="0">
                    <a:solidFill>
                      <a:srgbClr val="0070C0"/>
                    </a:solidFill>
                  </a:rPr>
                  <a:t>Conclude: </a:t>
                </a:r>
                <a:r>
                  <a:rPr lang="en-US" sz="3600" dirty="0"/>
                  <a:t>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</a:t>
                </a:r>
                <a:r>
                  <a:rPr lang="en-US" sz="3600" dirty="0" smtClean="0"/>
                  <a:t>justify (context)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2801949"/>
                <a:ext cx="11905822" cy="3416320"/>
              </a:xfrm>
              <a:prstGeom prst="rect">
                <a:avLst/>
              </a:prstGeom>
              <a:blipFill>
                <a:blip r:embed="rId3"/>
                <a:stretch>
                  <a:fillRect l="-1587" t="-2857" r="-922" b="-5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B690626-BD2B-413E-B624-9355D5D696EA}"/>
              </a:ext>
            </a:extLst>
          </p:cNvPr>
          <p:cNvSpPr txBox="1"/>
          <p:nvPr/>
        </p:nvSpPr>
        <p:spPr>
          <a:xfrm>
            <a:off x="366712" y="1405035"/>
            <a:ext cx="1145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suggested way to </a:t>
            </a:r>
            <a:r>
              <a:rPr lang="en-US" sz="3600" b="1" dirty="0"/>
              <a:t>organize</a:t>
            </a:r>
            <a:r>
              <a:rPr lang="en-US" sz="3600" dirty="0"/>
              <a:t> your work so that you get full credit on FRQ’s!</a:t>
            </a:r>
          </a:p>
        </p:txBody>
      </p:sp>
    </p:spTree>
    <p:extLst>
      <p:ext uri="{BB962C8B-B14F-4D97-AF65-F5344CB8AC3E}">
        <p14:creationId xmlns:p14="http://schemas.microsoft.com/office/powerpoint/2010/main" val="2623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State</a:t>
            </a:r>
            <a:r>
              <a:rPr lang="en-US" sz="5500" dirty="0"/>
              <a:t>-Plan-Do-Conclude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82699"/>
            <a:ext cx="11722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State:</a:t>
            </a:r>
            <a:r>
              <a:rPr lang="en-US" sz="4000" dirty="0"/>
              <a:t> State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dirty="0"/>
              <a:t>the hypotheses, significance level, and define your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7E59E9-F438-4AEF-B68B-0514CAC6C911}"/>
                  </a:ext>
                </a:extLst>
              </p:cNvPr>
              <p:cNvSpPr txBox="1"/>
              <p:nvPr/>
            </p:nvSpPr>
            <p:spPr>
              <a:xfrm>
                <a:off x="267128" y="2674032"/>
                <a:ext cx="11843355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600" b="0" dirty="0" smtClean="0"/>
              </a:p>
              <a:p>
                <a:endParaRPr lang="en-US" altLang="zh-CN" sz="3200" dirty="0"/>
              </a:p>
              <a:p>
                <a:r>
                  <a:rPr lang="en-US" altLang="zh-CN" sz="3200" dirty="0" smtClean="0"/>
                  <a:t>p </a:t>
                </a:r>
                <a:r>
                  <a:rPr lang="en-US" altLang="zh-CN" sz="3200" dirty="0"/>
                  <a:t>is the </a:t>
                </a:r>
                <a:r>
                  <a:rPr lang="en-US" altLang="zh-CN" sz="3200" dirty="0" smtClean="0"/>
                  <a:t>hit probability.</a:t>
                </a:r>
                <a:endParaRPr lang="en-US" altLang="zh-CN" sz="32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7E59E9-F438-4AEF-B68B-0514CAC6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2674032"/>
                <a:ext cx="11843355" cy="2739211"/>
              </a:xfrm>
              <a:prstGeom prst="rect">
                <a:avLst/>
              </a:prstGeom>
              <a:blipFill>
                <a:blip r:embed="rId3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CE7274-2220-489F-9273-DC1E971367CC}"/>
              </a:ext>
            </a:extLst>
          </p:cNvPr>
          <p:cNvSpPr txBox="1"/>
          <p:nvPr/>
        </p:nvSpPr>
        <p:spPr>
          <a:xfrm>
            <a:off x="267128" y="5257971"/>
            <a:ext cx="101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Significance </a:t>
            </a:r>
            <a:r>
              <a:rPr lang="en-US" sz="3600" dirty="0" smtClean="0"/>
              <a:t>Level: </a:t>
            </a:r>
            <a:r>
              <a:rPr lang="en-US" sz="3600" b="1" dirty="0" smtClean="0">
                <a:solidFill>
                  <a:srgbClr val="0070C0"/>
                </a:solidFill>
              </a:rPr>
              <a:t>α </a:t>
            </a:r>
            <a:r>
              <a:rPr lang="en-US" sz="3600" b="1" dirty="0">
                <a:solidFill>
                  <a:srgbClr val="0070C0"/>
                </a:solidFill>
              </a:rPr>
              <a:t>= </a:t>
            </a:r>
            <a:r>
              <a:rPr lang="en-US" sz="3600" b="1" dirty="0" smtClean="0">
                <a:solidFill>
                  <a:srgbClr val="0070C0"/>
                </a:solidFill>
              </a:rPr>
              <a:t>0.05 </a:t>
            </a:r>
            <a:r>
              <a:rPr lang="en-US" b="1" dirty="0" smtClean="0">
                <a:solidFill>
                  <a:srgbClr val="FF0000"/>
                </a:solidFill>
              </a:rPr>
              <a:t>(according to the question)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</a:t>
            </a:r>
            <a:r>
              <a:rPr lang="en-US" sz="5500" b="1" dirty="0">
                <a:solidFill>
                  <a:srgbClr val="0070C0"/>
                </a:solidFill>
              </a:rPr>
              <a:t>Plan</a:t>
            </a:r>
            <a:r>
              <a:rPr lang="en-US" sz="5500" dirty="0"/>
              <a:t>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02060" y="1182699"/>
            <a:ext cx="11989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Plan:</a:t>
            </a:r>
            <a:r>
              <a:rPr lang="en-US" sz="3600" dirty="0"/>
              <a:t> Name your inference method and check conditions</a:t>
            </a:r>
          </a:p>
          <a:p>
            <a:endParaRPr lang="en-US" sz="1100" dirty="0"/>
          </a:p>
          <a:p>
            <a:r>
              <a:rPr lang="en-US" sz="2800" dirty="0"/>
              <a:t>We will conduct </a:t>
            </a:r>
            <a:r>
              <a:rPr lang="en-US" sz="2800" dirty="0" smtClean="0"/>
              <a:t>an </a:t>
            </a:r>
            <a:r>
              <a:rPr lang="en-US" sz="2800" b="1" dirty="0">
                <a:solidFill>
                  <a:srgbClr val="0070C0"/>
                </a:solidFill>
              </a:rPr>
              <a:t>one-sample z-test </a:t>
            </a:r>
            <a:r>
              <a:rPr lang="en-US" sz="2800" dirty="0"/>
              <a:t>for p, if all conditions are met.</a:t>
            </a:r>
          </a:p>
          <a:p>
            <a:endParaRPr 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3379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4B7CF-2C5F-40C2-89AD-9E99D07AC246}"/>
              </a:ext>
            </a:extLst>
          </p:cNvPr>
          <p:cNvCxnSpPr>
            <a:cxnSpLocks/>
          </p:cNvCxnSpPr>
          <p:nvPr/>
        </p:nvCxnSpPr>
        <p:spPr>
          <a:xfrm flipH="1" flipV="1">
            <a:off x="5415379" y="2923227"/>
            <a:ext cx="322185" cy="23944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/>
              <p:nvPr/>
            </p:nvSpPr>
            <p:spPr>
              <a:xfrm>
                <a:off x="1387136" y="1421206"/>
                <a:ext cx="9798728" cy="161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36" y="1421206"/>
                <a:ext cx="9798728" cy="161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724E5C-1DAD-4D3A-8C60-A5225C0F0F3C}"/>
              </a:ext>
            </a:extLst>
          </p:cNvPr>
          <p:cNvSpPr txBox="1"/>
          <p:nvPr/>
        </p:nvSpPr>
        <p:spPr>
          <a:xfrm>
            <a:off x="5109099" y="5222644"/>
            <a:ext cx="46519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1) Random condition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unbiased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center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F7B44F3-56E2-4CCC-9376-660B77DBB07D}"/>
              </a:ext>
            </a:extLst>
          </p:cNvPr>
          <p:cNvSpPr/>
          <p:nvPr/>
        </p:nvSpPr>
        <p:spPr>
          <a:xfrm rot="16200000">
            <a:off x="5302924" y="1705468"/>
            <a:ext cx="319596" cy="1950800"/>
          </a:xfrm>
          <a:prstGeom prst="lef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A313D-A303-409F-BB00-A65A8CC9F4BA}"/>
              </a:ext>
            </a:extLst>
          </p:cNvPr>
          <p:cNvCxnSpPr>
            <a:cxnSpLocks/>
          </p:cNvCxnSpPr>
          <p:nvPr/>
        </p:nvCxnSpPr>
        <p:spPr>
          <a:xfrm flipH="1" flipV="1">
            <a:off x="7670492" y="2923227"/>
            <a:ext cx="65657" cy="13061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12BA6A11-4F6E-4143-B478-EB25B7653728}"/>
              </a:ext>
            </a:extLst>
          </p:cNvPr>
          <p:cNvSpPr/>
          <p:nvPr/>
        </p:nvSpPr>
        <p:spPr>
          <a:xfrm rot="16200000">
            <a:off x="8341910" y="757994"/>
            <a:ext cx="319596" cy="3846252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1E2E9-193B-4185-9117-36C1EE720CBC}"/>
              </a:ext>
            </a:extLst>
          </p:cNvPr>
          <p:cNvSpPr txBox="1"/>
          <p:nvPr/>
        </p:nvSpPr>
        <p:spPr>
          <a:xfrm>
            <a:off x="6776622" y="3481529"/>
            <a:ext cx="4859044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2) 10% condition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calculable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spread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AD971-5160-459F-B415-B8F4EB410D88}"/>
              </a:ext>
            </a:extLst>
          </p:cNvPr>
          <p:cNvCxnSpPr>
            <a:cxnSpLocks/>
          </p:cNvCxnSpPr>
          <p:nvPr/>
        </p:nvCxnSpPr>
        <p:spPr>
          <a:xfrm flipV="1">
            <a:off x="2556228" y="2969190"/>
            <a:ext cx="471057" cy="135926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F2467-9A14-4E16-B545-467B3DC350F6}"/>
              </a:ext>
            </a:extLst>
          </p:cNvPr>
          <p:cNvSpPr txBox="1"/>
          <p:nvPr/>
        </p:nvSpPr>
        <p:spPr>
          <a:xfrm>
            <a:off x="377862" y="3945371"/>
            <a:ext cx="4522060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3) Large counts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approx. normal       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shape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E7C96A2-3DF3-417F-BC16-0CA3ED4926FF}"/>
              </a:ext>
            </a:extLst>
          </p:cNvPr>
          <p:cNvSpPr/>
          <p:nvPr/>
        </p:nvSpPr>
        <p:spPr>
          <a:xfrm rot="16200000">
            <a:off x="3140486" y="1779485"/>
            <a:ext cx="319596" cy="1803271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A553F-1803-4204-9FD4-91AAA81AA61C}"/>
              </a:ext>
            </a:extLst>
          </p:cNvPr>
          <p:cNvSpPr txBox="1"/>
          <p:nvPr/>
        </p:nvSpPr>
        <p:spPr>
          <a:xfrm>
            <a:off x="266129" y="240128"/>
            <a:ext cx="105046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Recall: Why we check conditions</a:t>
            </a:r>
          </a:p>
        </p:txBody>
      </p:sp>
    </p:spTree>
    <p:extLst>
      <p:ext uri="{BB962C8B-B14F-4D97-AF65-F5344CB8AC3E}">
        <p14:creationId xmlns:p14="http://schemas.microsoft.com/office/powerpoint/2010/main" val="9303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6567" y="1049030"/>
            <a:ext cx="1129314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Corbel" panose="020B0503020204020204" pitchFamily="34" charset="0"/>
                <a:cs typeface="Arial" panose="020B0604020202020204" pitchFamily="34" charset="0"/>
              </a:rPr>
              <a:t>There is a basketball player who claimed to be an 80% free-throw shooter. </a:t>
            </a:r>
            <a:endParaRPr lang="en-US" altLang="zh-CN" sz="2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an SRS of 50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free throws,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he made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20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His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sample proportion of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making shots is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20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/50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40%.</a:t>
            </a: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Much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lower than what he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claimed!!!!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How about</a:t>
            </a:r>
            <a:r>
              <a:rPr lang="en-US" altLang="zh-CN" sz="3200" b="1" dirty="0" smtClean="0">
                <a:solidFill>
                  <a:srgbClr val="C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he made 38 out of 50 free throws?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His sample proportion is very close to 80%...</a:t>
            </a:r>
            <a:endParaRPr lang="en-US" altLang="zh-CN" sz="2800" b="1" dirty="0">
              <a:solidFill>
                <a:srgbClr val="C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Now we need convincing evidence </a:t>
            </a:r>
            <a:r>
              <a:rPr lang="en-US" altLang="zh-CN" sz="2800" b="1" dirty="0">
                <a:latin typeface="Corbel" panose="020B0503020204020204" pitchFamily="34" charset="0"/>
                <a:cs typeface="Arial" panose="020B0604020202020204" pitchFamily="34" charset="0"/>
              </a:rPr>
              <a:t>against his </a:t>
            </a:r>
            <a:r>
              <a:rPr lang="en-US" altLang="zh-CN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claim!</a:t>
            </a:r>
            <a:endParaRPr lang="en-US" altLang="zh-CN" sz="2800" b="1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6567" y="-4372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Hypothesis 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23" y="2141984"/>
            <a:ext cx="317226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</a:t>
            </a:r>
            <a:r>
              <a:rPr lang="en-US" sz="5500" b="1" dirty="0">
                <a:solidFill>
                  <a:srgbClr val="0070C0"/>
                </a:solidFill>
              </a:rPr>
              <a:t>Plan</a:t>
            </a:r>
            <a:r>
              <a:rPr lang="en-US" sz="5500" dirty="0"/>
              <a:t>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02060" y="1182699"/>
            <a:ext cx="11989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Plan:</a:t>
            </a:r>
            <a:r>
              <a:rPr lang="en-US" sz="3600" dirty="0"/>
              <a:t> Name your inference method and check conditions</a:t>
            </a:r>
          </a:p>
          <a:p>
            <a:endParaRPr lang="en-US" sz="1100" dirty="0"/>
          </a:p>
          <a:p>
            <a:r>
              <a:rPr lang="en-US" sz="2800" dirty="0"/>
              <a:t>We will conduct </a:t>
            </a:r>
            <a:r>
              <a:rPr lang="en-US" sz="2800" dirty="0" smtClean="0"/>
              <a:t>an </a:t>
            </a:r>
            <a:r>
              <a:rPr lang="en-US" sz="2800" b="1" dirty="0">
                <a:solidFill>
                  <a:srgbClr val="0070C0"/>
                </a:solidFill>
              </a:rPr>
              <a:t>one-sample z-test </a:t>
            </a:r>
            <a:r>
              <a:rPr lang="en-US" sz="2800" dirty="0"/>
              <a:t>for p, if all conditions are met.</a:t>
            </a:r>
          </a:p>
          <a:p>
            <a:endParaRPr lang="en-US" sz="11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2449616"/>
                <a:ext cx="1198994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u="sng" dirty="0" smtClean="0"/>
              </a:p>
              <a:p>
                <a:pPr algn="ctr"/>
                <a:r>
                  <a:rPr lang="en-US" sz="2800" b="1" dirty="0"/>
                  <a:t>Conditions</a:t>
                </a:r>
                <a:endParaRPr lang="en-US" sz="2800" dirty="0"/>
              </a:p>
              <a:p>
                <a:r>
                  <a:rPr lang="en-US" sz="2800" dirty="0"/>
                  <a:t>1. </a:t>
                </a:r>
                <a:r>
                  <a:rPr lang="en-US" sz="2800" b="1" u="sng" dirty="0"/>
                  <a:t>Random</a:t>
                </a:r>
                <a:r>
                  <a:rPr lang="en-US" sz="2800" b="1" u="sng" dirty="0" smtClean="0"/>
                  <a:t>:</a:t>
                </a:r>
                <a:r>
                  <a:rPr lang="en-US" sz="2800" b="1" dirty="0" smtClean="0"/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 SRS of 50 free-throws, he made 32. </a:t>
                </a:r>
                <a:endParaRPr lang="en-US" sz="2400" dirty="0"/>
              </a:p>
              <a:p>
                <a:r>
                  <a:rPr lang="en-US" sz="2800" dirty="0"/>
                  <a:t>2. </a:t>
                </a:r>
                <a:r>
                  <a:rPr lang="en-US" sz="2800" b="1" u="sng" dirty="0"/>
                  <a:t>10</a:t>
                </a:r>
                <a:r>
                  <a:rPr lang="en-US" sz="2800" b="1" u="sng" dirty="0" smtClean="0"/>
                  <a:t>% condition: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(all </a:t>
                </a:r>
                <a:r>
                  <a:rPr lang="en-US" sz="2800" dirty="0" smtClean="0"/>
                  <a:t>free-throws he made in his life)</a:t>
                </a:r>
                <a:endParaRPr lang="en-US" sz="2800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2449616"/>
                <a:ext cx="11989940" cy="1692771"/>
              </a:xfrm>
              <a:prstGeom prst="rect">
                <a:avLst/>
              </a:prstGeom>
              <a:blipFill>
                <a:blip r:embed="rId3"/>
                <a:stretch>
                  <a:fillRect l="-1068" b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6DBB1974-F633-4423-B2F7-62BF6DC04B6E}"/>
                  </a:ext>
                </a:extLst>
              </p:cNvPr>
              <p:cNvSpPr txBox="1"/>
              <p:nvPr/>
            </p:nvSpPr>
            <p:spPr>
              <a:xfrm>
                <a:off x="452610" y="4900808"/>
                <a:ext cx="23498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6DBB1974-F633-4423-B2F7-62BF6DC0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0" y="4900808"/>
                <a:ext cx="2349845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414569B6-7166-4AFB-AA74-9EFFF63DDA33}"/>
                  </a:ext>
                </a:extLst>
              </p:cNvPr>
              <p:cNvSpPr txBox="1"/>
              <p:nvPr/>
            </p:nvSpPr>
            <p:spPr>
              <a:xfrm>
                <a:off x="2613068" y="4877012"/>
                <a:ext cx="289936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414569B6-7166-4AFB-AA74-9EFFF63D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68" y="4877012"/>
                <a:ext cx="289936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C9C74E19-1CA9-40E4-9A39-759CFB35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21" y="2980158"/>
            <a:ext cx="931517" cy="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FB1959A-EA46-4861-8125-729AF186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85" y="3579289"/>
            <a:ext cx="820498" cy="7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9BE4D531-2FEE-4F97-BEA2-4C47CA7CE2EE}"/>
                  </a:ext>
                </a:extLst>
              </p:cNvPr>
              <p:cNvSpPr txBox="1"/>
              <p:nvPr/>
            </p:nvSpPr>
            <p:spPr>
              <a:xfrm>
                <a:off x="281865" y="3944105"/>
                <a:ext cx="50411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3. </a:t>
                </a:r>
                <a:r>
                  <a:rPr lang="en-US" sz="2800" b="1" u="sng" dirty="0"/>
                  <a:t>Large Counts:</a:t>
                </a:r>
              </a:p>
              <a:p>
                <a:r>
                  <a:rPr lang="en-US" sz="2800" b="0" dirty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9BE4D531-2FEE-4F97-BEA2-4C47CA7C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5" y="3944105"/>
                <a:ext cx="5041181" cy="954107"/>
              </a:xfrm>
              <a:prstGeom prst="rect">
                <a:avLst/>
              </a:prstGeom>
              <a:blipFill>
                <a:blip r:embed="rId8"/>
                <a:stretch>
                  <a:fillRect l="-2418" t="-7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A8B1AF93-5BDA-48FF-A185-820AF059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53" y="5099598"/>
            <a:ext cx="555385" cy="4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F1085916-EC44-4CDC-ACE8-9F25A143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13" y="5058932"/>
            <a:ext cx="555385" cy="4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</a:t>
            </a:r>
            <a:r>
              <a:rPr lang="en-US" sz="5500" b="1" dirty="0">
                <a:solidFill>
                  <a:srgbClr val="0070C0"/>
                </a:solidFill>
              </a:rPr>
              <a:t>Do</a:t>
            </a:r>
            <a:r>
              <a:rPr lang="en-US" sz="5500" dirty="0"/>
              <a:t>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02800"/>
            <a:ext cx="1172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Do:</a:t>
            </a:r>
            <a:r>
              <a:rPr lang="en-US" sz="4000" dirty="0"/>
              <a:t> Perform calculations (if conditions met), report the test statistic and the p-value</a:t>
            </a:r>
          </a:p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31281-8B81-4C95-AEFF-5FEB42492394}"/>
              </a:ext>
            </a:extLst>
          </p:cNvPr>
          <p:cNvSpPr txBox="1"/>
          <p:nvPr/>
        </p:nvSpPr>
        <p:spPr>
          <a:xfrm>
            <a:off x="624899" y="2519414"/>
            <a:ext cx="1076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z </a:t>
            </a:r>
            <a:r>
              <a:rPr lang="en-US" sz="6000" b="1" dirty="0">
                <a:solidFill>
                  <a:srgbClr val="0070C0"/>
                </a:solidFill>
              </a:rPr>
              <a:t>= </a:t>
            </a:r>
            <a:r>
              <a:rPr lang="zh-CN" altLang="en-US" sz="6000" b="1" dirty="0">
                <a:solidFill>
                  <a:srgbClr val="0070C0"/>
                </a:solidFill>
              </a:rPr>
              <a:t>？</a:t>
            </a:r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p-value = </a:t>
            </a:r>
            <a:r>
              <a:rPr lang="en-US" sz="6000" b="1" dirty="0" smtClean="0">
                <a:solidFill>
                  <a:srgbClr val="0070C0"/>
                </a:solidFill>
              </a:rPr>
              <a:t>?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State-Plan-Do-</a:t>
            </a:r>
            <a:r>
              <a:rPr lang="en-US" sz="55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Conclude:</a:t>
                </a:r>
                <a:r>
                  <a:rPr lang="en-US" sz="40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blipFill>
                <a:blip r:embed="rId3"/>
                <a:stretch>
                  <a:fillRect l="-187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/>
              <p:nvPr/>
            </p:nvSpPr>
            <p:spPr>
              <a:xfrm>
                <a:off x="426110" y="3536489"/>
                <a:ext cx="11404847" cy="3170099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Conclusions template:</a:t>
                </a:r>
                <a:r>
                  <a:rPr lang="en-US" sz="4000" dirty="0"/>
                  <a:t> </a:t>
                </a:r>
                <a:endParaRPr lang="en-US" sz="4000" dirty="0" smtClean="0"/>
              </a:p>
              <a:p>
                <a:r>
                  <a:rPr lang="en-US" sz="4000" dirty="0" smtClean="0">
                    <a:solidFill>
                      <a:srgbClr val="FF0000"/>
                    </a:solidFill>
                  </a:rPr>
                  <a:t>Because </a:t>
                </a:r>
                <a:r>
                  <a:rPr lang="en-US" sz="4000" dirty="0">
                    <a:solidFill>
                      <a:srgbClr val="FF0000"/>
                    </a:solidFill>
                  </a:rPr>
                  <a:t>our p-value (____) is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less/greater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than our alpha level (___)</a:t>
                </a:r>
                <a:r>
                  <a:rPr lang="en-US" sz="4000" dirty="0"/>
                  <a:t>, </a:t>
                </a:r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we </a:t>
                </a:r>
                <a:r>
                  <a:rPr lang="en-US" sz="4000" b="1" dirty="0">
                    <a:solidFill>
                      <a:schemeClr val="accent6">
                        <a:lumMod val="75000"/>
                      </a:schemeClr>
                    </a:solidFill>
                  </a:rPr>
                  <a:t>reject/fail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. </a:t>
                </a:r>
                <a:r>
                  <a:rPr lang="en-US" sz="4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We </a:t>
                </a:r>
                <a:r>
                  <a:rPr lang="en-US" sz="4000" b="1" dirty="0">
                    <a:solidFill>
                      <a:schemeClr val="accent4">
                        <a:lumMod val="75000"/>
                      </a:schemeClr>
                    </a:solidFill>
                  </a:rPr>
                  <a:t>do/don’t </a:t>
                </a:r>
                <a:r>
                  <a:rPr lang="en-US" sz="4000" dirty="0">
                    <a:solidFill>
                      <a:schemeClr val="accent4">
                        <a:lumMod val="75000"/>
                      </a:schemeClr>
                    </a:solidFill>
                  </a:rPr>
                  <a:t>have convincing evidence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4">
                        <a:lumMod val="75000"/>
                      </a:schemeClr>
                    </a:solidFill>
                  </a:rPr>
                  <a:t> in context). </a:t>
                </a:r>
                <a:endParaRPr lang="en-US" sz="4000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36489"/>
                <a:ext cx="11404847" cy="3170099"/>
              </a:xfrm>
              <a:prstGeom prst="rect">
                <a:avLst/>
              </a:prstGeom>
              <a:blipFill>
                <a:blip r:embed="rId4"/>
                <a:stretch>
                  <a:fillRect l="-1924" t="-3462" r="-1871" b="-73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881761" y="1998073"/>
            <a:ext cx="5088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z = </a:t>
            </a:r>
            <a:r>
              <a:rPr lang="en-US" sz="4000" b="1" dirty="0" smtClean="0">
                <a:solidFill>
                  <a:srgbClr val="0070C0"/>
                </a:solidFill>
              </a:rPr>
              <a:t>-2.86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p-value = </a:t>
            </a:r>
            <a:r>
              <a:rPr lang="en-US" sz="4000" b="1" dirty="0" smtClean="0">
                <a:solidFill>
                  <a:srgbClr val="0070C0"/>
                </a:solidFill>
              </a:rPr>
              <a:t>0.002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1157223" y="2036717"/>
                <a:ext cx="31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23" y="2036717"/>
                <a:ext cx="3194553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582194" y="2305849"/>
            <a:ext cx="2178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α = 0.05</a:t>
            </a:r>
          </a:p>
        </p:txBody>
      </p:sp>
    </p:spTree>
    <p:extLst>
      <p:ext uri="{BB962C8B-B14F-4D97-AF65-F5344CB8AC3E}">
        <p14:creationId xmlns:p14="http://schemas.microsoft.com/office/powerpoint/2010/main" val="18705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State-Plan-Do-</a:t>
            </a:r>
            <a:r>
              <a:rPr lang="en-US" sz="55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Conclude:</a:t>
                </a:r>
                <a:r>
                  <a:rPr lang="en-US" sz="40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blipFill>
                <a:blip r:embed="rId3"/>
                <a:stretch>
                  <a:fillRect l="-187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/>
              <p:nvPr/>
            </p:nvSpPr>
            <p:spPr>
              <a:xfrm>
                <a:off x="426110" y="3536489"/>
                <a:ext cx="11404847" cy="3170099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Conclusions template:</a:t>
                </a:r>
                <a:r>
                  <a:rPr lang="en-US" sz="4000" dirty="0"/>
                  <a:t> </a:t>
                </a:r>
                <a:endParaRPr lang="en-US" sz="4000" dirty="0" smtClean="0"/>
              </a:p>
              <a:p>
                <a:r>
                  <a:rPr lang="en-US" sz="4000" dirty="0" smtClean="0">
                    <a:solidFill>
                      <a:srgbClr val="FF0000"/>
                    </a:solidFill>
                  </a:rPr>
                  <a:t>Because </a:t>
                </a:r>
                <a:r>
                  <a:rPr lang="en-US" sz="4000" dirty="0">
                    <a:solidFill>
                      <a:srgbClr val="FF0000"/>
                    </a:solidFill>
                  </a:rPr>
                  <a:t>our p-value 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0.002  </a:t>
                </a:r>
                <a:r>
                  <a:rPr lang="en-US" sz="4000" dirty="0">
                    <a:solidFill>
                      <a:srgbClr val="FF0000"/>
                    </a:solidFill>
                  </a:rPr>
                  <a:t>is 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less </a:t>
                </a:r>
                <a:r>
                  <a:rPr lang="en-US" sz="4000" dirty="0">
                    <a:solidFill>
                      <a:srgbClr val="FF0000"/>
                    </a:solidFill>
                  </a:rPr>
                  <a:t>than our alpha level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0.05</a:t>
                </a:r>
                <a:r>
                  <a:rPr lang="en-US" sz="4000" dirty="0" smtClean="0"/>
                  <a:t>, </a:t>
                </a:r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we 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reject</a:t>
                </a:r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. </a:t>
                </a:r>
                <a:r>
                  <a:rPr lang="en-US" sz="4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We </a:t>
                </a:r>
                <a:r>
                  <a:rPr lang="en-US" sz="40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do </a:t>
                </a:r>
                <a:r>
                  <a:rPr lang="en-US" sz="4000" dirty="0">
                    <a:solidFill>
                      <a:schemeClr val="accent4">
                        <a:lumMod val="75000"/>
                      </a:schemeClr>
                    </a:solidFill>
                  </a:rPr>
                  <a:t>have convincing evidence that </a:t>
                </a:r>
                <a:r>
                  <a:rPr lang="en-US" sz="4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the player is not an 80% free-throw shooter.</a:t>
                </a:r>
                <a:endParaRPr lang="en-US" sz="4000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36489"/>
                <a:ext cx="11404847" cy="3170099"/>
              </a:xfrm>
              <a:prstGeom prst="rect">
                <a:avLst/>
              </a:prstGeom>
              <a:blipFill>
                <a:blip r:embed="rId4"/>
                <a:stretch>
                  <a:fillRect l="-1924" t="-3462" b="-73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881761" y="1998073"/>
            <a:ext cx="5088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z = </a:t>
            </a:r>
            <a:r>
              <a:rPr lang="en-US" sz="4000" b="1" dirty="0" smtClean="0">
                <a:solidFill>
                  <a:srgbClr val="0070C0"/>
                </a:solidFill>
              </a:rPr>
              <a:t>-2.86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p-value = </a:t>
            </a:r>
            <a:r>
              <a:rPr lang="en-US" sz="4000" b="1" dirty="0" smtClean="0">
                <a:solidFill>
                  <a:srgbClr val="0070C0"/>
                </a:solidFill>
              </a:rPr>
              <a:t>0.002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1157223" y="2036717"/>
                <a:ext cx="31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23" y="2036717"/>
                <a:ext cx="3194553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582194" y="2305849"/>
            <a:ext cx="2178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α = 0.05</a:t>
            </a:r>
          </a:p>
        </p:txBody>
      </p:sp>
    </p:spTree>
    <p:extLst>
      <p:ext uri="{BB962C8B-B14F-4D97-AF65-F5344CB8AC3E}">
        <p14:creationId xmlns:p14="http://schemas.microsoft.com/office/powerpoint/2010/main" val="29769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8" y="591900"/>
            <a:ext cx="9345329" cy="14003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9608" y="2022471"/>
            <a:ext cx="10946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Identify a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correct test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(by name or by formula) and check appropriate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We will set an one-sample </a:t>
            </a:r>
            <a:r>
              <a:rPr lang="en-US" altLang="zh-CN" dirty="0"/>
              <a:t>z-test for a </a:t>
            </a:r>
            <a:r>
              <a:rPr lang="en-US" altLang="zh-CN" dirty="0" smtClean="0"/>
              <a:t>proportion</a:t>
            </a:r>
          </a:p>
          <a:p>
            <a:endParaRPr lang="en-US" altLang="zh-CN" dirty="0"/>
          </a:p>
          <a:p>
            <a:r>
              <a:rPr lang="en-US" altLang="zh-CN" dirty="0" smtClean="0"/>
              <a:t>Conditions:</a:t>
            </a:r>
          </a:p>
          <a:p>
            <a:r>
              <a:rPr lang="en-US" altLang="zh-CN" dirty="0" smtClean="0"/>
              <a:t>The 65 boxes are a random sample.</a:t>
            </a:r>
          </a:p>
          <a:p>
            <a:r>
              <a:rPr lang="en-US" altLang="zh-CN" dirty="0" smtClean="0"/>
              <a:t>n=65 &lt; 10% * all boxes of this cereal.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p=65*0.2&gt;10     n(1-p) = 65*0.8&gt;10</a:t>
            </a:r>
          </a:p>
        </p:txBody>
      </p:sp>
      <p:sp>
        <p:nvSpPr>
          <p:cNvPr id="5" name="矩形 4"/>
          <p:cNvSpPr/>
          <p:nvPr/>
        </p:nvSpPr>
        <p:spPr>
          <a:xfrm>
            <a:off x="399688" y="228141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State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a correct pair of hypotheses.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75" y="2329379"/>
            <a:ext cx="1324160" cy="6192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608" y="4040114"/>
            <a:ext cx="874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Use correct mechanics and calculations, and provide the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p-value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(or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rejection region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9486" y="4338086"/>
                <a:ext cx="8744392" cy="132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sample proportion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 smtClean="0"/>
                  <a:t> = </a:t>
                </a:r>
                <a:r>
                  <a:rPr lang="en-US" altLang="zh-CN" dirty="0"/>
                  <a:t>11/65 = 0.169.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test statistic is </a:t>
                </a:r>
                <a:r>
                  <a:rPr lang="en-US" altLang="zh-CN" dirty="0" err="1" smtClean="0"/>
                  <a:t>Z</a:t>
                </a:r>
                <a:r>
                  <a:rPr lang="en-US" altLang="zh-CN" sz="1400" dirty="0" err="1" smtClean="0"/>
                  <a:t>sta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𝟏𝟔𝟗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 -0.62.</a:t>
                </a:r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p-value is P(Z &lt; -0.62) = 0.2676.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6" y="4338086"/>
                <a:ext cx="8744392" cy="1323247"/>
              </a:xfrm>
              <a:prstGeom prst="rect">
                <a:avLst/>
              </a:prstGeom>
              <a:blipFill>
                <a:blip r:embed="rId4"/>
                <a:stretch>
                  <a:fillRect l="-628" t="-276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04192" y="5811868"/>
            <a:ext cx="11542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the p-value = 0.2676 is larger than any reasonable significance level (e.g.,α = 0.05 ), we cannot reject the company’s claim. </a:t>
            </a:r>
            <a:r>
              <a:rPr lang="en-US" altLang="zh-CN" dirty="0" smtClean="0"/>
              <a:t>That </a:t>
            </a:r>
            <a:r>
              <a:rPr lang="en-US" altLang="zh-CN" dirty="0"/>
              <a:t>is, we do not have statistically significant evidence to support the student’s belief that the proportion of cereal boxes with vouchers is less than 20 percent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4192" y="5458885"/>
            <a:ext cx="1138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State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correct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conclusion in the context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of the problem, using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the result of the statistical test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" y="0"/>
            <a:ext cx="11882577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Large-Sample Hypothesis Test for a Population </a:t>
            </a:r>
            <a:r>
              <a:rPr lang="en-US" altLang="zh-CN" sz="4000" b="1" dirty="0" smtClean="0"/>
              <a:t>Mean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284" y="1325563"/>
                <a:ext cx="12046688" cy="50855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1. population </a:t>
                </a: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known</a:t>
                </a:r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Test statistic: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zh-CN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ctrlPr>
                              <a:rPr lang="zh-CN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zh-CN" alt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population standard deviation </a:t>
                </a:r>
                <a:r>
                  <a:rPr lang="zh-CN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𝝈 </a:t>
                </a: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unknown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( use s to estimate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Test statistic: </a:t>
                </a: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zh-CN" alt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ctrlPr>
                              <a:rPr lang="zh-CN" alt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zh-CN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325563"/>
                <a:ext cx="12046688" cy="5085537"/>
              </a:xfrm>
              <a:blipFill>
                <a:blip r:embed="rId2"/>
                <a:stretch>
                  <a:fillRect l="-1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6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the standard deviation is unknown…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9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We need to estimate the value of the standard deviation using the sample data ! !</a:t>
            </a:r>
            <a:endParaRPr lang="en-US" altLang="zh-CN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The probability that our statistic is reasonable is higher ? or lower ?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74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tudent’s t-distribution at 1, 3, 8, and 20 degrees of freedom, and compared to the z-distribution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t="8653" r="5287" b="10968"/>
          <a:stretch/>
        </p:blipFill>
        <p:spPr bwMode="auto">
          <a:xfrm>
            <a:off x="882501" y="372702"/>
            <a:ext cx="9977227" cy="61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9294"/>
          <a:stretch/>
        </p:blipFill>
        <p:spPr>
          <a:xfrm>
            <a:off x="314864" y="148570"/>
            <a:ext cx="11582545" cy="3200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4" y="3741820"/>
            <a:ext cx="11610025" cy="29838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4390" y="3184176"/>
            <a:ext cx="1257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… …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www.youtube.com/watch?v=GFzCIA9kppM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6567" y="1648799"/>
                <a:ext cx="112636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find out, we must perform a significance test (hypothesis test) of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sz="2800" b="0" dirty="0" smtClean="0">
                  <a:latin typeface="Corbel" panose="020B05030202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zh-CN" sz="2800" dirty="0" smtClean="0">
                  <a:latin typeface="Corbel" panose="020B0503020204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,where </a:t>
                </a:r>
                <a:r>
                  <a:rPr lang="en-US" altLang="zh-CN" sz="24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p is the </a:t>
                </a:r>
                <a:r>
                  <a:rPr lang="en-US" altLang="zh-CN" sz="2400" b="1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actual proportion </a:t>
                </a:r>
                <a:r>
                  <a:rPr lang="en-US" altLang="zh-CN" sz="24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of free throws the shooter makes in the long run.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 smtClean="0">
                  <a:latin typeface="Corbel" panose="020B0503020204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, what we want to test is the actual value p</a:t>
                </a: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! </a:t>
                </a:r>
                <a:r>
                  <a:rPr lang="en-US" altLang="zh-CN" sz="2800" dirty="0" smtClean="0">
                    <a:latin typeface="Corbel" panose="020B0503020204020204" pitchFamily="34" charset="0"/>
                    <a:cs typeface="Arial" panose="020B0604020202020204" pitchFamily="34" charset="0"/>
                  </a:rPr>
                  <a:t>Not p-hat! We have known the value of p-hat.</a:t>
                </a:r>
                <a:endParaRPr lang="en-US" altLang="zh-CN" sz="2800" dirty="0">
                  <a:latin typeface="Corbel" panose="020B0503020204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7" y="1648799"/>
                <a:ext cx="11263653" cy="4524315"/>
              </a:xfrm>
              <a:prstGeom prst="rect">
                <a:avLst/>
              </a:prstGeom>
              <a:blipFill>
                <a:blip r:embed="rId2"/>
                <a:stretch>
                  <a:fillRect l="-1082" r="-487" b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6567" y="-4372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Hypothesis test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64748" y="2289549"/>
            <a:ext cx="4245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ß"/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Claim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ß"/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We prefer to accept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082" y="2299381"/>
            <a:ext cx="4507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Null Hypothesis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algn="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Alternative Hypothesis 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387052"/>
                <a:ext cx="12032975" cy="5704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Let μ represent the mean electricity usage (in kilowatts per day) of the population of a new brand of air-conditioning unit.</a:t>
                </a:r>
              </a:p>
              <a:p>
                <a:pPr lvl="1"/>
                <a:r>
                  <a:rPr lang="en-US" altLang="zh-CN" sz="2400" dirty="0" smtClean="0"/>
                  <a:t>H0 </a:t>
                </a:r>
                <a:r>
                  <a:rPr lang="en-US" altLang="zh-CN" sz="2400" dirty="0"/>
                  <a:t>: μ = </a:t>
                </a:r>
                <a:r>
                  <a:rPr lang="en-US" altLang="zh-CN" sz="2400" dirty="0" smtClean="0"/>
                  <a:t>6.5</a:t>
                </a:r>
              </a:p>
              <a:p>
                <a:pPr lvl="1"/>
                <a:r>
                  <a:rPr lang="en-US" altLang="zh-CN" sz="2400" dirty="0" smtClean="0"/>
                  <a:t>Ha </a:t>
                </a:r>
                <a:r>
                  <a:rPr lang="en-US" altLang="zh-CN" sz="2400" dirty="0"/>
                  <a:t>: μ &gt; </a:t>
                </a:r>
                <a:r>
                  <a:rPr lang="en-US" altLang="zh-CN" sz="2400" dirty="0" smtClean="0"/>
                  <a:t>6.5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Procedure</a:t>
                </a:r>
                <a:r>
                  <a:rPr lang="en-US" altLang="zh-CN" sz="2400" dirty="0"/>
                  <a:t>: A one-sample t-test for a population mean (population SD is unknown). 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−6.5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(49)</m:t>
                    </m:r>
                  </m:oMath>
                </a14:m>
                <a:r>
                  <a:rPr lang="en-US" altLang="zh-CN" sz="2400" dirty="0"/>
                  <a:t> if the following conditions are met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 smtClean="0"/>
                  <a:t>Conditions: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4 conditions!!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We </a:t>
                </a:r>
                <a:r>
                  <a:rPr lang="en-US" altLang="zh-CN" sz="2400" dirty="0"/>
                  <a:t>are given a random sample, n = 50 ≥ 30 is large enough for the CLT to apply, and we can assume that 50 is less than 10% of all of the new AC units. The population </a:t>
                </a:r>
                <a:r>
                  <a:rPr lang="en-US" altLang="zh-CN" sz="2400" dirty="0" smtClean="0"/>
                  <a:t>SD is </a:t>
                </a:r>
                <a:r>
                  <a:rPr lang="en-US" altLang="zh-CN" sz="2400" dirty="0"/>
                  <a:t>unknown so a t-test </a:t>
                </a:r>
                <a:r>
                  <a:rPr lang="en-US" altLang="zh-CN" sz="2400" dirty="0" smtClean="0"/>
                  <a:t>is used.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Test statistic is t </a:t>
                </a: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7−6.5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1.4/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400" dirty="0" smtClean="0"/>
                  <a:t>2.525, P-value is P = P(t&gt;2.525) = 0.0074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With this small of a P-value, 0.0074 &lt; 0.05, there is sufficient evidence to reject H0 ; that is, there is sufficient evidence for the consumer agency to reject the manufacturer’s claim that the new unit uses a mean of only 6.5 kilowatts of electricity per day.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52"/>
                <a:ext cx="12032975" cy="5704767"/>
              </a:xfrm>
              <a:prstGeom prst="rect">
                <a:avLst/>
              </a:prstGeom>
              <a:blipFill>
                <a:blip r:embed="rId2"/>
                <a:stretch>
                  <a:fillRect l="-659" t="-748" r="-1368" b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392" y="387052"/>
                <a:ext cx="11933584" cy="6074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Let μ represent the mean electricity usage (in kilowatts per day) of the population of a new brand of air-conditioning unit.</a:t>
                </a:r>
              </a:p>
              <a:p>
                <a:pPr lvl="1"/>
                <a:r>
                  <a:rPr lang="en-US" altLang="zh-CN" sz="2400" dirty="0" smtClean="0"/>
                  <a:t>Ho </a:t>
                </a:r>
                <a:r>
                  <a:rPr lang="en-US" altLang="zh-CN" sz="2400" dirty="0"/>
                  <a:t>: μ = </a:t>
                </a:r>
                <a:r>
                  <a:rPr lang="en-US" altLang="zh-CN" sz="2400" dirty="0" smtClean="0"/>
                  <a:t>6.5</a:t>
                </a:r>
              </a:p>
              <a:p>
                <a:pPr lvl="1"/>
                <a:r>
                  <a:rPr lang="en-US" altLang="zh-CN" sz="2400" dirty="0" smtClean="0"/>
                  <a:t>Ha </a:t>
                </a:r>
                <a:r>
                  <a:rPr lang="en-US" altLang="zh-CN" sz="2400" dirty="0"/>
                  <a:t>: μ &gt; </a:t>
                </a:r>
                <a:r>
                  <a:rPr lang="en-US" altLang="zh-CN" sz="2400" dirty="0" smtClean="0"/>
                  <a:t>6.5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Procedure</a:t>
                </a:r>
                <a:r>
                  <a:rPr lang="en-US" altLang="zh-CN" sz="2400" dirty="0"/>
                  <a:t>: A one-sample t-test for a population mean (population SD is unknown). 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6.5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(49)</m:t>
                    </m:r>
                  </m:oMath>
                </a14:m>
                <a:r>
                  <a:rPr lang="en-US" altLang="zh-CN" sz="2400" dirty="0"/>
                  <a:t> if the following conditions are met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 smtClean="0"/>
                  <a:t>Conditions: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4 conditions!!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We </a:t>
                </a:r>
                <a:r>
                  <a:rPr lang="en-US" altLang="zh-CN" sz="2400" dirty="0"/>
                  <a:t>are given a random sample, n = 50 ≥ 30 is large enough for the CLT to apply, and we can assume that 50 is less than 10% of all of the new AC units. The population </a:t>
                </a:r>
                <a:r>
                  <a:rPr lang="en-US" altLang="zh-CN" sz="2400" dirty="0" smtClean="0"/>
                  <a:t>SD is </a:t>
                </a:r>
                <a:r>
                  <a:rPr lang="en-US" altLang="zh-CN" sz="2400" dirty="0"/>
                  <a:t>unknown so a t-test </a:t>
                </a:r>
                <a:r>
                  <a:rPr lang="en-US" altLang="zh-CN" sz="2400" dirty="0" smtClean="0"/>
                  <a:t>is used.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Using the calculator, we have</a:t>
                </a:r>
              </a:p>
              <a:p>
                <a:pPr lvl="1"/>
                <a:r>
                  <a:rPr lang="en-US" altLang="zh-CN" sz="2400" dirty="0"/>
                  <a:t>t</a:t>
                </a:r>
                <a:r>
                  <a:rPr lang="en-US" altLang="zh-CN" sz="2400" dirty="0" smtClean="0"/>
                  <a:t>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𝑠𝑡𝑎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7−6.5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1.4/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400" dirty="0" smtClean="0"/>
                  <a:t>2.525       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=1.68</m:t>
                    </m:r>
                  </m:oMath>
                </a14:m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Since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𝑠𝑡𝑎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falls in the rejection region (1.68,+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dirty="0" smtClean="0"/>
                  <a:t>), we </a:t>
                </a:r>
                <a:r>
                  <a:rPr lang="en-US" altLang="zh-CN" sz="2400" dirty="0"/>
                  <a:t>reject Ho; </a:t>
                </a:r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is, there is sufficient evidence for the consumer agency to reject the manufacturer’s claim that the new unit uses a mean of only 6.5 kilowatts of electricity per day.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2" y="387052"/>
                <a:ext cx="11933584" cy="6074099"/>
              </a:xfrm>
              <a:prstGeom prst="rect">
                <a:avLst/>
              </a:prstGeom>
              <a:blipFill>
                <a:blip r:embed="rId2"/>
                <a:stretch>
                  <a:fillRect l="-664" t="-702" r="-511" b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1 error &amp; Type 2 error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64" b="4190"/>
          <a:stretch/>
        </p:blipFill>
        <p:spPr>
          <a:xfrm>
            <a:off x="5112115" y="2785731"/>
            <a:ext cx="6782171" cy="3104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502" y="1853660"/>
            <a:ext cx="254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Performing a test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269" y="3563314"/>
            <a:ext cx="4366900" cy="2205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/>
              <a:t>Reject the null hypothesis</a:t>
            </a:r>
          </a:p>
          <a:p>
            <a:pPr algn="ctr">
              <a:lnSpc>
                <a:spcPct val="200000"/>
              </a:lnSpc>
            </a:pPr>
            <a:r>
              <a:rPr lang="en-US" altLang="zh-CN" sz="2400" dirty="0" smtClean="0"/>
              <a:t>OR</a:t>
            </a:r>
          </a:p>
          <a:p>
            <a:pPr algn="ctr">
              <a:lnSpc>
                <a:spcPct val="200000"/>
              </a:lnSpc>
            </a:pPr>
            <a:r>
              <a:rPr lang="en-US" altLang="zh-CN" sz="2400" dirty="0" smtClean="0"/>
              <a:t>Fail to reject the null hypothesis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>
          <a:xfrm>
            <a:off x="1807535" y="2556167"/>
            <a:ext cx="691116" cy="1197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2289"/>
          <a:stretch/>
        </p:blipFill>
        <p:spPr>
          <a:xfrm>
            <a:off x="7507017" y="1671275"/>
            <a:ext cx="4348277" cy="2489598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42340"/>
              </p:ext>
            </p:extLst>
          </p:nvPr>
        </p:nvGraphicFramePr>
        <p:xfrm>
          <a:off x="7506586" y="3986470"/>
          <a:ext cx="4387700" cy="1849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850">
                  <a:extLst>
                    <a:ext uri="{9D8B030D-6E8A-4147-A177-3AD203B41FA5}">
                      <a16:colId xmlns:a16="http://schemas.microsoft.com/office/drawing/2014/main" val="879082408"/>
                    </a:ext>
                  </a:extLst>
                </a:gridCol>
                <a:gridCol w="2193850">
                  <a:extLst>
                    <a:ext uri="{9D8B030D-6E8A-4147-A177-3AD203B41FA5}">
                      <a16:colId xmlns:a16="http://schemas.microsoft.com/office/drawing/2014/main" val="2230328650"/>
                    </a:ext>
                  </a:extLst>
                </a:gridCol>
              </a:tblGrid>
              <a:tr h="947037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Wrong Decision</a:t>
                      </a:r>
                      <a:endParaRPr lang="zh-CN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Correct Decision</a:t>
                      </a:r>
                      <a:endParaRPr lang="zh-CN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9348"/>
                  </a:ext>
                </a:extLst>
              </a:tr>
              <a:tr h="90198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Correct Decision</a:t>
                      </a:r>
                      <a:endParaRPr lang="zh-CN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Wrong Decision</a:t>
                      </a:r>
                      <a:endParaRPr lang="zh-CN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21417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b="2289"/>
          <a:stretch/>
        </p:blipFill>
        <p:spPr>
          <a:xfrm>
            <a:off x="7495980" y="3962632"/>
            <a:ext cx="4561340" cy="24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1 error &amp; Type 2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Type 1 error ( false positive ):</a:t>
            </a:r>
          </a:p>
          <a:p>
            <a:pPr marL="0" indent="0">
              <a:buNone/>
            </a:pPr>
            <a:r>
              <a:rPr lang="en-US" altLang="zh-CN" sz="3200" dirty="0" smtClean="0"/>
              <a:t>A type 1 error occurs when the null hypothesis is rejected although it is true.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Type 2 error ( false negative ):</a:t>
            </a:r>
          </a:p>
          <a:p>
            <a:pPr marL="0" indent="0">
              <a:buNone/>
            </a:pPr>
            <a:r>
              <a:rPr lang="en-US" altLang="zh-CN" sz="3200" dirty="0" smtClean="0"/>
              <a:t>A type 2 error occurs when the null hypothesis is false but we fail to reject it.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6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value of P(type 1 error occurs)?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are Type I and Type II Errors in A/B Testing and How to Avoid Them? -  VW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24" y="1027906"/>
            <a:ext cx="7495806" cy="53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Def. Power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Power = 1-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= 1-P(type II error occurs)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hlinkClick r:id="rId2"/>
              </a:rPr>
              <a:t>http://www.ltcconline.net/greenL/java/statistics/catstatprob/categorizingstatproblemsjavascript.html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03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339" y="516261"/>
            <a:ext cx="109164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Given the above conclusion, what type of error, Type-I or Type-II, might have been committed, and what would be a possible consequence?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Answer</a:t>
            </a:r>
            <a:r>
              <a:rPr lang="en-US" altLang="zh-CN" sz="3200" dirty="0"/>
              <a:t>: There was sufficient evidence to reject the null hypothesis. If the null hypothesis were true, we would be committing a Type-I error, that is, mistakenly rejecting a true null hypothesis. A possible consequence here is that the consumer agency would discourage customers from purchasing a new brand of air-conditioning unit that really was saving on </a:t>
            </a:r>
            <a:r>
              <a:rPr lang="en-US" altLang="zh-CN" sz="3200"/>
              <a:t>electricity consumption as advertised.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41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9391" y="238538"/>
                <a:ext cx="12185374" cy="643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represent the mean of the population of non-operational times of the company’s model computer.</a:t>
                </a:r>
              </a:p>
              <a:p>
                <a:r>
                  <a:rPr lang="en-US" altLang="zh-CN" sz="20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represent the mean of the population of non-operational times of the </a:t>
                </a:r>
                <a:r>
                  <a:rPr lang="en-US" altLang="zh-CN" sz="2000" dirty="0" smtClean="0"/>
                  <a:t>competitor’s </a:t>
                </a:r>
                <a:r>
                  <a:rPr lang="en-US" altLang="zh-CN" sz="2000" dirty="0"/>
                  <a:t>model computer.</a:t>
                </a:r>
              </a:p>
              <a:p>
                <a:r>
                  <a:rPr lang="en-US" altLang="zh-CN" sz="2000" dirty="0" smtClean="0"/>
                  <a:t>Hypothesis statements: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000" dirty="0"/>
              </a:p>
              <a:p>
                <a:r>
                  <a:rPr lang="en-US" altLang="zh-CN" sz="2000" dirty="0" smtClean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Procedure: A two-sample t-test for the difference of two population means.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if the following conditions are met. </a:t>
                </a:r>
                <a:r>
                  <a:rPr lang="en-US" altLang="zh-CN" sz="2000" dirty="0" smtClean="0"/>
                  <a:t>(calculate df using calculator)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Conditions: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(Note: 4 conditions)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We are given independent SRSs, and the sample sizes are large enough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=40≥30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35≥30</m:t>
                    </m:r>
                  </m:oMath>
                </a14:m>
                <a:r>
                  <a:rPr lang="en-US" altLang="zh-CN" sz="2000" dirty="0" smtClean="0"/>
                  <a:t>) for the CLT to apply. The population SDs are unknown so a t-test is called for.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Test statistic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𝑠𝑡𝑎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(125−115)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e>
                                  <m:sup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=1.0718</m:t>
                    </m:r>
                  </m:oMath>
                </a14:m>
                <a:r>
                  <a:rPr lang="en-US" altLang="zh-CN" sz="2000" dirty="0" smtClean="0"/>
                  <a:t> and P-value is P = P(t&gt;1.0718) = </a:t>
                </a:r>
                <a:r>
                  <a:rPr lang="en-US" altLang="zh-CN" sz="2000" dirty="0"/>
                  <a:t>0.1438. </a:t>
                </a:r>
              </a:p>
              <a:p>
                <a:r>
                  <a:rPr lang="en-US" altLang="zh-CN" sz="2000" dirty="0" smtClean="0"/>
                  <a:t>Conclusion: </a:t>
                </a:r>
              </a:p>
              <a:p>
                <a:r>
                  <a:rPr lang="en-US" altLang="zh-CN" sz="2000" dirty="0" smtClean="0"/>
                  <a:t>With </a:t>
                </a:r>
                <a:r>
                  <a:rPr lang="en-US" altLang="zh-CN" sz="2000" dirty="0"/>
                  <a:t>this large of a P-value, 0.1438 &gt; 0.05, there is not sufficient evidence to reject H0 ; that is, the sales representative does not have sufficient evidence that his company’s computers have greater mean non-operational time than that of the competitor’s computers.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" y="238538"/>
                <a:ext cx="12185374" cy="6436057"/>
              </a:xfrm>
              <a:prstGeom prst="rect">
                <a:avLst/>
              </a:prstGeom>
              <a:blipFill>
                <a:blip r:embed="rId2"/>
                <a:stretch>
                  <a:fillRect l="-500" t="-473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2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Hypothesis statement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1277" y="1825625"/>
                <a:ext cx="1133339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 statement that is </a:t>
                </a:r>
                <a:r>
                  <a:rPr lang="en-US" altLang="zh-CN" b="1" u="sng" dirty="0" smtClean="0"/>
                  <a:t>assumed to be correct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until proven otherwise.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 The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 smtClean="0"/>
                  <a:t>a statement </a:t>
                </a:r>
                <a:r>
                  <a:rPr lang="en-US" altLang="zh-CN" dirty="0" smtClean="0"/>
                  <a:t>about the parameter that must be true if the null hypothesis is false. 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Sometimes </a:t>
                </a:r>
                <a:r>
                  <a:rPr lang="en-US" altLang="zh-CN" dirty="0" smtClean="0"/>
                  <a:t>it is described as the research hypothesis. 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statement that we </a:t>
                </a:r>
                <a:r>
                  <a:rPr lang="en-US" altLang="zh-CN" dirty="0" smtClean="0"/>
                  <a:t>usually wish </a:t>
                </a:r>
                <a:r>
                  <a:rPr lang="en-US" altLang="zh-CN" dirty="0" smtClean="0"/>
                  <a:t>to prove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277" y="1825625"/>
                <a:ext cx="11333393" cy="4351338"/>
              </a:xfrm>
              <a:blipFill>
                <a:blip r:embed="rId2"/>
                <a:stretch>
                  <a:fillRect l="-968" r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1830" y="2052077"/>
                <a:ext cx="11268339" cy="451138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GB" altLang="zh-CN" dirty="0" smtClean="0"/>
                  <a:t> In </a:t>
                </a:r>
                <a:r>
                  <a:rPr lang="en-GB" altLang="zh-CN" dirty="0"/>
                  <a:t>carrying out a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altLang="zh-CN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GB" altLang="zh-CN" dirty="0"/>
                  <a:t>,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altLang="zh-CN" dirty="0"/>
                  <a:t> will be rejected only if </a:t>
                </a:r>
                <a:r>
                  <a:rPr lang="en-GB" altLang="zh-CN" dirty="0" smtClean="0">
                    <a:solidFill>
                      <a:srgbClr val="C00000"/>
                    </a:solidFill>
                  </a:rPr>
                  <a:t>sample evidence strongly suggests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C00000"/>
                    </a:solidFill>
                  </a:rPr>
                  <a:t> is false. </a:t>
                </a:r>
                <a:endParaRPr lang="en-GB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en-GB" altLang="zh-CN" dirty="0"/>
                  <a:t> </a:t>
                </a:r>
                <a:r>
                  <a:rPr lang="en-GB" altLang="zh-CN" dirty="0" smtClean="0"/>
                  <a:t>If </a:t>
                </a:r>
                <a:r>
                  <a:rPr lang="en-GB" altLang="zh-CN" dirty="0"/>
                  <a:t>the sample does not provide such evidence,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altLang="zh-CN" dirty="0"/>
                  <a:t> will not be rejected.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altLang="zh-CN" dirty="0" smtClean="0"/>
                  <a:t>The </a:t>
                </a:r>
                <a:r>
                  <a:rPr lang="en-GB" altLang="zh-CN" dirty="0"/>
                  <a:t>two possible conclusions are then </a:t>
                </a:r>
                <a:r>
                  <a:rPr lang="en-GB" altLang="zh-CN" dirty="0" smtClean="0">
                    <a:solidFill>
                      <a:srgbClr val="FF0000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altLang="zh-CN" dirty="0"/>
                  <a:t> or </a:t>
                </a:r>
                <a:r>
                  <a:rPr lang="en-GB" altLang="zh-CN" dirty="0" smtClean="0">
                    <a:solidFill>
                      <a:srgbClr val="FF0000"/>
                    </a:solidFill>
                  </a:rPr>
                  <a:t>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zh-CN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30" y="2052077"/>
                <a:ext cx="11268339" cy="4511380"/>
              </a:xfrm>
              <a:blipFill>
                <a:blip r:embed="rId2"/>
                <a:stretch>
                  <a:fillRect l="-974" r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Hypothesis 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tests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046513" y="1383173"/>
                <a:ext cx="10243457" cy="149451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6513" y="1383173"/>
                <a:ext cx="10243457" cy="14945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94111" y="176734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</a:t>
            </a:r>
            <a:r>
              <a:rPr lang="en-US" altLang="zh-CN" sz="3200" b="1" dirty="0" smtClean="0"/>
              <a:t>eft-tailed test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38200" y="2708736"/>
                <a:ext cx="1114621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In </a:t>
                </a:r>
                <a:r>
                  <a:rPr lang="en-US" altLang="zh-CN" sz="2800" dirty="0"/>
                  <a:t>this case,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800">
                        <a:latin typeface="Cambria Math" panose="02040503050406030204" pitchFamily="18" charset="0"/>
                      </a:rPr>
                      <m:t>=0.999999</m:t>
                    </m:r>
                  </m:oMath>
                </a14:m>
                <a:r>
                  <a:rPr lang="en-US" altLang="zh-CN" sz="2800" dirty="0"/>
                  <a:t>, we do not reject the claim of p=0.8. </a:t>
                </a:r>
                <a:endParaRPr lang="en-US" altLang="zh-CN" sz="2800" dirty="0" smtClean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=0.79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0.81</m:t>
                    </m:r>
                  </m:oMath>
                </a14:m>
                <a:r>
                  <a:rPr lang="en-US" altLang="zh-CN" sz="2800" dirty="0" smtClean="0"/>
                  <a:t>, it is obviously reasonable to believe that the null hypothesis is plausible.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much smaller than 0.8, for </a:t>
                </a:r>
                <a:r>
                  <a:rPr lang="en-US" altLang="zh-CN" sz="2800" dirty="0" smtClean="0"/>
                  <a:t>example,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zh-CN" sz="2800" dirty="0"/>
                  <a:t>, it is easy to get the conclusion that p=0.8 may be not plausible.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800">
                        <a:latin typeface="Cambria Math" panose="02040503050406030204" pitchFamily="18" charset="0"/>
                      </a:rPr>
                      <m:t>&lt;0.8</m:t>
                    </m:r>
                  </m:oMath>
                </a14:m>
                <a:r>
                  <a:rPr lang="en-US" altLang="zh-CN" sz="2800" dirty="0"/>
                  <a:t>:  Larger distance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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8736"/>
                <a:ext cx="11146213" cy="3970318"/>
              </a:xfrm>
              <a:prstGeom prst="rect">
                <a:avLst/>
              </a:prstGeom>
              <a:blipFill>
                <a:blip r:embed="rId3"/>
                <a:stretch>
                  <a:fillRect l="-985" r="-1860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tests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046513" y="1825625"/>
                <a:ext cx="10243457" cy="149451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6513" y="1825625"/>
                <a:ext cx="10243457" cy="14945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94111" y="2209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</a:t>
            </a:r>
            <a:r>
              <a:rPr lang="en-US" altLang="zh-CN" sz="3200" b="1" dirty="0" smtClean="0"/>
              <a:t>eft-tailed test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2182584" y="5077052"/>
                <a:ext cx="10243457" cy="1494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</a:rPr>
                  <a:t> (fair coin for example)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84" y="5077052"/>
                <a:ext cx="10243457" cy="1494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937656" y="3320143"/>
                <a:ext cx="10243457" cy="1494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656" y="3320143"/>
                <a:ext cx="10243457" cy="1494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94111" y="3613822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right-tailed test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87826" y="5195992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two-tailed test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109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051" r="4091"/>
          <a:stretch/>
        </p:blipFill>
        <p:spPr>
          <a:xfrm>
            <a:off x="6202015" y="1391483"/>
            <a:ext cx="6003235" cy="4622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15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Rejection region &amp; Non-</a:t>
            </a:r>
            <a:r>
              <a:rPr lang="en-US" altLang="zh-CN" dirty="0"/>
              <a:t>r</a:t>
            </a:r>
            <a:r>
              <a:rPr lang="en-US" altLang="zh-CN" dirty="0" smtClean="0"/>
              <a:t>ejection region: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4128" y="1248777"/>
                <a:ext cx="6045666" cy="56279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Rejection region: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The set of test statistic values for which we would reject the null hypothesis.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Non-rejection region: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The set of test statistic values for which we should fail to reject the null hypothesis.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b="1" dirty="0">
                    <a:solidFill>
                      <a:schemeClr val="bg2">
                        <a:lumMod val="25000"/>
                      </a:schemeClr>
                    </a:solidFill>
                  </a:rPr>
                  <a:t>C</a:t>
                </a:r>
                <a:r>
                  <a:rPr lang="en-US" altLang="zh-CN" sz="18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ritical value</a:t>
                </a:r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bg2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he value of a test statistic that gives the boundary between the rejection region and the non-rejection region. </a:t>
                </a:r>
                <a:endParaRPr lang="en-US" altLang="zh-CN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Significance </a:t>
                </a:r>
                <a:r>
                  <a:rPr lang="en-US" altLang="zh-CN" sz="1800" b="1" dirty="0">
                    <a:solidFill>
                      <a:schemeClr val="bg2">
                        <a:lumMod val="25000"/>
                      </a:schemeClr>
                    </a:solidFill>
                  </a:rPr>
                  <a:t>level </a:t>
                </a:r>
                <a14:m>
                  <m:oMath xmlns:m="http://schemas.openxmlformats.org/officeDocument/2006/math">
                    <m:r>
                      <a:rPr lang="zh-CN" altLang="en-US" sz="18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:</a:t>
                </a:r>
                <a:endParaRPr lang="en-US" altLang="zh-CN" sz="18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The </a:t>
                </a:r>
                <a:r>
                  <a:rPr lang="en-US" altLang="zh-CN" sz="1800" dirty="0">
                    <a:solidFill>
                      <a:schemeClr val="bg2">
                        <a:lumMod val="25000"/>
                      </a:schemeClr>
                    </a:solidFill>
                  </a:rPr>
                  <a:t>size of the rejection region equals to </a:t>
                </a:r>
                <a14:m>
                  <m:oMath xmlns:m="http://schemas.openxmlformats.org/officeDocument/2006/math">
                    <m:r>
                      <a:rPr lang="zh-CN" altLang="en-US" sz="18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endParaRPr lang="en-US" altLang="zh-CN" sz="1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128" y="1248777"/>
                <a:ext cx="6045666" cy="5627914"/>
              </a:xfrm>
              <a:blipFill>
                <a:blip r:embed="rId3"/>
                <a:stretch>
                  <a:fillRect l="-907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statistic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test statistic is a statistic computed from the sample data.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Test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statistic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𝑒𝑠𝑡𝑖𝑚𝑎𝑡𝑒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𝑒𝑠𝑡𝑖𝑚𝑎𝑡𝑒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If we are using a normal model, the test statistic is the z-score.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3195</Words>
  <Application>Microsoft Office PowerPoint</Application>
  <PresentationFormat>宽屏</PresentationFormat>
  <Paragraphs>266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Courier</vt:lpstr>
      <vt:lpstr>ＭＳ Ｐゴシック</vt:lpstr>
      <vt:lpstr>Palatino</vt:lpstr>
      <vt:lpstr>等线</vt:lpstr>
      <vt:lpstr>等线 Light</vt:lpstr>
      <vt:lpstr>Arial</vt:lpstr>
      <vt:lpstr>Cambria Math</vt:lpstr>
      <vt:lpstr>Corbel</vt:lpstr>
      <vt:lpstr>Wingdings</vt:lpstr>
      <vt:lpstr>Office 主题​​</vt:lpstr>
      <vt:lpstr>Hypothesis Test</vt:lpstr>
      <vt:lpstr>Hypothesis test</vt:lpstr>
      <vt:lpstr>Hypothesis test</vt:lpstr>
      <vt:lpstr>Hypothesis statement</vt:lpstr>
      <vt:lpstr>Hypothesis statement</vt:lpstr>
      <vt:lpstr>Types of tests</vt:lpstr>
      <vt:lpstr>Types of tests</vt:lpstr>
      <vt:lpstr>Rejection region &amp; Non-rejection region:</vt:lpstr>
      <vt:lpstr>Test statistic</vt:lpstr>
      <vt:lpstr>Steps for testing a hypothesis</vt:lpstr>
      <vt:lpstr>P-values</vt:lpstr>
      <vt:lpstr>Significance level α</vt:lpstr>
      <vt:lpstr>PowerPoint 演示文稿</vt:lpstr>
      <vt:lpstr>Large-Sample Hypothesis Test for a Population Proportion</vt:lpstr>
      <vt:lpstr>Large-Sample Hypothesis Test for a Population Proportion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Large-Sample Hypothesis Test for a Population Mean</vt:lpstr>
      <vt:lpstr>If the standard deviation is unknown…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 1 error &amp; Type 2 error</vt:lpstr>
      <vt:lpstr>Type 1 error &amp; Type 2 error</vt:lpstr>
      <vt:lpstr>What is the value of P(type 1 error occurs)?</vt:lpstr>
      <vt:lpstr>Def. Power</vt:lpstr>
      <vt:lpstr>Practice!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163</cp:revision>
  <dcterms:created xsi:type="dcterms:W3CDTF">2021-12-21T07:57:24Z</dcterms:created>
  <dcterms:modified xsi:type="dcterms:W3CDTF">2022-11-15T09:43:31Z</dcterms:modified>
</cp:coreProperties>
</file>