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8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168289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20967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58293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176635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212815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161792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37455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4239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188246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191604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DA46B6F-8670-449C-A2E6-3F92E25BD3B0}" type="datetimeFigureOut">
              <a:rPr lang="zh-CN" altLang="en-US" smtClean="0"/>
              <a:t>2022/2/24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91996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B6F-8670-449C-A2E6-3F92E25BD3B0}" type="datetimeFigureOut">
              <a:rPr lang="zh-CN" altLang="en-US" smtClean="0"/>
              <a:t>2022/2/24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69D90-05D9-4CA5-836D-C889C8AFCC79}" type="slidenum">
              <a:rPr lang="zh-CN" altLang="en-US" smtClean="0"/>
              <a:t>‹#›</a:t>
            </a:fld>
            <a:endParaRPr lang="zh-CN" altLang="en-US"/>
          </a:p>
        </p:txBody>
      </p:sp>
    </p:spTree>
    <p:extLst>
      <p:ext uri="{BB962C8B-B14F-4D97-AF65-F5344CB8AC3E}">
        <p14:creationId xmlns:p14="http://schemas.microsoft.com/office/powerpoint/2010/main" val="241316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5552" y="444658"/>
            <a:ext cx="11327219" cy="5576014"/>
          </a:xfrm>
          <a:prstGeom prst="rect">
            <a:avLst/>
          </a:prstGeom>
        </p:spPr>
        <p:txBody>
          <a:bodyPr wrap="square">
            <a:spAutoFit/>
          </a:bodyPr>
          <a:lstStyle/>
          <a:p>
            <a:pPr>
              <a:lnSpc>
                <a:spcPct val="150000"/>
              </a:lnSpc>
            </a:pPr>
            <a:r>
              <a:rPr lang="en-US" altLang="zh-CN" sz="2400" dirty="0" smtClean="0"/>
              <a:t>(a) </a:t>
            </a:r>
            <a:r>
              <a:rPr lang="zh-CN" altLang="en-US" sz="2400" dirty="0" smtClean="0"/>
              <a:t>The P-value of 0.138 gives the probability of observing a sample proportion of GBS complications as great as (or greater than) the proportion found in the study if, in fact, the proportion of GBS complications is 0.000001.</a:t>
            </a:r>
            <a:endParaRPr lang="en-US" altLang="zh-CN" sz="2400" dirty="0" smtClean="0"/>
          </a:p>
          <a:p>
            <a:pPr>
              <a:lnSpc>
                <a:spcPct val="150000"/>
              </a:lnSpc>
            </a:pPr>
            <a:r>
              <a:rPr lang="zh-CN" altLang="en-US" sz="2400" dirty="0" smtClean="0"/>
              <a:t>(b) Since 0.138 &gt; 0.10, there is not sufficient evidence to reject H0 ; that is, there is not sufficient evidence that under the new vaccine, the true proportion of GBS complications is greater than 0.000001 (one in a million).</a:t>
            </a:r>
            <a:endParaRPr lang="en-US" altLang="zh-CN" sz="2400" dirty="0" smtClean="0"/>
          </a:p>
          <a:p>
            <a:pPr>
              <a:lnSpc>
                <a:spcPct val="150000"/>
              </a:lnSpc>
            </a:pPr>
            <a:r>
              <a:rPr lang="zh-CN" altLang="en-US" sz="2400" dirty="0" smtClean="0"/>
              <a:t>(c) The null hypothesis is not rejected, so there is the possibility of a Type II error, that is, of mistakenly failing to reject a false null hypothesis. A possible consequence is continued use of the vaccine with a higher rate of GBS complications than is acceptable.</a:t>
            </a:r>
            <a:endParaRPr lang="zh-CN" altLang="en-US" sz="2400" dirty="0"/>
          </a:p>
        </p:txBody>
      </p:sp>
    </p:spTree>
    <p:extLst>
      <p:ext uri="{BB962C8B-B14F-4D97-AF65-F5344CB8AC3E}">
        <p14:creationId xmlns:p14="http://schemas.microsoft.com/office/powerpoint/2010/main" val="135889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591" y="230073"/>
            <a:ext cx="11929730" cy="4524315"/>
          </a:xfrm>
          <a:prstGeom prst="rect">
            <a:avLst/>
          </a:prstGeom>
        </p:spPr>
        <p:txBody>
          <a:bodyPr wrap="square">
            <a:spAutoFit/>
          </a:bodyPr>
          <a:lstStyle/>
          <a:p>
            <a:pPr>
              <a:lnSpc>
                <a:spcPct val="150000"/>
              </a:lnSpc>
            </a:pPr>
            <a:r>
              <a:rPr lang="zh-CN" altLang="en-US" sz="2400" dirty="0" smtClean="0"/>
              <a:t> (a) This was an observational study as no treatments were imposed. It would have been highly unethical to impose treatments, that is, to instruct randomly chosen volunteers to smoke, drink, skip exercise, and eat poorly.</a:t>
            </a:r>
            <a:endParaRPr lang="en-US" altLang="zh-CN" sz="2400" dirty="0" smtClean="0"/>
          </a:p>
          <a:p>
            <a:pPr>
              <a:lnSpc>
                <a:spcPct val="150000"/>
              </a:lnSpc>
            </a:pPr>
            <a:r>
              <a:rPr lang="zh-CN" altLang="en-US" sz="2400" dirty="0" smtClean="0"/>
              <a:t>(b) H0 : p4 = p0 , Ha : p4 &gt; p0 </a:t>
            </a:r>
            <a:r>
              <a:rPr lang="en-US" altLang="zh-CN" sz="2400" dirty="0" smtClean="0"/>
              <a:t>,</a:t>
            </a:r>
            <a:r>
              <a:rPr lang="zh-CN" altLang="en-US" sz="2400" dirty="0" smtClean="0"/>
              <a:t>where p4 is the proportion of the </a:t>
            </a:r>
            <a:r>
              <a:rPr lang="zh-CN" altLang="en-US" sz="2400" b="1" dirty="0" smtClean="0"/>
              <a:t>population</a:t>
            </a:r>
            <a:r>
              <a:rPr lang="zh-CN" altLang="en-US" sz="2400" dirty="0" smtClean="0"/>
              <a:t> of adults with all four bad habits who die during a 20- year period, and p0 is the proportion of the </a:t>
            </a:r>
            <a:r>
              <a:rPr lang="zh-CN" altLang="en-US" sz="2400" b="1" dirty="0" smtClean="0"/>
              <a:t>population</a:t>
            </a:r>
            <a:r>
              <a:rPr lang="zh-CN" altLang="en-US" sz="2400" dirty="0" smtClean="0"/>
              <a:t> of adults with none of the four bad habits who die during a 20-year period. </a:t>
            </a:r>
            <a:endParaRPr lang="en-US" altLang="zh-CN" sz="2400" dirty="0" smtClean="0"/>
          </a:p>
          <a:p>
            <a:pPr>
              <a:lnSpc>
                <a:spcPct val="150000"/>
              </a:lnSpc>
            </a:pPr>
            <a:r>
              <a:rPr lang="zh-CN" altLang="en-US" sz="2400" dirty="0" smtClean="0"/>
              <a:t>(Note that the hypotheses are about the population of all adults with and with none of the four bad habits, not about the volunteers who took part in the study.)</a:t>
            </a:r>
            <a:endParaRPr lang="zh-CN" altLang="en-US" sz="2400" dirty="0"/>
          </a:p>
        </p:txBody>
      </p:sp>
    </p:spTree>
    <p:extLst>
      <p:ext uri="{BB962C8B-B14F-4D97-AF65-F5344CB8AC3E}">
        <p14:creationId xmlns:p14="http://schemas.microsoft.com/office/powerpoint/2010/main" val="163387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6687" y="401573"/>
            <a:ext cx="11068493" cy="4524315"/>
          </a:xfrm>
          <a:prstGeom prst="rect">
            <a:avLst/>
          </a:prstGeom>
        </p:spPr>
        <p:txBody>
          <a:bodyPr wrap="square">
            <a:spAutoFit/>
          </a:bodyPr>
          <a:lstStyle/>
          <a:p>
            <a:pPr>
              <a:lnSpc>
                <a:spcPct val="150000"/>
              </a:lnSpc>
            </a:pPr>
            <a:r>
              <a:rPr lang="zh-CN" altLang="en-US" sz="2400" dirty="0" smtClean="0"/>
              <a:t>(</a:t>
            </a:r>
            <a:r>
              <a:rPr lang="zh-CN" altLang="en-US" sz="2400" dirty="0"/>
              <a:t>c) A Type I error, that is, a mistaken rejection of a true null hypothesis, would result in people being encouraged to not smoke, not drink, exercise, and eat well when these actions actually will not help decrease 20-year death rates</a:t>
            </a:r>
            <a:r>
              <a:rPr lang="zh-CN" altLang="en-US" sz="2400" dirty="0" smtClean="0"/>
              <a:t>.</a:t>
            </a:r>
            <a:endParaRPr lang="en-US" altLang="zh-CN" sz="2400" dirty="0" smtClean="0"/>
          </a:p>
          <a:p>
            <a:pPr>
              <a:lnSpc>
                <a:spcPct val="150000"/>
              </a:lnSpc>
            </a:pPr>
            <a:endParaRPr lang="en-US" altLang="zh-CN" sz="2400" dirty="0" smtClean="0"/>
          </a:p>
          <a:p>
            <a:pPr>
              <a:lnSpc>
                <a:spcPct val="150000"/>
              </a:lnSpc>
            </a:pPr>
            <a:r>
              <a:rPr lang="zh-CN" altLang="en-US" sz="2400" dirty="0" smtClean="0"/>
              <a:t>(</a:t>
            </a:r>
            <a:r>
              <a:rPr lang="zh-CN" altLang="en-US" sz="2400" dirty="0"/>
              <a:t>d) A Type II error, that is, a mistaken failure to reject a false null hypothesis, would result in people thinking that smoking, drinking, inactivity, and poor diet don’t increase 20-year death rates when actually they do contribute to higher 20-year death rates.</a:t>
            </a:r>
            <a:endParaRPr lang="zh-CN" altLang="en-US" sz="2400" dirty="0"/>
          </a:p>
        </p:txBody>
      </p:sp>
    </p:spTree>
    <p:extLst>
      <p:ext uri="{BB962C8B-B14F-4D97-AF65-F5344CB8AC3E}">
        <p14:creationId xmlns:p14="http://schemas.microsoft.com/office/powerpoint/2010/main" val="24483272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419</Words>
  <Application>Microsoft Office PowerPoint</Application>
  <PresentationFormat>宽屏</PresentationFormat>
  <Paragraphs>9</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X13 Yoga</cp:lastModifiedBy>
  <cp:revision>2</cp:revision>
  <dcterms:created xsi:type="dcterms:W3CDTF">2022-02-24T00:27:28Z</dcterms:created>
  <dcterms:modified xsi:type="dcterms:W3CDTF">2022-02-24T00:31:10Z</dcterms:modified>
</cp:coreProperties>
</file>