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303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832104" y="3035808"/>
            <a:ext cx="12984480" cy="1024128"/>
          </a:xfrm>
          <a:prstGeom prst="rect">
            <a:avLst/>
          </a:prstGeom>
          <a:noFill/>
          <a:ln/>
        </p:spPr>
        <p:txBody>
          <a:bodyPr wrap="none" lIns="0" tIns="0" rIns="0" bIns="0" rtlCol="0" anchor="t"/>
          <a:lstStyle/>
          <a:p>
            <a:pPr marL="0" indent="0" algn="l">
              <a:lnSpc>
                <a:spcPts val="8010"/>
              </a:lnSpc>
              <a:buNone/>
            </a:pPr>
            <a:r>
              <a:rPr lang="en-US" sz="6410" dirty="0">
                <a:solidFill>
                  <a:srgbClr val="13614E"/>
                </a:solidFill>
                <a:latin typeface="Stencil" panose="040409050D0802020404" pitchFamily="82" charset="0"/>
                <a:ea typeface="思源宋体-Medium" pitchFamily="34" charset="-122"/>
                <a:cs typeface="思源宋体-Medium" pitchFamily="34" charset="-120"/>
              </a:rPr>
              <a:t>Box and Median Filters</a:t>
            </a:r>
            <a:endParaRPr lang="en-US" sz="6410" dirty="0">
              <a:latin typeface="Stencil" panose="040409050D0802020404" pitchFamily="82" charset="0"/>
            </a:endParaRPr>
          </a:p>
        </p:txBody>
      </p:sp>
      <p:sp>
        <p:nvSpPr>
          <p:cNvPr id="5" name="Text 1"/>
          <p:cNvSpPr/>
          <p:nvPr/>
        </p:nvSpPr>
        <p:spPr>
          <a:xfrm>
            <a:off x="832104" y="4315967"/>
            <a:ext cx="12984480" cy="3356071"/>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This presentation provides an overview of Box and Median filters, essential techniques in computer vision for noise reduction and image processing. We will delve into their definitions, applications, mechanisms, advantages and comparisons.</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ROLL NO:2023510001</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BRANCH:AI AND DS</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YEAR: 2</a:t>
            </a:r>
            <a:endParaRPr lang="en-US" sz="240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1078992" y="447141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Image filters are mathematical operators applied to image data for modifying or enhancing visual quality</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5" name="Text 1"/>
          <p:cNvSpPr/>
          <p:nvPr/>
        </p:nvSpPr>
        <p:spPr>
          <a:xfrm>
            <a:off x="5404104" y="447141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Filters aim to remove noise, improve image clarity, and prepare images for further analysis.</a:t>
            </a:r>
            <a:endParaRPr lang="en-US" sz="1850" dirty="0">
              <a:latin typeface="Wide Latin" panose="020A0A07050505020404" pitchFamily="18" charset="0"/>
            </a:endParaRPr>
          </a:p>
        </p:txBody>
      </p:sp>
      <p:sp>
        <p:nvSpPr>
          <p:cNvPr id="6" name="Text 2"/>
          <p:cNvSpPr/>
          <p:nvPr/>
        </p:nvSpPr>
        <p:spPr>
          <a:xfrm>
            <a:off x="9729216" y="3593592"/>
            <a:ext cx="3831336"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Types of Filters</a:t>
            </a:r>
            <a:endParaRPr lang="en-US" sz="2320" dirty="0">
              <a:latin typeface="Stencil" panose="040409050D0802020404" pitchFamily="82" charset="0"/>
            </a:endParaRPr>
          </a:p>
        </p:txBody>
      </p:sp>
      <p:sp>
        <p:nvSpPr>
          <p:cNvPr id="7" name="Text 3"/>
          <p:cNvSpPr/>
          <p:nvPr/>
        </p:nvSpPr>
        <p:spPr>
          <a:xfrm>
            <a:off x="1078992" y="3593592"/>
            <a:ext cx="3831336" cy="740664"/>
          </a:xfrm>
          <a:prstGeom prst="rect">
            <a:avLst/>
          </a:prstGeom>
          <a:noFill/>
          <a:ln/>
        </p:spPr>
        <p:txBody>
          <a:bodyPr wrap="squar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Definition of Image Filters</a:t>
            </a:r>
            <a:endParaRPr lang="en-US" sz="2320" dirty="0">
              <a:latin typeface="Stencil" panose="040409050D0802020404" pitchFamily="82" charset="0"/>
            </a:endParaRPr>
          </a:p>
        </p:txBody>
      </p:sp>
      <p:sp>
        <p:nvSpPr>
          <p:cNvPr id="8" name="Text 4"/>
          <p:cNvSpPr/>
          <p:nvPr/>
        </p:nvSpPr>
        <p:spPr>
          <a:xfrm>
            <a:off x="5404104" y="3593592"/>
            <a:ext cx="3831336" cy="740664"/>
          </a:xfrm>
          <a:prstGeom prst="rect">
            <a:avLst/>
          </a:prstGeom>
          <a:noFill/>
          <a:ln/>
        </p:spPr>
        <p:txBody>
          <a:bodyPr wrap="squar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Purpose in Computer Vision</a:t>
            </a:r>
            <a:endParaRPr lang="en-US" sz="2320" dirty="0">
              <a:latin typeface="Stencil" panose="040409050D0802020404" pitchFamily="82" charset="0"/>
            </a:endParaRPr>
          </a:p>
        </p:txBody>
      </p:sp>
      <p:sp>
        <p:nvSpPr>
          <p:cNvPr id="9" name="Text 5"/>
          <p:cNvSpPr/>
          <p:nvPr/>
        </p:nvSpPr>
        <p:spPr>
          <a:xfrm>
            <a:off x="9729216" y="410565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Common filters include Box Filtering and Median Filtering, used based on image characteristics</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10" name="Text 6"/>
          <p:cNvSpPr/>
          <p:nvPr/>
        </p:nvSpPr>
        <p:spPr>
          <a:xfrm>
            <a:off x="832104" y="2459736"/>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Introduction to Image Filters</a:t>
            </a:r>
            <a:endParaRPr lang="en-US" sz="4640" dirty="0">
              <a:latin typeface="Stencil" panose="040409050D0802020404" pitchFamily="8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841248" y="3730752"/>
            <a:ext cx="475488" cy="475488"/>
          </a:xfrm>
          <a:prstGeom prst="rect">
            <a:avLst/>
          </a:prstGeom>
        </p:spPr>
      </p:pic>
      <p:pic>
        <p:nvPicPr>
          <p:cNvPr id="5" name="Image 3" descr="preencoded.png"/>
          <p:cNvPicPr>
            <a:picLocks noChangeAspect="1"/>
          </p:cNvPicPr>
          <p:nvPr/>
        </p:nvPicPr>
        <p:blipFill>
          <a:blip r:embed="rId6"/>
          <a:stretch>
            <a:fillRect/>
          </a:stretch>
        </p:blipFill>
        <p:spPr>
          <a:xfrm>
            <a:off x="5175504" y="3730752"/>
            <a:ext cx="475488" cy="475488"/>
          </a:xfrm>
          <a:prstGeom prst="rect">
            <a:avLst/>
          </a:prstGeom>
        </p:spPr>
      </p:pic>
      <p:pic>
        <p:nvPicPr>
          <p:cNvPr id="6" name="Image 4" descr="preencoded.png"/>
          <p:cNvPicPr>
            <a:picLocks noChangeAspect="1"/>
          </p:cNvPicPr>
          <p:nvPr/>
        </p:nvPicPr>
        <p:blipFill>
          <a:blip r:embed="rId5"/>
          <a:stretch>
            <a:fillRect/>
          </a:stretch>
        </p:blipFill>
        <p:spPr>
          <a:xfrm>
            <a:off x="9500616" y="3730752"/>
            <a:ext cx="475488" cy="475488"/>
          </a:xfrm>
          <a:prstGeom prst="rect">
            <a:avLst/>
          </a:prstGeom>
        </p:spPr>
      </p:pic>
      <p:sp>
        <p:nvSpPr>
          <p:cNvPr id="7" name="Text 0"/>
          <p:cNvSpPr/>
          <p:nvPr/>
        </p:nvSpPr>
        <p:spPr>
          <a:xfrm>
            <a:off x="996696"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121212"/>
                </a:solidFill>
                <a:latin typeface="思源宋体-Medium" pitchFamily="34" charset="0"/>
                <a:ea typeface="思源宋体-Medium" pitchFamily="34" charset="-122"/>
                <a:cs typeface="思源宋体-Medium" pitchFamily="34" charset="-120"/>
              </a:rPr>
              <a:t>1</a:t>
            </a:r>
            <a:endParaRPr lang="en-US" sz="2320" dirty="0"/>
          </a:p>
        </p:txBody>
      </p:sp>
      <p:sp>
        <p:nvSpPr>
          <p:cNvPr id="8" name="Text 1"/>
          <p:cNvSpPr/>
          <p:nvPr/>
        </p:nvSpPr>
        <p:spPr>
          <a:xfrm>
            <a:off x="5321808"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FFFFFF"/>
                </a:solidFill>
                <a:latin typeface="思源宋体-Medium" pitchFamily="34" charset="0"/>
                <a:ea typeface="思源宋体-Medium" pitchFamily="34" charset="-122"/>
                <a:cs typeface="思源宋体-Medium" pitchFamily="34" charset="-120"/>
              </a:rPr>
              <a:t>2</a:t>
            </a:r>
            <a:endParaRPr lang="en-US" sz="2320" dirty="0"/>
          </a:p>
        </p:txBody>
      </p:sp>
      <p:sp>
        <p:nvSpPr>
          <p:cNvPr id="9" name="Text 2"/>
          <p:cNvSpPr/>
          <p:nvPr/>
        </p:nvSpPr>
        <p:spPr>
          <a:xfrm>
            <a:off x="9646920"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121212"/>
                </a:solidFill>
                <a:latin typeface="思源宋体-Medium" pitchFamily="34" charset="0"/>
                <a:ea typeface="思源宋体-Medium" pitchFamily="34" charset="-122"/>
                <a:cs typeface="思源宋体-Medium" pitchFamily="34" charset="-120"/>
              </a:rPr>
              <a:t>3</a:t>
            </a:r>
            <a:endParaRPr lang="en-US" sz="2320" dirty="0"/>
          </a:p>
        </p:txBody>
      </p:sp>
      <p:sp>
        <p:nvSpPr>
          <p:cNvPr id="10" name="Text 3"/>
          <p:cNvSpPr/>
          <p:nvPr/>
        </p:nvSpPr>
        <p:spPr>
          <a:xfrm>
            <a:off x="5934456" y="4270248"/>
            <a:ext cx="3538728"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A larger kernel smooths more, reducing detail, while a smaller kernel retains detail but may miss noise reduction. Balance is key.</a:t>
            </a:r>
            <a:endParaRPr lang="en-US" sz="1850" dirty="0">
              <a:latin typeface="Wide Latin" panose="020A0A07050505020404" pitchFamily="18" charset="0"/>
            </a:endParaRPr>
          </a:p>
        </p:txBody>
      </p:sp>
      <p:sp>
        <p:nvSpPr>
          <p:cNvPr id="11" name="Text 4"/>
          <p:cNvSpPr/>
          <p:nvPr/>
        </p:nvSpPr>
        <p:spPr>
          <a:xfrm>
            <a:off x="10268712"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Application Areas</a:t>
            </a:r>
            <a:endParaRPr lang="en-US" sz="2320" dirty="0">
              <a:latin typeface="Stencil" panose="040409050D0802020404" pitchFamily="82" charset="0"/>
            </a:endParaRPr>
          </a:p>
        </p:txBody>
      </p:sp>
      <p:sp>
        <p:nvSpPr>
          <p:cNvPr id="12" name="Text 5"/>
          <p:cNvSpPr/>
          <p:nvPr/>
        </p:nvSpPr>
        <p:spPr>
          <a:xfrm>
            <a:off x="832104" y="2478024"/>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Box Filter Mechanism</a:t>
            </a:r>
            <a:endParaRPr lang="en-US" sz="4640" dirty="0">
              <a:latin typeface="Stencil" panose="040409050D0802020404" pitchFamily="82" charset="0"/>
            </a:endParaRPr>
          </a:p>
        </p:txBody>
      </p:sp>
      <p:sp>
        <p:nvSpPr>
          <p:cNvPr id="13" name="Text 6"/>
          <p:cNvSpPr/>
          <p:nvPr/>
        </p:nvSpPr>
        <p:spPr>
          <a:xfrm>
            <a:off x="1609344"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Box Filter Operation</a:t>
            </a:r>
            <a:endParaRPr lang="en-US" sz="2320" dirty="0">
              <a:latin typeface="Stencil" panose="040409050D0802020404" pitchFamily="82" charset="0"/>
            </a:endParaRPr>
          </a:p>
        </p:txBody>
      </p:sp>
      <p:sp>
        <p:nvSpPr>
          <p:cNvPr id="14" name="Text 7"/>
          <p:cNvSpPr/>
          <p:nvPr/>
        </p:nvSpPr>
        <p:spPr>
          <a:xfrm>
            <a:off x="5934456"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Kernel Size Impact</a:t>
            </a:r>
            <a:endParaRPr lang="en-US" sz="2320" dirty="0">
              <a:latin typeface="Stencil" panose="040409050D0802020404" pitchFamily="82" charset="0"/>
            </a:endParaRPr>
          </a:p>
        </p:txBody>
      </p:sp>
      <p:sp>
        <p:nvSpPr>
          <p:cNvPr id="15" name="Text 8"/>
          <p:cNvSpPr/>
          <p:nvPr/>
        </p:nvSpPr>
        <p:spPr>
          <a:xfrm>
            <a:off x="10268712" y="4270248"/>
            <a:ext cx="3538728"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Box filters are used in real-time video streaming, image compression, and preparing images for edge detection.</a:t>
            </a:r>
            <a:endParaRPr lang="en-US" sz="1850" dirty="0">
              <a:latin typeface="Wide Latin" panose="020A0A07050505020404" pitchFamily="18" charset="0"/>
            </a:endParaRPr>
          </a:p>
        </p:txBody>
      </p:sp>
      <p:sp>
        <p:nvSpPr>
          <p:cNvPr id="16" name="Text 9"/>
          <p:cNvSpPr/>
          <p:nvPr/>
        </p:nvSpPr>
        <p:spPr>
          <a:xfrm>
            <a:off x="1609344" y="4270248"/>
            <a:ext cx="3538728"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A Box filter replaces each pixel value with the average of surrounding pixels. It smooths the image but may blur edges.</a:t>
            </a:r>
            <a:endParaRPr lang="en-US" sz="185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47488" y="2350008"/>
            <a:ext cx="4544568" cy="4544568"/>
          </a:xfrm>
          <a:prstGeom prst="rect">
            <a:avLst/>
          </a:prstGeom>
        </p:spPr>
      </p:pic>
      <p:pic>
        <p:nvPicPr>
          <p:cNvPr id="4" name="Image 2" descr="preencoded.png"/>
          <p:cNvPicPr>
            <a:picLocks noChangeAspect="1"/>
          </p:cNvPicPr>
          <p:nvPr/>
        </p:nvPicPr>
        <p:blipFill>
          <a:blip r:embed="rId5"/>
          <a:stretch>
            <a:fillRect/>
          </a:stretch>
        </p:blipFill>
        <p:spPr>
          <a:xfrm>
            <a:off x="5047488" y="2350008"/>
            <a:ext cx="4544568" cy="4544568"/>
          </a:xfrm>
          <a:prstGeom prst="rect">
            <a:avLst/>
          </a:prstGeom>
        </p:spPr>
      </p:pic>
      <p:pic>
        <p:nvPicPr>
          <p:cNvPr id="5" name="Image 3" descr="preencoded.png"/>
          <p:cNvPicPr>
            <a:picLocks noChangeAspect="1"/>
          </p:cNvPicPr>
          <p:nvPr/>
        </p:nvPicPr>
        <p:blipFill>
          <a:blip r:embed="rId6"/>
          <a:stretch>
            <a:fillRect/>
          </a:stretch>
        </p:blipFill>
        <p:spPr>
          <a:xfrm>
            <a:off x="5047488" y="2350008"/>
            <a:ext cx="4544568" cy="4544568"/>
          </a:xfrm>
          <a:prstGeom prst="rect">
            <a:avLst/>
          </a:prstGeom>
        </p:spPr>
      </p:pic>
      <p:sp>
        <p:nvSpPr>
          <p:cNvPr id="6" name="Text 0"/>
          <p:cNvSpPr/>
          <p:nvPr/>
        </p:nvSpPr>
        <p:spPr>
          <a:xfrm>
            <a:off x="6071616" y="4434840"/>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121212"/>
                </a:solidFill>
                <a:latin typeface="思源宋体-Medium" pitchFamily="34" charset="0"/>
                <a:ea typeface="思源宋体-Medium" pitchFamily="34" charset="-122"/>
                <a:cs typeface="思源宋体-Medium" pitchFamily="34" charset="-120"/>
              </a:rPr>
              <a:t>1</a:t>
            </a:r>
            <a:endParaRPr lang="en-US" sz="2320" dirty="0"/>
          </a:p>
        </p:txBody>
      </p:sp>
      <p:sp>
        <p:nvSpPr>
          <p:cNvPr id="7" name="Text 1"/>
          <p:cNvSpPr/>
          <p:nvPr/>
        </p:nvSpPr>
        <p:spPr>
          <a:xfrm>
            <a:off x="7818120" y="3429000"/>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FFFFFF"/>
                </a:solidFill>
                <a:latin typeface="思源宋体-Medium" pitchFamily="34" charset="0"/>
                <a:ea typeface="思源宋体-Medium" pitchFamily="34" charset="-122"/>
                <a:cs typeface="思源宋体-Medium" pitchFamily="34" charset="-120"/>
              </a:rPr>
              <a:t>2</a:t>
            </a:r>
            <a:endParaRPr lang="en-US" sz="2320" dirty="0"/>
          </a:p>
        </p:txBody>
      </p:sp>
      <p:sp>
        <p:nvSpPr>
          <p:cNvPr id="8" name="Text 2"/>
          <p:cNvSpPr/>
          <p:nvPr/>
        </p:nvSpPr>
        <p:spPr>
          <a:xfrm>
            <a:off x="7818120" y="5449824"/>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121212"/>
                </a:solidFill>
                <a:latin typeface="思源宋体-Medium" pitchFamily="34" charset="0"/>
                <a:ea typeface="思源宋体-Medium" pitchFamily="34" charset="-122"/>
                <a:cs typeface="思源宋体-Medium" pitchFamily="34" charset="-120"/>
              </a:rPr>
              <a:t>3</a:t>
            </a:r>
            <a:endParaRPr lang="en-US" sz="2320" dirty="0"/>
          </a:p>
        </p:txBody>
      </p:sp>
      <p:sp>
        <p:nvSpPr>
          <p:cNvPr id="9" name="Text 3"/>
          <p:cNvSpPr/>
          <p:nvPr/>
        </p:nvSpPr>
        <p:spPr>
          <a:xfrm>
            <a:off x="832104" y="1344168"/>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Median Filter Mechanism</a:t>
            </a:r>
            <a:endParaRPr lang="en-US" sz="4640" dirty="0">
              <a:latin typeface="Stencil" panose="040409050D0802020404" pitchFamily="82" charset="0"/>
            </a:endParaRPr>
          </a:p>
        </p:txBody>
      </p:sp>
      <p:sp>
        <p:nvSpPr>
          <p:cNvPr id="10" name="Text 4"/>
          <p:cNvSpPr/>
          <p:nvPr/>
        </p:nvSpPr>
        <p:spPr>
          <a:xfrm>
            <a:off x="950976" y="4517136"/>
            <a:ext cx="3511296" cy="1481328"/>
          </a:xfrm>
          <a:prstGeom prst="rect">
            <a:avLst/>
          </a:prstGeom>
          <a:noFill/>
          <a:ln/>
        </p:spPr>
        <p:txBody>
          <a:bodyPr wrap="square" lIns="0" tIns="0" rIns="0" bIns="0" rtlCol="0" anchor="t"/>
          <a:lstStyle/>
          <a:p>
            <a:pPr marL="0" indent="0" algn="r">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Median filters replace each pixel value with the median of local neighborhood values, making them less affected by outliers</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11" name="Text 5"/>
          <p:cNvSpPr/>
          <p:nvPr/>
        </p:nvSpPr>
        <p:spPr>
          <a:xfrm>
            <a:off x="9710928" y="2624328"/>
            <a:ext cx="3986784"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Robustness to Noise</a:t>
            </a:r>
            <a:endParaRPr lang="en-US" sz="2320" dirty="0">
              <a:latin typeface="Stencil" panose="040409050D0802020404" pitchFamily="82" charset="0"/>
            </a:endParaRPr>
          </a:p>
        </p:txBody>
      </p:sp>
      <p:sp>
        <p:nvSpPr>
          <p:cNvPr id="12" name="Text 6"/>
          <p:cNvSpPr/>
          <p:nvPr/>
        </p:nvSpPr>
        <p:spPr>
          <a:xfrm>
            <a:off x="9710928" y="4773168"/>
            <a:ext cx="3986784"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Flexibility in Kernel Size</a:t>
            </a:r>
            <a:endParaRPr lang="en-US" sz="2320" dirty="0">
              <a:latin typeface="Stencil" panose="040409050D0802020404" pitchFamily="82" charset="0"/>
            </a:endParaRPr>
          </a:p>
        </p:txBody>
      </p:sp>
      <p:sp>
        <p:nvSpPr>
          <p:cNvPr id="13" name="Text 7"/>
          <p:cNvSpPr/>
          <p:nvPr/>
        </p:nvSpPr>
        <p:spPr>
          <a:xfrm>
            <a:off x="950976" y="3511296"/>
            <a:ext cx="3511296" cy="740664"/>
          </a:xfrm>
          <a:prstGeom prst="rect">
            <a:avLst/>
          </a:prstGeom>
          <a:noFill/>
          <a:ln/>
        </p:spPr>
        <p:txBody>
          <a:bodyPr wrap="square" lIns="0" tIns="0" rIns="0" bIns="0" rtlCol="0" anchor="t"/>
          <a:lstStyle/>
          <a:p>
            <a:pPr marL="0" indent="0" algn="r">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Operation of Median Filters</a:t>
            </a:r>
            <a:endParaRPr lang="en-US" sz="2320" dirty="0">
              <a:latin typeface="Stencil" panose="040409050D0802020404" pitchFamily="82" charset="0"/>
            </a:endParaRPr>
          </a:p>
        </p:txBody>
      </p:sp>
      <p:sp>
        <p:nvSpPr>
          <p:cNvPr id="14" name="Text 8"/>
          <p:cNvSpPr/>
          <p:nvPr/>
        </p:nvSpPr>
        <p:spPr>
          <a:xfrm>
            <a:off x="9710928" y="5413248"/>
            <a:ext cx="3986784"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Varying kernel sizes influence performance; larger sizes may smooth important features, while smaller may not address noise well.</a:t>
            </a:r>
            <a:endParaRPr lang="en-US" sz="1850" dirty="0">
              <a:latin typeface="Wide Latin" panose="020A0A07050505020404" pitchFamily="18" charset="0"/>
            </a:endParaRPr>
          </a:p>
        </p:txBody>
      </p:sp>
      <p:sp>
        <p:nvSpPr>
          <p:cNvPr id="15" name="Text 9"/>
          <p:cNvSpPr/>
          <p:nvPr/>
        </p:nvSpPr>
        <p:spPr>
          <a:xfrm>
            <a:off x="9710928" y="3255264"/>
            <a:ext cx="3986784" cy="886968"/>
          </a:xfrm>
          <a:prstGeom prst="rect">
            <a:avLst/>
          </a:prstGeom>
          <a:noFill/>
          <a:ln/>
        </p:spPr>
        <p:txBody>
          <a:bodyPr wrap="square" lIns="0" tIns="0" rIns="0" bIns="0" rtlCol="0" anchor="t"/>
          <a:lstStyle/>
          <a:p>
            <a:pPr marL="0" indent="0" algn="l">
              <a:lnSpc>
                <a:spcPts val="2320"/>
              </a:lnSpc>
              <a:buNone/>
            </a:pPr>
            <a:r>
              <a:rPr lang="en-US" sz="1600" dirty="0">
                <a:solidFill>
                  <a:srgbClr val="696969"/>
                </a:solidFill>
                <a:latin typeface="Wide Latin" panose="020A0A07050505020404" pitchFamily="18" charset="0"/>
                <a:ea typeface="思源宋体-Medium" pitchFamily="34" charset="-122"/>
                <a:cs typeface="思源宋体-Medium" pitchFamily="34" charset="-120"/>
              </a:rPr>
              <a:t>Effective in removing salt-and-pepper noise, preserving image structure and enhancing clarity.</a:t>
            </a:r>
            <a:endParaRPr lang="en-US" sz="160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5248656" y="3511296"/>
            <a:ext cx="4142232" cy="3224040"/>
          </a:xfrm>
          <a:prstGeom prst="rect">
            <a:avLst/>
          </a:prstGeom>
        </p:spPr>
      </p:pic>
      <p:pic>
        <p:nvPicPr>
          <p:cNvPr id="5" name="Image 3" descr="preencoded.png"/>
          <p:cNvPicPr>
            <a:picLocks noChangeAspect="1"/>
          </p:cNvPicPr>
          <p:nvPr/>
        </p:nvPicPr>
        <p:blipFill>
          <a:blip r:embed="rId6"/>
          <a:stretch>
            <a:fillRect/>
          </a:stretch>
        </p:blipFill>
        <p:spPr>
          <a:xfrm>
            <a:off x="9656064" y="3511295"/>
            <a:ext cx="4142232" cy="3224039"/>
          </a:xfrm>
          <a:prstGeom prst="rect">
            <a:avLst/>
          </a:prstGeom>
        </p:spPr>
      </p:pic>
      <p:pic>
        <p:nvPicPr>
          <p:cNvPr id="6" name="Image 4" descr="preencoded.png"/>
          <p:cNvPicPr>
            <a:picLocks noChangeAspect="1"/>
          </p:cNvPicPr>
          <p:nvPr/>
        </p:nvPicPr>
        <p:blipFill>
          <a:blip r:embed="rId6"/>
          <a:stretch>
            <a:fillRect/>
          </a:stretch>
        </p:blipFill>
        <p:spPr>
          <a:xfrm>
            <a:off x="841248" y="3511295"/>
            <a:ext cx="4142232" cy="3224041"/>
          </a:xfrm>
          <a:prstGeom prst="rect">
            <a:avLst/>
          </a:prstGeom>
        </p:spPr>
      </p:pic>
      <p:sp>
        <p:nvSpPr>
          <p:cNvPr id="7" name="Text 0"/>
          <p:cNvSpPr/>
          <p:nvPr/>
        </p:nvSpPr>
        <p:spPr>
          <a:xfrm>
            <a:off x="1078992"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DEDEDE"/>
                </a:solidFill>
                <a:latin typeface="Stencil" panose="040409050D0802020404" pitchFamily="82" charset="0"/>
                <a:ea typeface="思源宋体-Medium" pitchFamily="34" charset="-122"/>
                <a:cs typeface="思源宋体-Medium" pitchFamily="34" charset="-120"/>
              </a:rPr>
              <a:t>Performance Analysis</a:t>
            </a:r>
            <a:endParaRPr lang="en-US" sz="2320" dirty="0">
              <a:latin typeface="Stencil" panose="040409050D0802020404" pitchFamily="82" charset="0"/>
            </a:endParaRPr>
          </a:p>
        </p:txBody>
      </p:sp>
      <p:sp>
        <p:nvSpPr>
          <p:cNvPr id="8" name="Text 1"/>
          <p:cNvSpPr/>
          <p:nvPr/>
        </p:nvSpPr>
        <p:spPr>
          <a:xfrm>
            <a:off x="832104" y="2496312"/>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Comparing Box and Median Filters</a:t>
            </a:r>
            <a:endParaRPr lang="en-US" sz="4640" dirty="0">
              <a:latin typeface="Stencil" panose="040409050D0802020404" pitchFamily="82" charset="0"/>
            </a:endParaRPr>
          </a:p>
        </p:txBody>
      </p:sp>
      <p:sp>
        <p:nvSpPr>
          <p:cNvPr id="9" name="Text 2"/>
          <p:cNvSpPr/>
          <p:nvPr/>
        </p:nvSpPr>
        <p:spPr>
          <a:xfrm>
            <a:off x="9893808" y="4142232"/>
            <a:ext cx="3675888" cy="1188720"/>
          </a:xfrm>
          <a:prstGeom prst="rect">
            <a:avLst/>
          </a:prstGeom>
          <a:noFill/>
          <a:ln/>
        </p:spPr>
        <p:txBody>
          <a:bodyPr wrap="square" lIns="0" tIns="0" rIns="0" bIns="0" rtlCol="0" anchor="t"/>
          <a:lstStyle/>
          <a:p>
            <a:pPr marL="0" indent="0" algn="ctr">
              <a:lnSpc>
                <a:spcPts val="2320"/>
              </a:lnSpc>
              <a:buNone/>
            </a:pPr>
            <a:r>
              <a:rPr lang="en-US" sz="1850" dirty="0">
                <a:solidFill>
                  <a:srgbClr val="DEDEDE"/>
                </a:solidFill>
                <a:latin typeface="Wide Latin" panose="020A0A07050505020404" pitchFamily="18" charset="0"/>
                <a:ea typeface="思源宋体-Medium" pitchFamily="34" charset="-122"/>
                <a:cs typeface="思源宋体-Medium" pitchFamily="34" charset="-120"/>
              </a:rPr>
              <a:t>Box filters favor speed, while Median filters suit high-importance imagery requiring detail.</a:t>
            </a:r>
            <a:endParaRPr lang="en-US" sz="1850" dirty="0">
              <a:latin typeface="Wide Latin" panose="020A0A07050505020404" pitchFamily="18" charset="0"/>
            </a:endParaRPr>
          </a:p>
        </p:txBody>
      </p:sp>
      <p:sp>
        <p:nvSpPr>
          <p:cNvPr id="10" name="Text 3"/>
          <p:cNvSpPr/>
          <p:nvPr/>
        </p:nvSpPr>
        <p:spPr>
          <a:xfrm>
            <a:off x="9893808"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DEDEDE"/>
                </a:solidFill>
                <a:latin typeface="Stencil" panose="040409050D0802020404" pitchFamily="82" charset="0"/>
                <a:ea typeface="思源宋体-Medium" pitchFamily="34" charset="-122"/>
                <a:cs typeface="思源宋体-Medium" pitchFamily="34" charset="-120"/>
              </a:rPr>
              <a:t>Practical Applications</a:t>
            </a:r>
            <a:endParaRPr lang="en-US" sz="2320" dirty="0">
              <a:latin typeface="Stencil" panose="040409050D0802020404" pitchFamily="82" charset="0"/>
            </a:endParaRPr>
          </a:p>
        </p:txBody>
      </p:sp>
      <p:sp>
        <p:nvSpPr>
          <p:cNvPr id="11" name="Text 4"/>
          <p:cNvSpPr/>
          <p:nvPr/>
        </p:nvSpPr>
        <p:spPr>
          <a:xfrm>
            <a:off x="1078992" y="4142232"/>
            <a:ext cx="3675888" cy="1481328"/>
          </a:xfrm>
          <a:prstGeom prst="rect">
            <a:avLst/>
          </a:prstGeom>
          <a:noFill/>
          <a:ln/>
        </p:spPr>
        <p:txBody>
          <a:bodyPr wrap="square" lIns="0" tIns="0" rIns="0" bIns="0" rtlCol="0" anchor="t"/>
          <a:lstStyle/>
          <a:p>
            <a:pPr marL="0" indent="0" algn="ctr">
              <a:lnSpc>
                <a:spcPts val="2320"/>
              </a:lnSpc>
              <a:buNone/>
            </a:pPr>
            <a:r>
              <a:rPr lang="en-US" sz="1850" dirty="0">
                <a:solidFill>
                  <a:srgbClr val="DEDEDE"/>
                </a:solidFill>
                <a:latin typeface="Wide Latin" panose="020A0A07050505020404" pitchFamily="18" charset="0"/>
                <a:ea typeface="思源宋体-Medium" pitchFamily="34" charset="-122"/>
                <a:cs typeface="思源宋体-Medium" pitchFamily="34" charset="-120"/>
              </a:rPr>
              <a:t>Box filters are efficient for uniform noise, while Median filters excel in edge preservation for non-uniform noise.</a:t>
            </a:r>
            <a:endParaRPr lang="en-US" sz="1850" dirty="0">
              <a:latin typeface="Wide Latin" panose="020A0A07050505020404" pitchFamily="18" charset="0"/>
            </a:endParaRPr>
          </a:p>
        </p:txBody>
      </p:sp>
      <p:sp>
        <p:nvSpPr>
          <p:cNvPr id="12" name="Text 5"/>
          <p:cNvSpPr/>
          <p:nvPr/>
        </p:nvSpPr>
        <p:spPr>
          <a:xfrm>
            <a:off x="5486400"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969696"/>
                </a:solidFill>
                <a:latin typeface="Stencil" panose="040409050D0802020404" pitchFamily="82" charset="0"/>
                <a:ea typeface="思源宋体-Medium" pitchFamily="34" charset="-122"/>
                <a:cs typeface="思源宋体-Medium" pitchFamily="34" charset="-120"/>
              </a:rPr>
              <a:t>Impact on Image Details</a:t>
            </a:r>
            <a:endParaRPr lang="en-US" sz="2320" dirty="0">
              <a:latin typeface="Stencil" panose="040409050D0802020404" pitchFamily="82" charset="0"/>
            </a:endParaRPr>
          </a:p>
        </p:txBody>
      </p:sp>
      <p:sp>
        <p:nvSpPr>
          <p:cNvPr id="13" name="Text 6"/>
          <p:cNvSpPr/>
          <p:nvPr/>
        </p:nvSpPr>
        <p:spPr>
          <a:xfrm>
            <a:off x="5486400" y="4142232"/>
            <a:ext cx="3675888" cy="1188720"/>
          </a:xfrm>
          <a:prstGeom prst="rect">
            <a:avLst/>
          </a:prstGeom>
          <a:noFill/>
          <a:ln/>
        </p:spPr>
        <p:txBody>
          <a:bodyPr wrap="square" lIns="0" tIns="0" rIns="0" bIns="0" rtlCol="0" anchor="t"/>
          <a:lstStyle/>
          <a:p>
            <a:pPr marL="0" indent="0" algn="ctr">
              <a:lnSpc>
                <a:spcPts val="2320"/>
              </a:lnSpc>
              <a:buNone/>
            </a:pPr>
            <a:r>
              <a:rPr lang="en-US" sz="1850" dirty="0">
                <a:solidFill>
                  <a:srgbClr val="969696"/>
                </a:solidFill>
                <a:latin typeface="Wide Latin" panose="020A0A07050505020404" pitchFamily="18" charset="0"/>
                <a:ea typeface="思源宋体-Medium" pitchFamily="34" charset="-122"/>
                <a:cs typeface="思源宋体-Medium" pitchFamily="34" charset="-120"/>
              </a:rPr>
              <a:t>Box filters blur edges, potentially losing detail, whereas Median filters maintain clarity and precision.</a:t>
            </a:r>
            <a:endParaRPr lang="en-US" sz="185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338</Words>
  <Application>Microsoft Office PowerPoint</Application>
  <PresentationFormat>Custom</PresentationFormat>
  <Paragraphs>48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Stencil</vt:lpstr>
      <vt:lpstr>Wide Latin</vt:lpstr>
      <vt:lpstr>思源宋体-Medium</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Mohamed Nabil Hussain Z</cp:lastModifiedBy>
  <cp:revision>8</cp:revision>
  <dcterms:created xsi:type="dcterms:W3CDTF">2025-04-26T12:36:02Z</dcterms:created>
  <dcterms:modified xsi:type="dcterms:W3CDTF">2025-04-26T15:08:06Z</dcterms:modified>
</cp:coreProperties>
</file>