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5" d="100"/>
          <a:sy n="65" d="100"/>
        </p:scale>
        <p:origin x="8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303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STER_SLIDE">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0" y="0"/>
            <a:ext cx="14630400" cy="8238744"/>
          </a:xfrm>
          <a:prstGeom prst="rect">
            <a:avLst/>
          </a:prstGeom>
        </p:spPr>
      </p:pic>
      <p:sp>
        <p:nvSpPr>
          <p:cNvPr id="4" name="Text 0"/>
          <p:cNvSpPr/>
          <p:nvPr/>
        </p:nvSpPr>
        <p:spPr>
          <a:xfrm>
            <a:off x="832104" y="3035808"/>
            <a:ext cx="12984480" cy="1024128"/>
          </a:xfrm>
          <a:prstGeom prst="rect">
            <a:avLst/>
          </a:prstGeom>
          <a:noFill/>
          <a:ln/>
        </p:spPr>
        <p:txBody>
          <a:bodyPr wrap="none" lIns="0" tIns="0" rIns="0" bIns="0" rtlCol="0" anchor="t"/>
          <a:lstStyle/>
          <a:p>
            <a:pPr marL="0" indent="0" algn="l">
              <a:lnSpc>
                <a:spcPts val="8010"/>
              </a:lnSpc>
              <a:buNone/>
            </a:pPr>
            <a:r>
              <a:rPr lang="en-US" sz="6410" dirty="0">
                <a:solidFill>
                  <a:srgbClr val="13614E"/>
                </a:solidFill>
                <a:latin typeface="Stencil" panose="040409050D0802020404" pitchFamily="82" charset="0"/>
                <a:ea typeface="思源宋体-Medium" pitchFamily="34" charset="-122"/>
                <a:cs typeface="思源宋体-Medium" pitchFamily="34" charset="-120"/>
              </a:rPr>
              <a:t>Box and Median Filters</a:t>
            </a:r>
            <a:endParaRPr lang="en-US" sz="6410" dirty="0">
              <a:latin typeface="Stencil" panose="040409050D0802020404" pitchFamily="82" charset="0"/>
            </a:endParaRPr>
          </a:p>
        </p:txBody>
      </p:sp>
      <p:sp>
        <p:nvSpPr>
          <p:cNvPr id="5" name="Text 1"/>
          <p:cNvSpPr/>
          <p:nvPr/>
        </p:nvSpPr>
        <p:spPr>
          <a:xfrm>
            <a:off x="832104" y="4315967"/>
            <a:ext cx="12984480" cy="3356071"/>
          </a:xfrm>
          <a:prstGeom prst="rect">
            <a:avLst/>
          </a:prstGeom>
          <a:noFill/>
          <a:ln/>
        </p:spPr>
        <p:txBody>
          <a:bodyPr wrap="square" lIns="0" tIns="0" rIns="0" bIns="0" rtlCol="0" anchor="t"/>
          <a:lstStyle/>
          <a:p>
            <a:pPr marL="0" indent="0" algn="l">
              <a:lnSpc>
                <a:spcPts val="2320"/>
              </a:lnSpc>
              <a:buNone/>
            </a:pPr>
            <a:r>
              <a:rPr lang="en-US" sz="1850" dirty="0">
                <a:solidFill>
                  <a:srgbClr val="696969"/>
                </a:solidFill>
                <a:latin typeface="Wide Latin" panose="020A0A07050505020404" pitchFamily="18" charset="0"/>
                <a:ea typeface="思源宋体-Medium" pitchFamily="34" charset="-122"/>
                <a:cs typeface="思源宋体-Medium" pitchFamily="34" charset="-120"/>
              </a:rPr>
              <a:t>This presentation provides an overview of Box and Median filters, essential techniques in computer vision for noise reduction and image processing. We will delve into their definitions, applications, mechanisms, advantages and comparisons.</a:t>
            </a:r>
          </a:p>
          <a:p>
            <a:pPr marL="0" indent="0" algn="r">
              <a:lnSpc>
                <a:spcPts val="2320"/>
              </a:lnSpc>
              <a:buNone/>
            </a:pPr>
            <a:endParaRPr lang="en-US" sz="2400" dirty="0">
              <a:solidFill>
                <a:srgbClr val="696969"/>
              </a:solidFill>
              <a:latin typeface="Wide Latin" panose="020A0A07050505020404" pitchFamily="18" charset="0"/>
              <a:ea typeface="思源宋体-Medium" pitchFamily="34" charset="-122"/>
            </a:endParaRPr>
          </a:p>
          <a:p>
            <a:pPr marL="0" indent="0" algn="r">
              <a:lnSpc>
                <a:spcPts val="2320"/>
              </a:lnSpc>
              <a:buNone/>
            </a:pPr>
            <a:endParaRPr lang="en-US" sz="2400" dirty="0">
              <a:solidFill>
                <a:srgbClr val="696969"/>
              </a:solidFill>
              <a:latin typeface="Wide Latin" panose="020A0A07050505020404" pitchFamily="18" charset="0"/>
              <a:ea typeface="思源宋体-Medium" pitchFamily="34" charset="-122"/>
            </a:endParaRPr>
          </a:p>
          <a:p>
            <a:pPr marL="0" indent="0" algn="r">
              <a:lnSpc>
                <a:spcPts val="2320"/>
              </a:lnSpc>
              <a:buNone/>
            </a:pPr>
            <a:r>
              <a:rPr lang="en-US" sz="2400" dirty="0">
                <a:solidFill>
                  <a:srgbClr val="696969"/>
                </a:solidFill>
                <a:latin typeface="Wide Latin" panose="020A0A07050505020404" pitchFamily="18" charset="0"/>
                <a:ea typeface="思源宋体-Medium" pitchFamily="34" charset="-122"/>
              </a:rPr>
              <a:t>ROLL NO:2023510001</a:t>
            </a:r>
          </a:p>
          <a:p>
            <a:pPr marL="0" indent="0" algn="r">
              <a:lnSpc>
                <a:spcPts val="2320"/>
              </a:lnSpc>
              <a:buNone/>
            </a:pPr>
            <a:endParaRPr lang="en-US" sz="2400" dirty="0">
              <a:solidFill>
                <a:srgbClr val="696969"/>
              </a:solidFill>
              <a:latin typeface="Wide Latin" panose="020A0A07050505020404" pitchFamily="18" charset="0"/>
              <a:ea typeface="思源宋体-Medium" pitchFamily="34" charset="-122"/>
            </a:endParaRPr>
          </a:p>
          <a:p>
            <a:pPr marL="0" indent="0" algn="r">
              <a:lnSpc>
                <a:spcPts val="2320"/>
              </a:lnSpc>
              <a:buNone/>
            </a:pPr>
            <a:r>
              <a:rPr lang="en-US" sz="2400" dirty="0">
                <a:solidFill>
                  <a:srgbClr val="696969"/>
                </a:solidFill>
                <a:latin typeface="Wide Latin" panose="020A0A07050505020404" pitchFamily="18" charset="0"/>
                <a:ea typeface="思源宋体-Medium" pitchFamily="34" charset="-122"/>
              </a:rPr>
              <a:t>BRANCH:AI AND DS</a:t>
            </a:r>
          </a:p>
          <a:p>
            <a:pPr marL="0" indent="0" algn="r">
              <a:lnSpc>
                <a:spcPts val="2320"/>
              </a:lnSpc>
              <a:buNone/>
            </a:pPr>
            <a:endParaRPr lang="en-US" sz="2400" dirty="0">
              <a:solidFill>
                <a:srgbClr val="696969"/>
              </a:solidFill>
              <a:latin typeface="Wide Latin" panose="020A0A07050505020404" pitchFamily="18" charset="0"/>
              <a:ea typeface="思源宋体-Medium" pitchFamily="34" charset="-122"/>
            </a:endParaRPr>
          </a:p>
          <a:p>
            <a:pPr marL="0" indent="0" algn="r">
              <a:lnSpc>
                <a:spcPts val="2320"/>
              </a:lnSpc>
              <a:buNone/>
            </a:pPr>
            <a:r>
              <a:rPr lang="en-US" sz="2400" dirty="0">
                <a:solidFill>
                  <a:srgbClr val="696969"/>
                </a:solidFill>
                <a:latin typeface="Wide Latin" panose="020A0A07050505020404" pitchFamily="18" charset="0"/>
                <a:ea typeface="思源宋体-Medium" pitchFamily="34" charset="-122"/>
              </a:rPr>
              <a:t>YEAR: 2</a:t>
            </a:r>
            <a:endParaRPr lang="en-US" sz="2400" dirty="0">
              <a:latin typeface="Wide Latin" panose="020A0A070505050204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AEB263-B2C7-AEF5-1719-4FDB5717122D}"/>
              </a:ext>
            </a:extLst>
          </p:cNvPr>
          <p:cNvSpPr txBox="1"/>
          <p:nvPr/>
        </p:nvSpPr>
        <p:spPr>
          <a:xfrm>
            <a:off x="3657600" y="1260493"/>
            <a:ext cx="7315200" cy="5708614"/>
          </a:xfrm>
          <a:prstGeom prst="rect">
            <a:avLst/>
          </a:prstGeom>
          <a:noFill/>
        </p:spPr>
        <p:txBody>
          <a:bodyPr wrap="square">
            <a:spAutoFit/>
          </a:bodyPr>
          <a:lstStyle/>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Step 2: Move right by 1</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[2, 3],</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[5, 6]</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Numbers: 2, 3, 5, 6</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Sorted: 2, 3, 5, 6</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Middle values: 3 and 5 → Median = (3 + 5) ÷ 2 =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Step 3: Move down by 1</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[4, 5],</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[7, 8]</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Numbers: 4, 5, 7, 8</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Sorted: 4, 5, 7, 8</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Middle values: 5 and 7 → Median = (5 + 7) ÷ 2 =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03390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8E3A3A-D15B-30B7-8967-CF33DEDF1DA7}"/>
              </a:ext>
            </a:extLst>
          </p:cNvPr>
          <p:cNvSpPr txBox="1"/>
          <p:nvPr/>
        </p:nvSpPr>
        <p:spPr>
          <a:xfrm>
            <a:off x="3657600" y="1853220"/>
            <a:ext cx="7315200" cy="4523161"/>
          </a:xfrm>
          <a:prstGeom prst="rect">
            <a:avLst/>
          </a:prstGeom>
          <a:noFill/>
        </p:spPr>
        <p:txBody>
          <a:bodyPr wrap="square">
            <a:spAutoFit/>
          </a:bodyPr>
          <a:lstStyle/>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Step 4: Move right again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[5, 6],</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[8, 9]</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Numbers: 5, 6, 8, 9</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Sorted: 5, 6, 8, 9</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Middle values: 6 and 8 → Median = (6 + 8) ÷ 2 =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7</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Final Output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[3, 4],</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[6, 7]</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56996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0" y="0"/>
            <a:ext cx="14630400" cy="8238744"/>
          </a:xfrm>
          <a:prstGeom prst="rect">
            <a:avLst/>
          </a:prstGeom>
        </p:spPr>
      </p:pic>
      <p:sp>
        <p:nvSpPr>
          <p:cNvPr id="4" name="Text 0"/>
          <p:cNvSpPr/>
          <p:nvPr/>
        </p:nvSpPr>
        <p:spPr>
          <a:xfrm>
            <a:off x="1078992" y="4471416"/>
            <a:ext cx="3831336" cy="1188720"/>
          </a:xfrm>
          <a:prstGeom prst="rect">
            <a:avLst/>
          </a:prstGeom>
          <a:noFill/>
          <a:ln/>
        </p:spPr>
        <p:txBody>
          <a:bodyPr wrap="square" lIns="0" tIns="0" rIns="0" bIns="0" rtlCol="0" anchor="t"/>
          <a:lstStyle/>
          <a:p>
            <a:pPr marL="0" indent="0" algn="l">
              <a:lnSpc>
                <a:spcPts val="2320"/>
              </a:lnSpc>
              <a:buNone/>
            </a:pPr>
            <a:r>
              <a:rPr lang="en-US" sz="1850" dirty="0">
                <a:solidFill>
                  <a:srgbClr val="696969"/>
                </a:solidFill>
                <a:latin typeface="Wide Latin" panose="020A0A07050505020404" pitchFamily="18" charset="0"/>
                <a:ea typeface="思源宋体-Medium" pitchFamily="34" charset="-122"/>
                <a:cs typeface="思源宋体-Medium" pitchFamily="34" charset="-120"/>
              </a:rPr>
              <a:t>Image filters are mathematical operators applied to image data for modifying or enhancing visual quality</a:t>
            </a:r>
            <a:r>
              <a:rPr lang="en-US" sz="1850" dirty="0">
                <a:solidFill>
                  <a:srgbClr val="696969"/>
                </a:solidFill>
                <a:latin typeface="思源宋体-Medium" pitchFamily="34" charset="0"/>
                <a:ea typeface="思源宋体-Medium" pitchFamily="34" charset="-122"/>
                <a:cs typeface="思源宋体-Medium" pitchFamily="34" charset="-120"/>
              </a:rPr>
              <a:t>.</a:t>
            </a:r>
            <a:endParaRPr lang="en-US" sz="1850" dirty="0"/>
          </a:p>
        </p:txBody>
      </p:sp>
      <p:sp>
        <p:nvSpPr>
          <p:cNvPr id="5" name="Text 1"/>
          <p:cNvSpPr/>
          <p:nvPr/>
        </p:nvSpPr>
        <p:spPr>
          <a:xfrm>
            <a:off x="5404104" y="4471416"/>
            <a:ext cx="3831336" cy="1188720"/>
          </a:xfrm>
          <a:prstGeom prst="rect">
            <a:avLst/>
          </a:prstGeom>
          <a:noFill/>
          <a:ln/>
        </p:spPr>
        <p:txBody>
          <a:bodyPr wrap="square" lIns="0" tIns="0" rIns="0" bIns="0" rtlCol="0" anchor="t"/>
          <a:lstStyle/>
          <a:p>
            <a:pPr marL="0" indent="0" algn="l">
              <a:lnSpc>
                <a:spcPts val="2320"/>
              </a:lnSpc>
              <a:buNone/>
            </a:pPr>
            <a:r>
              <a:rPr lang="en-US" sz="1850" dirty="0">
                <a:solidFill>
                  <a:srgbClr val="696969"/>
                </a:solidFill>
                <a:latin typeface="Wide Latin" panose="020A0A07050505020404" pitchFamily="18" charset="0"/>
                <a:ea typeface="思源宋体-Medium" pitchFamily="34" charset="-122"/>
                <a:cs typeface="思源宋体-Medium" pitchFamily="34" charset="-120"/>
              </a:rPr>
              <a:t>Filters aim to remove noise, improve image clarity, and prepare images for further analysis.</a:t>
            </a:r>
            <a:endParaRPr lang="en-US" sz="1850" dirty="0">
              <a:latin typeface="Wide Latin" panose="020A0A07050505020404" pitchFamily="18" charset="0"/>
            </a:endParaRPr>
          </a:p>
        </p:txBody>
      </p:sp>
      <p:sp>
        <p:nvSpPr>
          <p:cNvPr id="6" name="Text 2"/>
          <p:cNvSpPr/>
          <p:nvPr/>
        </p:nvSpPr>
        <p:spPr>
          <a:xfrm>
            <a:off x="9729216" y="3593592"/>
            <a:ext cx="3831336" cy="374904"/>
          </a:xfrm>
          <a:prstGeom prst="rect">
            <a:avLst/>
          </a:prstGeom>
          <a:noFill/>
          <a:ln/>
        </p:spPr>
        <p:txBody>
          <a:bodyPr wrap="none" lIns="0" tIns="0" rIns="0" bIns="0" rtlCol="0" anchor="t"/>
          <a:lstStyle/>
          <a:p>
            <a:pPr marL="0" indent="0" algn="l">
              <a:lnSpc>
                <a:spcPts val="2900"/>
              </a:lnSpc>
              <a:buNone/>
            </a:pPr>
            <a:r>
              <a:rPr lang="en-US" sz="2320" dirty="0">
                <a:solidFill>
                  <a:srgbClr val="13614E"/>
                </a:solidFill>
                <a:latin typeface="Stencil" panose="040409050D0802020404" pitchFamily="82" charset="0"/>
                <a:ea typeface="思源宋体-Medium" pitchFamily="34" charset="-122"/>
                <a:cs typeface="思源宋体-Medium" pitchFamily="34" charset="-120"/>
              </a:rPr>
              <a:t>Types of Filters</a:t>
            </a:r>
            <a:endParaRPr lang="en-US" sz="2320" dirty="0">
              <a:latin typeface="Stencil" panose="040409050D0802020404" pitchFamily="82" charset="0"/>
            </a:endParaRPr>
          </a:p>
        </p:txBody>
      </p:sp>
      <p:sp>
        <p:nvSpPr>
          <p:cNvPr id="7" name="Text 3"/>
          <p:cNvSpPr/>
          <p:nvPr/>
        </p:nvSpPr>
        <p:spPr>
          <a:xfrm>
            <a:off x="1078992" y="3593592"/>
            <a:ext cx="3831336" cy="740664"/>
          </a:xfrm>
          <a:prstGeom prst="rect">
            <a:avLst/>
          </a:prstGeom>
          <a:noFill/>
          <a:ln/>
        </p:spPr>
        <p:txBody>
          <a:bodyPr wrap="square" lIns="0" tIns="0" rIns="0" bIns="0" rtlCol="0" anchor="t"/>
          <a:lstStyle/>
          <a:p>
            <a:pPr marL="0" indent="0" algn="l">
              <a:lnSpc>
                <a:spcPts val="2900"/>
              </a:lnSpc>
              <a:buNone/>
            </a:pPr>
            <a:r>
              <a:rPr lang="en-US" sz="2320" dirty="0">
                <a:solidFill>
                  <a:srgbClr val="13614E"/>
                </a:solidFill>
                <a:latin typeface="Stencil" panose="040409050D0802020404" pitchFamily="82" charset="0"/>
                <a:ea typeface="思源宋体-Medium" pitchFamily="34" charset="-122"/>
                <a:cs typeface="思源宋体-Medium" pitchFamily="34" charset="-120"/>
              </a:rPr>
              <a:t>Definition of Image Filters</a:t>
            </a:r>
            <a:endParaRPr lang="en-US" sz="2320" dirty="0">
              <a:latin typeface="Stencil" panose="040409050D0802020404" pitchFamily="82" charset="0"/>
            </a:endParaRPr>
          </a:p>
        </p:txBody>
      </p:sp>
      <p:sp>
        <p:nvSpPr>
          <p:cNvPr id="8" name="Text 4"/>
          <p:cNvSpPr/>
          <p:nvPr/>
        </p:nvSpPr>
        <p:spPr>
          <a:xfrm>
            <a:off x="5404104" y="3593592"/>
            <a:ext cx="3831336" cy="740664"/>
          </a:xfrm>
          <a:prstGeom prst="rect">
            <a:avLst/>
          </a:prstGeom>
          <a:noFill/>
          <a:ln/>
        </p:spPr>
        <p:txBody>
          <a:bodyPr wrap="square" lIns="0" tIns="0" rIns="0" bIns="0" rtlCol="0" anchor="t"/>
          <a:lstStyle/>
          <a:p>
            <a:pPr marL="0" indent="0" algn="l">
              <a:lnSpc>
                <a:spcPts val="2900"/>
              </a:lnSpc>
              <a:buNone/>
            </a:pPr>
            <a:r>
              <a:rPr lang="en-US" sz="2320" dirty="0">
                <a:solidFill>
                  <a:srgbClr val="13614E"/>
                </a:solidFill>
                <a:latin typeface="Stencil" panose="040409050D0802020404" pitchFamily="82" charset="0"/>
                <a:ea typeface="思源宋体-Medium" pitchFamily="34" charset="-122"/>
                <a:cs typeface="思源宋体-Medium" pitchFamily="34" charset="-120"/>
              </a:rPr>
              <a:t>Purpose in Computer Vision</a:t>
            </a:r>
            <a:endParaRPr lang="en-US" sz="2320" dirty="0">
              <a:latin typeface="Stencil" panose="040409050D0802020404" pitchFamily="82" charset="0"/>
            </a:endParaRPr>
          </a:p>
        </p:txBody>
      </p:sp>
      <p:sp>
        <p:nvSpPr>
          <p:cNvPr id="9" name="Text 5"/>
          <p:cNvSpPr/>
          <p:nvPr/>
        </p:nvSpPr>
        <p:spPr>
          <a:xfrm>
            <a:off x="9729216" y="4105656"/>
            <a:ext cx="3831336" cy="1188720"/>
          </a:xfrm>
          <a:prstGeom prst="rect">
            <a:avLst/>
          </a:prstGeom>
          <a:noFill/>
          <a:ln/>
        </p:spPr>
        <p:txBody>
          <a:bodyPr wrap="square" lIns="0" tIns="0" rIns="0" bIns="0" rtlCol="0" anchor="t"/>
          <a:lstStyle/>
          <a:p>
            <a:pPr marL="0" indent="0" algn="l">
              <a:lnSpc>
                <a:spcPts val="2320"/>
              </a:lnSpc>
              <a:buNone/>
            </a:pPr>
            <a:r>
              <a:rPr lang="en-US" sz="1850" dirty="0">
                <a:solidFill>
                  <a:srgbClr val="696969"/>
                </a:solidFill>
                <a:latin typeface="Wide Latin" panose="020A0A07050505020404" pitchFamily="18" charset="0"/>
                <a:ea typeface="思源宋体-Medium" pitchFamily="34" charset="-122"/>
                <a:cs typeface="思源宋体-Medium" pitchFamily="34" charset="-120"/>
              </a:rPr>
              <a:t>Common filters include Box Filtering and Median Filtering, used based on image characteristics</a:t>
            </a:r>
            <a:r>
              <a:rPr lang="en-US" sz="1850" dirty="0">
                <a:solidFill>
                  <a:srgbClr val="696969"/>
                </a:solidFill>
                <a:latin typeface="思源宋体-Medium" pitchFamily="34" charset="0"/>
                <a:ea typeface="思源宋体-Medium" pitchFamily="34" charset="-122"/>
                <a:cs typeface="思源宋体-Medium" pitchFamily="34" charset="-120"/>
              </a:rPr>
              <a:t>.</a:t>
            </a:r>
            <a:endParaRPr lang="en-US" sz="1850" dirty="0"/>
          </a:p>
        </p:txBody>
      </p:sp>
      <p:sp>
        <p:nvSpPr>
          <p:cNvPr id="10" name="Text 6"/>
          <p:cNvSpPr/>
          <p:nvPr/>
        </p:nvSpPr>
        <p:spPr>
          <a:xfrm>
            <a:off x="832104" y="2459736"/>
            <a:ext cx="12984480" cy="740664"/>
          </a:xfrm>
          <a:prstGeom prst="rect">
            <a:avLst/>
          </a:prstGeom>
          <a:noFill/>
          <a:ln/>
        </p:spPr>
        <p:txBody>
          <a:bodyPr wrap="none" lIns="0" tIns="0" rIns="0" bIns="0" rtlCol="0" anchor="t"/>
          <a:lstStyle/>
          <a:p>
            <a:pPr marL="0" indent="0" algn="l">
              <a:lnSpc>
                <a:spcPts val="5800"/>
              </a:lnSpc>
              <a:buNone/>
            </a:pPr>
            <a:r>
              <a:rPr lang="en-US" sz="4640" dirty="0">
                <a:solidFill>
                  <a:srgbClr val="13614E"/>
                </a:solidFill>
                <a:latin typeface="Stencil" panose="040409050D0802020404" pitchFamily="82" charset="0"/>
                <a:ea typeface="思源宋体-Medium" pitchFamily="34" charset="-122"/>
                <a:cs typeface="思源宋体-Medium" pitchFamily="34" charset="-120"/>
              </a:rPr>
              <a:t>Introduction to Image Filters</a:t>
            </a:r>
            <a:endParaRPr lang="en-US" sz="4640" dirty="0">
              <a:latin typeface="Stencil" panose="040409050D0802020404" pitchFamily="8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0" y="0"/>
            <a:ext cx="14630400" cy="8238744"/>
          </a:xfrm>
          <a:prstGeom prst="rect">
            <a:avLst/>
          </a:prstGeom>
        </p:spPr>
      </p:pic>
      <p:pic>
        <p:nvPicPr>
          <p:cNvPr id="4" name="Image 2" descr="preencoded.png"/>
          <p:cNvPicPr>
            <a:picLocks noChangeAspect="1"/>
          </p:cNvPicPr>
          <p:nvPr/>
        </p:nvPicPr>
        <p:blipFill>
          <a:blip r:embed="rId5"/>
          <a:stretch>
            <a:fillRect/>
          </a:stretch>
        </p:blipFill>
        <p:spPr>
          <a:xfrm>
            <a:off x="841248" y="3730752"/>
            <a:ext cx="475488" cy="475488"/>
          </a:xfrm>
          <a:prstGeom prst="rect">
            <a:avLst/>
          </a:prstGeom>
        </p:spPr>
      </p:pic>
      <p:pic>
        <p:nvPicPr>
          <p:cNvPr id="5" name="Image 3" descr="preencoded.png"/>
          <p:cNvPicPr>
            <a:picLocks noChangeAspect="1"/>
          </p:cNvPicPr>
          <p:nvPr/>
        </p:nvPicPr>
        <p:blipFill>
          <a:blip r:embed="rId6"/>
          <a:stretch>
            <a:fillRect/>
          </a:stretch>
        </p:blipFill>
        <p:spPr>
          <a:xfrm>
            <a:off x="5175504" y="3730752"/>
            <a:ext cx="475488" cy="475488"/>
          </a:xfrm>
          <a:prstGeom prst="rect">
            <a:avLst/>
          </a:prstGeom>
        </p:spPr>
      </p:pic>
      <p:pic>
        <p:nvPicPr>
          <p:cNvPr id="6" name="Image 4" descr="preencoded.png"/>
          <p:cNvPicPr>
            <a:picLocks noChangeAspect="1"/>
          </p:cNvPicPr>
          <p:nvPr/>
        </p:nvPicPr>
        <p:blipFill>
          <a:blip r:embed="rId5"/>
          <a:stretch>
            <a:fillRect/>
          </a:stretch>
        </p:blipFill>
        <p:spPr>
          <a:xfrm>
            <a:off x="9500616" y="3730752"/>
            <a:ext cx="475488" cy="475488"/>
          </a:xfrm>
          <a:prstGeom prst="rect">
            <a:avLst/>
          </a:prstGeom>
        </p:spPr>
      </p:pic>
      <p:sp>
        <p:nvSpPr>
          <p:cNvPr id="7" name="Text 0"/>
          <p:cNvSpPr/>
          <p:nvPr/>
        </p:nvSpPr>
        <p:spPr>
          <a:xfrm>
            <a:off x="996696" y="3822192"/>
            <a:ext cx="173736" cy="301752"/>
          </a:xfrm>
          <a:prstGeom prst="rect">
            <a:avLst/>
          </a:prstGeom>
          <a:noFill/>
          <a:ln/>
        </p:spPr>
        <p:txBody>
          <a:bodyPr wrap="none" lIns="0" tIns="0" rIns="0" bIns="0" rtlCol="0" anchor="t"/>
          <a:lstStyle/>
          <a:p>
            <a:pPr marL="0" indent="0" algn="ctr">
              <a:lnSpc>
                <a:spcPts val="2320"/>
              </a:lnSpc>
              <a:buNone/>
            </a:pPr>
            <a:r>
              <a:rPr lang="en-US" sz="2320" dirty="0">
                <a:solidFill>
                  <a:srgbClr val="121212"/>
                </a:solidFill>
                <a:latin typeface="思源宋体-Medium" pitchFamily="34" charset="0"/>
                <a:ea typeface="思源宋体-Medium" pitchFamily="34" charset="-122"/>
                <a:cs typeface="思源宋体-Medium" pitchFamily="34" charset="-120"/>
              </a:rPr>
              <a:t>1</a:t>
            </a:r>
            <a:endParaRPr lang="en-US" sz="2320" dirty="0"/>
          </a:p>
        </p:txBody>
      </p:sp>
      <p:sp>
        <p:nvSpPr>
          <p:cNvPr id="8" name="Text 1"/>
          <p:cNvSpPr/>
          <p:nvPr/>
        </p:nvSpPr>
        <p:spPr>
          <a:xfrm>
            <a:off x="5321808" y="3822192"/>
            <a:ext cx="173736" cy="301752"/>
          </a:xfrm>
          <a:prstGeom prst="rect">
            <a:avLst/>
          </a:prstGeom>
          <a:noFill/>
          <a:ln/>
        </p:spPr>
        <p:txBody>
          <a:bodyPr wrap="none" lIns="0" tIns="0" rIns="0" bIns="0" rtlCol="0" anchor="t"/>
          <a:lstStyle/>
          <a:p>
            <a:pPr marL="0" indent="0" algn="ctr">
              <a:lnSpc>
                <a:spcPts val="2320"/>
              </a:lnSpc>
              <a:buNone/>
            </a:pPr>
            <a:r>
              <a:rPr lang="en-US" sz="2320" dirty="0">
                <a:solidFill>
                  <a:srgbClr val="FFFFFF"/>
                </a:solidFill>
                <a:latin typeface="思源宋体-Medium" pitchFamily="34" charset="0"/>
                <a:ea typeface="思源宋体-Medium" pitchFamily="34" charset="-122"/>
                <a:cs typeface="思源宋体-Medium" pitchFamily="34" charset="-120"/>
              </a:rPr>
              <a:t>2</a:t>
            </a:r>
            <a:endParaRPr lang="en-US" sz="2320" dirty="0"/>
          </a:p>
        </p:txBody>
      </p:sp>
      <p:sp>
        <p:nvSpPr>
          <p:cNvPr id="9" name="Text 2"/>
          <p:cNvSpPr/>
          <p:nvPr/>
        </p:nvSpPr>
        <p:spPr>
          <a:xfrm>
            <a:off x="9646920" y="3822192"/>
            <a:ext cx="173736" cy="301752"/>
          </a:xfrm>
          <a:prstGeom prst="rect">
            <a:avLst/>
          </a:prstGeom>
          <a:noFill/>
          <a:ln/>
        </p:spPr>
        <p:txBody>
          <a:bodyPr wrap="none" lIns="0" tIns="0" rIns="0" bIns="0" rtlCol="0" anchor="t"/>
          <a:lstStyle/>
          <a:p>
            <a:pPr marL="0" indent="0" algn="ctr">
              <a:lnSpc>
                <a:spcPts val="2320"/>
              </a:lnSpc>
              <a:buNone/>
            </a:pPr>
            <a:r>
              <a:rPr lang="en-US" sz="2320" dirty="0">
                <a:solidFill>
                  <a:srgbClr val="121212"/>
                </a:solidFill>
                <a:latin typeface="思源宋体-Medium" pitchFamily="34" charset="0"/>
                <a:ea typeface="思源宋体-Medium" pitchFamily="34" charset="-122"/>
                <a:cs typeface="思源宋体-Medium" pitchFamily="34" charset="-120"/>
              </a:rPr>
              <a:t>3</a:t>
            </a:r>
            <a:endParaRPr lang="en-US" sz="2320" dirty="0"/>
          </a:p>
        </p:txBody>
      </p:sp>
      <p:sp>
        <p:nvSpPr>
          <p:cNvPr id="10" name="Text 3"/>
          <p:cNvSpPr/>
          <p:nvPr/>
        </p:nvSpPr>
        <p:spPr>
          <a:xfrm>
            <a:off x="5934456" y="4270248"/>
            <a:ext cx="3538728" cy="1481328"/>
          </a:xfrm>
          <a:prstGeom prst="rect">
            <a:avLst/>
          </a:prstGeom>
          <a:noFill/>
          <a:ln/>
        </p:spPr>
        <p:txBody>
          <a:bodyPr wrap="square" lIns="0" tIns="0" rIns="0" bIns="0" rtlCol="0" anchor="t"/>
          <a:lstStyle/>
          <a:p>
            <a:pPr marL="0" indent="0" algn="l">
              <a:lnSpc>
                <a:spcPts val="2320"/>
              </a:lnSpc>
              <a:buNone/>
            </a:pPr>
            <a:r>
              <a:rPr lang="en-US" sz="1850" dirty="0">
                <a:solidFill>
                  <a:srgbClr val="696969"/>
                </a:solidFill>
                <a:latin typeface="Wide Latin" panose="020A0A07050505020404" pitchFamily="18" charset="0"/>
                <a:ea typeface="思源宋体-Medium" pitchFamily="34" charset="-122"/>
                <a:cs typeface="思源宋体-Medium" pitchFamily="34" charset="-120"/>
              </a:rPr>
              <a:t>A larger kernel smooths more, reducing detail, while a smaller kernel retains detail but may miss noise reduction. Balance is key.</a:t>
            </a:r>
            <a:endParaRPr lang="en-US" sz="1850" dirty="0">
              <a:latin typeface="Wide Latin" panose="020A0A07050505020404" pitchFamily="18" charset="0"/>
            </a:endParaRPr>
          </a:p>
        </p:txBody>
      </p:sp>
      <p:sp>
        <p:nvSpPr>
          <p:cNvPr id="11" name="Text 4"/>
          <p:cNvSpPr/>
          <p:nvPr/>
        </p:nvSpPr>
        <p:spPr>
          <a:xfrm>
            <a:off x="10268712" y="3758184"/>
            <a:ext cx="3538728" cy="374904"/>
          </a:xfrm>
          <a:prstGeom prst="rect">
            <a:avLst/>
          </a:prstGeom>
          <a:noFill/>
          <a:ln/>
        </p:spPr>
        <p:txBody>
          <a:bodyPr wrap="none" lIns="0" tIns="0" rIns="0" bIns="0" rtlCol="0" anchor="t"/>
          <a:lstStyle/>
          <a:p>
            <a:pPr marL="0" indent="0" algn="l">
              <a:lnSpc>
                <a:spcPts val="2900"/>
              </a:lnSpc>
              <a:buNone/>
            </a:pPr>
            <a:r>
              <a:rPr lang="en-US" sz="2320" dirty="0">
                <a:solidFill>
                  <a:srgbClr val="13614E"/>
                </a:solidFill>
                <a:latin typeface="Stencil" panose="040409050D0802020404" pitchFamily="82" charset="0"/>
                <a:ea typeface="思源宋体-Medium" pitchFamily="34" charset="-122"/>
                <a:cs typeface="思源宋体-Medium" pitchFamily="34" charset="-120"/>
              </a:rPr>
              <a:t>Application Areas</a:t>
            </a:r>
            <a:endParaRPr lang="en-US" sz="2320" dirty="0">
              <a:latin typeface="Stencil" panose="040409050D0802020404" pitchFamily="82" charset="0"/>
            </a:endParaRPr>
          </a:p>
        </p:txBody>
      </p:sp>
      <p:sp>
        <p:nvSpPr>
          <p:cNvPr id="12" name="Text 5"/>
          <p:cNvSpPr/>
          <p:nvPr/>
        </p:nvSpPr>
        <p:spPr>
          <a:xfrm>
            <a:off x="832104" y="2478024"/>
            <a:ext cx="12984480" cy="740664"/>
          </a:xfrm>
          <a:prstGeom prst="rect">
            <a:avLst/>
          </a:prstGeom>
          <a:noFill/>
          <a:ln/>
        </p:spPr>
        <p:txBody>
          <a:bodyPr wrap="none" lIns="0" tIns="0" rIns="0" bIns="0" rtlCol="0" anchor="t"/>
          <a:lstStyle/>
          <a:p>
            <a:pPr marL="0" indent="0" algn="l">
              <a:lnSpc>
                <a:spcPts val="5800"/>
              </a:lnSpc>
              <a:buNone/>
            </a:pPr>
            <a:r>
              <a:rPr lang="en-US" sz="4640" dirty="0">
                <a:solidFill>
                  <a:srgbClr val="13614E"/>
                </a:solidFill>
                <a:latin typeface="Stencil" panose="040409050D0802020404" pitchFamily="82" charset="0"/>
                <a:ea typeface="思源宋体-Medium" pitchFamily="34" charset="-122"/>
                <a:cs typeface="思源宋体-Medium" pitchFamily="34" charset="-120"/>
              </a:rPr>
              <a:t>Box Filter Mechanism</a:t>
            </a:r>
            <a:endParaRPr lang="en-US" sz="4640" dirty="0">
              <a:latin typeface="Stencil" panose="040409050D0802020404" pitchFamily="82" charset="0"/>
            </a:endParaRPr>
          </a:p>
        </p:txBody>
      </p:sp>
      <p:sp>
        <p:nvSpPr>
          <p:cNvPr id="13" name="Text 6"/>
          <p:cNvSpPr/>
          <p:nvPr/>
        </p:nvSpPr>
        <p:spPr>
          <a:xfrm>
            <a:off x="1609344" y="3758184"/>
            <a:ext cx="3538728" cy="374904"/>
          </a:xfrm>
          <a:prstGeom prst="rect">
            <a:avLst/>
          </a:prstGeom>
          <a:noFill/>
          <a:ln/>
        </p:spPr>
        <p:txBody>
          <a:bodyPr wrap="none" lIns="0" tIns="0" rIns="0" bIns="0" rtlCol="0" anchor="t"/>
          <a:lstStyle/>
          <a:p>
            <a:pPr marL="0" indent="0" algn="l">
              <a:lnSpc>
                <a:spcPts val="2900"/>
              </a:lnSpc>
              <a:buNone/>
            </a:pPr>
            <a:r>
              <a:rPr lang="en-US" sz="2320" dirty="0">
                <a:solidFill>
                  <a:srgbClr val="13614E"/>
                </a:solidFill>
                <a:latin typeface="Stencil" panose="040409050D0802020404" pitchFamily="82" charset="0"/>
                <a:ea typeface="思源宋体-Medium" pitchFamily="34" charset="-122"/>
                <a:cs typeface="思源宋体-Medium" pitchFamily="34" charset="-120"/>
              </a:rPr>
              <a:t>Box Filter Operation</a:t>
            </a:r>
            <a:endParaRPr lang="en-US" sz="2320" dirty="0">
              <a:latin typeface="Stencil" panose="040409050D0802020404" pitchFamily="82" charset="0"/>
            </a:endParaRPr>
          </a:p>
        </p:txBody>
      </p:sp>
      <p:sp>
        <p:nvSpPr>
          <p:cNvPr id="14" name="Text 7"/>
          <p:cNvSpPr/>
          <p:nvPr/>
        </p:nvSpPr>
        <p:spPr>
          <a:xfrm>
            <a:off x="5934456" y="3758184"/>
            <a:ext cx="3538728" cy="374904"/>
          </a:xfrm>
          <a:prstGeom prst="rect">
            <a:avLst/>
          </a:prstGeom>
          <a:noFill/>
          <a:ln/>
        </p:spPr>
        <p:txBody>
          <a:bodyPr wrap="none" lIns="0" tIns="0" rIns="0" bIns="0" rtlCol="0" anchor="t"/>
          <a:lstStyle/>
          <a:p>
            <a:pPr marL="0" indent="0" algn="l">
              <a:lnSpc>
                <a:spcPts val="2900"/>
              </a:lnSpc>
              <a:buNone/>
            </a:pPr>
            <a:r>
              <a:rPr lang="en-US" sz="2320" dirty="0">
                <a:solidFill>
                  <a:srgbClr val="13614E"/>
                </a:solidFill>
                <a:latin typeface="Stencil" panose="040409050D0802020404" pitchFamily="82" charset="0"/>
                <a:ea typeface="思源宋体-Medium" pitchFamily="34" charset="-122"/>
                <a:cs typeface="思源宋体-Medium" pitchFamily="34" charset="-120"/>
              </a:rPr>
              <a:t>Kernel Size Impact</a:t>
            </a:r>
            <a:endParaRPr lang="en-US" sz="2320" dirty="0">
              <a:latin typeface="Stencil" panose="040409050D0802020404" pitchFamily="82" charset="0"/>
            </a:endParaRPr>
          </a:p>
        </p:txBody>
      </p:sp>
      <p:sp>
        <p:nvSpPr>
          <p:cNvPr id="15" name="Text 8"/>
          <p:cNvSpPr/>
          <p:nvPr/>
        </p:nvSpPr>
        <p:spPr>
          <a:xfrm>
            <a:off x="10268712" y="4270248"/>
            <a:ext cx="3538728" cy="1188720"/>
          </a:xfrm>
          <a:prstGeom prst="rect">
            <a:avLst/>
          </a:prstGeom>
          <a:noFill/>
          <a:ln/>
        </p:spPr>
        <p:txBody>
          <a:bodyPr wrap="square" lIns="0" tIns="0" rIns="0" bIns="0" rtlCol="0" anchor="t"/>
          <a:lstStyle/>
          <a:p>
            <a:pPr marL="0" indent="0" algn="l">
              <a:lnSpc>
                <a:spcPts val="2320"/>
              </a:lnSpc>
              <a:buNone/>
            </a:pPr>
            <a:r>
              <a:rPr lang="en-US" sz="1850" dirty="0">
                <a:solidFill>
                  <a:srgbClr val="696969"/>
                </a:solidFill>
                <a:latin typeface="Wide Latin" panose="020A0A07050505020404" pitchFamily="18" charset="0"/>
                <a:ea typeface="思源宋体-Medium" pitchFamily="34" charset="-122"/>
                <a:cs typeface="思源宋体-Medium" pitchFamily="34" charset="-120"/>
              </a:rPr>
              <a:t>Box filters are used in real-time video streaming, image compression, and preparing images for edge detection.</a:t>
            </a:r>
            <a:endParaRPr lang="en-US" sz="1850" dirty="0">
              <a:latin typeface="Wide Latin" panose="020A0A07050505020404" pitchFamily="18" charset="0"/>
            </a:endParaRPr>
          </a:p>
        </p:txBody>
      </p:sp>
      <p:sp>
        <p:nvSpPr>
          <p:cNvPr id="16" name="Text 9"/>
          <p:cNvSpPr/>
          <p:nvPr/>
        </p:nvSpPr>
        <p:spPr>
          <a:xfrm>
            <a:off x="1609344" y="4270248"/>
            <a:ext cx="3538728" cy="1481328"/>
          </a:xfrm>
          <a:prstGeom prst="rect">
            <a:avLst/>
          </a:prstGeom>
          <a:noFill/>
          <a:ln/>
        </p:spPr>
        <p:txBody>
          <a:bodyPr wrap="square" lIns="0" tIns="0" rIns="0" bIns="0" rtlCol="0" anchor="t"/>
          <a:lstStyle/>
          <a:p>
            <a:pPr marL="0" indent="0" algn="l">
              <a:lnSpc>
                <a:spcPts val="2320"/>
              </a:lnSpc>
              <a:buNone/>
            </a:pPr>
            <a:r>
              <a:rPr lang="en-US" sz="1850" dirty="0">
                <a:solidFill>
                  <a:srgbClr val="696969"/>
                </a:solidFill>
                <a:latin typeface="Wide Latin" panose="020A0A07050505020404" pitchFamily="18" charset="0"/>
                <a:ea typeface="思源宋体-Medium" pitchFamily="34" charset="-122"/>
                <a:cs typeface="思源宋体-Medium" pitchFamily="34" charset="-120"/>
              </a:rPr>
              <a:t>A Box filter replaces each pixel value with the average of surrounding pixels. It smooths the image but may blur edges.</a:t>
            </a:r>
            <a:endParaRPr lang="en-US" sz="1850" dirty="0">
              <a:latin typeface="Wide Latin" panose="020A0A070505050204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5047488" y="2350008"/>
            <a:ext cx="4544568" cy="4544568"/>
          </a:xfrm>
          <a:prstGeom prst="rect">
            <a:avLst/>
          </a:prstGeom>
        </p:spPr>
      </p:pic>
      <p:pic>
        <p:nvPicPr>
          <p:cNvPr id="4" name="Image 2" descr="preencoded.png"/>
          <p:cNvPicPr>
            <a:picLocks noChangeAspect="1"/>
          </p:cNvPicPr>
          <p:nvPr/>
        </p:nvPicPr>
        <p:blipFill>
          <a:blip r:embed="rId5"/>
          <a:stretch>
            <a:fillRect/>
          </a:stretch>
        </p:blipFill>
        <p:spPr>
          <a:xfrm>
            <a:off x="5047488" y="2350008"/>
            <a:ext cx="4544568" cy="4544568"/>
          </a:xfrm>
          <a:prstGeom prst="rect">
            <a:avLst/>
          </a:prstGeom>
        </p:spPr>
      </p:pic>
      <p:pic>
        <p:nvPicPr>
          <p:cNvPr id="5" name="Image 3" descr="preencoded.png"/>
          <p:cNvPicPr>
            <a:picLocks noChangeAspect="1"/>
          </p:cNvPicPr>
          <p:nvPr/>
        </p:nvPicPr>
        <p:blipFill>
          <a:blip r:embed="rId6"/>
          <a:stretch>
            <a:fillRect/>
          </a:stretch>
        </p:blipFill>
        <p:spPr>
          <a:xfrm>
            <a:off x="5047488" y="2350008"/>
            <a:ext cx="4544568" cy="4544568"/>
          </a:xfrm>
          <a:prstGeom prst="rect">
            <a:avLst/>
          </a:prstGeom>
        </p:spPr>
      </p:pic>
      <p:sp>
        <p:nvSpPr>
          <p:cNvPr id="6" name="Text 0"/>
          <p:cNvSpPr/>
          <p:nvPr/>
        </p:nvSpPr>
        <p:spPr>
          <a:xfrm>
            <a:off x="6071616" y="4434840"/>
            <a:ext cx="173736" cy="374904"/>
          </a:xfrm>
          <a:prstGeom prst="rect">
            <a:avLst/>
          </a:prstGeom>
          <a:noFill/>
          <a:ln/>
        </p:spPr>
        <p:txBody>
          <a:bodyPr wrap="none" lIns="0" tIns="0" rIns="0" bIns="0" rtlCol="0" anchor="t"/>
          <a:lstStyle/>
          <a:p>
            <a:pPr marL="0" indent="0" algn="l">
              <a:lnSpc>
                <a:spcPts val="2900"/>
              </a:lnSpc>
              <a:buNone/>
            </a:pPr>
            <a:r>
              <a:rPr lang="en-US" sz="2320" dirty="0">
                <a:solidFill>
                  <a:srgbClr val="121212"/>
                </a:solidFill>
                <a:latin typeface="思源宋体-Medium" pitchFamily="34" charset="0"/>
                <a:ea typeface="思源宋体-Medium" pitchFamily="34" charset="-122"/>
                <a:cs typeface="思源宋体-Medium" pitchFamily="34" charset="-120"/>
              </a:rPr>
              <a:t>1</a:t>
            </a:r>
            <a:endParaRPr lang="en-US" sz="2320" dirty="0"/>
          </a:p>
        </p:txBody>
      </p:sp>
      <p:sp>
        <p:nvSpPr>
          <p:cNvPr id="7" name="Text 1"/>
          <p:cNvSpPr/>
          <p:nvPr/>
        </p:nvSpPr>
        <p:spPr>
          <a:xfrm>
            <a:off x="7818120" y="3429000"/>
            <a:ext cx="173736" cy="374904"/>
          </a:xfrm>
          <a:prstGeom prst="rect">
            <a:avLst/>
          </a:prstGeom>
          <a:noFill/>
          <a:ln/>
        </p:spPr>
        <p:txBody>
          <a:bodyPr wrap="none" lIns="0" tIns="0" rIns="0" bIns="0" rtlCol="0" anchor="t"/>
          <a:lstStyle/>
          <a:p>
            <a:pPr marL="0" indent="0" algn="l">
              <a:lnSpc>
                <a:spcPts val="2900"/>
              </a:lnSpc>
              <a:buNone/>
            </a:pPr>
            <a:r>
              <a:rPr lang="en-US" sz="2320" dirty="0">
                <a:solidFill>
                  <a:srgbClr val="FFFFFF"/>
                </a:solidFill>
                <a:latin typeface="思源宋体-Medium" pitchFamily="34" charset="0"/>
                <a:ea typeface="思源宋体-Medium" pitchFamily="34" charset="-122"/>
                <a:cs typeface="思源宋体-Medium" pitchFamily="34" charset="-120"/>
              </a:rPr>
              <a:t>2</a:t>
            </a:r>
            <a:endParaRPr lang="en-US" sz="2320" dirty="0"/>
          </a:p>
        </p:txBody>
      </p:sp>
      <p:sp>
        <p:nvSpPr>
          <p:cNvPr id="8" name="Text 2"/>
          <p:cNvSpPr/>
          <p:nvPr/>
        </p:nvSpPr>
        <p:spPr>
          <a:xfrm>
            <a:off x="7818120" y="5449824"/>
            <a:ext cx="173736" cy="374904"/>
          </a:xfrm>
          <a:prstGeom prst="rect">
            <a:avLst/>
          </a:prstGeom>
          <a:noFill/>
          <a:ln/>
        </p:spPr>
        <p:txBody>
          <a:bodyPr wrap="none" lIns="0" tIns="0" rIns="0" bIns="0" rtlCol="0" anchor="t"/>
          <a:lstStyle/>
          <a:p>
            <a:pPr marL="0" indent="0" algn="l">
              <a:lnSpc>
                <a:spcPts val="2900"/>
              </a:lnSpc>
              <a:buNone/>
            </a:pPr>
            <a:r>
              <a:rPr lang="en-US" sz="2320" dirty="0">
                <a:solidFill>
                  <a:srgbClr val="121212"/>
                </a:solidFill>
                <a:latin typeface="思源宋体-Medium" pitchFamily="34" charset="0"/>
                <a:ea typeface="思源宋体-Medium" pitchFamily="34" charset="-122"/>
                <a:cs typeface="思源宋体-Medium" pitchFamily="34" charset="-120"/>
              </a:rPr>
              <a:t>3</a:t>
            </a:r>
            <a:endParaRPr lang="en-US" sz="2320" dirty="0"/>
          </a:p>
        </p:txBody>
      </p:sp>
      <p:sp>
        <p:nvSpPr>
          <p:cNvPr id="9" name="Text 3"/>
          <p:cNvSpPr/>
          <p:nvPr/>
        </p:nvSpPr>
        <p:spPr>
          <a:xfrm>
            <a:off x="832104" y="1344168"/>
            <a:ext cx="12984480" cy="740664"/>
          </a:xfrm>
          <a:prstGeom prst="rect">
            <a:avLst/>
          </a:prstGeom>
          <a:noFill/>
          <a:ln/>
        </p:spPr>
        <p:txBody>
          <a:bodyPr wrap="none" lIns="0" tIns="0" rIns="0" bIns="0" rtlCol="0" anchor="t"/>
          <a:lstStyle/>
          <a:p>
            <a:pPr marL="0" indent="0" algn="l">
              <a:lnSpc>
                <a:spcPts val="5800"/>
              </a:lnSpc>
              <a:buNone/>
            </a:pPr>
            <a:r>
              <a:rPr lang="en-US" sz="4640" dirty="0">
                <a:solidFill>
                  <a:srgbClr val="13614E"/>
                </a:solidFill>
                <a:latin typeface="Stencil" panose="040409050D0802020404" pitchFamily="82" charset="0"/>
                <a:ea typeface="思源宋体-Medium" pitchFamily="34" charset="-122"/>
                <a:cs typeface="思源宋体-Medium" pitchFamily="34" charset="-120"/>
              </a:rPr>
              <a:t>Median Filter Mechanism</a:t>
            </a:r>
            <a:endParaRPr lang="en-US" sz="4640" dirty="0">
              <a:latin typeface="Stencil" panose="040409050D0802020404" pitchFamily="82" charset="0"/>
            </a:endParaRPr>
          </a:p>
        </p:txBody>
      </p:sp>
      <p:sp>
        <p:nvSpPr>
          <p:cNvPr id="10" name="Text 4"/>
          <p:cNvSpPr/>
          <p:nvPr/>
        </p:nvSpPr>
        <p:spPr>
          <a:xfrm>
            <a:off x="950976" y="4517136"/>
            <a:ext cx="3511296" cy="1481328"/>
          </a:xfrm>
          <a:prstGeom prst="rect">
            <a:avLst/>
          </a:prstGeom>
          <a:noFill/>
          <a:ln/>
        </p:spPr>
        <p:txBody>
          <a:bodyPr wrap="square" lIns="0" tIns="0" rIns="0" bIns="0" rtlCol="0" anchor="t"/>
          <a:lstStyle/>
          <a:p>
            <a:pPr marL="0" indent="0" algn="r">
              <a:lnSpc>
                <a:spcPts val="2320"/>
              </a:lnSpc>
              <a:buNone/>
            </a:pPr>
            <a:r>
              <a:rPr lang="en-US" sz="1850" dirty="0">
                <a:solidFill>
                  <a:srgbClr val="696969"/>
                </a:solidFill>
                <a:latin typeface="Wide Latin" panose="020A0A07050505020404" pitchFamily="18" charset="0"/>
                <a:ea typeface="思源宋体-Medium" pitchFamily="34" charset="-122"/>
                <a:cs typeface="思源宋体-Medium" pitchFamily="34" charset="-120"/>
              </a:rPr>
              <a:t>Median filters replace each pixel value with the median of local neighborhood values, making them less affected by outliers</a:t>
            </a:r>
            <a:r>
              <a:rPr lang="en-US" sz="1850" dirty="0">
                <a:solidFill>
                  <a:srgbClr val="696969"/>
                </a:solidFill>
                <a:latin typeface="思源宋体-Medium" pitchFamily="34" charset="0"/>
                <a:ea typeface="思源宋体-Medium" pitchFamily="34" charset="-122"/>
                <a:cs typeface="思源宋体-Medium" pitchFamily="34" charset="-120"/>
              </a:rPr>
              <a:t>.</a:t>
            </a:r>
            <a:endParaRPr lang="en-US" sz="1850" dirty="0"/>
          </a:p>
        </p:txBody>
      </p:sp>
      <p:sp>
        <p:nvSpPr>
          <p:cNvPr id="11" name="Text 5"/>
          <p:cNvSpPr/>
          <p:nvPr/>
        </p:nvSpPr>
        <p:spPr>
          <a:xfrm>
            <a:off x="9710928" y="2624328"/>
            <a:ext cx="3986784" cy="374904"/>
          </a:xfrm>
          <a:prstGeom prst="rect">
            <a:avLst/>
          </a:prstGeom>
          <a:noFill/>
          <a:ln/>
        </p:spPr>
        <p:txBody>
          <a:bodyPr wrap="none" lIns="0" tIns="0" rIns="0" bIns="0" rtlCol="0" anchor="t"/>
          <a:lstStyle/>
          <a:p>
            <a:pPr marL="0" indent="0" algn="l">
              <a:lnSpc>
                <a:spcPts val="2900"/>
              </a:lnSpc>
              <a:buNone/>
            </a:pPr>
            <a:r>
              <a:rPr lang="en-US" sz="2320" dirty="0">
                <a:solidFill>
                  <a:srgbClr val="13614E"/>
                </a:solidFill>
                <a:latin typeface="Stencil" panose="040409050D0802020404" pitchFamily="82" charset="0"/>
                <a:ea typeface="思源宋体-Medium" pitchFamily="34" charset="-122"/>
                <a:cs typeface="思源宋体-Medium" pitchFamily="34" charset="-120"/>
              </a:rPr>
              <a:t>Robustness to Noise</a:t>
            </a:r>
            <a:endParaRPr lang="en-US" sz="2320" dirty="0">
              <a:latin typeface="Stencil" panose="040409050D0802020404" pitchFamily="82" charset="0"/>
            </a:endParaRPr>
          </a:p>
        </p:txBody>
      </p:sp>
      <p:sp>
        <p:nvSpPr>
          <p:cNvPr id="12" name="Text 6"/>
          <p:cNvSpPr/>
          <p:nvPr/>
        </p:nvSpPr>
        <p:spPr>
          <a:xfrm>
            <a:off x="9710928" y="4773168"/>
            <a:ext cx="3986784" cy="374904"/>
          </a:xfrm>
          <a:prstGeom prst="rect">
            <a:avLst/>
          </a:prstGeom>
          <a:noFill/>
          <a:ln/>
        </p:spPr>
        <p:txBody>
          <a:bodyPr wrap="none" lIns="0" tIns="0" rIns="0" bIns="0" rtlCol="0" anchor="t"/>
          <a:lstStyle/>
          <a:p>
            <a:pPr marL="0" indent="0" algn="l">
              <a:lnSpc>
                <a:spcPts val="2900"/>
              </a:lnSpc>
              <a:buNone/>
            </a:pPr>
            <a:r>
              <a:rPr lang="en-US" sz="2320" dirty="0">
                <a:solidFill>
                  <a:srgbClr val="13614E"/>
                </a:solidFill>
                <a:latin typeface="Stencil" panose="040409050D0802020404" pitchFamily="82" charset="0"/>
                <a:ea typeface="思源宋体-Medium" pitchFamily="34" charset="-122"/>
                <a:cs typeface="思源宋体-Medium" pitchFamily="34" charset="-120"/>
              </a:rPr>
              <a:t>Flexibility in Kernel Size</a:t>
            </a:r>
            <a:endParaRPr lang="en-US" sz="2320" dirty="0">
              <a:latin typeface="Stencil" panose="040409050D0802020404" pitchFamily="82" charset="0"/>
            </a:endParaRPr>
          </a:p>
        </p:txBody>
      </p:sp>
      <p:sp>
        <p:nvSpPr>
          <p:cNvPr id="13" name="Text 7"/>
          <p:cNvSpPr/>
          <p:nvPr/>
        </p:nvSpPr>
        <p:spPr>
          <a:xfrm>
            <a:off x="950976" y="3511296"/>
            <a:ext cx="3511296" cy="740664"/>
          </a:xfrm>
          <a:prstGeom prst="rect">
            <a:avLst/>
          </a:prstGeom>
          <a:noFill/>
          <a:ln/>
        </p:spPr>
        <p:txBody>
          <a:bodyPr wrap="square" lIns="0" tIns="0" rIns="0" bIns="0" rtlCol="0" anchor="t"/>
          <a:lstStyle/>
          <a:p>
            <a:pPr marL="0" indent="0" algn="r">
              <a:lnSpc>
                <a:spcPts val="2900"/>
              </a:lnSpc>
              <a:buNone/>
            </a:pPr>
            <a:r>
              <a:rPr lang="en-US" sz="2320" dirty="0">
                <a:solidFill>
                  <a:srgbClr val="13614E"/>
                </a:solidFill>
                <a:latin typeface="Stencil" panose="040409050D0802020404" pitchFamily="82" charset="0"/>
                <a:ea typeface="思源宋体-Medium" pitchFamily="34" charset="-122"/>
                <a:cs typeface="思源宋体-Medium" pitchFamily="34" charset="-120"/>
              </a:rPr>
              <a:t>Operation of Median Filters</a:t>
            </a:r>
            <a:endParaRPr lang="en-US" sz="2320" dirty="0">
              <a:latin typeface="Stencil" panose="040409050D0802020404" pitchFamily="82" charset="0"/>
            </a:endParaRPr>
          </a:p>
        </p:txBody>
      </p:sp>
      <p:sp>
        <p:nvSpPr>
          <p:cNvPr id="14" name="Text 8"/>
          <p:cNvSpPr/>
          <p:nvPr/>
        </p:nvSpPr>
        <p:spPr>
          <a:xfrm>
            <a:off x="9710928" y="5413248"/>
            <a:ext cx="3986784" cy="1481328"/>
          </a:xfrm>
          <a:prstGeom prst="rect">
            <a:avLst/>
          </a:prstGeom>
          <a:noFill/>
          <a:ln/>
        </p:spPr>
        <p:txBody>
          <a:bodyPr wrap="square" lIns="0" tIns="0" rIns="0" bIns="0" rtlCol="0" anchor="t"/>
          <a:lstStyle/>
          <a:p>
            <a:pPr marL="0" indent="0" algn="l">
              <a:lnSpc>
                <a:spcPts val="2320"/>
              </a:lnSpc>
              <a:buNone/>
            </a:pPr>
            <a:r>
              <a:rPr lang="en-US" sz="1850" dirty="0">
                <a:solidFill>
                  <a:srgbClr val="696969"/>
                </a:solidFill>
                <a:latin typeface="Wide Latin" panose="020A0A07050505020404" pitchFamily="18" charset="0"/>
                <a:ea typeface="思源宋体-Medium" pitchFamily="34" charset="-122"/>
                <a:cs typeface="思源宋体-Medium" pitchFamily="34" charset="-120"/>
              </a:rPr>
              <a:t>Varying kernel sizes influence performance; larger sizes may smooth important features, while smaller may not address noise well.</a:t>
            </a:r>
            <a:endParaRPr lang="en-US" sz="1850" dirty="0">
              <a:latin typeface="Wide Latin" panose="020A0A07050505020404" pitchFamily="18" charset="0"/>
            </a:endParaRPr>
          </a:p>
        </p:txBody>
      </p:sp>
      <p:sp>
        <p:nvSpPr>
          <p:cNvPr id="15" name="Text 9"/>
          <p:cNvSpPr/>
          <p:nvPr/>
        </p:nvSpPr>
        <p:spPr>
          <a:xfrm>
            <a:off x="9710928" y="3255264"/>
            <a:ext cx="3986784" cy="886968"/>
          </a:xfrm>
          <a:prstGeom prst="rect">
            <a:avLst/>
          </a:prstGeom>
          <a:noFill/>
          <a:ln/>
        </p:spPr>
        <p:txBody>
          <a:bodyPr wrap="square" lIns="0" tIns="0" rIns="0" bIns="0" rtlCol="0" anchor="t"/>
          <a:lstStyle/>
          <a:p>
            <a:pPr marL="0" indent="0" algn="l">
              <a:lnSpc>
                <a:spcPts val="2320"/>
              </a:lnSpc>
              <a:buNone/>
            </a:pPr>
            <a:r>
              <a:rPr lang="en-US" sz="1600" dirty="0">
                <a:solidFill>
                  <a:srgbClr val="696969"/>
                </a:solidFill>
                <a:latin typeface="Wide Latin" panose="020A0A07050505020404" pitchFamily="18" charset="0"/>
                <a:ea typeface="思源宋体-Medium" pitchFamily="34" charset="-122"/>
                <a:cs typeface="思源宋体-Medium" pitchFamily="34" charset="-120"/>
              </a:rPr>
              <a:t>Effective in removing salt-and-pepper noise, preserving image structure and enhancing clarity.</a:t>
            </a:r>
            <a:endParaRPr lang="en-US" sz="1600" dirty="0">
              <a:latin typeface="Wide Latin" panose="020A0A070505050204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0" y="0"/>
            <a:ext cx="14630400" cy="8238744"/>
          </a:xfrm>
          <a:prstGeom prst="rect">
            <a:avLst/>
          </a:prstGeom>
        </p:spPr>
      </p:pic>
      <p:pic>
        <p:nvPicPr>
          <p:cNvPr id="4" name="Image 2" descr="preencoded.png"/>
          <p:cNvPicPr>
            <a:picLocks noChangeAspect="1"/>
          </p:cNvPicPr>
          <p:nvPr/>
        </p:nvPicPr>
        <p:blipFill>
          <a:blip r:embed="rId5"/>
          <a:stretch>
            <a:fillRect/>
          </a:stretch>
        </p:blipFill>
        <p:spPr>
          <a:xfrm>
            <a:off x="5248656" y="3511296"/>
            <a:ext cx="4142232" cy="3224040"/>
          </a:xfrm>
          <a:prstGeom prst="rect">
            <a:avLst/>
          </a:prstGeom>
        </p:spPr>
      </p:pic>
      <p:pic>
        <p:nvPicPr>
          <p:cNvPr id="5" name="Image 3" descr="preencoded.png"/>
          <p:cNvPicPr>
            <a:picLocks noChangeAspect="1"/>
          </p:cNvPicPr>
          <p:nvPr/>
        </p:nvPicPr>
        <p:blipFill>
          <a:blip r:embed="rId6"/>
          <a:stretch>
            <a:fillRect/>
          </a:stretch>
        </p:blipFill>
        <p:spPr>
          <a:xfrm>
            <a:off x="9656064" y="3511295"/>
            <a:ext cx="4142232" cy="3224039"/>
          </a:xfrm>
          <a:prstGeom prst="rect">
            <a:avLst/>
          </a:prstGeom>
        </p:spPr>
      </p:pic>
      <p:pic>
        <p:nvPicPr>
          <p:cNvPr id="6" name="Image 4" descr="preencoded.png"/>
          <p:cNvPicPr>
            <a:picLocks noChangeAspect="1"/>
          </p:cNvPicPr>
          <p:nvPr/>
        </p:nvPicPr>
        <p:blipFill>
          <a:blip r:embed="rId6"/>
          <a:stretch>
            <a:fillRect/>
          </a:stretch>
        </p:blipFill>
        <p:spPr>
          <a:xfrm>
            <a:off x="841248" y="3511295"/>
            <a:ext cx="4142232" cy="3224041"/>
          </a:xfrm>
          <a:prstGeom prst="rect">
            <a:avLst/>
          </a:prstGeom>
        </p:spPr>
      </p:pic>
      <p:sp>
        <p:nvSpPr>
          <p:cNvPr id="7" name="Text 0"/>
          <p:cNvSpPr/>
          <p:nvPr/>
        </p:nvSpPr>
        <p:spPr>
          <a:xfrm>
            <a:off x="1078992" y="3630168"/>
            <a:ext cx="3675888" cy="374904"/>
          </a:xfrm>
          <a:prstGeom prst="rect">
            <a:avLst/>
          </a:prstGeom>
          <a:noFill/>
          <a:ln/>
        </p:spPr>
        <p:txBody>
          <a:bodyPr wrap="none" lIns="0" tIns="0" rIns="0" bIns="0" rtlCol="0" anchor="t"/>
          <a:lstStyle/>
          <a:p>
            <a:pPr marL="0" indent="0" algn="ctr">
              <a:lnSpc>
                <a:spcPts val="2900"/>
              </a:lnSpc>
              <a:buNone/>
            </a:pPr>
            <a:r>
              <a:rPr lang="en-US" sz="2320" dirty="0">
                <a:solidFill>
                  <a:srgbClr val="DEDEDE"/>
                </a:solidFill>
                <a:latin typeface="Stencil" panose="040409050D0802020404" pitchFamily="82" charset="0"/>
                <a:ea typeface="思源宋体-Medium" pitchFamily="34" charset="-122"/>
                <a:cs typeface="思源宋体-Medium" pitchFamily="34" charset="-120"/>
              </a:rPr>
              <a:t>Performance Analysis</a:t>
            </a:r>
            <a:endParaRPr lang="en-US" sz="2320" dirty="0">
              <a:latin typeface="Stencil" panose="040409050D0802020404" pitchFamily="82" charset="0"/>
            </a:endParaRPr>
          </a:p>
        </p:txBody>
      </p:sp>
      <p:sp>
        <p:nvSpPr>
          <p:cNvPr id="8" name="Text 1"/>
          <p:cNvSpPr/>
          <p:nvPr/>
        </p:nvSpPr>
        <p:spPr>
          <a:xfrm>
            <a:off x="832104" y="2496312"/>
            <a:ext cx="12984480" cy="740664"/>
          </a:xfrm>
          <a:prstGeom prst="rect">
            <a:avLst/>
          </a:prstGeom>
          <a:noFill/>
          <a:ln/>
        </p:spPr>
        <p:txBody>
          <a:bodyPr wrap="none" lIns="0" tIns="0" rIns="0" bIns="0" rtlCol="0" anchor="t"/>
          <a:lstStyle/>
          <a:p>
            <a:pPr marL="0" indent="0" algn="l">
              <a:lnSpc>
                <a:spcPts val="5800"/>
              </a:lnSpc>
              <a:buNone/>
            </a:pPr>
            <a:r>
              <a:rPr lang="en-US" sz="4640" dirty="0">
                <a:solidFill>
                  <a:srgbClr val="13614E"/>
                </a:solidFill>
                <a:latin typeface="Stencil" panose="040409050D0802020404" pitchFamily="82" charset="0"/>
                <a:ea typeface="思源宋体-Medium" pitchFamily="34" charset="-122"/>
                <a:cs typeface="思源宋体-Medium" pitchFamily="34" charset="-120"/>
              </a:rPr>
              <a:t>Comparing Box and Median Filters</a:t>
            </a:r>
            <a:endParaRPr lang="en-US" sz="4640" dirty="0">
              <a:latin typeface="Stencil" panose="040409050D0802020404" pitchFamily="82" charset="0"/>
            </a:endParaRPr>
          </a:p>
        </p:txBody>
      </p:sp>
      <p:sp>
        <p:nvSpPr>
          <p:cNvPr id="9" name="Text 2"/>
          <p:cNvSpPr/>
          <p:nvPr/>
        </p:nvSpPr>
        <p:spPr>
          <a:xfrm>
            <a:off x="9893808" y="4142232"/>
            <a:ext cx="3675888" cy="1188720"/>
          </a:xfrm>
          <a:prstGeom prst="rect">
            <a:avLst/>
          </a:prstGeom>
          <a:noFill/>
          <a:ln/>
        </p:spPr>
        <p:txBody>
          <a:bodyPr wrap="square" lIns="0" tIns="0" rIns="0" bIns="0" rtlCol="0" anchor="t"/>
          <a:lstStyle/>
          <a:p>
            <a:pPr marL="0" indent="0" algn="ctr">
              <a:lnSpc>
                <a:spcPts val="2320"/>
              </a:lnSpc>
              <a:buNone/>
            </a:pPr>
            <a:r>
              <a:rPr lang="en-US" sz="1850" dirty="0">
                <a:solidFill>
                  <a:srgbClr val="DEDEDE"/>
                </a:solidFill>
                <a:latin typeface="Wide Latin" panose="020A0A07050505020404" pitchFamily="18" charset="0"/>
                <a:ea typeface="思源宋体-Medium" pitchFamily="34" charset="-122"/>
                <a:cs typeface="思源宋体-Medium" pitchFamily="34" charset="-120"/>
              </a:rPr>
              <a:t>Box filters favor speed, while Median filters suit high-importance imagery requiring detail.</a:t>
            </a:r>
            <a:endParaRPr lang="en-US" sz="1850" dirty="0">
              <a:latin typeface="Wide Latin" panose="020A0A07050505020404" pitchFamily="18" charset="0"/>
            </a:endParaRPr>
          </a:p>
        </p:txBody>
      </p:sp>
      <p:sp>
        <p:nvSpPr>
          <p:cNvPr id="10" name="Text 3"/>
          <p:cNvSpPr/>
          <p:nvPr/>
        </p:nvSpPr>
        <p:spPr>
          <a:xfrm>
            <a:off x="9893808" y="3630168"/>
            <a:ext cx="3675888" cy="374904"/>
          </a:xfrm>
          <a:prstGeom prst="rect">
            <a:avLst/>
          </a:prstGeom>
          <a:noFill/>
          <a:ln/>
        </p:spPr>
        <p:txBody>
          <a:bodyPr wrap="none" lIns="0" tIns="0" rIns="0" bIns="0" rtlCol="0" anchor="t"/>
          <a:lstStyle/>
          <a:p>
            <a:pPr marL="0" indent="0" algn="ctr">
              <a:lnSpc>
                <a:spcPts val="2900"/>
              </a:lnSpc>
              <a:buNone/>
            </a:pPr>
            <a:r>
              <a:rPr lang="en-US" sz="2320" dirty="0">
                <a:solidFill>
                  <a:srgbClr val="DEDEDE"/>
                </a:solidFill>
                <a:latin typeface="Stencil" panose="040409050D0802020404" pitchFamily="82" charset="0"/>
                <a:ea typeface="思源宋体-Medium" pitchFamily="34" charset="-122"/>
                <a:cs typeface="思源宋体-Medium" pitchFamily="34" charset="-120"/>
              </a:rPr>
              <a:t>Practical Applications</a:t>
            </a:r>
            <a:endParaRPr lang="en-US" sz="2320" dirty="0">
              <a:latin typeface="Stencil" panose="040409050D0802020404" pitchFamily="82" charset="0"/>
            </a:endParaRPr>
          </a:p>
        </p:txBody>
      </p:sp>
      <p:sp>
        <p:nvSpPr>
          <p:cNvPr id="11" name="Text 4"/>
          <p:cNvSpPr/>
          <p:nvPr/>
        </p:nvSpPr>
        <p:spPr>
          <a:xfrm>
            <a:off x="1078992" y="4142232"/>
            <a:ext cx="3675888" cy="1481328"/>
          </a:xfrm>
          <a:prstGeom prst="rect">
            <a:avLst/>
          </a:prstGeom>
          <a:noFill/>
          <a:ln/>
        </p:spPr>
        <p:txBody>
          <a:bodyPr wrap="square" lIns="0" tIns="0" rIns="0" bIns="0" rtlCol="0" anchor="t"/>
          <a:lstStyle/>
          <a:p>
            <a:pPr marL="0" indent="0" algn="ctr">
              <a:lnSpc>
                <a:spcPts val="2320"/>
              </a:lnSpc>
              <a:buNone/>
            </a:pPr>
            <a:r>
              <a:rPr lang="en-US" sz="1850" dirty="0">
                <a:solidFill>
                  <a:srgbClr val="DEDEDE"/>
                </a:solidFill>
                <a:latin typeface="Wide Latin" panose="020A0A07050505020404" pitchFamily="18" charset="0"/>
                <a:ea typeface="思源宋体-Medium" pitchFamily="34" charset="-122"/>
                <a:cs typeface="思源宋体-Medium" pitchFamily="34" charset="-120"/>
              </a:rPr>
              <a:t>Box filters are efficient for uniform noise, while Median filters excel in edge preservation for non-uniform noise.</a:t>
            </a:r>
            <a:endParaRPr lang="en-US" sz="1850" dirty="0">
              <a:latin typeface="Wide Latin" panose="020A0A07050505020404" pitchFamily="18" charset="0"/>
            </a:endParaRPr>
          </a:p>
        </p:txBody>
      </p:sp>
      <p:sp>
        <p:nvSpPr>
          <p:cNvPr id="12" name="Text 5"/>
          <p:cNvSpPr/>
          <p:nvPr/>
        </p:nvSpPr>
        <p:spPr>
          <a:xfrm>
            <a:off x="5486400" y="3630168"/>
            <a:ext cx="3675888" cy="374904"/>
          </a:xfrm>
          <a:prstGeom prst="rect">
            <a:avLst/>
          </a:prstGeom>
          <a:noFill/>
          <a:ln/>
        </p:spPr>
        <p:txBody>
          <a:bodyPr wrap="none" lIns="0" tIns="0" rIns="0" bIns="0" rtlCol="0" anchor="t"/>
          <a:lstStyle/>
          <a:p>
            <a:pPr marL="0" indent="0" algn="ctr">
              <a:lnSpc>
                <a:spcPts val="2900"/>
              </a:lnSpc>
              <a:buNone/>
            </a:pPr>
            <a:r>
              <a:rPr lang="en-US" sz="2320" dirty="0">
                <a:solidFill>
                  <a:srgbClr val="969696"/>
                </a:solidFill>
                <a:latin typeface="Stencil" panose="040409050D0802020404" pitchFamily="82" charset="0"/>
                <a:ea typeface="思源宋体-Medium" pitchFamily="34" charset="-122"/>
                <a:cs typeface="思源宋体-Medium" pitchFamily="34" charset="-120"/>
              </a:rPr>
              <a:t>Impact on Image Details</a:t>
            </a:r>
            <a:endParaRPr lang="en-US" sz="2320" dirty="0">
              <a:latin typeface="Stencil" panose="040409050D0802020404" pitchFamily="82" charset="0"/>
            </a:endParaRPr>
          </a:p>
        </p:txBody>
      </p:sp>
      <p:sp>
        <p:nvSpPr>
          <p:cNvPr id="13" name="Text 6"/>
          <p:cNvSpPr/>
          <p:nvPr/>
        </p:nvSpPr>
        <p:spPr>
          <a:xfrm>
            <a:off x="5486400" y="4142232"/>
            <a:ext cx="3675888" cy="1188720"/>
          </a:xfrm>
          <a:prstGeom prst="rect">
            <a:avLst/>
          </a:prstGeom>
          <a:noFill/>
          <a:ln/>
        </p:spPr>
        <p:txBody>
          <a:bodyPr wrap="square" lIns="0" tIns="0" rIns="0" bIns="0" rtlCol="0" anchor="t"/>
          <a:lstStyle/>
          <a:p>
            <a:pPr marL="0" indent="0" algn="ctr">
              <a:lnSpc>
                <a:spcPts val="2320"/>
              </a:lnSpc>
              <a:buNone/>
            </a:pPr>
            <a:r>
              <a:rPr lang="en-US" sz="1850" dirty="0">
                <a:solidFill>
                  <a:srgbClr val="969696"/>
                </a:solidFill>
                <a:latin typeface="Wide Latin" panose="020A0A07050505020404" pitchFamily="18" charset="0"/>
                <a:ea typeface="思源宋体-Medium" pitchFamily="34" charset="-122"/>
                <a:cs typeface="思源宋体-Medium" pitchFamily="34" charset="-120"/>
              </a:rPr>
              <a:t>Box filters blur edges, potentially losing detail, whereas Median filters maintain clarity and precision.</a:t>
            </a:r>
            <a:endParaRPr lang="en-US" sz="1850" dirty="0">
              <a:latin typeface="Wide Latin" panose="020A0A070505050204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03B9FE-029E-BF5C-0F26-5497049075D9}"/>
              </a:ext>
            </a:extLst>
          </p:cNvPr>
          <p:cNvSpPr txBox="1"/>
          <p:nvPr/>
        </p:nvSpPr>
        <p:spPr>
          <a:xfrm>
            <a:off x="3657600" y="1591032"/>
            <a:ext cx="7315200" cy="5047536"/>
          </a:xfrm>
          <a:prstGeom prst="rect">
            <a:avLst/>
          </a:prstGeom>
          <a:noFill/>
        </p:spPr>
        <p:txBody>
          <a:bodyPr wrap="square">
            <a:spAutoFit/>
          </a:bodyPr>
          <a:lstStyle/>
          <a:p>
            <a:pPr>
              <a:lnSpc>
                <a:spcPct val="107000"/>
              </a:lnSpc>
              <a:spcAft>
                <a:spcPts val="800"/>
              </a:spcAft>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BOX FILTER IN ACTION: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Suppose we have this matrix (small image):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Input Image = [</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 2, 3],</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[4, 5, 6],</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[7, 8, 9]</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We apply a 2×2 box filter.</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Box filter rule:</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each step:</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Take a 2×2 patch.</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Sum all the numbers inside the patch.</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Divide by 4 (since 2×2 = 4) to get the average.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97110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55B842-F7D7-3CAA-83C3-325694523D5A}"/>
              </a:ext>
            </a:extLst>
          </p:cNvPr>
          <p:cNvSpPr txBox="1"/>
          <p:nvPr/>
        </p:nvSpPr>
        <p:spPr>
          <a:xfrm>
            <a:off x="3657600" y="154806"/>
            <a:ext cx="7315200" cy="7919989"/>
          </a:xfrm>
          <a:prstGeom prst="rect">
            <a:avLst/>
          </a:prstGeom>
          <a:noFill/>
        </p:spPr>
        <p:txBody>
          <a:bodyPr wrap="square">
            <a:spAutoFit/>
          </a:bodyPr>
          <a:lstStyle/>
          <a:p>
            <a:pPr>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Step 1: Top-left position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Patch: [</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[1, 2],</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[4, 5]</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Sum = 1 + 2 + 4 + 5 = 12</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Average = 12 ÷ 4 = 3</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Step 2: Move right by 1</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Patch: [</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[2, 3],</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[5, 6]</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Sum = 2 + 3 + 5 + 6 = 16</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Average = 16 ÷ 4 = 4</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Step 3: Move down by 1</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Patch: [</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[4, 5],</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[7, 8]</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Sum = 4 + 5 + 7 + 8 = 24</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Average = 24 ÷ 4 = 6</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33304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D13E3D-7594-DFBD-2F7D-C15F1AC07A31}"/>
              </a:ext>
            </a:extLst>
          </p:cNvPr>
          <p:cNvSpPr txBox="1"/>
          <p:nvPr/>
        </p:nvSpPr>
        <p:spPr>
          <a:xfrm>
            <a:off x="3657600" y="1893102"/>
            <a:ext cx="7315200" cy="4443396"/>
          </a:xfrm>
          <a:prstGeom prst="rect">
            <a:avLst/>
          </a:prstGeom>
          <a:noFill/>
        </p:spPr>
        <p:txBody>
          <a:bodyPr wrap="square">
            <a:spAutoFit/>
          </a:bodyPr>
          <a:lstStyle/>
          <a:p>
            <a:pPr>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Step 4: Move right again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Patch: [</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[5, 6],</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[8, 9]</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Sum = 5 + 6 + 8 + 9 = 28</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Average = 28 ÷ 4 = 7</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Final Output (after applying 2×2 average box filter):</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Filtered Output = [</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[3, 4],</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[6, 7]</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39922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6FCE49-D474-18B4-FBD9-A50EC67F1B17}"/>
              </a:ext>
            </a:extLst>
          </p:cNvPr>
          <p:cNvSpPr txBox="1"/>
          <p:nvPr/>
        </p:nvSpPr>
        <p:spPr>
          <a:xfrm>
            <a:off x="3657600" y="57920"/>
            <a:ext cx="7315200" cy="8113760"/>
          </a:xfrm>
          <a:prstGeom prst="rect">
            <a:avLst/>
          </a:prstGeom>
          <a:noFill/>
        </p:spPr>
        <p:txBody>
          <a:bodyPr wrap="square">
            <a:spAutoFit/>
          </a:bodyPr>
          <a:lstStyle/>
          <a:p>
            <a:pPr>
              <a:lnSpc>
                <a:spcPct val="107000"/>
              </a:lnSpc>
              <a:spcAft>
                <a:spcPts val="800"/>
              </a:spcAft>
              <a:buNone/>
            </a:pPr>
            <a:r>
              <a:rPr lang="en-US" b="1" kern="100" dirty="0">
                <a:latin typeface="Times New Roman" panose="02020603050405020304" pitchFamily="18" charset="0"/>
                <a:ea typeface="Calibri" panose="020F0502020204030204" pitchFamily="34" charset="0"/>
                <a:cs typeface="Times New Roman" panose="02020603050405020304" pitchFamily="18" charset="0"/>
              </a:rPr>
              <a:t>MEDIAN FILTER IN ACTION:</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Input Image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[1, 2, 3],</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[4, 5, 6],</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[7, 8, 9]</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Apply a 2×2 median filter.</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each step:</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Take a 2×2 patch.</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List all the numbers inside the patch.</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Sort them.</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Pick the median (middle number)</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Step 1: Top-left position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[1, 2],</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[4, 5]</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Numbers: 1, 2, 4, 5</a:t>
            </a:r>
            <a:b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Sorted: 1, 2, 4, 5</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Middle values: 2 and 4 → Median = (2 + 4) ÷ 2 =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(When even number of values, median = average of middle two.)</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21398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958</Words>
  <Application>Microsoft Office PowerPoint</Application>
  <PresentationFormat>Custom</PresentationFormat>
  <Paragraphs>127</Paragraphs>
  <Slides>11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Stencil</vt:lpstr>
      <vt:lpstr>Symbol</vt:lpstr>
      <vt:lpstr>Times New Roman</vt:lpstr>
      <vt:lpstr>Wide Latin</vt:lpstr>
      <vt:lpstr>思源宋体-Medium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Mohamed Nabil Hussain Z</cp:lastModifiedBy>
  <cp:revision>9</cp:revision>
  <dcterms:created xsi:type="dcterms:W3CDTF">2025-04-26T12:36:02Z</dcterms:created>
  <dcterms:modified xsi:type="dcterms:W3CDTF">2025-04-29T15:48:19Z</dcterms:modified>
</cp:coreProperties>
</file>