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6" r:id="rId8"/>
    <p:sldId id="267" r:id="rId9"/>
    <p:sldId id="261" r:id="rId10"/>
    <p:sldId id="262" r:id="rId11"/>
    <p:sldId id="263" r:id="rId12"/>
    <p:sldId id="264" r:id="rId13"/>
    <p:sldId id="281" r:id="rId14"/>
    <p:sldId id="269" r:id="rId15"/>
    <p:sldId id="268" r:id="rId16"/>
    <p:sldId id="270" r:id="rId17"/>
    <p:sldId id="271" r:id="rId18"/>
    <p:sldId id="282" r:id="rId19"/>
    <p:sldId id="272" r:id="rId20"/>
    <p:sldId id="273" r:id="rId21"/>
    <p:sldId id="274" r:id="rId22"/>
    <p:sldId id="275" r:id="rId23"/>
    <p:sldId id="276" r:id="rId24"/>
    <p:sldId id="277" r:id="rId25"/>
    <p:sldId id="278" r:id="rId26"/>
    <p:sldId id="284" r:id="rId27"/>
    <p:sldId id="279" r:id="rId28"/>
    <p:sldId id="280"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3" autoAdjust="0"/>
    <p:restoredTop sz="94660"/>
  </p:normalViewPr>
  <p:slideViewPr>
    <p:cSldViewPr snapToGrid="0">
      <p:cViewPr varScale="1">
        <p:scale>
          <a:sx n="85" d="100"/>
          <a:sy n="85" d="100"/>
        </p:scale>
        <p:origin x="62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4/22/2024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4/22/2024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4/22/2024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4/22/2024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medlineplus.gov/healthtopic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BC119-0AAD-9642-8142-2F364E305BAB}"/>
              </a:ext>
            </a:extLst>
          </p:cNvPr>
          <p:cNvSpPr>
            <a:spLocks noGrp="1"/>
          </p:cNvSpPr>
          <p:nvPr>
            <p:ph type="ctrTitle"/>
          </p:nvPr>
        </p:nvSpPr>
        <p:spPr>
          <a:xfrm>
            <a:off x="1154955" y="1447801"/>
            <a:ext cx="9244104" cy="2227728"/>
          </a:xfrm>
        </p:spPr>
        <p:txBody>
          <a:bodyPr/>
          <a:lstStyle/>
          <a:p>
            <a:pPr algn="ctr"/>
            <a:r>
              <a:rPr lang="en-US" sz="4000" b="1" dirty="0">
                <a:solidFill>
                  <a:schemeClr val="tx1"/>
                </a:solidFill>
                <a:latin typeface="Calibri" panose="020F0502020204030204" pitchFamily="34" charset="0"/>
                <a:ea typeface="Calibri" panose="020F0502020204030204" pitchFamily="34" charset="0"/>
                <a:cs typeface="Calibri" panose="020F0502020204030204" pitchFamily="34" charset="0"/>
              </a:rPr>
              <a:t>Medical Chatbot </a:t>
            </a:r>
            <a:r>
              <a:rPr lang="en-US" sz="4300" b="1" dirty="0">
                <a:solidFill>
                  <a:schemeClr val="tx1"/>
                </a:solidFill>
                <a:latin typeface="Calibri" panose="020F0502020204030204" pitchFamily="34" charset="0"/>
                <a:ea typeface="Calibri" panose="020F0502020204030204" pitchFamily="34" charset="0"/>
                <a:cs typeface="Calibri" panose="020F0502020204030204" pitchFamily="34" charset="0"/>
              </a:rPr>
              <a:t>Development</a:t>
            </a:r>
            <a:r>
              <a:rPr lang="en-US" sz="4000" b="1" dirty="0">
                <a:solidFill>
                  <a:schemeClr val="tx1"/>
                </a:solidFill>
                <a:latin typeface="Calibri" panose="020F0502020204030204" pitchFamily="34" charset="0"/>
                <a:ea typeface="Calibri" panose="020F0502020204030204" pitchFamily="34" charset="0"/>
                <a:cs typeface="Calibri" panose="020F0502020204030204" pitchFamily="34" charset="0"/>
              </a:rPr>
              <a:t>: Utilizing Knowledge Graph &amp; Machine Learning Techniques</a:t>
            </a:r>
            <a:endParaRPr lang="en-IN" sz="4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0508C32F-245C-ED48-462B-4AC5A179A5B0}"/>
              </a:ext>
            </a:extLst>
          </p:cNvPr>
          <p:cNvSpPr>
            <a:spLocks noGrp="1"/>
          </p:cNvSpPr>
          <p:nvPr>
            <p:ph type="subTitle" idx="1"/>
          </p:nvPr>
        </p:nvSpPr>
        <p:spPr/>
        <p:txBody>
          <a:bodyPr>
            <a:noAutofit/>
          </a:bodyPr>
          <a:lstStyle/>
          <a:p>
            <a:r>
              <a:rPr lang="en-US" sz="2800" b="1" dirty="0">
                <a:solidFill>
                  <a:schemeClr val="tx1"/>
                </a:solidFill>
                <a:latin typeface="Calibri"/>
                <a:ea typeface="+mn-lt"/>
                <a:cs typeface="Calibri"/>
              </a:rPr>
              <a:t>19CCE495 : Project phase 1</a:t>
            </a:r>
            <a:endParaRPr lang="en-US" sz="2800" b="1" dirty="0">
              <a:solidFill>
                <a:schemeClr val="tx1"/>
              </a:solidFill>
              <a:latin typeface="Calibri"/>
              <a:cs typeface="Calibri"/>
            </a:endParaRPr>
          </a:p>
          <a:p>
            <a:r>
              <a:rPr lang="en-US" sz="2800" b="1" dirty="0">
                <a:solidFill>
                  <a:schemeClr val="tx1"/>
                </a:solidFill>
                <a:latin typeface="Calibri"/>
                <a:ea typeface="Cambria"/>
                <a:cs typeface="Calibri"/>
              </a:rPr>
              <a:t>TEAM ID             : ECE013</a:t>
            </a:r>
            <a:endParaRPr lang="en-US" sz="2800" b="1" dirty="0">
              <a:solidFill>
                <a:schemeClr val="tx1"/>
              </a:solidFill>
              <a:latin typeface="Calibri"/>
              <a:cs typeface="Calibri"/>
            </a:endParaRPr>
          </a:p>
          <a:p>
            <a:r>
              <a:rPr lang="en-US" sz="2800" b="1" dirty="0">
                <a:solidFill>
                  <a:schemeClr val="tx1"/>
                </a:solidFill>
                <a:latin typeface="Calibri"/>
                <a:ea typeface="Cambria"/>
                <a:cs typeface="Calibri"/>
              </a:rPr>
              <a:t>Project Advisor : Ms. Prabha G</a:t>
            </a:r>
          </a:p>
          <a:p>
            <a:endParaRPr lang="en-IN" sz="2800" dirty="0">
              <a:solidFill>
                <a:schemeClr val="tx1"/>
              </a:solidFill>
            </a:endParaRPr>
          </a:p>
        </p:txBody>
      </p:sp>
    </p:spTree>
    <p:extLst>
      <p:ext uri="{BB962C8B-B14F-4D97-AF65-F5344CB8AC3E}">
        <p14:creationId xmlns:p14="http://schemas.microsoft.com/office/powerpoint/2010/main" val="4111997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86EC03-3A67-5413-FF6C-935CB8F64534}"/>
              </a:ext>
            </a:extLst>
          </p:cNvPr>
          <p:cNvSpPr txBox="1"/>
          <p:nvPr/>
        </p:nvSpPr>
        <p:spPr>
          <a:xfrm>
            <a:off x="385482" y="169438"/>
            <a:ext cx="6096000" cy="646331"/>
          </a:xfrm>
          <a:prstGeom prst="rect">
            <a:avLst/>
          </a:prstGeom>
          <a:noFill/>
        </p:spPr>
        <p:txBody>
          <a:bodyPr wrap="square">
            <a:spAutoFit/>
          </a:bodyPr>
          <a:lstStyle/>
          <a:p>
            <a:r>
              <a:rPr lang="en-US" sz="3600" b="1" dirty="0">
                <a:latin typeface="Calibri" panose="020F0502020204030204" pitchFamily="34" charset="0"/>
                <a:ea typeface="Calibri" panose="020F0502020204030204" pitchFamily="34" charset="0"/>
                <a:cs typeface="Calibri" panose="020F0502020204030204" pitchFamily="34" charset="0"/>
              </a:rPr>
              <a:t>Cont..</a:t>
            </a:r>
            <a:endParaRPr lang="en-IN" sz="36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Content Placeholder 4">
            <a:extLst>
              <a:ext uri="{FF2B5EF4-FFF2-40B4-BE49-F238E27FC236}">
                <a16:creationId xmlns:a16="http://schemas.microsoft.com/office/drawing/2014/main" id="{83C317FB-D183-DA2A-71EE-CCD1897E2B44}"/>
              </a:ext>
            </a:extLst>
          </p:cNvPr>
          <p:cNvGraphicFramePr>
            <a:graphicFrameLocks/>
          </p:cNvGraphicFramePr>
          <p:nvPr>
            <p:extLst>
              <p:ext uri="{D42A27DB-BD31-4B8C-83A1-F6EECF244321}">
                <p14:modId xmlns:p14="http://schemas.microsoft.com/office/powerpoint/2010/main" val="412101064"/>
              </p:ext>
            </p:extLst>
          </p:nvPr>
        </p:nvGraphicFramePr>
        <p:xfrm>
          <a:off x="484095" y="815769"/>
          <a:ext cx="11053482" cy="5629855"/>
        </p:xfrm>
        <a:graphic>
          <a:graphicData uri="http://schemas.openxmlformats.org/drawingml/2006/table">
            <a:tbl>
              <a:tblPr firstRow="1" bandRow="1">
                <a:tableStyleId>{073A0DAA-6AF3-43AB-8588-CEC1D06C72B9}</a:tableStyleId>
              </a:tblPr>
              <a:tblGrid>
                <a:gridCol w="1991696">
                  <a:extLst>
                    <a:ext uri="{9D8B030D-6E8A-4147-A177-3AD203B41FA5}">
                      <a16:colId xmlns:a16="http://schemas.microsoft.com/office/drawing/2014/main" val="2852869063"/>
                    </a:ext>
                  </a:extLst>
                </a:gridCol>
                <a:gridCol w="737710">
                  <a:extLst>
                    <a:ext uri="{9D8B030D-6E8A-4147-A177-3AD203B41FA5}">
                      <a16:colId xmlns:a16="http://schemas.microsoft.com/office/drawing/2014/main" val="2341171474"/>
                    </a:ext>
                  </a:extLst>
                </a:gridCol>
                <a:gridCol w="1470476">
                  <a:extLst>
                    <a:ext uri="{9D8B030D-6E8A-4147-A177-3AD203B41FA5}">
                      <a16:colId xmlns:a16="http://schemas.microsoft.com/office/drawing/2014/main" val="1115954301"/>
                    </a:ext>
                  </a:extLst>
                </a:gridCol>
                <a:gridCol w="1445630">
                  <a:extLst>
                    <a:ext uri="{9D8B030D-6E8A-4147-A177-3AD203B41FA5}">
                      <a16:colId xmlns:a16="http://schemas.microsoft.com/office/drawing/2014/main" val="3570875284"/>
                    </a:ext>
                  </a:extLst>
                </a:gridCol>
                <a:gridCol w="1760758">
                  <a:extLst>
                    <a:ext uri="{9D8B030D-6E8A-4147-A177-3AD203B41FA5}">
                      <a16:colId xmlns:a16="http://schemas.microsoft.com/office/drawing/2014/main" val="2228610916"/>
                    </a:ext>
                  </a:extLst>
                </a:gridCol>
                <a:gridCol w="1708466">
                  <a:extLst>
                    <a:ext uri="{9D8B030D-6E8A-4147-A177-3AD203B41FA5}">
                      <a16:colId xmlns:a16="http://schemas.microsoft.com/office/drawing/2014/main" val="3223122039"/>
                    </a:ext>
                  </a:extLst>
                </a:gridCol>
                <a:gridCol w="1938746">
                  <a:extLst>
                    <a:ext uri="{9D8B030D-6E8A-4147-A177-3AD203B41FA5}">
                      <a16:colId xmlns:a16="http://schemas.microsoft.com/office/drawing/2014/main" val="418865488"/>
                    </a:ext>
                  </a:extLst>
                </a:gridCol>
              </a:tblGrid>
              <a:tr h="8559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latin typeface="Calibri" panose="020F0502020204030204" pitchFamily="34" charset="0"/>
                          <a:ea typeface="Calibri" panose="020F0502020204030204" pitchFamily="34" charset="0"/>
                          <a:cs typeface="Calibri" panose="020F0502020204030204" pitchFamily="34" charset="0"/>
                        </a:rPr>
                        <a:t>Title of the paper</a:t>
                      </a:r>
                    </a:p>
                    <a:p>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Year</a:t>
                      </a:r>
                    </a:p>
                  </a:txBody>
                  <a:tcPr/>
                </a:tc>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Authors</a:t>
                      </a:r>
                    </a:p>
                  </a:txBody>
                  <a:tcPr/>
                </a:tc>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Publication</a:t>
                      </a:r>
                    </a:p>
                  </a:txBody>
                  <a:tcPr/>
                </a:tc>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Comments</a:t>
                      </a:r>
                    </a:p>
                  </a:txBody>
                  <a:tcPr/>
                </a:tc>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Advantages</a:t>
                      </a:r>
                    </a:p>
                  </a:txBody>
                  <a:tcPr/>
                </a:tc>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Drawbacks</a:t>
                      </a:r>
                    </a:p>
                  </a:txBody>
                  <a:tcPr/>
                </a:tc>
                <a:extLst>
                  <a:ext uri="{0D108BD9-81ED-4DB2-BD59-A6C34878D82A}">
                    <a16:rowId xmlns:a16="http://schemas.microsoft.com/office/drawing/2014/main" val="3412392146"/>
                  </a:ext>
                </a:extLst>
              </a:tr>
              <a:tr h="2482238">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A Survey on Knowledge Graphs: Representation, Acquisition, and Applications</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400" dirty="0">
                          <a:latin typeface="Calibri" panose="020F0502020204030204" pitchFamily="34" charset="0"/>
                          <a:ea typeface="Calibri" panose="020F0502020204030204" pitchFamily="34" charset="0"/>
                          <a:cs typeface="Calibri" panose="020F0502020204030204" pitchFamily="34" charset="0"/>
                        </a:rPr>
                        <a:t>2021</a:t>
                      </a:r>
                    </a:p>
                  </a:txBody>
                  <a:tcPr/>
                </a:tc>
                <a:tc>
                  <a:txBody>
                    <a:bodyPr/>
                    <a:lstStyle/>
                    <a:p>
                      <a:pPr algn="ctr"/>
                      <a:r>
                        <a:rPr lang="en-IN" sz="1400" dirty="0" err="1">
                          <a:latin typeface="Calibri" panose="020F0502020204030204" pitchFamily="34" charset="0"/>
                          <a:ea typeface="Calibri" panose="020F0502020204030204" pitchFamily="34" charset="0"/>
                          <a:cs typeface="Calibri" panose="020F0502020204030204" pitchFamily="34" charset="0"/>
                        </a:rPr>
                        <a:t>Shaoxiong</a:t>
                      </a:r>
                      <a:r>
                        <a:rPr lang="en-IN" sz="1400" dirty="0">
                          <a:latin typeface="Calibri" panose="020F0502020204030204" pitchFamily="34" charset="0"/>
                          <a:ea typeface="Calibri" panose="020F0502020204030204" pitchFamily="34" charset="0"/>
                          <a:cs typeface="Calibri" panose="020F0502020204030204" pitchFamily="34" charset="0"/>
                        </a:rPr>
                        <a:t> Ji , </a:t>
                      </a:r>
                      <a:r>
                        <a:rPr lang="en-IN" sz="1400" dirty="0" err="1">
                          <a:latin typeface="Calibri" panose="020F0502020204030204" pitchFamily="34" charset="0"/>
                          <a:ea typeface="Calibri" panose="020F0502020204030204" pitchFamily="34" charset="0"/>
                          <a:cs typeface="Calibri" panose="020F0502020204030204" pitchFamily="34" charset="0"/>
                        </a:rPr>
                        <a:t>Shirui</a:t>
                      </a:r>
                      <a:r>
                        <a:rPr lang="en-IN" sz="1400" dirty="0">
                          <a:latin typeface="Calibri" panose="020F0502020204030204" pitchFamily="34" charset="0"/>
                          <a:ea typeface="Calibri" panose="020F0502020204030204" pitchFamily="34" charset="0"/>
                          <a:cs typeface="Calibri" panose="020F0502020204030204" pitchFamily="34" charset="0"/>
                        </a:rPr>
                        <a:t> Pan,</a:t>
                      </a:r>
                      <a:r>
                        <a:rPr lang="fi-FI" sz="1400" dirty="0">
                          <a:latin typeface="Calibri" panose="020F0502020204030204" pitchFamily="34" charset="0"/>
                          <a:ea typeface="Calibri" panose="020F0502020204030204" pitchFamily="34" charset="0"/>
                          <a:cs typeface="Calibri" panose="020F0502020204030204" pitchFamily="34" charset="0"/>
                        </a:rPr>
                        <a:t> Pekka Marttinen , and Philip S. Yu</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ea typeface="Calibri" panose="020F0502020204030204" pitchFamily="34" charset="0"/>
                          <a:cs typeface="Calibri" panose="020F0502020204030204" pitchFamily="34" charset="0"/>
                        </a:rPr>
                        <a:t>IEEE TRANSACTIONS ON NEURAL NETWORKS AND LEARNING SYSTEMS</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The paper's strength lies in its thorough coverage of recent advancements and emerging trends in knowledge graph research.</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Comprehensive Review of Knowledge Graph Research</a:t>
                      </a:r>
                    </a:p>
                    <a:p>
                      <a:pPr marL="285750" indent="-285750">
                        <a:buFont typeface="Arial" panose="020B0604020202020204"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Structured Categorization and Taxonomies</a:t>
                      </a:r>
                    </a:p>
                  </a:txBody>
                  <a:tcPr/>
                </a:tc>
                <a:tc>
                  <a:txBody>
                    <a:bodyPr/>
                    <a:lstStyle/>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Complexity and Accessibility of Advanced Topics.</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Potential Lack of Specific Focus.</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23294015"/>
                  </a:ext>
                </a:extLst>
              </a:tr>
              <a:tr h="22916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Calibri" panose="020F0502020204030204" pitchFamily="34" charset="0"/>
                          <a:ea typeface="Calibri" panose="020F0502020204030204" pitchFamily="34" charset="0"/>
                          <a:cs typeface="Calibri" panose="020F0502020204030204" pitchFamily="34" charset="0"/>
                        </a:rPr>
                        <a:t>Research on medical question answering system based on knowledge graph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Calibri" panose="020F0502020204030204" pitchFamily="34" charset="0"/>
                          <a:ea typeface="Calibri" panose="020F0502020204030204" pitchFamily="34" charset="0"/>
                          <a:cs typeface="Calibri" panose="020F0502020204030204" pitchFamily="34" charset="0"/>
                        </a:rPr>
                        <a:t>2021</a:t>
                      </a:r>
                    </a:p>
                  </a:txBody>
                  <a:tcPr/>
                </a:tc>
                <a:tc>
                  <a:txBody>
                    <a:bodyPr/>
                    <a:lstStyle/>
                    <a:p>
                      <a:pPr algn="l" rtl="0" fontAlgn="auto"/>
                      <a:r>
                        <a:rPr lang="en-US" sz="1400" dirty="0" err="1">
                          <a:effectLst/>
                          <a:latin typeface="Calibri" panose="020F0502020204030204" pitchFamily="34" charset="0"/>
                          <a:ea typeface="Calibri" panose="020F0502020204030204" pitchFamily="34" charset="0"/>
                          <a:cs typeface="Calibri" panose="020F0502020204030204" pitchFamily="34" charset="0"/>
                        </a:rPr>
                        <a:t>Zhhixue</a:t>
                      </a:r>
                      <a:r>
                        <a:rPr lang="en-US" sz="1400" dirty="0">
                          <a:effectLst/>
                          <a:latin typeface="Calibri" panose="020F0502020204030204" pitchFamily="34" charset="0"/>
                          <a:ea typeface="Calibri" panose="020F0502020204030204" pitchFamily="34" charset="0"/>
                          <a:cs typeface="Calibri" panose="020F0502020204030204" pitchFamily="34" charset="0"/>
                        </a:rPr>
                        <a:t> Jiang, </a:t>
                      </a:r>
                      <a:r>
                        <a:rPr lang="en-US" sz="1400" dirty="0" err="1">
                          <a:effectLst/>
                          <a:latin typeface="Calibri" panose="020F0502020204030204" pitchFamily="34" charset="0"/>
                          <a:ea typeface="Calibri" panose="020F0502020204030204" pitchFamily="34" charset="0"/>
                          <a:cs typeface="Calibri" panose="020F0502020204030204" pitchFamily="34" charset="0"/>
                        </a:rPr>
                        <a:t>Chengying</a:t>
                      </a:r>
                      <a:r>
                        <a:rPr lang="en-US" sz="1400" dirty="0">
                          <a:effectLst/>
                          <a:latin typeface="Calibri" panose="020F0502020204030204" pitchFamily="34" charset="0"/>
                          <a:ea typeface="Calibri" panose="020F0502020204030204" pitchFamily="34" charset="0"/>
                          <a:cs typeface="Calibri" panose="020F0502020204030204" pitchFamily="34" charset="0"/>
                        </a:rPr>
                        <a:t> Chi, And </a:t>
                      </a:r>
                    </a:p>
                    <a:p>
                      <a:pPr lvl="0" algn="l">
                        <a:buNone/>
                      </a:pPr>
                      <a:r>
                        <a:rPr lang="en-US" sz="1400" dirty="0" err="1">
                          <a:effectLst/>
                          <a:latin typeface="Calibri" panose="020F0502020204030204" pitchFamily="34" charset="0"/>
                          <a:ea typeface="Calibri" panose="020F0502020204030204" pitchFamily="34" charset="0"/>
                          <a:cs typeface="Calibri" panose="020F0502020204030204" pitchFamily="34" charset="0"/>
                        </a:rPr>
                        <a:t>Yunyun</a:t>
                      </a:r>
                      <a:r>
                        <a:rPr lang="en-US" sz="1400" dirty="0">
                          <a:effectLst/>
                          <a:latin typeface="Calibri" panose="020F0502020204030204" pitchFamily="34" charset="0"/>
                          <a:ea typeface="Calibri" panose="020F0502020204030204" pitchFamily="34" charset="0"/>
                          <a:cs typeface="Calibri" panose="020F0502020204030204" pitchFamily="34" charset="0"/>
                        </a:rPr>
                        <a:t> </a:t>
                      </a:r>
                      <a:r>
                        <a:rPr lang="en-US" sz="1400" dirty="0" err="1">
                          <a:effectLst/>
                          <a:latin typeface="Calibri" panose="020F0502020204030204" pitchFamily="34" charset="0"/>
                          <a:ea typeface="Calibri" panose="020F0502020204030204" pitchFamily="34" charset="0"/>
                          <a:cs typeface="Calibri" panose="020F0502020204030204" pitchFamily="34" charset="0"/>
                        </a:rPr>
                        <a:t>Ahan</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Calibri" panose="020F0502020204030204" pitchFamily="34" charset="0"/>
                          <a:ea typeface="Calibri" panose="020F0502020204030204" pitchFamily="34" charset="0"/>
                          <a:cs typeface="Calibri" panose="020F0502020204030204" pitchFamily="34" charset="0"/>
                        </a:rPr>
                        <a:t>IEEE Access</a:t>
                      </a:r>
                    </a:p>
                  </a:txBody>
                  <a:tcPr/>
                </a:tc>
                <a:tc>
                  <a:txBody>
                    <a:bodyPr/>
                    <a:lstStyle/>
                    <a:p>
                      <a:pPr marL="285750" indent="-285750" algn="l" rtl="0" fontAlgn="auto">
                        <a:buFont typeface="Arial"/>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An detailed explanation &amp; experiment based on knowledge graph &amp; also query Q&amp;A system. </a:t>
                      </a:r>
                    </a:p>
                  </a:txBody>
                  <a:tcPr/>
                </a:tc>
                <a:tc>
                  <a:txBody>
                    <a:bodyPr/>
                    <a:lstStyle/>
                    <a:p>
                      <a:pPr marL="285750" indent="-285750">
                        <a:buFont typeface="Arial" panose="020B0604020202020204"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A Detailed Research on Knowledge graph and question answering system  was given.</a:t>
                      </a:r>
                    </a:p>
                    <a:p>
                      <a:pPr marL="0" indent="0">
                        <a:buFont typeface="Arial" panose="020B0604020202020204" pitchFamily="34" charset="0"/>
                        <a:buNone/>
                      </a:pP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The attribute from the data are very less only drug , symptom and disease names are considered so accuracy low.</a:t>
                      </a:r>
                    </a:p>
                  </a:txBody>
                  <a:tcPr/>
                </a:tc>
                <a:extLst>
                  <a:ext uri="{0D108BD9-81ED-4DB2-BD59-A6C34878D82A}">
                    <a16:rowId xmlns:a16="http://schemas.microsoft.com/office/drawing/2014/main" val="2066568578"/>
                  </a:ext>
                </a:extLst>
              </a:tr>
            </a:tbl>
          </a:graphicData>
        </a:graphic>
      </p:graphicFrame>
    </p:spTree>
    <p:extLst>
      <p:ext uri="{BB962C8B-B14F-4D97-AF65-F5344CB8AC3E}">
        <p14:creationId xmlns:p14="http://schemas.microsoft.com/office/powerpoint/2010/main" val="546477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792A52-7D71-6AD4-6C71-861ADCCD1AC9}"/>
              </a:ext>
            </a:extLst>
          </p:cNvPr>
          <p:cNvSpPr txBox="1"/>
          <p:nvPr/>
        </p:nvSpPr>
        <p:spPr>
          <a:xfrm>
            <a:off x="98613" y="-109917"/>
            <a:ext cx="6096000" cy="646331"/>
          </a:xfrm>
          <a:prstGeom prst="rect">
            <a:avLst/>
          </a:prstGeom>
          <a:noFill/>
        </p:spPr>
        <p:txBody>
          <a:bodyPr wrap="square">
            <a:spAutoFit/>
          </a:bodyPr>
          <a:lstStyle/>
          <a:p>
            <a:r>
              <a:rPr lang="en-US" sz="3600" b="1" dirty="0">
                <a:latin typeface="Calibri" panose="020F0502020204030204" pitchFamily="34" charset="0"/>
                <a:ea typeface="Calibri" panose="020F0502020204030204" pitchFamily="34" charset="0"/>
                <a:cs typeface="Calibri" panose="020F0502020204030204" pitchFamily="34" charset="0"/>
              </a:rPr>
              <a:t>Cont..</a:t>
            </a:r>
            <a:endParaRPr lang="en-IN" sz="36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C4EABB76-22D9-C6A0-FA37-5C0FC6E3C1E3}"/>
              </a:ext>
            </a:extLst>
          </p:cNvPr>
          <p:cNvGraphicFramePr>
            <a:graphicFrameLocks noGrp="1"/>
          </p:cNvGraphicFramePr>
          <p:nvPr>
            <p:extLst>
              <p:ext uri="{D42A27DB-BD31-4B8C-83A1-F6EECF244321}">
                <p14:modId xmlns:p14="http://schemas.microsoft.com/office/powerpoint/2010/main" val="2564130196"/>
              </p:ext>
            </p:extLst>
          </p:nvPr>
        </p:nvGraphicFramePr>
        <p:xfrm>
          <a:off x="116543" y="536414"/>
          <a:ext cx="11976845" cy="6126480"/>
        </p:xfrm>
        <a:graphic>
          <a:graphicData uri="http://schemas.openxmlformats.org/drawingml/2006/table">
            <a:tbl>
              <a:tblPr firstRow="1" bandRow="1">
                <a:tableStyleId>{073A0DAA-6AF3-43AB-8588-CEC1D06C72B9}</a:tableStyleId>
              </a:tblPr>
              <a:tblGrid>
                <a:gridCol w="1935426">
                  <a:extLst>
                    <a:ext uri="{9D8B030D-6E8A-4147-A177-3AD203B41FA5}">
                      <a16:colId xmlns:a16="http://schemas.microsoft.com/office/drawing/2014/main" val="3230281717"/>
                    </a:ext>
                  </a:extLst>
                </a:gridCol>
                <a:gridCol w="664690">
                  <a:extLst>
                    <a:ext uri="{9D8B030D-6E8A-4147-A177-3AD203B41FA5}">
                      <a16:colId xmlns:a16="http://schemas.microsoft.com/office/drawing/2014/main" val="1281280619"/>
                    </a:ext>
                  </a:extLst>
                </a:gridCol>
                <a:gridCol w="1415004">
                  <a:extLst>
                    <a:ext uri="{9D8B030D-6E8A-4147-A177-3AD203B41FA5}">
                      <a16:colId xmlns:a16="http://schemas.microsoft.com/office/drawing/2014/main" val="717022364"/>
                    </a:ext>
                  </a:extLst>
                </a:gridCol>
                <a:gridCol w="1626772">
                  <a:extLst>
                    <a:ext uri="{9D8B030D-6E8A-4147-A177-3AD203B41FA5}">
                      <a16:colId xmlns:a16="http://schemas.microsoft.com/office/drawing/2014/main" val="4216064601"/>
                    </a:ext>
                  </a:extLst>
                </a:gridCol>
                <a:gridCol w="2797730">
                  <a:extLst>
                    <a:ext uri="{9D8B030D-6E8A-4147-A177-3AD203B41FA5}">
                      <a16:colId xmlns:a16="http://schemas.microsoft.com/office/drawing/2014/main" val="2644064183"/>
                    </a:ext>
                  </a:extLst>
                </a:gridCol>
                <a:gridCol w="1626772">
                  <a:extLst>
                    <a:ext uri="{9D8B030D-6E8A-4147-A177-3AD203B41FA5}">
                      <a16:colId xmlns:a16="http://schemas.microsoft.com/office/drawing/2014/main" val="3031527653"/>
                    </a:ext>
                  </a:extLst>
                </a:gridCol>
                <a:gridCol w="1910451">
                  <a:extLst>
                    <a:ext uri="{9D8B030D-6E8A-4147-A177-3AD203B41FA5}">
                      <a16:colId xmlns:a16="http://schemas.microsoft.com/office/drawing/2014/main" val="260418188"/>
                    </a:ext>
                  </a:extLst>
                </a:gridCol>
              </a:tblGrid>
              <a:tr h="50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Calibri" panose="020F0502020204030204" pitchFamily="34" charset="0"/>
                          <a:ea typeface="Calibri" panose="020F0502020204030204" pitchFamily="34" charset="0"/>
                          <a:cs typeface="Calibri" panose="020F0502020204030204" pitchFamily="34" charset="0"/>
                        </a:rPr>
                        <a:t>Title of the paper</a:t>
                      </a:r>
                    </a:p>
                    <a:p>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Year</a:t>
                      </a: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Authors</a:t>
                      </a: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Publication</a:t>
                      </a: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Comments</a:t>
                      </a: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Advantages</a:t>
                      </a: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Drawbacks</a:t>
                      </a:r>
                    </a:p>
                  </a:txBody>
                  <a:tcPr/>
                </a:tc>
                <a:extLst>
                  <a:ext uri="{0D108BD9-81ED-4DB2-BD59-A6C34878D82A}">
                    <a16:rowId xmlns:a16="http://schemas.microsoft.com/office/drawing/2014/main" val="3897730251"/>
                  </a:ext>
                </a:extLst>
              </a:tr>
              <a:tr h="1963438">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Towards electronic health record-based medical knowledge graph construction, completion, and applications: A literature study.</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2023</a:t>
                      </a: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Lino Murali </a:t>
                      </a:r>
                      <a:r>
                        <a:rPr lang="en-IN" sz="1400" dirty="0" err="1">
                          <a:latin typeface="Calibri" panose="020F0502020204030204" pitchFamily="34" charset="0"/>
                          <a:ea typeface="Calibri" panose="020F0502020204030204" pitchFamily="34" charset="0"/>
                          <a:cs typeface="Calibri" panose="020F0502020204030204" pitchFamily="34" charset="0"/>
                        </a:rPr>
                        <a:t>a,c</a:t>
                      </a:r>
                      <a:r>
                        <a:rPr lang="en-IN" sz="1400" dirty="0">
                          <a:latin typeface="Calibri" panose="020F0502020204030204" pitchFamily="34" charset="0"/>
                          <a:ea typeface="Calibri" panose="020F0502020204030204" pitchFamily="34" charset="0"/>
                          <a:cs typeface="Calibri" panose="020F0502020204030204" pitchFamily="34" charset="0"/>
                        </a:rPr>
                        <a:t> , G. </a:t>
                      </a:r>
                      <a:r>
                        <a:rPr lang="en-IN" sz="1400" dirty="0" err="1">
                          <a:latin typeface="Calibri" panose="020F0502020204030204" pitchFamily="34" charset="0"/>
                          <a:ea typeface="Calibri" panose="020F0502020204030204" pitchFamily="34" charset="0"/>
                          <a:cs typeface="Calibri" panose="020F0502020204030204" pitchFamily="34" charset="0"/>
                        </a:rPr>
                        <a:t>Gopakumar</a:t>
                      </a:r>
                      <a:r>
                        <a:rPr lang="en-IN" sz="1400" dirty="0">
                          <a:latin typeface="Calibri" panose="020F0502020204030204" pitchFamily="34" charset="0"/>
                          <a:ea typeface="Calibri" panose="020F0502020204030204" pitchFamily="34" charset="0"/>
                          <a:cs typeface="Calibri" panose="020F0502020204030204" pitchFamily="34" charset="0"/>
                        </a:rPr>
                        <a:t> b , </a:t>
                      </a:r>
                      <a:r>
                        <a:rPr lang="en-IN" sz="1400" dirty="0" err="1">
                          <a:latin typeface="Calibri" panose="020F0502020204030204" pitchFamily="34" charset="0"/>
                          <a:ea typeface="Calibri" panose="020F0502020204030204" pitchFamily="34" charset="0"/>
                          <a:cs typeface="Calibri" panose="020F0502020204030204" pitchFamily="34" charset="0"/>
                        </a:rPr>
                        <a:t>Daleesha</a:t>
                      </a:r>
                      <a:r>
                        <a:rPr lang="en-IN" sz="1400" dirty="0">
                          <a:latin typeface="Calibri" panose="020F0502020204030204" pitchFamily="34" charset="0"/>
                          <a:ea typeface="Calibri" panose="020F0502020204030204" pitchFamily="34" charset="0"/>
                          <a:cs typeface="Calibri" panose="020F0502020204030204" pitchFamily="34" charset="0"/>
                        </a:rPr>
                        <a:t> M. Viswanathan c , Prema </a:t>
                      </a:r>
                      <a:r>
                        <a:rPr lang="en-IN" sz="1400" dirty="0" err="1">
                          <a:latin typeface="Calibri" panose="020F0502020204030204" pitchFamily="34" charset="0"/>
                          <a:ea typeface="Calibri" panose="020F0502020204030204" pitchFamily="34" charset="0"/>
                          <a:cs typeface="Calibri" panose="020F0502020204030204" pitchFamily="34" charset="0"/>
                        </a:rPr>
                        <a:t>Nedungadi</a:t>
                      </a:r>
                      <a:r>
                        <a:rPr lang="en-IN" sz="1400" dirty="0">
                          <a:latin typeface="Calibri" panose="020F0502020204030204" pitchFamily="34" charset="0"/>
                          <a:ea typeface="Calibri" panose="020F0502020204030204" pitchFamily="34" charset="0"/>
                          <a:cs typeface="Calibri" panose="020F0502020204030204" pitchFamily="34" charset="0"/>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Calibri" panose="020F0502020204030204" pitchFamily="34" charset="0"/>
                          <a:ea typeface="Calibri" panose="020F0502020204030204" pitchFamily="34" charset="0"/>
                          <a:cs typeface="Calibri" panose="020F0502020204030204" pitchFamily="34" charset="0"/>
                        </a:rPr>
                        <a:t>Elsevier Journal of Bio medical information's</a:t>
                      </a:r>
                    </a:p>
                    <a:p>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The use of medical knowledge graphs has the potential to improve healthcare outcomes by extracting new links and hidden patterns from health data sources.</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Challenges faced during construction of EHR- based knowledge graph.</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Different approaches of creating medical knowledge graph and their applications.</a:t>
                      </a:r>
                    </a:p>
                    <a:p>
                      <a:pPr marL="285750" indent="-285750">
                        <a:buFont typeface="Arial" panose="020B0604020202020204" pitchFamily="34" charset="0"/>
                        <a:buChar char="•"/>
                      </a:pP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Some EHR being physical &amp; unstructured can be a challenging in collection of data.</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07812682"/>
                  </a:ext>
                </a:extLst>
              </a:tr>
              <a:tr h="1575211">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Complex Knowledge Base Question Answering: A Survey</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2022</a:t>
                      </a:r>
                    </a:p>
                  </a:txBody>
                  <a:tcPr/>
                </a:tc>
                <a:tc>
                  <a:txBody>
                    <a:bodyPr/>
                    <a:lstStyle/>
                    <a:p>
                      <a:r>
                        <a:rPr lang="en-IN" sz="1400" dirty="0" err="1">
                          <a:latin typeface="Calibri" panose="020F0502020204030204" pitchFamily="34" charset="0"/>
                          <a:ea typeface="Calibri" panose="020F0502020204030204" pitchFamily="34" charset="0"/>
                          <a:cs typeface="Calibri" panose="020F0502020204030204" pitchFamily="34" charset="0"/>
                        </a:rPr>
                        <a:t>Yunshi</a:t>
                      </a:r>
                      <a:r>
                        <a:rPr lang="en-IN" sz="1400" dirty="0">
                          <a:latin typeface="Calibri" panose="020F0502020204030204" pitchFamily="34" charset="0"/>
                          <a:ea typeface="Calibri" panose="020F0502020204030204" pitchFamily="34" charset="0"/>
                          <a:cs typeface="Calibri" panose="020F0502020204030204" pitchFamily="34" charset="0"/>
                        </a:rPr>
                        <a:t> Lan, </a:t>
                      </a:r>
                      <a:r>
                        <a:rPr lang="en-IN" sz="1400" dirty="0" err="1">
                          <a:latin typeface="Calibri" panose="020F0502020204030204" pitchFamily="34" charset="0"/>
                          <a:ea typeface="Calibri" panose="020F0502020204030204" pitchFamily="34" charset="0"/>
                          <a:cs typeface="Calibri" panose="020F0502020204030204" pitchFamily="34" charset="0"/>
                        </a:rPr>
                        <a:t>Gaole</a:t>
                      </a:r>
                      <a:r>
                        <a:rPr lang="en-IN" sz="1400" dirty="0">
                          <a:latin typeface="Calibri" panose="020F0502020204030204" pitchFamily="34" charset="0"/>
                          <a:ea typeface="Calibri" panose="020F0502020204030204" pitchFamily="34" charset="0"/>
                          <a:cs typeface="Calibri" panose="020F0502020204030204" pitchFamily="34" charset="0"/>
                        </a:rPr>
                        <a:t> He , </a:t>
                      </a:r>
                      <a:r>
                        <a:rPr lang="en-IN" sz="1400" dirty="0" err="1">
                          <a:latin typeface="Calibri" panose="020F0502020204030204" pitchFamily="34" charset="0"/>
                          <a:ea typeface="Calibri" panose="020F0502020204030204" pitchFamily="34" charset="0"/>
                          <a:cs typeface="Calibri" panose="020F0502020204030204" pitchFamily="34" charset="0"/>
                        </a:rPr>
                        <a:t>Jinhao</a:t>
                      </a:r>
                      <a:r>
                        <a:rPr lang="en-IN" sz="1400" dirty="0">
                          <a:latin typeface="Calibri" panose="020F0502020204030204" pitchFamily="34" charset="0"/>
                          <a:ea typeface="Calibri" panose="020F0502020204030204" pitchFamily="34" charset="0"/>
                          <a:cs typeface="Calibri" panose="020F0502020204030204" pitchFamily="34" charset="0"/>
                        </a:rPr>
                        <a:t> Jiang, Jing Jiang, Wayne Xin Zhao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ea typeface="Calibri" panose="020F0502020204030204" pitchFamily="34" charset="0"/>
                          <a:cs typeface="Calibri" panose="020F0502020204030204" pitchFamily="34" charset="0"/>
                        </a:rPr>
                        <a:t>IEEE TRANSACTIONS ON KNOWLEDGE AND DATA ENGINEERING</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Overview of recent methods in KBQA with a focus on solving complex questions.</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Key challenges that arise when answering such complex questions.</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Technique used: SP and IR</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SP:</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Interpretability</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Robustness</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Expressiveness</a:t>
                      </a:r>
                    </a:p>
                    <a:p>
                      <a:r>
                        <a:rPr lang="en-US" sz="1400" dirty="0">
                          <a:latin typeface="Calibri" panose="020F0502020204030204" pitchFamily="34" charset="0"/>
                          <a:ea typeface="Calibri" panose="020F0502020204030204" pitchFamily="34" charset="0"/>
                          <a:cs typeface="Calibri" panose="020F0502020204030204" pitchFamily="34" charset="0"/>
                        </a:rPr>
                        <a:t>IR:</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Efficiency</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Flexibility</a:t>
                      </a: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SP:</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Computationally expensive</a:t>
                      </a:r>
                    </a:p>
                    <a:p>
                      <a:pPr marL="0" indent="0">
                        <a:buFont typeface="Arial" panose="020B0604020202020204" pitchFamily="34" charset="0"/>
                        <a:buNone/>
                      </a:pPr>
                      <a:r>
                        <a:rPr lang="en-US" sz="1400" dirty="0">
                          <a:latin typeface="Calibri" panose="020F0502020204030204" pitchFamily="34" charset="0"/>
                          <a:ea typeface="Calibri" panose="020F0502020204030204" pitchFamily="34" charset="0"/>
                          <a:cs typeface="Calibri" panose="020F0502020204030204" pitchFamily="34" charset="0"/>
                        </a:rPr>
                        <a:t>IR:</a:t>
                      </a:r>
                    </a:p>
                    <a:p>
                      <a:pPr marL="285750" indent="-285750">
                        <a:buFont typeface="Arial" panose="020B0604020202020204"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Robustness</a:t>
                      </a:r>
                    </a:p>
                    <a:p>
                      <a:pPr marL="285750" indent="-285750">
                        <a:buFont typeface="Arial" panose="020B0604020202020204"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Expressiveness</a:t>
                      </a:r>
                    </a:p>
                  </a:txBody>
                  <a:tcPr/>
                </a:tc>
                <a:extLst>
                  <a:ext uri="{0D108BD9-81ED-4DB2-BD59-A6C34878D82A}">
                    <a16:rowId xmlns:a16="http://schemas.microsoft.com/office/drawing/2014/main" val="3929022363"/>
                  </a:ext>
                </a:extLst>
              </a:tr>
              <a:tr h="19634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Design and Development of We-CDSS Using Django Framework: Conducing Predictive and Prescriptive Analytics for Coronary Artery Disease</a:t>
                      </a:r>
                    </a:p>
                    <a:p>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2022</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DIVYASHREE N. , (Member, IEEE), AND NANDINI PRASAD K. S., (Senior Member, IEEE)</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IEEE  Access</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This paper is mainly taken into consideration to understand the concepts of Django framework </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Accessibility</a:t>
                      </a:r>
                    </a:p>
                    <a:p>
                      <a:pPr marL="285750" indent="-285750">
                        <a:buFont typeface="Arial" panose="020B0604020202020204"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Security features</a:t>
                      </a:r>
                    </a:p>
                    <a:p>
                      <a:pPr marL="285750" indent="-285750">
                        <a:buFont typeface="Arial" panose="020B0604020202020204"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User - friendly</a:t>
                      </a:r>
                    </a:p>
                  </a:txBody>
                  <a:tcPr/>
                </a:tc>
                <a:tc>
                  <a:txBody>
                    <a:bodyPr/>
                    <a:lstStyle/>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Learning curve</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Upgrades and compatibility</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22075983"/>
                  </a:ext>
                </a:extLst>
              </a:tr>
            </a:tbl>
          </a:graphicData>
        </a:graphic>
      </p:graphicFrame>
    </p:spTree>
    <p:extLst>
      <p:ext uri="{BB962C8B-B14F-4D97-AF65-F5344CB8AC3E}">
        <p14:creationId xmlns:p14="http://schemas.microsoft.com/office/powerpoint/2010/main" val="2411338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844C79-6E2D-D49C-0B02-9D42A153978F}"/>
              </a:ext>
            </a:extLst>
          </p:cNvPr>
          <p:cNvSpPr txBox="1"/>
          <p:nvPr/>
        </p:nvSpPr>
        <p:spPr>
          <a:xfrm>
            <a:off x="-49306" y="-62753"/>
            <a:ext cx="6096000" cy="646331"/>
          </a:xfrm>
          <a:prstGeom prst="rect">
            <a:avLst/>
          </a:prstGeom>
          <a:noFill/>
        </p:spPr>
        <p:txBody>
          <a:bodyPr wrap="square">
            <a:spAutoFit/>
          </a:bodyPr>
          <a:lstStyle/>
          <a:p>
            <a:r>
              <a:rPr lang="en-US" sz="3600" b="1" dirty="0">
                <a:latin typeface="Calibri" panose="020F0502020204030204" pitchFamily="34" charset="0"/>
                <a:ea typeface="Calibri" panose="020F0502020204030204" pitchFamily="34" charset="0"/>
                <a:cs typeface="Calibri" panose="020F0502020204030204" pitchFamily="34" charset="0"/>
              </a:rPr>
              <a:t>Cont..</a:t>
            </a:r>
            <a:endParaRPr lang="en-IN" sz="36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3902B5BE-3365-313F-5696-FBAD3CFDEE97}"/>
              </a:ext>
            </a:extLst>
          </p:cNvPr>
          <p:cNvGraphicFramePr>
            <a:graphicFrameLocks noGrp="1"/>
          </p:cNvGraphicFramePr>
          <p:nvPr>
            <p:extLst>
              <p:ext uri="{D42A27DB-BD31-4B8C-83A1-F6EECF244321}">
                <p14:modId xmlns:p14="http://schemas.microsoft.com/office/powerpoint/2010/main" val="755530305"/>
              </p:ext>
            </p:extLst>
          </p:nvPr>
        </p:nvGraphicFramePr>
        <p:xfrm>
          <a:off x="156882" y="473660"/>
          <a:ext cx="11878235" cy="5731202"/>
        </p:xfrm>
        <a:graphic>
          <a:graphicData uri="http://schemas.openxmlformats.org/drawingml/2006/table">
            <a:tbl>
              <a:tblPr firstRow="1" bandRow="1">
                <a:tableStyleId>{073A0DAA-6AF3-43AB-8588-CEC1D06C72B9}</a:tableStyleId>
              </a:tblPr>
              <a:tblGrid>
                <a:gridCol w="1718649">
                  <a:extLst>
                    <a:ext uri="{9D8B030D-6E8A-4147-A177-3AD203B41FA5}">
                      <a16:colId xmlns:a16="http://schemas.microsoft.com/office/drawing/2014/main" val="3230281717"/>
                    </a:ext>
                  </a:extLst>
                </a:gridCol>
                <a:gridCol w="606138">
                  <a:extLst>
                    <a:ext uri="{9D8B030D-6E8A-4147-A177-3AD203B41FA5}">
                      <a16:colId xmlns:a16="http://schemas.microsoft.com/office/drawing/2014/main" val="1281280619"/>
                    </a:ext>
                  </a:extLst>
                </a:gridCol>
                <a:gridCol w="1381883">
                  <a:extLst>
                    <a:ext uri="{9D8B030D-6E8A-4147-A177-3AD203B41FA5}">
                      <a16:colId xmlns:a16="http://schemas.microsoft.com/office/drawing/2014/main" val="717022364"/>
                    </a:ext>
                  </a:extLst>
                </a:gridCol>
                <a:gridCol w="1385283">
                  <a:extLst>
                    <a:ext uri="{9D8B030D-6E8A-4147-A177-3AD203B41FA5}">
                      <a16:colId xmlns:a16="http://schemas.microsoft.com/office/drawing/2014/main" val="4216064601"/>
                    </a:ext>
                  </a:extLst>
                </a:gridCol>
                <a:gridCol w="2859741">
                  <a:extLst>
                    <a:ext uri="{9D8B030D-6E8A-4147-A177-3AD203B41FA5}">
                      <a16:colId xmlns:a16="http://schemas.microsoft.com/office/drawing/2014/main" val="2644064183"/>
                    </a:ext>
                  </a:extLst>
                </a:gridCol>
                <a:gridCol w="1755305">
                  <a:extLst>
                    <a:ext uri="{9D8B030D-6E8A-4147-A177-3AD203B41FA5}">
                      <a16:colId xmlns:a16="http://schemas.microsoft.com/office/drawing/2014/main" val="3031527653"/>
                    </a:ext>
                  </a:extLst>
                </a:gridCol>
                <a:gridCol w="2171236">
                  <a:extLst>
                    <a:ext uri="{9D8B030D-6E8A-4147-A177-3AD203B41FA5}">
                      <a16:colId xmlns:a16="http://schemas.microsoft.com/office/drawing/2014/main" val="260418188"/>
                    </a:ext>
                  </a:extLst>
                </a:gridCol>
              </a:tblGrid>
              <a:tr h="672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Calibri" panose="020F0502020204030204" pitchFamily="34" charset="0"/>
                          <a:ea typeface="Calibri" panose="020F0502020204030204" pitchFamily="34" charset="0"/>
                          <a:cs typeface="Calibri" panose="020F0502020204030204" pitchFamily="34" charset="0"/>
                        </a:rPr>
                        <a:t>Title of the paper</a:t>
                      </a:r>
                    </a:p>
                    <a:p>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Year</a:t>
                      </a: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Authors</a:t>
                      </a: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Publication</a:t>
                      </a: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Comments</a:t>
                      </a: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Advantages</a:t>
                      </a: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Drawbacks</a:t>
                      </a:r>
                    </a:p>
                  </a:txBody>
                  <a:tcPr/>
                </a:tc>
                <a:extLst>
                  <a:ext uri="{0D108BD9-81ED-4DB2-BD59-A6C34878D82A}">
                    <a16:rowId xmlns:a16="http://schemas.microsoft.com/office/drawing/2014/main" val="3897730251"/>
                  </a:ext>
                </a:extLst>
              </a:tr>
              <a:tr h="1516006">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Question Answering Over Knowledge Graphs: A Case Study in Tourism</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400" dirty="0">
                          <a:latin typeface="Calibri" panose="020F0502020204030204" pitchFamily="34" charset="0"/>
                          <a:ea typeface="Calibri" panose="020F0502020204030204" pitchFamily="34" charset="0"/>
                          <a:cs typeface="Calibri" panose="020F0502020204030204" pitchFamily="34" charset="0"/>
                        </a:rPr>
                        <a:t>2022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Calibri" panose="020F0502020204030204" pitchFamily="34" charset="0"/>
                          <a:ea typeface="Calibri" panose="020F0502020204030204" pitchFamily="34" charset="0"/>
                          <a:cs typeface="Calibri" panose="020F0502020204030204" pitchFamily="34" charset="0"/>
                        </a:rPr>
                        <a:t>Sereh </a:t>
                      </a:r>
                      <a:r>
                        <a:rPr lang="en-US" sz="1400" dirty="0" err="1">
                          <a:effectLst/>
                          <a:latin typeface="Calibri" panose="020F0502020204030204" pitchFamily="34" charset="0"/>
                          <a:ea typeface="Calibri" panose="020F0502020204030204" pitchFamily="34" charset="0"/>
                          <a:cs typeface="Calibri" panose="020F0502020204030204" pitchFamily="34" charset="0"/>
                        </a:rPr>
                        <a:t>Aghaei</a:t>
                      </a:r>
                      <a:r>
                        <a:rPr lang="en-US" sz="1400" dirty="0">
                          <a:effectLst/>
                          <a:latin typeface="Calibri" panose="020F0502020204030204" pitchFamily="34" charset="0"/>
                          <a:ea typeface="Calibri" panose="020F0502020204030204" pitchFamily="34" charset="0"/>
                          <a:cs typeface="Calibri" panose="020F0502020204030204" pitchFamily="34" charset="0"/>
                        </a:rPr>
                        <a:t>, Elie </a:t>
                      </a:r>
                      <a:r>
                        <a:rPr lang="en-US" sz="1400" dirty="0" err="1">
                          <a:effectLst/>
                          <a:latin typeface="Calibri" panose="020F0502020204030204" pitchFamily="34" charset="0"/>
                          <a:ea typeface="Calibri" panose="020F0502020204030204" pitchFamily="34" charset="0"/>
                          <a:cs typeface="Calibri" panose="020F0502020204030204" pitchFamily="34" charset="0"/>
                        </a:rPr>
                        <a:t>Raad</a:t>
                      </a:r>
                      <a:r>
                        <a:rPr lang="en-US" sz="1400" dirty="0">
                          <a:effectLst/>
                          <a:latin typeface="Calibri" panose="020F0502020204030204" pitchFamily="34" charset="0"/>
                          <a:ea typeface="Calibri" panose="020F0502020204030204" pitchFamily="34" charset="0"/>
                          <a:cs typeface="Calibri" panose="020F0502020204030204" pitchFamily="34" charset="0"/>
                        </a:rPr>
                        <a:t>, And Anna </a:t>
                      </a:r>
                      <a:r>
                        <a:rPr lang="en-US" sz="1400" dirty="0" err="1">
                          <a:effectLst/>
                          <a:latin typeface="Calibri" panose="020F0502020204030204" pitchFamily="34" charset="0"/>
                          <a:ea typeface="Calibri" panose="020F0502020204030204" pitchFamily="34" charset="0"/>
                          <a:cs typeface="Calibri" panose="020F0502020204030204" pitchFamily="34" charset="0"/>
                        </a:rPr>
                        <a:t>Fesnel</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Calibri" panose="020F0502020204030204" pitchFamily="34" charset="0"/>
                          <a:ea typeface="Calibri" panose="020F0502020204030204" pitchFamily="34" charset="0"/>
                          <a:cs typeface="Calibri" panose="020F0502020204030204" pitchFamily="34" charset="0"/>
                        </a:rPr>
                        <a:t>IEEE Access</a:t>
                      </a:r>
                    </a:p>
                  </a:txBody>
                  <a:tcPr/>
                </a:tc>
                <a:tc>
                  <a:txBody>
                    <a:bodyPr/>
                    <a:lstStyle/>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Aims to provide answers to natural language questions (NLQs) using </a:t>
                      </a:r>
                      <a:r>
                        <a:rPr lang="en-US" sz="1400" dirty="0" err="1">
                          <a:latin typeface="Calibri" panose="020F0502020204030204" pitchFamily="34" charset="0"/>
                          <a:ea typeface="Calibri" panose="020F0502020204030204" pitchFamily="34" charset="0"/>
                          <a:cs typeface="Calibri" panose="020F0502020204030204" pitchFamily="34" charset="0"/>
                        </a:rPr>
                        <a:t>KGs.</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This paper proposes a two-phase approach to QA-KG for small and medium-sized </a:t>
                      </a:r>
                      <a:r>
                        <a:rPr lang="en-US" sz="1400" dirty="0" err="1">
                          <a:latin typeface="Calibri" panose="020F0502020204030204" pitchFamily="34" charset="0"/>
                          <a:ea typeface="Calibri" panose="020F0502020204030204" pitchFamily="34" charset="0"/>
                          <a:cs typeface="Calibri" panose="020F0502020204030204" pitchFamily="34" charset="0"/>
                        </a:rPr>
                        <a:t>KGs.</a:t>
                      </a:r>
                      <a:endParaRPr lang="en-US"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More scalable</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More accurate</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More flexible</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Time-consuming process</a:t>
                      </a:r>
                    </a:p>
                    <a:p>
                      <a:pPr marL="285750" indent="-285750">
                        <a:buFont typeface="Arial" panose="020B0604020202020204"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Over fitting</a:t>
                      </a:r>
                    </a:p>
                  </a:txBody>
                  <a:tcPr/>
                </a:tc>
                <a:extLst>
                  <a:ext uri="{0D108BD9-81ED-4DB2-BD59-A6C34878D82A}">
                    <a16:rowId xmlns:a16="http://schemas.microsoft.com/office/drawing/2014/main" val="3929022363"/>
                  </a:ext>
                </a:extLst>
              </a:tr>
              <a:tr h="1542181">
                <a:tc>
                  <a:txBody>
                    <a:bodyPr/>
                    <a:lstStyle/>
                    <a:p>
                      <a:r>
                        <a:rPr lang="en-US" sz="1500" dirty="0">
                          <a:latin typeface="Calibri" panose="020F0502020204030204" pitchFamily="34" charset="0"/>
                          <a:ea typeface="Calibri" panose="020F0502020204030204" pitchFamily="34" charset="0"/>
                          <a:cs typeface="Calibri" panose="020F0502020204030204" pitchFamily="34" charset="0"/>
                        </a:rPr>
                        <a:t>Knowledge Graph for China’s Genealogy</a:t>
                      </a:r>
                      <a:endParaRPr lang="en-IN" sz="15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2021</a:t>
                      </a:r>
                    </a:p>
                  </a:txBody>
                  <a:tcPr/>
                </a:tc>
                <a:tc>
                  <a:txBody>
                    <a:bodyPr/>
                    <a:lstStyle/>
                    <a:p>
                      <a:r>
                        <a:rPr lang="en-IN" sz="1500" dirty="0" err="1">
                          <a:latin typeface="Calibri" panose="020F0502020204030204" pitchFamily="34" charset="0"/>
                          <a:ea typeface="Calibri" panose="020F0502020204030204" pitchFamily="34" charset="0"/>
                          <a:cs typeface="Calibri" panose="020F0502020204030204" pitchFamily="34" charset="0"/>
                        </a:rPr>
                        <a:t>Xindong</a:t>
                      </a:r>
                      <a:r>
                        <a:rPr lang="en-IN" sz="1500" dirty="0">
                          <a:latin typeface="Calibri" panose="020F0502020204030204" pitchFamily="34" charset="0"/>
                          <a:ea typeface="Calibri" panose="020F0502020204030204" pitchFamily="34" charset="0"/>
                          <a:cs typeface="Calibri" panose="020F0502020204030204" pitchFamily="34" charset="0"/>
                        </a:rPr>
                        <a:t> Wu , Fellow, IEEE, </a:t>
                      </a:r>
                      <a:r>
                        <a:rPr lang="en-IN" sz="1500" dirty="0" err="1">
                          <a:latin typeface="Calibri" panose="020F0502020204030204" pitchFamily="34" charset="0"/>
                          <a:ea typeface="Calibri" panose="020F0502020204030204" pitchFamily="34" charset="0"/>
                          <a:cs typeface="Calibri" panose="020F0502020204030204" pitchFamily="34" charset="0"/>
                        </a:rPr>
                        <a:t>Tingting</a:t>
                      </a:r>
                      <a:r>
                        <a:rPr lang="en-IN" sz="1500" dirty="0">
                          <a:latin typeface="Calibri" panose="020F0502020204030204" pitchFamily="34" charset="0"/>
                          <a:ea typeface="Calibri" panose="020F0502020204030204" pitchFamily="34" charset="0"/>
                          <a:cs typeface="Calibri" panose="020F0502020204030204" pitchFamily="34" charset="0"/>
                        </a:rPr>
                        <a:t> Jiang Yi Zhu , and </a:t>
                      </a:r>
                      <a:r>
                        <a:rPr lang="en-IN" sz="1500" dirty="0" err="1">
                          <a:latin typeface="Calibri" panose="020F0502020204030204" pitchFamily="34" charset="0"/>
                          <a:ea typeface="Calibri" panose="020F0502020204030204" pitchFamily="34" charset="0"/>
                          <a:cs typeface="Calibri" panose="020F0502020204030204" pitchFamily="34" charset="0"/>
                        </a:rPr>
                        <a:t>Chenyang</a:t>
                      </a:r>
                      <a:r>
                        <a:rPr lang="en-IN" sz="1500" dirty="0">
                          <a:latin typeface="Calibri" panose="020F0502020204030204" pitchFamily="34" charset="0"/>
                          <a:ea typeface="Calibri" panose="020F0502020204030204" pitchFamily="34" charset="0"/>
                          <a:cs typeface="Calibri" panose="020F0502020204030204" pitchFamily="34" charset="0"/>
                        </a:rPr>
                        <a:t> Bu</a:t>
                      </a:r>
                    </a:p>
                  </a:txBody>
                  <a:tcPr/>
                </a:tc>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IEEE TRANSACTIONS ON KNOWLEDGE AND DATA ENGINEERING</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This paper focuses on the development of a genealogical knowledge graph model called </a:t>
                      </a:r>
                      <a:r>
                        <a:rPr lang="en-US" sz="1400" dirty="0" err="1">
                          <a:latin typeface="Calibri" panose="020F0502020204030204" pitchFamily="34" charset="0"/>
                          <a:ea typeface="Calibri" panose="020F0502020204030204" pitchFamily="34" charset="0"/>
                          <a:cs typeface="Calibri" panose="020F0502020204030204" pitchFamily="34" charset="0"/>
                        </a:rPr>
                        <a:t>Huapu</a:t>
                      </a:r>
                      <a:r>
                        <a:rPr lang="en-US" sz="1400" dirty="0">
                          <a:latin typeface="Calibri" panose="020F0502020204030204" pitchFamily="34" charset="0"/>
                          <a:ea typeface="Calibri" panose="020F0502020204030204" pitchFamily="34" charset="0"/>
                          <a:cs typeface="Calibri" panose="020F0502020204030204" pitchFamily="34" charset="0"/>
                        </a:rPr>
                        <a:t>-Kg and  utilize genealogical knowledge graphs. </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Structured data representation</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Query and analysis</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Integration of AI</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Feasibility validation</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Data quality integration</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Scalability</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Complexity</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Expertise requirements</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070086"/>
                  </a:ext>
                </a:extLst>
              </a:tr>
              <a:tr h="1957384">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Automated clinical knowledge graph generation framework for evidence based medicine </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2023</a:t>
                      </a:r>
                    </a:p>
                  </a:txBody>
                  <a:tcPr/>
                </a:tc>
                <a:tc>
                  <a:txBody>
                    <a:bodyPr/>
                    <a:lstStyle/>
                    <a:p>
                      <a:r>
                        <a:rPr lang="en-US" sz="1400" dirty="0" err="1">
                          <a:latin typeface="Calibri" panose="020F0502020204030204" pitchFamily="34" charset="0"/>
                          <a:ea typeface="Calibri" panose="020F0502020204030204" pitchFamily="34" charset="0"/>
                          <a:cs typeface="Calibri" panose="020F0502020204030204" pitchFamily="34" charset="0"/>
                        </a:rPr>
                        <a:t>Fakhare</a:t>
                      </a:r>
                      <a:r>
                        <a:rPr lang="en-US" sz="1400" dirty="0">
                          <a:latin typeface="Calibri" panose="020F0502020204030204" pitchFamily="34" charset="0"/>
                          <a:ea typeface="Calibri" panose="020F0502020204030204" pitchFamily="34" charset="0"/>
                          <a:cs typeface="Calibri" panose="020F0502020204030204" pitchFamily="34" charset="0"/>
                        </a:rPr>
                        <a:t> Alam a , Hamed </a:t>
                      </a:r>
                      <a:r>
                        <a:rPr lang="en-US" sz="1400" dirty="0" err="1">
                          <a:latin typeface="Calibri" panose="020F0502020204030204" pitchFamily="34" charset="0"/>
                          <a:ea typeface="Calibri" panose="020F0502020204030204" pitchFamily="34" charset="0"/>
                          <a:cs typeface="Calibri" panose="020F0502020204030204" pitchFamily="34" charset="0"/>
                        </a:rPr>
                        <a:t>Babaei</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dirty="0" err="1">
                          <a:latin typeface="Calibri" panose="020F0502020204030204" pitchFamily="34" charset="0"/>
                          <a:ea typeface="Calibri" panose="020F0502020204030204" pitchFamily="34" charset="0"/>
                          <a:cs typeface="Calibri" panose="020F0502020204030204" pitchFamily="34" charset="0"/>
                        </a:rPr>
                        <a:t>Giglou</a:t>
                      </a:r>
                      <a:r>
                        <a:rPr lang="en-US" sz="1400" dirty="0">
                          <a:latin typeface="Calibri" panose="020F0502020204030204" pitchFamily="34" charset="0"/>
                          <a:ea typeface="Calibri" panose="020F0502020204030204" pitchFamily="34" charset="0"/>
                          <a:cs typeface="Calibri" panose="020F0502020204030204" pitchFamily="34" charset="0"/>
                        </a:rPr>
                        <a:t> b , Khalid Mahmood Malik a</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Elsevier Journal Expert systems with applications</a:t>
                      </a:r>
                    </a:p>
                  </a:txBody>
                  <a:tcPr/>
                </a:tc>
                <a:tc>
                  <a:txBody>
                    <a:bodyPr/>
                    <a:lstStyle/>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Proposes a topic specific, PICO enabled, and fully automated framework to curate information and create KG of different clinical domains.</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Building a knowledge graph according to requirements by using PICO framework are remarkable.</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The knowledge graph is built according to the 2 data sets which are considered so they are limited to an extent along with the relations of the KG.</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53037242"/>
                  </a:ext>
                </a:extLst>
              </a:tr>
            </a:tbl>
          </a:graphicData>
        </a:graphic>
      </p:graphicFrame>
    </p:spTree>
    <p:extLst>
      <p:ext uri="{BB962C8B-B14F-4D97-AF65-F5344CB8AC3E}">
        <p14:creationId xmlns:p14="http://schemas.microsoft.com/office/powerpoint/2010/main" val="2854081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85424-B649-589F-5863-073D9C22C48F}"/>
              </a:ext>
            </a:extLst>
          </p:cNvPr>
          <p:cNvSpPr>
            <a:spLocks noGrp="1"/>
          </p:cNvSpPr>
          <p:nvPr>
            <p:ph type="title"/>
          </p:nvPr>
        </p:nvSpPr>
        <p:spPr/>
        <p:txBody>
          <a:bodyPr/>
          <a:lstStyle/>
          <a:p>
            <a:pPr algn="ctr"/>
            <a:r>
              <a:rPr lang="en-IN" sz="4800" b="1" dirty="0">
                <a:latin typeface="Calibri" panose="020F0502020204030204" pitchFamily="34" charset="0"/>
                <a:ea typeface="Calibri" panose="020F0502020204030204" pitchFamily="34" charset="0"/>
                <a:cs typeface="Calibri" panose="020F0502020204030204" pitchFamily="34" charset="0"/>
              </a:rPr>
              <a:t>Methodology</a:t>
            </a:r>
          </a:p>
        </p:txBody>
      </p:sp>
      <p:pic>
        <p:nvPicPr>
          <p:cNvPr id="9" name="Picture 8">
            <a:extLst>
              <a:ext uri="{FF2B5EF4-FFF2-40B4-BE49-F238E27FC236}">
                <a16:creationId xmlns:a16="http://schemas.microsoft.com/office/drawing/2014/main" id="{4D48CF1B-2FAB-74DE-E2FD-C4DD8D98E9D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929530" y="1509339"/>
            <a:ext cx="3283884" cy="1919661"/>
          </a:xfrm>
          <a:prstGeom prst="rect">
            <a:avLst/>
          </a:prstGeom>
        </p:spPr>
      </p:pic>
      <p:sp>
        <p:nvSpPr>
          <p:cNvPr id="10" name="TextBox 9">
            <a:extLst>
              <a:ext uri="{FF2B5EF4-FFF2-40B4-BE49-F238E27FC236}">
                <a16:creationId xmlns:a16="http://schemas.microsoft.com/office/drawing/2014/main" id="{F7207B94-A55D-2C23-308F-DDC113BAA0DB}"/>
              </a:ext>
            </a:extLst>
          </p:cNvPr>
          <p:cNvSpPr txBox="1"/>
          <p:nvPr/>
        </p:nvSpPr>
        <p:spPr>
          <a:xfrm>
            <a:off x="143435" y="3444824"/>
            <a:ext cx="1604683" cy="738664"/>
          </a:xfrm>
          <a:prstGeom prst="rect">
            <a:avLst/>
          </a:prstGeom>
          <a:noFill/>
        </p:spPr>
        <p:txBody>
          <a:bodyPr wrap="square" rtlCol="0">
            <a:spAutoFit/>
          </a:bodyPr>
          <a:lstStyle/>
          <a:p>
            <a:r>
              <a:rPr lang="en-IN" sz="1400" b="1" dirty="0">
                <a:latin typeface="Calibri" panose="020F0502020204030204" pitchFamily="34" charset="0"/>
                <a:ea typeface="Calibri" panose="020F0502020204030204" pitchFamily="34" charset="0"/>
                <a:cs typeface="Calibri" panose="020F0502020204030204" pitchFamily="34" charset="0"/>
              </a:rPr>
              <a:t>Website pages – Unstructured data</a:t>
            </a:r>
          </a:p>
          <a:p>
            <a:r>
              <a:rPr lang="en-IN" sz="1400" b="1" dirty="0">
                <a:latin typeface="Calibri" panose="020F0502020204030204" pitchFamily="34" charset="0"/>
                <a:ea typeface="Calibri" panose="020F0502020204030204" pitchFamily="34" charset="0"/>
                <a:cs typeface="Calibri" panose="020F0502020204030204" pitchFamily="34" charset="0"/>
              </a:rPr>
              <a:t>(https://)</a:t>
            </a:r>
          </a:p>
        </p:txBody>
      </p:sp>
      <p:sp>
        <p:nvSpPr>
          <p:cNvPr id="11" name="TextBox 10">
            <a:extLst>
              <a:ext uri="{FF2B5EF4-FFF2-40B4-BE49-F238E27FC236}">
                <a16:creationId xmlns:a16="http://schemas.microsoft.com/office/drawing/2014/main" id="{CBFF2C37-3AA1-996E-B954-344139DF8ED9}"/>
              </a:ext>
            </a:extLst>
          </p:cNvPr>
          <p:cNvSpPr txBox="1"/>
          <p:nvPr/>
        </p:nvSpPr>
        <p:spPr>
          <a:xfrm>
            <a:off x="1748118" y="3510280"/>
            <a:ext cx="1196789" cy="307777"/>
          </a:xfrm>
          <a:prstGeom prst="rect">
            <a:avLst/>
          </a:prstGeom>
          <a:noFill/>
        </p:spPr>
        <p:txBody>
          <a:bodyPr wrap="square" rtlCol="0">
            <a:spAutoFit/>
          </a:bodyPr>
          <a:lstStyle/>
          <a:p>
            <a:r>
              <a:rPr lang="en-IN" sz="1400" b="1" dirty="0">
                <a:latin typeface="Calibri" panose="020F0502020204030204" pitchFamily="34" charset="0"/>
                <a:ea typeface="Calibri" panose="020F0502020204030204" pitchFamily="34" charset="0"/>
                <a:cs typeface="Calibri" panose="020F0502020204030204" pitchFamily="34" charset="0"/>
              </a:rPr>
              <a:t>Web Scraping</a:t>
            </a:r>
          </a:p>
        </p:txBody>
      </p:sp>
      <p:sp>
        <p:nvSpPr>
          <p:cNvPr id="12" name="TextBox 11">
            <a:extLst>
              <a:ext uri="{FF2B5EF4-FFF2-40B4-BE49-F238E27FC236}">
                <a16:creationId xmlns:a16="http://schemas.microsoft.com/office/drawing/2014/main" id="{F052EA28-FC23-ECCC-E590-BC19CB3909F6}"/>
              </a:ext>
            </a:extLst>
          </p:cNvPr>
          <p:cNvSpPr txBox="1"/>
          <p:nvPr/>
        </p:nvSpPr>
        <p:spPr>
          <a:xfrm>
            <a:off x="3016624" y="3510280"/>
            <a:ext cx="1346266" cy="307777"/>
          </a:xfrm>
          <a:prstGeom prst="rect">
            <a:avLst/>
          </a:prstGeom>
          <a:noFill/>
        </p:spPr>
        <p:txBody>
          <a:bodyPr wrap="none" rtlCol="0">
            <a:spAutoFit/>
          </a:bodyPr>
          <a:lstStyle/>
          <a:p>
            <a:r>
              <a:rPr lang="en-IN" sz="1400" b="1" dirty="0">
                <a:latin typeface="Calibri" panose="020F0502020204030204" pitchFamily="34" charset="0"/>
                <a:ea typeface="Calibri" panose="020F0502020204030204" pitchFamily="34" charset="0"/>
                <a:cs typeface="Calibri" panose="020F0502020204030204" pitchFamily="34" charset="0"/>
              </a:rPr>
              <a:t>Structured data</a:t>
            </a:r>
          </a:p>
        </p:txBody>
      </p:sp>
      <p:pic>
        <p:nvPicPr>
          <p:cNvPr id="14" name="Picture 13">
            <a:extLst>
              <a:ext uri="{FF2B5EF4-FFF2-40B4-BE49-F238E27FC236}">
                <a16:creationId xmlns:a16="http://schemas.microsoft.com/office/drawing/2014/main" id="{8CB00E67-3D89-F8BC-70EB-A04839A6DF5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970954" y="1769228"/>
            <a:ext cx="4007634" cy="2001258"/>
          </a:xfrm>
          <a:prstGeom prst="rect">
            <a:avLst/>
          </a:prstGeom>
        </p:spPr>
      </p:pic>
      <p:sp>
        <p:nvSpPr>
          <p:cNvPr id="15" name="TextBox 14">
            <a:extLst>
              <a:ext uri="{FF2B5EF4-FFF2-40B4-BE49-F238E27FC236}">
                <a16:creationId xmlns:a16="http://schemas.microsoft.com/office/drawing/2014/main" id="{7141168A-6AE3-7BB6-614B-DAEDC603E95A}"/>
              </a:ext>
            </a:extLst>
          </p:cNvPr>
          <p:cNvSpPr txBox="1"/>
          <p:nvPr/>
        </p:nvSpPr>
        <p:spPr>
          <a:xfrm>
            <a:off x="5313502" y="3731053"/>
            <a:ext cx="1322543" cy="307777"/>
          </a:xfrm>
          <a:prstGeom prst="rect">
            <a:avLst/>
          </a:prstGeom>
          <a:noFill/>
        </p:spPr>
        <p:txBody>
          <a:bodyPr wrap="none" rtlCol="0">
            <a:spAutoFit/>
          </a:bodyPr>
          <a:lstStyle/>
          <a:p>
            <a:pPr algn="ctr"/>
            <a:r>
              <a:rPr lang="en-IN" sz="1400" b="1" dirty="0">
                <a:latin typeface="Calibri" panose="020F0502020204030204" pitchFamily="34" charset="0"/>
                <a:ea typeface="Calibri" panose="020F0502020204030204" pitchFamily="34" charset="0"/>
                <a:cs typeface="Calibri" panose="020F0502020204030204" pitchFamily="34" charset="0"/>
              </a:rPr>
              <a:t>Storage Format</a:t>
            </a:r>
          </a:p>
        </p:txBody>
      </p:sp>
      <p:pic>
        <p:nvPicPr>
          <p:cNvPr id="19" name="Picture 18">
            <a:extLst>
              <a:ext uri="{FF2B5EF4-FFF2-40B4-BE49-F238E27FC236}">
                <a16:creationId xmlns:a16="http://schemas.microsoft.com/office/drawing/2014/main" id="{0A602F20-FA93-1214-A19B-F17FC990DCC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399279" y="1410407"/>
            <a:ext cx="4812049" cy="2802921"/>
          </a:xfrm>
          <a:prstGeom prst="rect">
            <a:avLst/>
          </a:prstGeom>
        </p:spPr>
      </p:pic>
      <p:sp>
        <p:nvSpPr>
          <p:cNvPr id="20" name="TextBox 19">
            <a:extLst>
              <a:ext uri="{FF2B5EF4-FFF2-40B4-BE49-F238E27FC236}">
                <a16:creationId xmlns:a16="http://schemas.microsoft.com/office/drawing/2014/main" id="{1BBC5D41-347D-05D4-7CE7-780F40643304}"/>
              </a:ext>
            </a:extLst>
          </p:cNvPr>
          <p:cNvSpPr txBox="1"/>
          <p:nvPr/>
        </p:nvSpPr>
        <p:spPr>
          <a:xfrm>
            <a:off x="8785412" y="4183488"/>
            <a:ext cx="2205318" cy="307777"/>
          </a:xfrm>
          <a:prstGeom prst="rect">
            <a:avLst/>
          </a:prstGeom>
          <a:noFill/>
        </p:spPr>
        <p:txBody>
          <a:bodyPr wrap="square" rtlCol="0">
            <a:spAutoFit/>
          </a:bodyPr>
          <a:lstStyle/>
          <a:p>
            <a:pPr algn="ctr"/>
            <a:r>
              <a:rPr lang="en-IN" sz="1400" b="1" dirty="0">
                <a:latin typeface="Calibri" panose="020F0502020204030204" pitchFamily="34" charset="0"/>
                <a:ea typeface="Calibri" panose="020F0502020204030204" pitchFamily="34" charset="0"/>
                <a:cs typeface="Calibri" panose="020F0502020204030204" pitchFamily="34" charset="0"/>
              </a:rPr>
              <a:t>Data Cleaning</a:t>
            </a:r>
          </a:p>
        </p:txBody>
      </p:sp>
      <p:pic>
        <p:nvPicPr>
          <p:cNvPr id="24" name="Picture 23">
            <a:extLst>
              <a:ext uri="{FF2B5EF4-FFF2-40B4-BE49-F238E27FC236}">
                <a16:creationId xmlns:a16="http://schemas.microsoft.com/office/drawing/2014/main" id="{54C62259-8036-3377-0554-3406B982AEA9}"/>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950643" y="4334108"/>
            <a:ext cx="3593860" cy="2123926"/>
          </a:xfrm>
          <a:prstGeom prst="rect">
            <a:avLst/>
          </a:prstGeom>
          <a:effectLst>
            <a:glow rad="25400">
              <a:schemeClr val="accent1">
                <a:alpha val="40000"/>
              </a:schemeClr>
            </a:glow>
          </a:effectLst>
        </p:spPr>
      </p:pic>
      <p:sp>
        <p:nvSpPr>
          <p:cNvPr id="25" name="TextBox 24">
            <a:extLst>
              <a:ext uri="{FF2B5EF4-FFF2-40B4-BE49-F238E27FC236}">
                <a16:creationId xmlns:a16="http://schemas.microsoft.com/office/drawing/2014/main" id="{A847D0C1-07AE-C07D-ECFA-8A821497DA3D}"/>
              </a:ext>
            </a:extLst>
          </p:cNvPr>
          <p:cNvSpPr txBox="1"/>
          <p:nvPr/>
        </p:nvSpPr>
        <p:spPr>
          <a:xfrm>
            <a:off x="4213414" y="6405282"/>
            <a:ext cx="2449901" cy="307777"/>
          </a:xfrm>
          <a:prstGeom prst="rect">
            <a:avLst/>
          </a:prstGeom>
          <a:noFill/>
        </p:spPr>
        <p:txBody>
          <a:bodyPr wrap="none" rtlCol="0">
            <a:spAutoFit/>
          </a:bodyPr>
          <a:lstStyle/>
          <a:p>
            <a:r>
              <a:rPr lang="en-IN" sz="1400" b="1" dirty="0">
                <a:latin typeface="Calibri" panose="020F0502020204030204" pitchFamily="34" charset="0"/>
                <a:ea typeface="Calibri" panose="020F0502020204030204" pitchFamily="34" charset="0"/>
                <a:cs typeface="Calibri" panose="020F0502020204030204" pitchFamily="34" charset="0"/>
              </a:rPr>
              <a:t>Knowledge graph construction</a:t>
            </a:r>
          </a:p>
        </p:txBody>
      </p:sp>
    </p:spTree>
    <p:extLst>
      <p:ext uri="{BB962C8B-B14F-4D97-AF65-F5344CB8AC3E}">
        <p14:creationId xmlns:p14="http://schemas.microsoft.com/office/powerpoint/2010/main" val="2875794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363998-5B1F-6494-7651-AEBB802FC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30"/>
            <a:ext cx="12192000" cy="6874460"/>
          </a:xfrm>
          <a:prstGeom prst="rect">
            <a:avLst/>
          </a:prstGeom>
        </p:spPr>
      </p:pic>
      <p:sp>
        <p:nvSpPr>
          <p:cNvPr id="4" name="TextBox 3">
            <a:extLst>
              <a:ext uri="{FF2B5EF4-FFF2-40B4-BE49-F238E27FC236}">
                <a16:creationId xmlns:a16="http://schemas.microsoft.com/office/drawing/2014/main" id="{F77A0C16-EF44-96E2-74FB-2821E2A4AFA3}"/>
              </a:ext>
            </a:extLst>
          </p:cNvPr>
          <p:cNvSpPr txBox="1"/>
          <p:nvPr/>
        </p:nvSpPr>
        <p:spPr>
          <a:xfrm>
            <a:off x="197224" y="93240"/>
            <a:ext cx="6096000" cy="646331"/>
          </a:xfrm>
          <a:prstGeom prst="rect">
            <a:avLst/>
          </a:prstGeom>
          <a:noFill/>
        </p:spPr>
        <p:txBody>
          <a:bodyPr wrap="square">
            <a:spAutoFit/>
          </a:bodyPr>
          <a:lstStyle/>
          <a:p>
            <a:r>
              <a:rPr lang="en-IN" sz="3600" b="1" dirty="0">
                <a:solidFill>
                  <a:schemeClr val="bg1"/>
                </a:solidFill>
              </a:rPr>
              <a:t>Work Flow</a:t>
            </a:r>
          </a:p>
        </p:txBody>
      </p:sp>
    </p:spTree>
    <p:extLst>
      <p:ext uri="{BB962C8B-B14F-4D97-AF65-F5344CB8AC3E}">
        <p14:creationId xmlns:p14="http://schemas.microsoft.com/office/powerpoint/2010/main" val="78444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E261-88F9-77D2-C9ED-340FBCA4BD21}"/>
              </a:ext>
            </a:extLst>
          </p:cNvPr>
          <p:cNvSpPr>
            <a:spLocks noGrp="1"/>
          </p:cNvSpPr>
          <p:nvPr>
            <p:ph type="title"/>
          </p:nvPr>
        </p:nvSpPr>
        <p:spPr>
          <a:xfrm>
            <a:off x="646111" y="452718"/>
            <a:ext cx="9404723" cy="927847"/>
          </a:xfrm>
        </p:spPr>
        <p:txBody>
          <a:bodyPr/>
          <a:lstStyle/>
          <a:p>
            <a:pPr algn="ctr"/>
            <a:r>
              <a:rPr lang="en-IN" sz="4800" b="1" dirty="0">
                <a:latin typeface="Calibri" panose="020F0502020204030204" pitchFamily="34" charset="0"/>
                <a:ea typeface="Calibri" panose="020F0502020204030204" pitchFamily="34" charset="0"/>
                <a:cs typeface="Calibri" panose="020F0502020204030204" pitchFamily="34" charset="0"/>
              </a:rPr>
              <a:t>Data Scraping</a:t>
            </a:r>
          </a:p>
        </p:txBody>
      </p:sp>
      <p:sp>
        <p:nvSpPr>
          <p:cNvPr id="3" name="Content Placeholder 2">
            <a:extLst>
              <a:ext uri="{FF2B5EF4-FFF2-40B4-BE49-F238E27FC236}">
                <a16:creationId xmlns:a16="http://schemas.microsoft.com/office/drawing/2014/main" id="{D2FFF683-97AB-2EEE-9EC0-5890C85BEE72}"/>
              </a:ext>
            </a:extLst>
          </p:cNvPr>
          <p:cNvSpPr>
            <a:spLocks noGrp="1"/>
          </p:cNvSpPr>
          <p:nvPr>
            <p:ph idx="1"/>
          </p:nvPr>
        </p:nvSpPr>
        <p:spPr>
          <a:xfrm>
            <a:off x="753035" y="1380566"/>
            <a:ext cx="9574305" cy="5024716"/>
          </a:xfrm>
        </p:spPr>
        <p:txBody>
          <a:bodyPr>
            <a:normAutofit/>
          </a:bodyPr>
          <a:lstStyle/>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To build a comprehensive medical knowledge graph, an essential step is to gather relevant data from various sources through data scraping. The process involves extracting structured and unstructured information from trusted medical websites.</a:t>
            </a:r>
          </a:p>
          <a:p>
            <a:pPr marL="342900" indent="-342900">
              <a:buClr>
                <a:schemeClr val="tx1"/>
              </a:buClr>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Identifying Data Sources</a:t>
            </a:r>
          </a:p>
          <a:p>
            <a:pPr marL="342900" indent="-342900">
              <a:buClr>
                <a:schemeClr val="tx1"/>
              </a:buClr>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Designing Web Scraping Strategies</a:t>
            </a:r>
          </a:p>
          <a:p>
            <a:pPr marL="342900" indent="-342900">
              <a:buClr>
                <a:schemeClr val="tx1"/>
              </a:buClr>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Implementing Data Scraping</a:t>
            </a:r>
          </a:p>
          <a:p>
            <a:pPr marL="342900" indent="-342900">
              <a:buClr>
                <a:schemeClr val="tx1"/>
              </a:buClr>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Data Transformation and Storage in MongoDB</a:t>
            </a:r>
          </a:p>
          <a:p>
            <a:pPr marL="0" indent="0">
              <a:buNone/>
            </a:pPr>
            <a:r>
              <a:rPr lang="en-IN" sz="2400" dirty="0">
                <a:latin typeface="Calibri" panose="020F0502020204030204" pitchFamily="34" charset="0"/>
                <a:ea typeface="Calibri" panose="020F0502020204030204" pitchFamily="34" charset="0"/>
                <a:cs typeface="Calibri" panose="020F0502020204030204" pitchFamily="34" charset="0"/>
              </a:rPr>
              <a:t>Website : </a:t>
            </a:r>
            <a:r>
              <a:rPr lang="en-IN" sz="2400" dirty="0">
                <a:latin typeface="Calibri" panose="020F0502020204030204" pitchFamily="34" charset="0"/>
                <a:ea typeface="Calibri" panose="020F0502020204030204" pitchFamily="34" charset="0"/>
                <a:cs typeface="Calibri" panose="020F0502020204030204" pitchFamily="34" charset="0"/>
                <a:hlinkClick r:id="rId2"/>
              </a:rPr>
              <a:t>https://medlineplus.gov/healthtopics.html</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9744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09BE-C233-8311-8B53-A20F286BD642}"/>
              </a:ext>
            </a:extLst>
          </p:cNvPr>
          <p:cNvSpPr>
            <a:spLocks noGrp="1"/>
          </p:cNvSpPr>
          <p:nvPr>
            <p:ph type="title"/>
          </p:nvPr>
        </p:nvSpPr>
        <p:spPr>
          <a:xfrm>
            <a:off x="646111" y="452718"/>
            <a:ext cx="9404723" cy="963706"/>
          </a:xfrm>
        </p:spPr>
        <p:txBody>
          <a:bodyPr/>
          <a:lstStyle/>
          <a:p>
            <a:pPr algn="ctr"/>
            <a:r>
              <a:rPr lang="en-IN" sz="4800" b="1" dirty="0">
                <a:latin typeface="Calibri" panose="020F0502020204030204" pitchFamily="34" charset="0"/>
                <a:ea typeface="Calibri" panose="020F0502020204030204" pitchFamily="34" charset="0"/>
                <a:cs typeface="Calibri" panose="020F0502020204030204" pitchFamily="34" charset="0"/>
              </a:rPr>
              <a:t>Data Cleaning</a:t>
            </a:r>
          </a:p>
        </p:txBody>
      </p:sp>
      <p:sp>
        <p:nvSpPr>
          <p:cNvPr id="3" name="Content Placeholder 2">
            <a:extLst>
              <a:ext uri="{FF2B5EF4-FFF2-40B4-BE49-F238E27FC236}">
                <a16:creationId xmlns:a16="http://schemas.microsoft.com/office/drawing/2014/main" id="{4758B95F-5D17-791F-F20B-5F683C6F0E16}"/>
              </a:ext>
            </a:extLst>
          </p:cNvPr>
          <p:cNvSpPr>
            <a:spLocks noGrp="1"/>
          </p:cNvSpPr>
          <p:nvPr>
            <p:ph idx="1"/>
          </p:nvPr>
        </p:nvSpPr>
        <p:spPr>
          <a:xfrm>
            <a:off x="726142" y="1416424"/>
            <a:ext cx="9529482" cy="5262282"/>
          </a:xfrm>
        </p:spPr>
        <p:txBody>
          <a:bodyPr>
            <a:noAutofit/>
          </a:bodyPr>
          <a:lstStyle/>
          <a:p>
            <a:pPr marL="0" indent="0">
              <a:buNone/>
            </a:pPr>
            <a:r>
              <a:rPr lang="en-US" sz="2400" b="0" i="0" dirty="0">
                <a:effectLst/>
                <a:latin typeface="Calibri" panose="020F0502020204030204" pitchFamily="34" charset="0"/>
                <a:ea typeface="Calibri" panose="020F0502020204030204" pitchFamily="34" charset="0"/>
                <a:cs typeface="Calibri" panose="020F0502020204030204" pitchFamily="34" charset="0"/>
              </a:rPr>
              <a:t>It is the process of finding and removing errors, inconsistencies, duplications, and missing entries from data to increase data consistency and quality.</a:t>
            </a:r>
          </a:p>
          <a:p>
            <a:pPr marL="457200" indent="-45720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Understanding data set</a:t>
            </a:r>
          </a:p>
          <a:p>
            <a:pPr marL="457200" indent="-45720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Identify redundancies and inconsistences</a:t>
            </a:r>
          </a:p>
          <a:p>
            <a:pPr marL="457200" indent="-45720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Data cleaning techniques</a:t>
            </a: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	a) </a:t>
            </a:r>
            <a:r>
              <a:rPr lang="en-IN" sz="2400" dirty="0">
                <a:latin typeface="Calibri" panose="020F0502020204030204" pitchFamily="34" charset="0"/>
                <a:ea typeface="Calibri" panose="020F0502020204030204" pitchFamily="34" charset="0"/>
                <a:cs typeface="Calibri" panose="020F0502020204030204" pitchFamily="34" charset="0"/>
              </a:rPr>
              <a:t>Removing irrelevant data</a:t>
            </a:r>
          </a:p>
          <a:p>
            <a:pPr marL="0" indent="0">
              <a:buNone/>
            </a:pPr>
            <a:r>
              <a:rPr lang="en-IN" sz="2400" dirty="0">
                <a:latin typeface="Calibri" panose="020F0502020204030204" pitchFamily="34" charset="0"/>
                <a:ea typeface="Calibri" panose="020F0502020204030204" pitchFamily="34" charset="0"/>
                <a:cs typeface="Calibri" panose="020F0502020204030204" pitchFamily="34" charset="0"/>
              </a:rPr>
              <a:t>	b) </a:t>
            </a:r>
            <a:r>
              <a:rPr lang="en-US" sz="2400" dirty="0">
                <a:latin typeface="Calibri" panose="020F0502020204030204" pitchFamily="34" charset="0"/>
                <a:ea typeface="Calibri" panose="020F0502020204030204" pitchFamily="34" charset="0"/>
                <a:cs typeface="Calibri" panose="020F0502020204030204" pitchFamily="34" charset="0"/>
              </a:rPr>
              <a:t>Remove duplicates </a:t>
            </a: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	c) Remove special symbols</a:t>
            </a: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	d)</a:t>
            </a:r>
            <a:r>
              <a:rPr lang="en-IN" sz="2400" dirty="0">
                <a:latin typeface="Calibri" panose="020F0502020204030204" pitchFamily="34" charset="0"/>
                <a:ea typeface="Calibri" panose="020F0502020204030204" pitchFamily="34" charset="0"/>
                <a:cs typeface="Calibri" panose="020F0502020204030204" pitchFamily="34" charset="0"/>
              </a:rPr>
              <a:t> Remove additional spaces</a:t>
            </a:r>
            <a:r>
              <a:rPr lang="en-US" sz="2400" dirty="0">
                <a:latin typeface="Calibri" panose="020F0502020204030204" pitchFamily="34" charset="0"/>
                <a:ea typeface="Calibri" panose="020F0502020204030204" pitchFamily="34" charset="0"/>
                <a:cs typeface="Calibri" panose="020F0502020204030204" pitchFamily="34" charset="0"/>
              </a:rPr>
              <a:t> </a:t>
            </a:r>
          </a:p>
          <a:p>
            <a:pPr marL="0" indent="0">
              <a:buNone/>
            </a:pPr>
            <a:endParaRPr lang="en-US" sz="2400" dirty="0"/>
          </a:p>
          <a:p>
            <a:pPr marL="0"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mj-lt"/>
              <a:buAutoNum type="arabicPeriod"/>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	</a:t>
            </a:r>
            <a:endParaRPr lang="en-US" sz="2400" b="0" i="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5823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A6076-F007-41D8-975D-A27B7FA99DF6}"/>
              </a:ext>
            </a:extLst>
          </p:cNvPr>
          <p:cNvSpPr>
            <a:spLocks noGrp="1"/>
          </p:cNvSpPr>
          <p:nvPr>
            <p:ph type="title"/>
          </p:nvPr>
        </p:nvSpPr>
        <p:spPr>
          <a:xfrm>
            <a:off x="646111" y="452718"/>
            <a:ext cx="9404723" cy="856129"/>
          </a:xfrm>
        </p:spPr>
        <p:txBody>
          <a:bodyPr/>
          <a:lstStyle/>
          <a:p>
            <a:pPr algn="ctr"/>
            <a:r>
              <a:rPr lang="en-IN" sz="4800" b="1" dirty="0">
                <a:latin typeface="Calibri" panose="020F0502020204030204" pitchFamily="34" charset="0"/>
                <a:ea typeface="Calibri" panose="020F0502020204030204" pitchFamily="34" charset="0"/>
                <a:cs typeface="Calibri" panose="020F0502020204030204" pitchFamily="34" charset="0"/>
              </a:rPr>
              <a:t>Knowledge Graph Construction </a:t>
            </a:r>
          </a:p>
        </p:txBody>
      </p:sp>
      <p:sp>
        <p:nvSpPr>
          <p:cNvPr id="3" name="Content Placeholder 2">
            <a:extLst>
              <a:ext uri="{FF2B5EF4-FFF2-40B4-BE49-F238E27FC236}">
                <a16:creationId xmlns:a16="http://schemas.microsoft.com/office/drawing/2014/main" id="{805F8CA6-CF66-B276-56B2-DD309FABA5A6}"/>
              </a:ext>
            </a:extLst>
          </p:cNvPr>
          <p:cNvSpPr>
            <a:spLocks noGrp="1"/>
          </p:cNvSpPr>
          <p:nvPr>
            <p:ph idx="1"/>
          </p:nvPr>
        </p:nvSpPr>
        <p:spPr>
          <a:xfrm>
            <a:off x="645130" y="1308848"/>
            <a:ext cx="9762894" cy="5096434"/>
          </a:xfrm>
        </p:spPr>
        <p:txBody>
          <a:bodyPr>
            <a:normAutofit/>
          </a:bodyPr>
          <a:lstStyle/>
          <a:p>
            <a:pPr marL="0" indent="0">
              <a:buNone/>
            </a:pPr>
            <a:endParaRPr lang="en-US" sz="2400" b="0" i="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b="0" i="0" dirty="0">
                <a:effectLst/>
                <a:latin typeface="Calibri" panose="020F0502020204030204" pitchFamily="34" charset="0"/>
                <a:ea typeface="Calibri" panose="020F0502020204030204" pitchFamily="34" charset="0"/>
                <a:cs typeface="Calibri" panose="020F0502020204030204" pitchFamily="34" charset="0"/>
              </a:rPr>
              <a:t>Knowledge graphs organize data into interconnected nodes representing entities and relationships, creating a semantic structure. This allows chatbots to comprehend context, infer meaning, and provide more accurate and context-aware responses.</a:t>
            </a:r>
            <a:endParaRPr lang="en-IN" sz="2400" b="0" i="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5289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585B-BAC0-E8F5-D2A0-41AF3EF78DDD}"/>
              </a:ext>
            </a:extLst>
          </p:cNvPr>
          <p:cNvSpPr>
            <a:spLocks noGrp="1"/>
          </p:cNvSpPr>
          <p:nvPr>
            <p:ph type="title"/>
          </p:nvPr>
        </p:nvSpPr>
        <p:spPr/>
        <p:txBody>
          <a:bodyPr/>
          <a:lstStyle/>
          <a:p>
            <a:pPr algn="ctr"/>
            <a:r>
              <a:rPr lang="en-IN" b="1" dirty="0">
                <a:latin typeface="Calibri" panose="020F0502020204030204" pitchFamily="34" charset="0"/>
                <a:ea typeface="Calibri" panose="020F0502020204030204" pitchFamily="34" charset="0"/>
                <a:cs typeface="Calibri" panose="020F0502020204030204" pitchFamily="34" charset="0"/>
              </a:rPr>
              <a:t>Traversing</a:t>
            </a:r>
          </a:p>
        </p:txBody>
      </p:sp>
      <p:pic>
        <p:nvPicPr>
          <p:cNvPr id="4" name="Picture 3">
            <a:extLst>
              <a:ext uri="{FF2B5EF4-FFF2-40B4-BE49-F238E27FC236}">
                <a16:creationId xmlns:a16="http://schemas.microsoft.com/office/drawing/2014/main" id="{082E3555-2180-31E6-7BE6-936F7C6CFE1B}"/>
              </a:ext>
            </a:extLst>
          </p:cNvPr>
          <p:cNvPicPr>
            <a:picLocks noChangeAspect="1"/>
          </p:cNvPicPr>
          <p:nvPr/>
        </p:nvPicPr>
        <p:blipFill>
          <a:blip r:embed="rId2"/>
          <a:stretch>
            <a:fillRect/>
          </a:stretch>
        </p:blipFill>
        <p:spPr>
          <a:xfrm>
            <a:off x="522194" y="1775320"/>
            <a:ext cx="5886781" cy="3657806"/>
          </a:xfrm>
          <a:prstGeom prst="rect">
            <a:avLst/>
          </a:prstGeom>
        </p:spPr>
      </p:pic>
      <p:pic>
        <p:nvPicPr>
          <p:cNvPr id="6" name="Picture 5">
            <a:extLst>
              <a:ext uri="{FF2B5EF4-FFF2-40B4-BE49-F238E27FC236}">
                <a16:creationId xmlns:a16="http://schemas.microsoft.com/office/drawing/2014/main" id="{DDD987FD-B27B-D68B-8ADC-4766D558E65F}"/>
              </a:ext>
            </a:extLst>
          </p:cNvPr>
          <p:cNvPicPr>
            <a:picLocks noChangeAspect="1"/>
          </p:cNvPicPr>
          <p:nvPr/>
        </p:nvPicPr>
        <p:blipFill>
          <a:blip r:embed="rId3"/>
          <a:stretch>
            <a:fillRect/>
          </a:stretch>
        </p:blipFill>
        <p:spPr>
          <a:xfrm>
            <a:off x="6532892" y="1775320"/>
            <a:ext cx="5214097" cy="3657806"/>
          </a:xfrm>
          <a:prstGeom prst="rect">
            <a:avLst/>
          </a:prstGeom>
        </p:spPr>
      </p:pic>
    </p:spTree>
    <p:extLst>
      <p:ext uri="{BB962C8B-B14F-4D97-AF65-F5344CB8AC3E}">
        <p14:creationId xmlns:p14="http://schemas.microsoft.com/office/powerpoint/2010/main" val="3863755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0E68-F44A-0C63-AB1B-C1E89F824843}"/>
              </a:ext>
            </a:extLst>
          </p:cNvPr>
          <p:cNvSpPr>
            <a:spLocks noGrp="1"/>
          </p:cNvSpPr>
          <p:nvPr>
            <p:ph type="title"/>
          </p:nvPr>
        </p:nvSpPr>
        <p:spPr/>
        <p:txBody>
          <a:bodyPr/>
          <a:lstStyle/>
          <a:p>
            <a:r>
              <a:rPr lang="en-IN" sz="4800" b="1" dirty="0">
                <a:latin typeface="Calibri" panose="020F0502020204030204" pitchFamily="34" charset="0"/>
                <a:ea typeface="Calibri" panose="020F0502020204030204" pitchFamily="34" charset="0"/>
                <a:cs typeface="Calibri" panose="020F0502020204030204" pitchFamily="34" charset="0"/>
              </a:rPr>
              <a:t>Breadth First Search Algorithm</a:t>
            </a:r>
          </a:p>
        </p:txBody>
      </p:sp>
      <p:sp>
        <p:nvSpPr>
          <p:cNvPr id="3" name="Content Placeholder 2">
            <a:extLst>
              <a:ext uri="{FF2B5EF4-FFF2-40B4-BE49-F238E27FC236}">
                <a16:creationId xmlns:a16="http://schemas.microsoft.com/office/drawing/2014/main" id="{9978F385-D4FC-AAB2-7DBE-BF21A0D43AB2}"/>
              </a:ext>
            </a:extLst>
          </p:cNvPr>
          <p:cNvSpPr>
            <a:spLocks noGrp="1"/>
          </p:cNvSpPr>
          <p:nvPr>
            <p:ph idx="1"/>
          </p:nvPr>
        </p:nvSpPr>
        <p:spPr>
          <a:xfrm>
            <a:off x="645130" y="1470212"/>
            <a:ext cx="9762894" cy="4935070"/>
          </a:xfrm>
        </p:spPr>
        <p:txBody>
          <a:bodyPr/>
          <a:lstStyle/>
          <a:p>
            <a:pPr marL="0" indent="0" algn="just">
              <a:buNone/>
            </a:pPr>
            <a:r>
              <a:rPr lang="en-US" b="1" i="0" dirty="0">
                <a:effectLst/>
                <a:latin typeface="Calibri" panose="020F0502020204030204" pitchFamily="34" charset="0"/>
                <a:ea typeface="Calibri" panose="020F0502020204030204" pitchFamily="34" charset="0"/>
                <a:cs typeface="Calibri" panose="020F0502020204030204" pitchFamily="34" charset="0"/>
              </a:rPr>
              <a:t>Step 1:</a:t>
            </a:r>
            <a:r>
              <a:rPr lang="en-US" b="0" i="0" dirty="0">
                <a:effectLst/>
                <a:latin typeface="Calibri" panose="020F0502020204030204" pitchFamily="34" charset="0"/>
                <a:ea typeface="Calibri" panose="020F0502020204030204" pitchFamily="34" charset="0"/>
                <a:cs typeface="Calibri" panose="020F0502020204030204" pitchFamily="34" charset="0"/>
              </a:rPr>
              <a:t> SET STATUS = 1 (ready state) for each node in G</a:t>
            </a:r>
          </a:p>
          <a:p>
            <a:pPr marL="0" indent="0" algn="just">
              <a:buNone/>
            </a:pPr>
            <a:r>
              <a:rPr lang="en-US" b="1" i="0" dirty="0">
                <a:effectLst/>
                <a:latin typeface="Calibri" panose="020F0502020204030204" pitchFamily="34" charset="0"/>
                <a:ea typeface="Calibri" panose="020F0502020204030204" pitchFamily="34" charset="0"/>
                <a:cs typeface="Calibri" panose="020F0502020204030204" pitchFamily="34" charset="0"/>
              </a:rPr>
              <a:t>Step 2:</a:t>
            </a:r>
            <a:r>
              <a:rPr lang="en-US" b="0" i="0" dirty="0">
                <a:effectLst/>
                <a:latin typeface="Calibri" panose="020F0502020204030204" pitchFamily="34" charset="0"/>
                <a:ea typeface="Calibri" panose="020F0502020204030204" pitchFamily="34" charset="0"/>
                <a:cs typeface="Calibri" panose="020F0502020204030204" pitchFamily="34" charset="0"/>
              </a:rPr>
              <a:t> Enqueue the starting node A and set its STATUS = 2 (waiting state)</a:t>
            </a:r>
          </a:p>
          <a:p>
            <a:pPr marL="0" indent="0" algn="just">
              <a:buNone/>
            </a:pPr>
            <a:r>
              <a:rPr lang="en-US" b="1" i="0" dirty="0">
                <a:effectLst/>
                <a:latin typeface="Calibri" panose="020F0502020204030204" pitchFamily="34" charset="0"/>
                <a:ea typeface="Calibri" panose="020F0502020204030204" pitchFamily="34" charset="0"/>
                <a:cs typeface="Calibri" panose="020F0502020204030204" pitchFamily="34" charset="0"/>
              </a:rPr>
              <a:t>Step 3:</a:t>
            </a:r>
            <a:r>
              <a:rPr lang="en-US" b="0" i="0" dirty="0">
                <a:effectLst/>
                <a:latin typeface="Calibri" panose="020F0502020204030204" pitchFamily="34" charset="0"/>
                <a:ea typeface="Calibri" panose="020F0502020204030204" pitchFamily="34" charset="0"/>
                <a:cs typeface="Calibri" panose="020F0502020204030204" pitchFamily="34" charset="0"/>
              </a:rPr>
              <a:t> Repeat Steps 4 and 5 until QUEUE is empty</a:t>
            </a:r>
          </a:p>
          <a:p>
            <a:pPr marL="0" indent="0" algn="just">
              <a:buNone/>
            </a:pPr>
            <a:r>
              <a:rPr lang="en-US" b="1" i="0" dirty="0">
                <a:effectLst/>
                <a:latin typeface="Calibri" panose="020F0502020204030204" pitchFamily="34" charset="0"/>
                <a:ea typeface="Calibri" panose="020F0502020204030204" pitchFamily="34" charset="0"/>
                <a:cs typeface="Calibri" panose="020F0502020204030204" pitchFamily="34" charset="0"/>
              </a:rPr>
              <a:t>Step 4:</a:t>
            </a:r>
            <a:r>
              <a:rPr lang="en-US" b="0" i="0" dirty="0">
                <a:effectLst/>
                <a:latin typeface="Calibri" panose="020F0502020204030204" pitchFamily="34" charset="0"/>
                <a:ea typeface="Calibri" panose="020F0502020204030204" pitchFamily="34" charset="0"/>
                <a:cs typeface="Calibri" panose="020F0502020204030204" pitchFamily="34" charset="0"/>
              </a:rPr>
              <a:t> Dequeue a node N. Process it and set its STATUS = 3 (processed state).</a:t>
            </a:r>
          </a:p>
          <a:p>
            <a:pPr marL="0" indent="0" algn="just">
              <a:buNone/>
            </a:pPr>
            <a:r>
              <a:rPr lang="en-US" b="1" i="0" dirty="0">
                <a:effectLst/>
                <a:latin typeface="Calibri" panose="020F0502020204030204" pitchFamily="34" charset="0"/>
                <a:ea typeface="Calibri" panose="020F0502020204030204" pitchFamily="34" charset="0"/>
                <a:cs typeface="Calibri" panose="020F0502020204030204" pitchFamily="34" charset="0"/>
              </a:rPr>
              <a:t>Step 5:</a:t>
            </a:r>
            <a:r>
              <a:rPr lang="en-US" b="0" i="0" dirty="0">
                <a:effectLst/>
                <a:latin typeface="Calibri" panose="020F0502020204030204" pitchFamily="34" charset="0"/>
                <a:ea typeface="Calibri" panose="020F0502020204030204" pitchFamily="34" charset="0"/>
                <a:cs typeface="Calibri" panose="020F0502020204030204" pitchFamily="34" charset="0"/>
              </a:rPr>
              <a:t> Enqueue all the </a:t>
            </a:r>
            <a:r>
              <a:rPr lang="en-US" b="0" i="0" dirty="0" err="1">
                <a:effectLst/>
                <a:latin typeface="Calibri" panose="020F0502020204030204" pitchFamily="34" charset="0"/>
                <a:ea typeface="Calibri" panose="020F0502020204030204" pitchFamily="34" charset="0"/>
                <a:cs typeface="Calibri" panose="020F0502020204030204" pitchFamily="34" charset="0"/>
              </a:rPr>
              <a:t>neighbours</a:t>
            </a:r>
            <a:r>
              <a:rPr lang="en-US" b="0" i="0" dirty="0">
                <a:effectLst/>
                <a:latin typeface="Calibri" panose="020F0502020204030204" pitchFamily="34" charset="0"/>
                <a:ea typeface="Calibri" panose="020F0502020204030204" pitchFamily="34" charset="0"/>
                <a:cs typeface="Calibri" panose="020F0502020204030204" pitchFamily="34" charset="0"/>
              </a:rPr>
              <a:t> of N that are in the ready state (whose STATUS = 1) and set their STATUS = 2 (waiting state)</a:t>
            </a:r>
          </a:p>
          <a:p>
            <a:pPr marL="0" indent="0" algn="just">
              <a:buNone/>
            </a:pPr>
            <a:r>
              <a:rPr lang="en-US" b="0" i="0" dirty="0">
                <a:effectLst/>
                <a:latin typeface="Calibri" panose="020F0502020204030204" pitchFamily="34" charset="0"/>
                <a:ea typeface="Calibri" panose="020F0502020204030204" pitchFamily="34" charset="0"/>
                <a:cs typeface="Calibri" panose="020F0502020204030204" pitchFamily="34" charset="0"/>
              </a:rPr>
              <a:t>[END OF LOOP]</a:t>
            </a:r>
          </a:p>
          <a:p>
            <a:pPr marL="0" indent="0" algn="just">
              <a:buNone/>
            </a:pPr>
            <a:r>
              <a:rPr lang="en-US" b="1" i="0" dirty="0">
                <a:effectLst/>
                <a:latin typeface="Calibri" panose="020F0502020204030204" pitchFamily="34" charset="0"/>
                <a:ea typeface="Calibri" panose="020F0502020204030204" pitchFamily="34" charset="0"/>
                <a:cs typeface="Calibri" panose="020F0502020204030204" pitchFamily="34" charset="0"/>
              </a:rPr>
              <a:t>Step 6:</a:t>
            </a:r>
            <a:r>
              <a:rPr lang="en-US" b="0" i="0" dirty="0">
                <a:effectLst/>
                <a:latin typeface="Calibri" panose="020F0502020204030204" pitchFamily="34" charset="0"/>
                <a:ea typeface="Calibri" panose="020F0502020204030204" pitchFamily="34" charset="0"/>
                <a:cs typeface="Calibri" panose="020F0502020204030204" pitchFamily="34" charset="0"/>
              </a:rPr>
              <a:t> EXIT</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7245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837F8-C04E-CF89-CB56-8E534FAA3E90}"/>
              </a:ext>
            </a:extLst>
          </p:cNvPr>
          <p:cNvSpPr>
            <a:spLocks noGrp="1"/>
          </p:cNvSpPr>
          <p:nvPr>
            <p:ph type="ctrTitle"/>
          </p:nvPr>
        </p:nvSpPr>
        <p:spPr>
          <a:xfrm>
            <a:off x="1154955" y="1219200"/>
            <a:ext cx="8825658" cy="1071282"/>
          </a:xfrm>
        </p:spPr>
        <p:txBody>
          <a:bodyPr/>
          <a:lstStyle/>
          <a:p>
            <a:pPr algn="ctr"/>
            <a:r>
              <a:rPr lang="en-IN" sz="4800" b="1" dirty="0">
                <a:solidFill>
                  <a:schemeClr val="tx1"/>
                </a:solidFill>
                <a:latin typeface="Calibri" panose="020F0502020204030204" pitchFamily="34" charset="0"/>
                <a:ea typeface="Calibri" panose="020F0502020204030204" pitchFamily="34" charset="0"/>
                <a:cs typeface="Calibri" panose="020F0502020204030204" pitchFamily="34" charset="0"/>
              </a:rPr>
              <a:t>Team Members</a:t>
            </a:r>
          </a:p>
        </p:txBody>
      </p:sp>
      <p:graphicFrame>
        <p:nvGraphicFramePr>
          <p:cNvPr id="4" name="Content Placeholder 3">
            <a:extLst>
              <a:ext uri="{FF2B5EF4-FFF2-40B4-BE49-F238E27FC236}">
                <a16:creationId xmlns:a16="http://schemas.microsoft.com/office/drawing/2014/main" id="{46C670B7-3180-3F40-46ED-7B10988D03D2}"/>
              </a:ext>
            </a:extLst>
          </p:cNvPr>
          <p:cNvGraphicFramePr>
            <a:graphicFrameLocks/>
          </p:cNvGraphicFramePr>
          <p:nvPr>
            <p:extLst>
              <p:ext uri="{D42A27DB-BD31-4B8C-83A1-F6EECF244321}">
                <p14:modId xmlns:p14="http://schemas.microsoft.com/office/powerpoint/2010/main" val="3552518367"/>
              </p:ext>
            </p:extLst>
          </p:nvPr>
        </p:nvGraphicFramePr>
        <p:xfrm>
          <a:off x="1143000" y="2538246"/>
          <a:ext cx="9906000" cy="2404955"/>
        </p:xfrm>
        <a:graphic>
          <a:graphicData uri="http://schemas.openxmlformats.org/drawingml/2006/table">
            <a:tbl>
              <a:tblPr firstRow="1" bandRow="1">
                <a:tableStyleId>{073A0DAA-6AF3-43AB-8588-CEC1D06C72B9}</a:tableStyleId>
              </a:tblPr>
              <a:tblGrid>
                <a:gridCol w="4953000">
                  <a:extLst>
                    <a:ext uri="{9D8B030D-6E8A-4147-A177-3AD203B41FA5}">
                      <a16:colId xmlns:a16="http://schemas.microsoft.com/office/drawing/2014/main" val="2904528039"/>
                    </a:ext>
                  </a:extLst>
                </a:gridCol>
                <a:gridCol w="4953000">
                  <a:extLst>
                    <a:ext uri="{9D8B030D-6E8A-4147-A177-3AD203B41FA5}">
                      <a16:colId xmlns:a16="http://schemas.microsoft.com/office/drawing/2014/main" val="2278024012"/>
                    </a:ext>
                  </a:extLst>
                </a:gridCol>
              </a:tblGrid>
              <a:tr h="480991">
                <a:tc>
                  <a:txBody>
                    <a:bodyPr/>
                    <a:lstStyle/>
                    <a:p>
                      <a:pPr algn="ctr"/>
                      <a:r>
                        <a:rPr lang="en-US">
                          <a:latin typeface="Cambria"/>
                        </a:rPr>
                        <a:t>Name of the student</a:t>
                      </a:r>
                    </a:p>
                  </a:txBody>
                  <a:tcPr/>
                </a:tc>
                <a:tc>
                  <a:txBody>
                    <a:bodyPr/>
                    <a:lstStyle/>
                    <a:p>
                      <a:pPr algn="ctr"/>
                      <a:r>
                        <a:rPr lang="en-US">
                          <a:latin typeface="Cambria"/>
                        </a:rPr>
                        <a:t>Roll Number</a:t>
                      </a:r>
                    </a:p>
                  </a:txBody>
                  <a:tcPr/>
                </a:tc>
                <a:extLst>
                  <a:ext uri="{0D108BD9-81ED-4DB2-BD59-A6C34878D82A}">
                    <a16:rowId xmlns:a16="http://schemas.microsoft.com/office/drawing/2014/main" val="965795134"/>
                  </a:ext>
                </a:extLst>
              </a:tr>
              <a:tr h="480991">
                <a:tc>
                  <a:txBody>
                    <a:bodyPr/>
                    <a:lstStyle/>
                    <a:p>
                      <a:pPr algn="ctr"/>
                      <a:r>
                        <a:rPr lang="en-US" dirty="0" err="1">
                          <a:latin typeface="Cambria"/>
                        </a:rPr>
                        <a:t>Lakshmikanth</a:t>
                      </a:r>
                      <a:r>
                        <a:rPr lang="en-US" dirty="0">
                          <a:latin typeface="Cambria"/>
                        </a:rPr>
                        <a:t> Reddy B</a:t>
                      </a:r>
                    </a:p>
                  </a:txBody>
                  <a:tcPr/>
                </a:tc>
                <a:tc>
                  <a:txBody>
                    <a:bodyPr/>
                    <a:lstStyle/>
                    <a:p>
                      <a:pPr algn="ctr"/>
                      <a:r>
                        <a:rPr lang="en-US">
                          <a:latin typeface="Cambria"/>
                        </a:rPr>
                        <a:t>CB.EN.U4CCE20011</a:t>
                      </a:r>
                    </a:p>
                  </a:txBody>
                  <a:tcPr/>
                </a:tc>
                <a:extLst>
                  <a:ext uri="{0D108BD9-81ED-4DB2-BD59-A6C34878D82A}">
                    <a16:rowId xmlns:a16="http://schemas.microsoft.com/office/drawing/2014/main" val="113410376"/>
                  </a:ext>
                </a:extLst>
              </a:tr>
              <a:tr h="480991">
                <a:tc>
                  <a:txBody>
                    <a:bodyPr/>
                    <a:lstStyle/>
                    <a:p>
                      <a:pPr algn="ctr"/>
                      <a:r>
                        <a:rPr lang="en-US" dirty="0" err="1">
                          <a:latin typeface="Cambria"/>
                        </a:rPr>
                        <a:t>Sohith</a:t>
                      </a:r>
                      <a:r>
                        <a:rPr lang="en-US" dirty="0">
                          <a:latin typeface="Cambria"/>
                        </a:rPr>
                        <a:t> Reddy CH</a:t>
                      </a:r>
                    </a:p>
                  </a:txBody>
                  <a:tcPr/>
                </a:tc>
                <a:tc>
                  <a:txBody>
                    <a:bodyPr/>
                    <a:lstStyle/>
                    <a:p>
                      <a:pPr algn="ctr"/>
                      <a:r>
                        <a:rPr lang="en-US">
                          <a:latin typeface="Cambria"/>
                        </a:rPr>
                        <a:t>CB.EN.U4CCE20012</a:t>
                      </a:r>
                    </a:p>
                  </a:txBody>
                  <a:tcPr/>
                </a:tc>
                <a:extLst>
                  <a:ext uri="{0D108BD9-81ED-4DB2-BD59-A6C34878D82A}">
                    <a16:rowId xmlns:a16="http://schemas.microsoft.com/office/drawing/2014/main" val="3236730679"/>
                  </a:ext>
                </a:extLst>
              </a:tr>
              <a:tr h="480991">
                <a:tc>
                  <a:txBody>
                    <a:bodyPr/>
                    <a:lstStyle/>
                    <a:p>
                      <a:pPr algn="ctr"/>
                      <a:r>
                        <a:rPr lang="en-US" dirty="0">
                          <a:latin typeface="Cambria"/>
                        </a:rPr>
                        <a:t>Sai Tarun D</a:t>
                      </a:r>
                    </a:p>
                  </a:txBody>
                  <a:tcPr/>
                </a:tc>
                <a:tc>
                  <a:txBody>
                    <a:bodyPr/>
                    <a:lstStyle/>
                    <a:p>
                      <a:pPr algn="ctr"/>
                      <a:r>
                        <a:rPr lang="en-US">
                          <a:latin typeface="Cambria"/>
                        </a:rPr>
                        <a:t>CB.EN.U4CCE20014</a:t>
                      </a:r>
                    </a:p>
                  </a:txBody>
                  <a:tcPr/>
                </a:tc>
                <a:extLst>
                  <a:ext uri="{0D108BD9-81ED-4DB2-BD59-A6C34878D82A}">
                    <a16:rowId xmlns:a16="http://schemas.microsoft.com/office/drawing/2014/main" val="336109665"/>
                  </a:ext>
                </a:extLst>
              </a:tr>
              <a:tr h="480991">
                <a:tc>
                  <a:txBody>
                    <a:bodyPr/>
                    <a:lstStyle/>
                    <a:p>
                      <a:pPr algn="ctr"/>
                      <a:r>
                        <a:rPr lang="en-US" dirty="0">
                          <a:latin typeface="Cambria"/>
                        </a:rPr>
                        <a:t>Gowtham Kumar Y</a:t>
                      </a:r>
                    </a:p>
                  </a:txBody>
                  <a:tcPr/>
                </a:tc>
                <a:tc>
                  <a:txBody>
                    <a:bodyPr/>
                    <a:lstStyle/>
                    <a:p>
                      <a:pPr algn="ctr"/>
                      <a:r>
                        <a:rPr lang="en-US" dirty="0">
                          <a:latin typeface="Cambria"/>
                        </a:rPr>
                        <a:t>CB.EN.U4CCE20073</a:t>
                      </a:r>
                    </a:p>
                  </a:txBody>
                  <a:tcPr/>
                </a:tc>
                <a:extLst>
                  <a:ext uri="{0D108BD9-81ED-4DB2-BD59-A6C34878D82A}">
                    <a16:rowId xmlns:a16="http://schemas.microsoft.com/office/drawing/2014/main" val="1412134067"/>
                  </a:ext>
                </a:extLst>
              </a:tr>
            </a:tbl>
          </a:graphicData>
        </a:graphic>
      </p:graphicFrame>
    </p:spTree>
    <p:extLst>
      <p:ext uri="{BB962C8B-B14F-4D97-AF65-F5344CB8AC3E}">
        <p14:creationId xmlns:p14="http://schemas.microsoft.com/office/powerpoint/2010/main" val="2725488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4A54-7DF8-1743-7E33-B04B102B16C9}"/>
              </a:ext>
            </a:extLst>
          </p:cNvPr>
          <p:cNvSpPr>
            <a:spLocks noGrp="1"/>
          </p:cNvSpPr>
          <p:nvPr>
            <p:ph type="title"/>
          </p:nvPr>
        </p:nvSpPr>
        <p:spPr>
          <a:xfrm>
            <a:off x="646111" y="452718"/>
            <a:ext cx="9404723" cy="820270"/>
          </a:xfrm>
        </p:spPr>
        <p:txBody>
          <a:bodyPr/>
          <a:lstStyle/>
          <a:p>
            <a:pPr algn="ctr"/>
            <a:r>
              <a:rPr lang="en-IN" sz="4800" b="1" dirty="0">
                <a:latin typeface="Calibri" panose="020F0502020204030204" pitchFamily="34" charset="0"/>
                <a:ea typeface="Calibri" panose="020F0502020204030204" pitchFamily="34" charset="0"/>
                <a:cs typeface="Calibri" panose="020F0502020204030204" pitchFamily="34" charset="0"/>
              </a:rPr>
              <a:t>Results</a:t>
            </a:r>
          </a:p>
        </p:txBody>
      </p:sp>
      <p:sp>
        <p:nvSpPr>
          <p:cNvPr id="3" name="Content Placeholder 2">
            <a:extLst>
              <a:ext uri="{FF2B5EF4-FFF2-40B4-BE49-F238E27FC236}">
                <a16:creationId xmlns:a16="http://schemas.microsoft.com/office/drawing/2014/main" id="{F93DCA14-B3CE-26EE-2549-27BCFCA70BF7}"/>
              </a:ext>
            </a:extLst>
          </p:cNvPr>
          <p:cNvSpPr>
            <a:spLocks noGrp="1"/>
          </p:cNvSpPr>
          <p:nvPr>
            <p:ph idx="1"/>
          </p:nvPr>
        </p:nvSpPr>
        <p:spPr>
          <a:xfrm>
            <a:off x="645130" y="1694329"/>
            <a:ext cx="9637388" cy="4823011"/>
          </a:xfrm>
        </p:spPr>
        <p:txBody>
          <a:bodyPr>
            <a:normAutofit/>
          </a:bodyPr>
          <a:lstStyle/>
          <a:p>
            <a:pPr marL="0" indent="0">
              <a:buNone/>
            </a:pPr>
            <a:r>
              <a:rPr lang="en-IN" sz="2400" b="1" dirty="0">
                <a:latin typeface="Calibri" panose="020F0502020204030204" pitchFamily="34" charset="0"/>
                <a:ea typeface="Calibri" panose="020F0502020204030204" pitchFamily="34" charset="0"/>
                <a:cs typeface="Calibri" panose="020F0502020204030204" pitchFamily="34" charset="0"/>
              </a:rPr>
              <a:t>Scraped data:</a:t>
            </a:r>
          </a:p>
          <a:p>
            <a:pPr marL="0" indent="0">
              <a:buNone/>
            </a:pP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7793946-C322-296E-6BE9-CAF3831C8E15}"/>
              </a:ext>
            </a:extLst>
          </p:cNvPr>
          <p:cNvPicPr>
            <a:picLocks noChangeAspect="1"/>
          </p:cNvPicPr>
          <p:nvPr/>
        </p:nvPicPr>
        <p:blipFill>
          <a:blip r:embed="rId2"/>
          <a:stretch>
            <a:fillRect/>
          </a:stretch>
        </p:blipFill>
        <p:spPr>
          <a:xfrm>
            <a:off x="359136" y="2191194"/>
            <a:ext cx="11473728" cy="4452863"/>
          </a:xfrm>
          <a:prstGeom prst="rect">
            <a:avLst/>
          </a:prstGeom>
        </p:spPr>
      </p:pic>
    </p:spTree>
    <p:extLst>
      <p:ext uri="{BB962C8B-B14F-4D97-AF65-F5344CB8AC3E}">
        <p14:creationId xmlns:p14="http://schemas.microsoft.com/office/powerpoint/2010/main" val="3316249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B9C559-10AD-13FB-1902-0CF58A523A1E}"/>
              </a:ext>
            </a:extLst>
          </p:cNvPr>
          <p:cNvSpPr txBox="1"/>
          <p:nvPr/>
        </p:nvSpPr>
        <p:spPr>
          <a:xfrm>
            <a:off x="277906" y="347185"/>
            <a:ext cx="6096000" cy="461665"/>
          </a:xfrm>
          <a:prstGeom prst="rect">
            <a:avLst/>
          </a:prstGeom>
          <a:noFill/>
        </p:spPr>
        <p:txBody>
          <a:bodyPr wrap="square">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Cleaned data :-</a:t>
            </a:r>
          </a:p>
        </p:txBody>
      </p:sp>
      <p:pic>
        <p:nvPicPr>
          <p:cNvPr id="3" name="Picture 2">
            <a:extLst>
              <a:ext uri="{FF2B5EF4-FFF2-40B4-BE49-F238E27FC236}">
                <a16:creationId xmlns:a16="http://schemas.microsoft.com/office/drawing/2014/main" id="{AB08678C-7415-C074-A821-D7CD7FB90A02}"/>
              </a:ext>
            </a:extLst>
          </p:cNvPr>
          <p:cNvPicPr>
            <a:picLocks noChangeAspect="1"/>
          </p:cNvPicPr>
          <p:nvPr/>
        </p:nvPicPr>
        <p:blipFill>
          <a:blip r:embed="rId2"/>
          <a:stretch>
            <a:fillRect/>
          </a:stretch>
        </p:blipFill>
        <p:spPr>
          <a:xfrm>
            <a:off x="143435" y="808850"/>
            <a:ext cx="11869272" cy="5881352"/>
          </a:xfrm>
          <a:prstGeom prst="rect">
            <a:avLst/>
          </a:prstGeom>
        </p:spPr>
      </p:pic>
    </p:spTree>
    <p:extLst>
      <p:ext uri="{BB962C8B-B14F-4D97-AF65-F5344CB8AC3E}">
        <p14:creationId xmlns:p14="http://schemas.microsoft.com/office/powerpoint/2010/main" val="662543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0D07DE9-1AD5-D979-BE45-63C4EE816236}"/>
              </a:ext>
            </a:extLst>
          </p:cNvPr>
          <p:cNvSpPr txBox="1">
            <a:spLocks/>
          </p:cNvSpPr>
          <p:nvPr/>
        </p:nvSpPr>
        <p:spPr>
          <a:xfrm>
            <a:off x="218600" y="313764"/>
            <a:ext cx="11754799" cy="588981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endParaRPr lang="en-IN"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Querying</a:t>
            </a:r>
            <a:r>
              <a:rPr lang="en-IN" sz="2400" b="1" dirty="0">
                <a:latin typeface="Calibri" panose="020F0502020204030204" pitchFamily="34" charset="0"/>
                <a:ea typeface="Calibri" panose="020F0502020204030204" pitchFamily="34" charset="0"/>
                <a:cs typeface="Calibri" panose="020F0502020204030204" pitchFamily="34" charset="0"/>
              </a:rPr>
              <a:t> </a:t>
            </a:r>
            <a:r>
              <a:rPr lang="en-IN"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a:t>
            </a:r>
          </a:p>
        </p:txBody>
      </p:sp>
      <p:pic>
        <p:nvPicPr>
          <p:cNvPr id="3" name="Picture 2">
            <a:extLst>
              <a:ext uri="{FF2B5EF4-FFF2-40B4-BE49-F238E27FC236}">
                <a16:creationId xmlns:a16="http://schemas.microsoft.com/office/drawing/2014/main" id="{EAF80178-3EB6-786E-2AE3-18BAD7734FDB}"/>
              </a:ext>
            </a:extLst>
          </p:cNvPr>
          <p:cNvPicPr>
            <a:picLocks noChangeAspect="1"/>
          </p:cNvPicPr>
          <p:nvPr/>
        </p:nvPicPr>
        <p:blipFill>
          <a:blip r:embed="rId2"/>
          <a:stretch>
            <a:fillRect/>
          </a:stretch>
        </p:blipFill>
        <p:spPr>
          <a:xfrm>
            <a:off x="520582" y="2137950"/>
            <a:ext cx="11150833" cy="3680144"/>
          </a:xfrm>
          <a:prstGeom prst="rect">
            <a:avLst/>
          </a:prstGeom>
        </p:spPr>
      </p:pic>
    </p:spTree>
    <p:extLst>
      <p:ext uri="{BB962C8B-B14F-4D97-AF65-F5344CB8AC3E}">
        <p14:creationId xmlns:p14="http://schemas.microsoft.com/office/powerpoint/2010/main" val="1338231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3D8388-671A-5BAB-8ECE-E0FB8EE60B70}"/>
              </a:ext>
            </a:extLst>
          </p:cNvPr>
          <p:cNvSpPr txBox="1"/>
          <p:nvPr/>
        </p:nvSpPr>
        <p:spPr>
          <a:xfrm>
            <a:off x="233081" y="375628"/>
            <a:ext cx="6096000" cy="461665"/>
          </a:xfrm>
          <a:prstGeom prst="rect">
            <a:avLst/>
          </a:prstGeom>
          <a:noFill/>
        </p:spPr>
        <p:txBody>
          <a:bodyPr wrap="square">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Knowledge graph visualization :-</a:t>
            </a:r>
          </a:p>
        </p:txBody>
      </p:sp>
      <p:pic>
        <p:nvPicPr>
          <p:cNvPr id="4" name="Picture 3">
            <a:extLst>
              <a:ext uri="{FF2B5EF4-FFF2-40B4-BE49-F238E27FC236}">
                <a16:creationId xmlns:a16="http://schemas.microsoft.com/office/drawing/2014/main" id="{44EA1075-F930-E51D-8ECD-752949BF63DF}"/>
              </a:ext>
            </a:extLst>
          </p:cNvPr>
          <p:cNvPicPr>
            <a:picLocks noChangeAspect="1"/>
          </p:cNvPicPr>
          <p:nvPr/>
        </p:nvPicPr>
        <p:blipFill>
          <a:blip r:embed="rId2"/>
          <a:stretch>
            <a:fillRect/>
          </a:stretch>
        </p:blipFill>
        <p:spPr>
          <a:xfrm>
            <a:off x="1102754" y="1016587"/>
            <a:ext cx="10452655" cy="5685488"/>
          </a:xfrm>
          <a:prstGeom prst="rect">
            <a:avLst/>
          </a:prstGeom>
        </p:spPr>
      </p:pic>
    </p:spTree>
    <p:extLst>
      <p:ext uri="{BB962C8B-B14F-4D97-AF65-F5344CB8AC3E}">
        <p14:creationId xmlns:p14="http://schemas.microsoft.com/office/powerpoint/2010/main" val="3665846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F22468-CEE9-9509-DD2F-029C253D8F49}"/>
              </a:ext>
            </a:extLst>
          </p:cNvPr>
          <p:cNvSpPr txBox="1"/>
          <p:nvPr/>
        </p:nvSpPr>
        <p:spPr>
          <a:xfrm>
            <a:off x="107576" y="330805"/>
            <a:ext cx="6096000" cy="461665"/>
          </a:xfrm>
          <a:prstGeom prst="rect">
            <a:avLst/>
          </a:prstGeom>
          <a:noFill/>
        </p:spPr>
        <p:txBody>
          <a:bodyPr wrap="square">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Node and edges (Single Node):-</a:t>
            </a:r>
          </a:p>
        </p:txBody>
      </p:sp>
      <p:pic>
        <p:nvPicPr>
          <p:cNvPr id="4" name="Picture 3">
            <a:extLst>
              <a:ext uri="{FF2B5EF4-FFF2-40B4-BE49-F238E27FC236}">
                <a16:creationId xmlns:a16="http://schemas.microsoft.com/office/drawing/2014/main" id="{1B65F685-1CC2-5AAE-4EB5-D7E81120E00F}"/>
              </a:ext>
            </a:extLst>
          </p:cNvPr>
          <p:cNvPicPr>
            <a:picLocks noChangeAspect="1"/>
          </p:cNvPicPr>
          <p:nvPr/>
        </p:nvPicPr>
        <p:blipFill>
          <a:blip r:embed="rId2"/>
          <a:stretch>
            <a:fillRect/>
          </a:stretch>
        </p:blipFill>
        <p:spPr>
          <a:xfrm>
            <a:off x="658906" y="1478123"/>
            <a:ext cx="10874188" cy="5049072"/>
          </a:xfrm>
          <a:prstGeom prst="rect">
            <a:avLst/>
          </a:prstGeom>
        </p:spPr>
      </p:pic>
    </p:spTree>
    <p:extLst>
      <p:ext uri="{BB962C8B-B14F-4D97-AF65-F5344CB8AC3E}">
        <p14:creationId xmlns:p14="http://schemas.microsoft.com/office/powerpoint/2010/main" val="2083714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7FFF43-0F70-FC36-BC24-509FA0BF2BB1}"/>
              </a:ext>
            </a:extLst>
          </p:cNvPr>
          <p:cNvSpPr txBox="1"/>
          <p:nvPr/>
        </p:nvSpPr>
        <p:spPr>
          <a:xfrm>
            <a:off x="161365" y="465275"/>
            <a:ext cx="6096000" cy="461665"/>
          </a:xfrm>
          <a:prstGeom prst="rect">
            <a:avLst/>
          </a:prstGeom>
          <a:noFill/>
        </p:spPr>
        <p:txBody>
          <a:bodyPr wrap="square">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Two diseases with common attribute:</a:t>
            </a:r>
          </a:p>
        </p:txBody>
      </p:sp>
      <p:pic>
        <p:nvPicPr>
          <p:cNvPr id="2" name="Picture 1">
            <a:extLst>
              <a:ext uri="{FF2B5EF4-FFF2-40B4-BE49-F238E27FC236}">
                <a16:creationId xmlns:a16="http://schemas.microsoft.com/office/drawing/2014/main" id="{9968C5B2-198D-8E30-4E1A-44EA2E7CE3CE}"/>
              </a:ext>
            </a:extLst>
          </p:cNvPr>
          <p:cNvPicPr>
            <a:picLocks noChangeAspect="1"/>
          </p:cNvPicPr>
          <p:nvPr/>
        </p:nvPicPr>
        <p:blipFill>
          <a:blip r:embed="rId2"/>
          <a:stretch>
            <a:fillRect/>
          </a:stretch>
        </p:blipFill>
        <p:spPr>
          <a:xfrm>
            <a:off x="1600276" y="1226380"/>
            <a:ext cx="8991448" cy="5273032"/>
          </a:xfrm>
          <a:prstGeom prst="rect">
            <a:avLst/>
          </a:prstGeom>
        </p:spPr>
      </p:pic>
    </p:spTree>
    <p:extLst>
      <p:ext uri="{BB962C8B-B14F-4D97-AF65-F5344CB8AC3E}">
        <p14:creationId xmlns:p14="http://schemas.microsoft.com/office/powerpoint/2010/main" val="5910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7FFF43-0F70-FC36-BC24-509FA0BF2BB1}"/>
              </a:ext>
            </a:extLst>
          </p:cNvPr>
          <p:cNvSpPr txBox="1"/>
          <p:nvPr/>
        </p:nvSpPr>
        <p:spPr>
          <a:xfrm>
            <a:off x="161365" y="465275"/>
            <a:ext cx="6096000" cy="461665"/>
          </a:xfrm>
          <a:prstGeom prst="rect">
            <a:avLst/>
          </a:prstGeom>
          <a:noFill/>
        </p:spPr>
        <p:txBody>
          <a:bodyPr wrap="square">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Traversal results:</a:t>
            </a:r>
          </a:p>
        </p:txBody>
      </p:sp>
      <p:pic>
        <p:nvPicPr>
          <p:cNvPr id="4" name="Picture 3">
            <a:extLst>
              <a:ext uri="{FF2B5EF4-FFF2-40B4-BE49-F238E27FC236}">
                <a16:creationId xmlns:a16="http://schemas.microsoft.com/office/drawing/2014/main" id="{9C888D1A-48FA-033F-D54A-B8D3726D5522}"/>
              </a:ext>
            </a:extLst>
          </p:cNvPr>
          <p:cNvPicPr>
            <a:picLocks noChangeAspect="1"/>
          </p:cNvPicPr>
          <p:nvPr/>
        </p:nvPicPr>
        <p:blipFill>
          <a:blip r:embed="rId2"/>
          <a:stretch>
            <a:fillRect/>
          </a:stretch>
        </p:blipFill>
        <p:spPr>
          <a:xfrm>
            <a:off x="1079572" y="1219200"/>
            <a:ext cx="9136386" cy="5092843"/>
          </a:xfrm>
          <a:prstGeom prst="rect">
            <a:avLst/>
          </a:prstGeom>
        </p:spPr>
      </p:pic>
    </p:spTree>
    <p:extLst>
      <p:ext uri="{BB962C8B-B14F-4D97-AF65-F5344CB8AC3E}">
        <p14:creationId xmlns:p14="http://schemas.microsoft.com/office/powerpoint/2010/main" val="76847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B615E-4971-A93D-B094-E2A1E791A65A}"/>
              </a:ext>
            </a:extLst>
          </p:cNvPr>
          <p:cNvSpPr>
            <a:spLocks noGrp="1"/>
          </p:cNvSpPr>
          <p:nvPr>
            <p:ph type="title"/>
          </p:nvPr>
        </p:nvSpPr>
        <p:spPr>
          <a:xfrm>
            <a:off x="645130" y="0"/>
            <a:ext cx="9404723" cy="900953"/>
          </a:xfrm>
        </p:spPr>
        <p:txBody>
          <a:bodyPr/>
          <a:lstStyle/>
          <a:p>
            <a:pPr algn="ctr"/>
            <a:r>
              <a:rPr lang="en-IN" sz="4800" b="1" dirty="0">
                <a:latin typeface="Calibri" panose="020F0502020204030204" pitchFamily="34" charset="0"/>
                <a:ea typeface="Calibri" panose="020F0502020204030204" pitchFamily="34" charset="0"/>
                <a:cs typeface="Calibri" panose="020F0502020204030204" pitchFamily="34" charset="0"/>
              </a:rPr>
              <a:t>Bibliography</a:t>
            </a:r>
          </a:p>
        </p:txBody>
      </p:sp>
      <p:sp>
        <p:nvSpPr>
          <p:cNvPr id="3" name="Content Placeholder 2">
            <a:extLst>
              <a:ext uri="{FF2B5EF4-FFF2-40B4-BE49-F238E27FC236}">
                <a16:creationId xmlns:a16="http://schemas.microsoft.com/office/drawing/2014/main" id="{3D026E68-3DA7-C6F7-BCD5-CC72E8F41243}"/>
              </a:ext>
            </a:extLst>
          </p:cNvPr>
          <p:cNvSpPr>
            <a:spLocks noGrp="1"/>
          </p:cNvSpPr>
          <p:nvPr>
            <p:ph idx="1"/>
          </p:nvPr>
        </p:nvSpPr>
        <p:spPr>
          <a:xfrm>
            <a:off x="645130" y="900953"/>
            <a:ext cx="9744964" cy="5741893"/>
          </a:xfrm>
        </p:spPr>
        <p:txBody>
          <a:bodyPr>
            <a:noAutofit/>
          </a:bodyPr>
          <a:lstStyle/>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[1].</a:t>
            </a:r>
            <a:r>
              <a:rPr lang="en-US" sz="1400" dirty="0">
                <a:latin typeface="Calibri" panose="020F0502020204030204" pitchFamily="34" charset="0"/>
                <a:ea typeface="Calibri" panose="020F0502020204030204" pitchFamily="34" charset="0"/>
                <a:cs typeface="Calibri" panose="020F0502020204030204" pitchFamily="34" charset="0"/>
              </a:rPr>
              <a:t> E. </a:t>
            </a:r>
            <a:r>
              <a:rPr lang="en-US" sz="1400" dirty="0" err="1">
                <a:latin typeface="Calibri" panose="020F0502020204030204" pitchFamily="34" charset="0"/>
                <a:ea typeface="Calibri" panose="020F0502020204030204" pitchFamily="34" charset="0"/>
                <a:cs typeface="Calibri" panose="020F0502020204030204" pitchFamily="34" charset="0"/>
              </a:rPr>
              <a:t>Uzun</a:t>
            </a:r>
            <a:r>
              <a:rPr lang="en-US" sz="1400" dirty="0">
                <a:latin typeface="Calibri" panose="020F0502020204030204" pitchFamily="34" charset="0"/>
                <a:ea typeface="Calibri" panose="020F0502020204030204" pitchFamily="34" charset="0"/>
                <a:cs typeface="Calibri" panose="020F0502020204030204" pitchFamily="34" charset="0"/>
              </a:rPr>
              <a:t>, "A Novel Web Scraping Approach Using the Additional Information Obtained From Web Pages," in IEEE Access, vol. 8, pp. 61726-61740, 2020, </a:t>
            </a:r>
            <a:r>
              <a:rPr lang="en-US" sz="1400" dirty="0" err="1">
                <a:latin typeface="Calibri" panose="020F0502020204030204" pitchFamily="34" charset="0"/>
                <a:ea typeface="Calibri" panose="020F0502020204030204" pitchFamily="34" charset="0"/>
                <a:cs typeface="Calibri" panose="020F0502020204030204" pitchFamily="34" charset="0"/>
              </a:rPr>
              <a:t>doi</a:t>
            </a:r>
            <a:r>
              <a:rPr lang="en-US" sz="1400" dirty="0">
                <a:latin typeface="Calibri" panose="020F0502020204030204" pitchFamily="34" charset="0"/>
                <a:ea typeface="Calibri" panose="020F0502020204030204" pitchFamily="34" charset="0"/>
                <a:cs typeface="Calibri" panose="020F0502020204030204" pitchFamily="34" charset="0"/>
              </a:rPr>
              <a:t>: 10.1109/ACCESS.2020.2984503.</a:t>
            </a:r>
          </a:p>
          <a:p>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[2].</a:t>
            </a:r>
            <a:r>
              <a:rPr lang="en-IN" sz="1400" dirty="0">
                <a:latin typeface="Calibri" panose="020F0502020204030204" pitchFamily="34" charset="0"/>
                <a:ea typeface="Calibri" panose="020F0502020204030204" pitchFamily="34" charset="0"/>
                <a:cs typeface="Calibri" panose="020F0502020204030204" pitchFamily="34" charset="0"/>
              </a:rPr>
              <a:t> H. Lan et al., "COVID-Scraper: An Open-Source Toolset for Automatically Scraping and Processing Global Multi-Scale Spatiotemporal COVID-19 Records," in IEEE Access, vol. 9, pp. 84783-84798, 2021, </a:t>
            </a:r>
            <a:r>
              <a:rPr lang="en-IN" sz="1400" dirty="0" err="1">
                <a:latin typeface="Calibri" panose="020F0502020204030204" pitchFamily="34" charset="0"/>
                <a:ea typeface="Calibri" panose="020F0502020204030204" pitchFamily="34" charset="0"/>
                <a:cs typeface="Calibri" panose="020F0502020204030204" pitchFamily="34" charset="0"/>
              </a:rPr>
              <a:t>doi</a:t>
            </a:r>
            <a:r>
              <a:rPr lang="en-IN" sz="1400" dirty="0">
                <a:latin typeface="Calibri" panose="020F0502020204030204" pitchFamily="34" charset="0"/>
                <a:ea typeface="Calibri" panose="020F0502020204030204" pitchFamily="34" charset="0"/>
                <a:cs typeface="Calibri" panose="020F0502020204030204" pitchFamily="34" charset="0"/>
              </a:rPr>
              <a:t>: 10.1109/ACCESS.2021.3085682.</a:t>
            </a:r>
          </a:p>
          <a:p>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[3]. S. Ji, S. Pan, E. Cambria, P. </a:t>
            </a:r>
            <a:r>
              <a:rPr lang="en-US" sz="1400" dirty="0" err="1">
                <a:latin typeface="Calibri" panose="020F0502020204030204" pitchFamily="34" charset="0"/>
                <a:ea typeface="Calibri" panose="020F0502020204030204" pitchFamily="34" charset="0"/>
                <a:cs typeface="Calibri" panose="020F0502020204030204" pitchFamily="34" charset="0"/>
              </a:rPr>
              <a:t>Marttinen</a:t>
            </a:r>
            <a:r>
              <a:rPr lang="en-US" sz="1400" dirty="0">
                <a:latin typeface="Calibri" panose="020F0502020204030204" pitchFamily="34" charset="0"/>
                <a:ea typeface="Calibri" panose="020F0502020204030204" pitchFamily="34" charset="0"/>
                <a:cs typeface="Calibri" panose="020F0502020204030204" pitchFamily="34" charset="0"/>
              </a:rPr>
              <a:t> and P. S. Yu, "A Survey on Knowledge Graphs: Representation, Acquisition, and Applications," in IEEE Transactions on Neural Networks and Learning Systems, vol. 33, no. 2, pp. 494-514, Feb. 2022, </a:t>
            </a:r>
            <a:r>
              <a:rPr lang="en-US" sz="1400" dirty="0" err="1">
                <a:latin typeface="Calibri" panose="020F0502020204030204" pitchFamily="34" charset="0"/>
                <a:ea typeface="Calibri" panose="020F0502020204030204" pitchFamily="34" charset="0"/>
                <a:cs typeface="Calibri" panose="020F0502020204030204" pitchFamily="34" charset="0"/>
              </a:rPr>
              <a:t>doi</a:t>
            </a:r>
            <a:r>
              <a:rPr lang="en-US" sz="1400" dirty="0">
                <a:latin typeface="Calibri" panose="020F0502020204030204" pitchFamily="34" charset="0"/>
                <a:ea typeface="Calibri" panose="020F0502020204030204" pitchFamily="34" charset="0"/>
                <a:cs typeface="Calibri" panose="020F0502020204030204" pitchFamily="34" charset="0"/>
              </a:rPr>
              <a:t>: 10.1109/TNNLS.2021.3070843.</a:t>
            </a:r>
          </a:p>
          <a:p>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[4]. Jiang, </a:t>
            </a:r>
            <a:r>
              <a:rPr lang="en-US" sz="1400" dirty="0" err="1">
                <a:latin typeface="Calibri" panose="020F0502020204030204" pitchFamily="34" charset="0"/>
                <a:ea typeface="Calibri" panose="020F0502020204030204" pitchFamily="34" charset="0"/>
                <a:cs typeface="Calibri" panose="020F0502020204030204" pitchFamily="34" charset="0"/>
              </a:rPr>
              <a:t>Zhixue</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dirty="0" err="1">
                <a:latin typeface="Calibri" panose="020F0502020204030204" pitchFamily="34" charset="0"/>
                <a:ea typeface="Calibri" panose="020F0502020204030204" pitchFamily="34" charset="0"/>
                <a:cs typeface="Calibri" panose="020F0502020204030204" pitchFamily="34" charset="0"/>
              </a:rPr>
              <a:t>Chengying</a:t>
            </a:r>
            <a:r>
              <a:rPr lang="en-US" sz="1400" dirty="0">
                <a:latin typeface="Calibri" panose="020F0502020204030204" pitchFamily="34" charset="0"/>
                <a:ea typeface="Calibri" panose="020F0502020204030204" pitchFamily="34" charset="0"/>
                <a:cs typeface="Calibri" panose="020F0502020204030204" pitchFamily="34" charset="0"/>
              </a:rPr>
              <a:t> Chi, and </a:t>
            </a:r>
            <a:r>
              <a:rPr lang="en-US" sz="1400" dirty="0" err="1">
                <a:latin typeface="Calibri" panose="020F0502020204030204" pitchFamily="34" charset="0"/>
                <a:ea typeface="Calibri" panose="020F0502020204030204" pitchFamily="34" charset="0"/>
                <a:cs typeface="Calibri" panose="020F0502020204030204" pitchFamily="34" charset="0"/>
              </a:rPr>
              <a:t>Yunyun</a:t>
            </a:r>
            <a:r>
              <a:rPr lang="en-US" sz="1400" dirty="0">
                <a:latin typeface="Calibri" panose="020F0502020204030204" pitchFamily="34" charset="0"/>
                <a:ea typeface="Calibri" panose="020F0502020204030204" pitchFamily="34" charset="0"/>
                <a:cs typeface="Calibri" panose="020F0502020204030204" pitchFamily="34" charset="0"/>
              </a:rPr>
              <a:t> Zhan. "Research on medical question answering system based on knowledge graph." IEEE Access 9 (2021): 21094-21101</a:t>
            </a:r>
            <a:endParaRPr lang="en-US" sz="1400" b="0" i="0" dirty="0">
              <a:effectLst/>
              <a:latin typeface="Calibri" panose="020F0502020204030204" pitchFamily="34" charset="0"/>
              <a:ea typeface="Calibri" panose="020F0502020204030204" pitchFamily="34" charset="0"/>
              <a:cs typeface="Calibri" panose="020F0502020204030204" pitchFamily="34" charset="0"/>
            </a:endParaRPr>
          </a:p>
          <a:p>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[5]. Lino Murali, G. </a:t>
            </a:r>
            <a:r>
              <a:rPr lang="en-US" sz="1400" dirty="0" err="1">
                <a:latin typeface="Calibri" panose="020F0502020204030204" pitchFamily="34" charset="0"/>
                <a:ea typeface="Calibri" panose="020F0502020204030204" pitchFamily="34" charset="0"/>
                <a:cs typeface="Calibri" panose="020F0502020204030204" pitchFamily="34" charset="0"/>
              </a:rPr>
              <a:t>Gopakumar</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dirty="0" err="1">
                <a:latin typeface="Calibri" panose="020F0502020204030204" pitchFamily="34" charset="0"/>
                <a:ea typeface="Calibri" panose="020F0502020204030204" pitchFamily="34" charset="0"/>
                <a:cs typeface="Calibri" panose="020F0502020204030204" pitchFamily="34" charset="0"/>
              </a:rPr>
              <a:t>Daleesha</a:t>
            </a:r>
            <a:r>
              <a:rPr lang="en-US" sz="1400" dirty="0">
                <a:latin typeface="Calibri" panose="020F0502020204030204" pitchFamily="34" charset="0"/>
                <a:ea typeface="Calibri" panose="020F0502020204030204" pitchFamily="34" charset="0"/>
                <a:cs typeface="Calibri" panose="020F0502020204030204" pitchFamily="34" charset="0"/>
              </a:rPr>
              <a:t> M. Viswanathan, Prema </a:t>
            </a:r>
            <a:r>
              <a:rPr lang="en-US" sz="1400" dirty="0" err="1">
                <a:latin typeface="Calibri" panose="020F0502020204030204" pitchFamily="34" charset="0"/>
                <a:ea typeface="Calibri" panose="020F0502020204030204" pitchFamily="34" charset="0"/>
                <a:cs typeface="Calibri" panose="020F0502020204030204" pitchFamily="34" charset="0"/>
              </a:rPr>
              <a:t>Nedungadi,Towards</a:t>
            </a:r>
            <a:r>
              <a:rPr lang="en-US" sz="1400" dirty="0">
                <a:latin typeface="Calibri" panose="020F0502020204030204" pitchFamily="34" charset="0"/>
                <a:ea typeface="Calibri" panose="020F0502020204030204" pitchFamily="34" charset="0"/>
                <a:cs typeface="Calibri" panose="020F0502020204030204" pitchFamily="34" charset="0"/>
              </a:rPr>
              <a:t> electronic health record-based medical knowledge graph construction, completion, and applications: A literature </a:t>
            </a:r>
            <a:r>
              <a:rPr lang="en-US" sz="1400" dirty="0" err="1">
                <a:latin typeface="Calibri" panose="020F0502020204030204" pitchFamily="34" charset="0"/>
                <a:ea typeface="Calibri" panose="020F0502020204030204" pitchFamily="34" charset="0"/>
                <a:cs typeface="Calibri" panose="020F0502020204030204" pitchFamily="34" charset="0"/>
              </a:rPr>
              <a:t>study,Journal</a:t>
            </a:r>
            <a:r>
              <a:rPr lang="en-US" sz="1400" dirty="0">
                <a:latin typeface="Calibri" panose="020F0502020204030204" pitchFamily="34" charset="0"/>
                <a:ea typeface="Calibri" panose="020F0502020204030204" pitchFamily="34" charset="0"/>
                <a:cs typeface="Calibri" panose="020F0502020204030204" pitchFamily="34" charset="0"/>
              </a:rPr>
              <a:t> of Biomedical </a:t>
            </a:r>
            <a:r>
              <a:rPr lang="en-US" sz="1400" dirty="0" err="1">
                <a:latin typeface="Calibri" panose="020F0502020204030204" pitchFamily="34" charset="0"/>
                <a:ea typeface="Calibri" panose="020F0502020204030204" pitchFamily="34" charset="0"/>
                <a:cs typeface="Calibri" panose="020F0502020204030204" pitchFamily="34" charset="0"/>
              </a:rPr>
              <a:t>Informatics,Volume</a:t>
            </a:r>
            <a:r>
              <a:rPr lang="en-US" sz="1400" dirty="0">
                <a:latin typeface="Calibri" panose="020F0502020204030204" pitchFamily="34" charset="0"/>
                <a:ea typeface="Calibri" panose="020F0502020204030204" pitchFamily="34" charset="0"/>
                <a:cs typeface="Calibri" panose="020F0502020204030204" pitchFamily="34" charset="0"/>
              </a:rPr>
              <a:t> 143,2023,104403,ISSN 1532-0464</a:t>
            </a:r>
          </a:p>
          <a:p>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[6]. </a:t>
            </a:r>
            <a:r>
              <a:rPr lang="en-US" sz="1400" b="0" i="0" dirty="0">
                <a:effectLst/>
                <a:latin typeface="Calibri" panose="020F0502020204030204" pitchFamily="34" charset="0"/>
                <a:ea typeface="Calibri" panose="020F0502020204030204" pitchFamily="34" charset="0"/>
                <a:cs typeface="Calibri" panose="020F0502020204030204" pitchFamily="34" charset="0"/>
              </a:rPr>
              <a:t>Y. Lan, G. He, J. Jiang, J. Jiang, W. X. Zhao and J. -R. Wen, "Complex Knowledge Base Question Answering: A Survey," in </a:t>
            </a:r>
            <a:r>
              <a:rPr lang="en-US" sz="1400" b="0" i="1" dirty="0">
                <a:effectLst/>
                <a:latin typeface="Calibri" panose="020F0502020204030204" pitchFamily="34" charset="0"/>
                <a:ea typeface="Calibri" panose="020F0502020204030204" pitchFamily="34" charset="0"/>
                <a:cs typeface="Calibri" panose="020F0502020204030204" pitchFamily="34" charset="0"/>
              </a:rPr>
              <a:t>IEEE Transactions on Knowledge and Data Engineering</a:t>
            </a:r>
            <a:r>
              <a:rPr lang="en-US" sz="1400" b="0" i="0" dirty="0">
                <a:effectLst/>
                <a:latin typeface="Calibri" panose="020F0502020204030204" pitchFamily="34" charset="0"/>
                <a:ea typeface="Calibri" panose="020F0502020204030204" pitchFamily="34" charset="0"/>
                <a:cs typeface="Calibri" panose="020F0502020204030204" pitchFamily="34" charset="0"/>
              </a:rPr>
              <a:t>, vol. 35, no. 11, pp. 11196-11215, 1 Nov. 2023, </a:t>
            </a:r>
            <a:r>
              <a:rPr lang="en-US" sz="1400" b="0" i="0" dirty="0" err="1">
                <a:effectLst/>
                <a:latin typeface="Calibri" panose="020F0502020204030204" pitchFamily="34" charset="0"/>
                <a:ea typeface="Calibri" panose="020F0502020204030204" pitchFamily="34" charset="0"/>
                <a:cs typeface="Calibri" panose="020F0502020204030204" pitchFamily="34" charset="0"/>
              </a:rPr>
              <a:t>doi</a:t>
            </a:r>
            <a:r>
              <a:rPr lang="en-US" sz="1400" b="0" i="0" dirty="0">
                <a:effectLst/>
                <a:latin typeface="Calibri" panose="020F0502020204030204" pitchFamily="34" charset="0"/>
                <a:ea typeface="Calibri" panose="020F0502020204030204" pitchFamily="34" charset="0"/>
                <a:cs typeface="Calibri" panose="020F0502020204030204" pitchFamily="34" charset="0"/>
              </a:rPr>
              <a:t>: 10.1109/TKDE.2022.3223858.</a:t>
            </a:r>
          </a:p>
          <a:p>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IN" sz="1400" dirty="0">
              <a:latin typeface="Calibri" panose="020F0502020204030204" pitchFamily="34" charset="0"/>
              <a:ea typeface="Calibri" panose="020F0502020204030204" pitchFamily="34" charset="0"/>
              <a:cs typeface="Calibri" panose="020F0502020204030204" pitchFamily="34" charset="0"/>
            </a:endParaRPr>
          </a:p>
          <a:p>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2252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0EA1B4-86E9-0195-C1D8-FDE25FB5B0B2}"/>
              </a:ext>
            </a:extLst>
          </p:cNvPr>
          <p:cNvSpPr txBox="1"/>
          <p:nvPr/>
        </p:nvSpPr>
        <p:spPr>
          <a:xfrm>
            <a:off x="143435" y="214263"/>
            <a:ext cx="10497671" cy="830997"/>
          </a:xfrm>
          <a:prstGeom prst="rect">
            <a:avLst/>
          </a:prstGeom>
          <a:noFill/>
        </p:spPr>
        <p:txBody>
          <a:bodyPr wrap="square">
            <a:spAutoFit/>
          </a:bodyPr>
          <a:lstStyle/>
          <a:p>
            <a:pPr algn="ctr"/>
            <a:r>
              <a:rPr lang="en-IN" sz="4800" b="1" dirty="0">
                <a:latin typeface="Calibri" panose="020F0502020204030204" pitchFamily="34" charset="0"/>
                <a:ea typeface="Calibri" panose="020F0502020204030204" pitchFamily="34" charset="0"/>
                <a:cs typeface="Calibri" panose="020F0502020204030204" pitchFamily="34" charset="0"/>
              </a:rPr>
              <a:t>Bibliography</a:t>
            </a:r>
          </a:p>
        </p:txBody>
      </p:sp>
      <p:sp>
        <p:nvSpPr>
          <p:cNvPr id="5" name="TextBox 4">
            <a:extLst>
              <a:ext uri="{FF2B5EF4-FFF2-40B4-BE49-F238E27FC236}">
                <a16:creationId xmlns:a16="http://schemas.microsoft.com/office/drawing/2014/main" id="{F278B326-B150-C351-2B71-90690A7B56AE}"/>
              </a:ext>
            </a:extLst>
          </p:cNvPr>
          <p:cNvSpPr txBox="1"/>
          <p:nvPr/>
        </p:nvSpPr>
        <p:spPr>
          <a:xfrm>
            <a:off x="761999" y="1511425"/>
            <a:ext cx="10497671" cy="4462760"/>
          </a:xfrm>
          <a:prstGeom prst="rect">
            <a:avLst/>
          </a:prstGeom>
          <a:noFill/>
        </p:spPr>
        <p:txBody>
          <a:bodyPr wrap="square">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[7]. </a:t>
            </a:r>
            <a:r>
              <a:rPr lang="en-US" sz="1800" i="0" dirty="0">
                <a:effectLst/>
                <a:latin typeface="Calibri" panose="020F0502020204030204" pitchFamily="34" charset="0"/>
                <a:ea typeface="Calibri" panose="020F0502020204030204" pitchFamily="34" charset="0"/>
                <a:cs typeface="Calibri" panose="020F0502020204030204" pitchFamily="34" charset="0"/>
              </a:rPr>
              <a:t>D. N. and N. P. K. S., "Design and Development of We-CDSS Using Django Framework: Conducing Predictive and Prescriptive Analytics for Coronary Artery Disease," in </a:t>
            </a:r>
            <a:r>
              <a:rPr lang="en-US" sz="1800" i="1" dirty="0">
                <a:effectLst/>
                <a:latin typeface="Calibri" panose="020F0502020204030204" pitchFamily="34" charset="0"/>
                <a:ea typeface="Calibri" panose="020F0502020204030204" pitchFamily="34" charset="0"/>
                <a:cs typeface="Calibri" panose="020F0502020204030204" pitchFamily="34" charset="0"/>
              </a:rPr>
              <a:t>IEEE Access</a:t>
            </a:r>
            <a:r>
              <a:rPr lang="en-US" sz="1800" i="0" dirty="0">
                <a:effectLst/>
                <a:latin typeface="Calibri" panose="020F0502020204030204" pitchFamily="34" charset="0"/>
                <a:ea typeface="Calibri" panose="020F0502020204030204" pitchFamily="34" charset="0"/>
                <a:cs typeface="Calibri" panose="020F0502020204030204" pitchFamily="34" charset="0"/>
              </a:rPr>
              <a:t>, vol. 10, pp. 119575-119592, 2022, </a:t>
            </a:r>
            <a:r>
              <a:rPr lang="en-US" sz="1800" i="0" dirty="0" err="1">
                <a:effectLst/>
                <a:latin typeface="Calibri" panose="020F0502020204030204" pitchFamily="34" charset="0"/>
                <a:ea typeface="Calibri" panose="020F0502020204030204" pitchFamily="34" charset="0"/>
                <a:cs typeface="Calibri" panose="020F0502020204030204" pitchFamily="34" charset="0"/>
              </a:rPr>
              <a:t>doi</a:t>
            </a:r>
            <a:r>
              <a:rPr lang="en-US" sz="1800" i="0" dirty="0">
                <a:effectLst/>
                <a:latin typeface="Calibri" panose="020F0502020204030204" pitchFamily="34" charset="0"/>
                <a:ea typeface="Calibri" panose="020F0502020204030204" pitchFamily="34" charset="0"/>
                <a:cs typeface="Calibri" panose="020F0502020204030204" pitchFamily="34" charset="0"/>
              </a:rPr>
              <a:t>: 10.1109/ACCESS.2022.3220899.</a:t>
            </a:r>
          </a:p>
          <a:p>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sz="1800" dirty="0">
                <a:latin typeface="Calibri" panose="020F0502020204030204" pitchFamily="34" charset="0"/>
                <a:ea typeface="Calibri" panose="020F0502020204030204" pitchFamily="34" charset="0"/>
                <a:cs typeface="Calibri" panose="020F0502020204030204" pitchFamily="34" charset="0"/>
              </a:rPr>
              <a:t>[8]. </a:t>
            </a:r>
            <a:r>
              <a:rPr lang="en-US" sz="1800" dirty="0">
                <a:latin typeface="Calibri" panose="020F0502020204030204" pitchFamily="34" charset="0"/>
                <a:ea typeface="Calibri" panose="020F0502020204030204" pitchFamily="34" charset="0"/>
                <a:cs typeface="Calibri" panose="020F0502020204030204" pitchFamily="34" charset="0"/>
              </a:rPr>
              <a:t>S. </a:t>
            </a:r>
            <a:r>
              <a:rPr lang="en-US" sz="1800" dirty="0" err="1">
                <a:latin typeface="Calibri" panose="020F0502020204030204" pitchFamily="34" charset="0"/>
                <a:ea typeface="Calibri" panose="020F0502020204030204" pitchFamily="34" charset="0"/>
                <a:cs typeface="Calibri" panose="020F0502020204030204" pitchFamily="34" charset="0"/>
              </a:rPr>
              <a:t>Aghaei</a:t>
            </a:r>
            <a:r>
              <a:rPr lang="en-US" sz="1800" dirty="0">
                <a:latin typeface="Calibri" panose="020F0502020204030204" pitchFamily="34" charset="0"/>
                <a:ea typeface="Calibri" panose="020F0502020204030204" pitchFamily="34" charset="0"/>
                <a:cs typeface="Calibri" panose="020F0502020204030204" pitchFamily="34" charset="0"/>
              </a:rPr>
              <a:t>, E. </a:t>
            </a:r>
            <a:r>
              <a:rPr lang="en-US" sz="1800" dirty="0" err="1">
                <a:latin typeface="Calibri" panose="020F0502020204030204" pitchFamily="34" charset="0"/>
                <a:ea typeface="Calibri" panose="020F0502020204030204" pitchFamily="34" charset="0"/>
                <a:cs typeface="Calibri" panose="020F0502020204030204" pitchFamily="34" charset="0"/>
              </a:rPr>
              <a:t>Raad</a:t>
            </a:r>
            <a:r>
              <a:rPr lang="en-US" sz="1800" dirty="0">
                <a:latin typeface="Calibri" panose="020F0502020204030204" pitchFamily="34" charset="0"/>
                <a:ea typeface="Calibri" panose="020F0502020204030204" pitchFamily="34" charset="0"/>
                <a:cs typeface="Calibri" panose="020F0502020204030204" pitchFamily="34" charset="0"/>
              </a:rPr>
              <a:t> and A. </a:t>
            </a:r>
            <a:r>
              <a:rPr lang="en-US" sz="1800" dirty="0" err="1">
                <a:latin typeface="Calibri" panose="020F0502020204030204" pitchFamily="34" charset="0"/>
                <a:ea typeface="Calibri" panose="020F0502020204030204" pitchFamily="34" charset="0"/>
                <a:cs typeface="Calibri" panose="020F0502020204030204" pitchFamily="34" charset="0"/>
              </a:rPr>
              <a:t>Fensel</a:t>
            </a:r>
            <a:r>
              <a:rPr lang="en-US" sz="1800" dirty="0">
                <a:latin typeface="Calibri" panose="020F0502020204030204" pitchFamily="34" charset="0"/>
                <a:ea typeface="Calibri" panose="020F0502020204030204" pitchFamily="34" charset="0"/>
                <a:cs typeface="Calibri" panose="020F0502020204030204" pitchFamily="34" charset="0"/>
              </a:rPr>
              <a:t>, "Question Answering Over Knowledge Graphs: A Case Study in Tourism," in IEEE Access, vol. 10, pp. 69788-69801, 2022, </a:t>
            </a:r>
            <a:r>
              <a:rPr lang="en-US" sz="1800" dirty="0" err="1">
                <a:latin typeface="Calibri" panose="020F0502020204030204" pitchFamily="34" charset="0"/>
                <a:ea typeface="Calibri" panose="020F0502020204030204" pitchFamily="34" charset="0"/>
                <a:cs typeface="Calibri" panose="020F0502020204030204" pitchFamily="34" charset="0"/>
              </a:rPr>
              <a:t>doi</a:t>
            </a:r>
            <a:r>
              <a:rPr lang="en-US" sz="1800" dirty="0">
                <a:latin typeface="Calibri" panose="020F0502020204030204" pitchFamily="34" charset="0"/>
                <a:ea typeface="Calibri" panose="020F0502020204030204" pitchFamily="34" charset="0"/>
                <a:cs typeface="Calibri" panose="020F0502020204030204" pitchFamily="34" charset="0"/>
              </a:rPr>
              <a:t>: 10.1109/ACCESS.2022.3187178.</a:t>
            </a:r>
          </a:p>
          <a:p>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sz="1800" dirty="0">
                <a:latin typeface="Calibri" panose="020F0502020204030204" pitchFamily="34" charset="0"/>
                <a:ea typeface="Calibri" panose="020F0502020204030204" pitchFamily="34" charset="0"/>
                <a:cs typeface="Calibri" panose="020F0502020204030204" pitchFamily="34" charset="0"/>
              </a:rPr>
              <a:t>[9].</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0" i="0" dirty="0">
                <a:effectLst/>
                <a:latin typeface="Calibri" panose="020F0502020204030204" pitchFamily="34" charset="0"/>
                <a:ea typeface="Calibri" panose="020F0502020204030204" pitchFamily="34" charset="0"/>
                <a:cs typeface="Calibri" panose="020F0502020204030204" pitchFamily="34" charset="0"/>
              </a:rPr>
              <a:t>X. Wu, T. Jiang, Y. Zhu and C. Bu, "Knowledge Graph for China's Genealogy11.A shorter version of this paper won the Best Paper Award at IEEE ICKG 2020 (the 11th IEEE International Conference on Knowledge Graph, </a:t>
            </a:r>
            <a:r>
              <a:rPr lang="en-US" sz="1800" b="0" i="0" dirty="0" err="1">
                <a:effectLst/>
                <a:latin typeface="Calibri" panose="020F0502020204030204" pitchFamily="34" charset="0"/>
                <a:ea typeface="Calibri" panose="020F0502020204030204" pitchFamily="34" charset="0"/>
                <a:cs typeface="Calibri" panose="020F0502020204030204" pitchFamily="34" charset="0"/>
              </a:rPr>
              <a:t>ickg</a:t>
            </a:r>
            <a:r>
              <a:rPr lang="en-US" sz="1800" b="0" i="0" dirty="0">
                <a:effectLst/>
                <a:latin typeface="Calibri" panose="020F0502020204030204" pitchFamily="34" charset="0"/>
                <a:ea typeface="Calibri" panose="020F0502020204030204" pitchFamily="34" charset="0"/>
                <a:cs typeface="Calibri" panose="020F0502020204030204" pitchFamily="34" charset="0"/>
              </a:rPr>
              <a:t> 2020.bigke.org).," in </a:t>
            </a:r>
            <a:r>
              <a:rPr lang="en-US" sz="1800" b="0" i="1" dirty="0">
                <a:effectLst/>
                <a:latin typeface="Calibri" panose="020F0502020204030204" pitchFamily="34" charset="0"/>
                <a:ea typeface="Calibri" panose="020F0502020204030204" pitchFamily="34" charset="0"/>
                <a:cs typeface="Calibri" panose="020F0502020204030204" pitchFamily="34" charset="0"/>
              </a:rPr>
              <a:t>IEEE Transactions on Knowledge and Data Engineering</a:t>
            </a:r>
            <a:r>
              <a:rPr lang="en-US" sz="1800" b="0" i="0" dirty="0">
                <a:effectLst/>
                <a:latin typeface="Calibri" panose="020F0502020204030204" pitchFamily="34" charset="0"/>
                <a:ea typeface="Calibri" panose="020F0502020204030204" pitchFamily="34" charset="0"/>
                <a:cs typeface="Calibri" panose="020F0502020204030204" pitchFamily="34" charset="0"/>
              </a:rPr>
              <a:t>, vol. 35, no. 1, pp. 634-646, 1 Jan. 2023, </a:t>
            </a:r>
            <a:r>
              <a:rPr lang="en-US" sz="1800" b="0" i="0" dirty="0" err="1">
                <a:effectLst/>
                <a:latin typeface="Calibri" panose="020F0502020204030204" pitchFamily="34" charset="0"/>
                <a:ea typeface="Calibri" panose="020F0502020204030204" pitchFamily="34" charset="0"/>
                <a:cs typeface="Calibri" panose="020F0502020204030204" pitchFamily="34" charset="0"/>
              </a:rPr>
              <a:t>doi</a:t>
            </a:r>
            <a:r>
              <a:rPr lang="en-US" sz="1800" b="0" i="0" dirty="0">
                <a:effectLst/>
                <a:latin typeface="Calibri" panose="020F0502020204030204" pitchFamily="34" charset="0"/>
                <a:ea typeface="Calibri" panose="020F0502020204030204" pitchFamily="34" charset="0"/>
                <a:cs typeface="Calibri" panose="020F0502020204030204" pitchFamily="34" charset="0"/>
              </a:rPr>
              <a:t>: 10.1109/TKDE.2021.3073745.</a:t>
            </a: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800" dirty="0">
                <a:latin typeface="Calibri" panose="020F0502020204030204" pitchFamily="34" charset="0"/>
                <a:ea typeface="Calibri" panose="020F0502020204030204" pitchFamily="34" charset="0"/>
                <a:cs typeface="Calibri" panose="020F0502020204030204" pitchFamily="34" charset="0"/>
              </a:rPr>
              <a:t>[10].</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Fakhare</a:t>
            </a:r>
            <a:r>
              <a:rPr lang="en-US" sz="1800" dirty="0">
                <a:latin typeface="Calibri" panose="020F0502020204030204" pitchFamily="34" charset="0"/>
                <a:ea typeface="Calibri" panose="020F0502020204030204" pitchFamily="34" charset="0"/>
                <a:cs typeface="Calibri" panose="020F0502020204030204" pitchFamily="34" charset="0"/>
              </a:rPr>
              <a:t> Alam, Hamed </a:t>
            </a:r>
            <a:r>
              <a:rPr lang="en-US" sz="1800" dirty="0" err="1">
                <a:latin typeface="Calibri" panose="020F0502020204030204" pitchFamily="34" charset="0"/>
                <a:ea typeface="Calibri" panose="020F0502020204030204" pitchFamily="34" charset="0"/>
                <a:cs typeface="Calibri" panose="020F0502020204030204" pitchFamily="34" charset="0"/>
              </a:rPr>
              <a:t>Babaei</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Giglou</a:t>
            </a:r>
            <a:r>
              <a:rPr lang="en-US" sz="1800" dirty="0">
                <a:latin typeface="Calibri" panose="020F0502020204030204" pitchFamily="34" charset="0"/>
                <a:ea typeface="Calibri" panose="020F0502020204030204" pitchFamily="34" charset="0"/>
                <a:cs typeface="Calibri" panose="020F0502020204030204" pitchFamily="34" charset="0"/>
              </a:rPr>
              <a:t>, Khalid Mahmood </a:t>
            </a:r>
            <a:r>
              <a:rPr lang="en-US" sz="1800" dirty="0" err="1">
                <a:latin typeface="Calibri" panose="020F0502020204030204" pitchFamily="34" charset="0"/>
                <a:ea typeface="Calibri" panose="020F0502020204030204" pitchFamily="34" charset="0"/>
                <a:cs typeface="Calibri" panose="020F0502020204030204" pitchFamily="34" charset="0"/>
              </a:rPr>
              <a:t>Malik,Automated</a:t>
            </a:r>
            <a:r>
              <a:rPr lang="en-US" sz="1800" dirty="0">
                <a:latin typeface="Calibri" panose="020F0502020204030204" pitchFamily="34" charset="0"/>
                <a:ea typeface="Calibri" panose="020F0502020204030204" pitchFamily="34" charset="0"/>
                <a:cs typeface="Calibri" panose="020F0502020204030204" pitchFamily="34" charset="0"/>
              </a:rPr>
              <a:t> clinical knowledge graph generation framework for evidence based </a:t>
            </a:r>
            <a:r>
              <a:rPr lang="en-US" sz="1800" dirty="0" err="1">
                <a:latin typeface="Calibri" panose="020F0502020204030204" pitchFamily="34" charset="0"/>
                <a:ea typeface="Calibri" panose="020F0502020204030204" pitchFamily="34" charset="0"/>
                <a:cs typeface="Calibri" panose="020F0502020204030204" pitchFamily="34" charset="0"/>
              </a:rPr>
              <a:t>medicine,Expert</a:t>
            </a:r>
            <a:r>
              <a:rPr lang="en-US" sz="1800" dirty="0">
                <a:latin typeface="Calibri" panose="020F0502020204030204" pitchFamily="34" charset="0"/>
                <a:ea typeface="Calibri" panose="020F0502020204030204" pitchFamily="34" charset="0"/>
                <a:cs typeface="Calibri" panose="020F0502020204030204" pitchFamily="34" charset="0"/>
              </a:rPr>
              <a:t> Systems with </a:t>
            </a:r>
            <a:r>
              <a:rPr lang="en-US" sz="1800" dirty="0" err="1">
                <a:latin typeface="Calibri" panose="020F0502020204030204" pitchFamily="34" charset="0"/>
                <a:ea typeface="Calibri" panose="020F0502020204030204" pitchFamily="34" charset="0"/>
                <a:cs typeface="Calibri" panose="020F0502020204030204" pitchFamily="34" charset="0"/>
              </a:rPr>
              <a:t>Applications,Volume</a:t>
            </a:r>
            <a:r>
              <a:rPr lang="en-US" sz="1800" dirty="0">
                <a:latin typeface="Calibri" panose="020F0502020204030204" pitchFamily="34" charset="0"/>
                <a:ea typeface="Calibri" panose="020F0502020204030204" pitchFamily="34" charset="0"/>
                <a:cs typeface="Calibri" panose="020F0502020204030204" pitchFamily="34" charset="0"/>
              </a:rPr>
              <a:t> 233,2023,120964,ISSN 0957-4174.</a:t>
            </a:r>
          </a:p>
          <a:p>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1476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D833C-85BA-C9DA-4D20-712B7C5CDE2B}"/>
              </a:ext>
            </a:extLst>
          </p:cNvPr>
          <p:cNvSpPr>
            <a:spLocks noGrp="1"/>
          </p:cNvSpPr>
          <p:nvPr>
            <p:ph type="title"/>
          </p:nvPr>
        </p:nvSpPr>
        <p:spPr>
          <a:xfrm>
            <a:off x="3434134" y="3276601"/>
            <a:ext cx="9404723" cy="1400530"/>
          </a:xfrm>
        </p:spPr>
        <p:txBody>
          <a:bodyPr/>
          <a:lstStyle/>
          <a:p>
            <a:r>
              <a:rPr lang="en-IN" sz="72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2746209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D2BCB-5E0B-0619-E569-E844C4CD2222}"/>
              </a:ext>
            </a:extLst>
          </p:cNvPr>
          <p:cNvSpPr>
            <a:spLocks noGrp="1"/>
          </p:cNvSpPr>
          <p:nvPr>
            <p:ph type="title"/>
          </p:nvPr>
        </p:nvSpPr>
        <p:spPr/>
        <p:txBody>
          <a:bodyPr/>
          <a:lstStyle/>
          <a:p>
            <a:pPr algn="ctr"/>
            <a:r>
              <a:rPr lang="en-US" sz="4800" b="1" dirty="0">
                <a:solidFill>
                  <a:schemeClr val="tx1"/>
                </a:solidFill>
                <a:latin typeface="Calibri" panose="020F0502020204030204" pitchFamily="34" charset="0"/>
                <a:ea typeface="Calibri" panose="020F0502020204030204" pitchFamily="34" charset="0"/>
                <a:cs typeface="Calibri" panose="020F0502020204030204" pitchFamily="34" charset="0"/>
              </a:rPr>
              <a:t>Objectives</a:t>
            </a:r>
            <a:endParaRPr lang="en-IN" sz="4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40028D0-E9E8-6F21-5652-AF080ADB5975}"/>
              </a:ext>
            </a:extLst>
          </p:cNvPr>
          <p:cNvSpPr>
            <a:spLocks noGrp="1"/>
          </p:cNvSpPr>
          <p:nvPr>
            <p:ph idx="1"/>
          </p:nvPr>
        </p:nvSpPr>
        <p:spPr>
          <a:xfrm>
            <a:off x="834189" y="1411706"/>
            <a:ext cx="9404723" cy="4993576"/>
          </a:xfrm>
        </p:spPr>
        <p:txBody>
          <a:bodyPr>
            <a:normAutofit/>
          </a:bodyPr>
          <a:lstStyle/>
          <a:p>
            <a:pPr>
              <a:buClrTx/>
              <a:buFont typeface="Wingdings" panose="05000000000000000000" pitchFamily="2" charset="2"/>
              <a:buChar char="§"/>
            </a:pPr>
            <a:r>
              <a:rPr lang="en-US" sz="2800" b="1" i="1" dirty="0">
                <a:latin typeface="Cambria"/>
                <a:ea typeface="Cambria"/>
                <a:cs typeface="Calibri"/>
              </a:rPr>
              <a:t>To implement web scraping techniques to gather related medical data from various sources &amp; data cleaning. </a:t>
            </a:r>
          </a:p>
          <a:p>
            <a:pPr>
              <a:buClrTx/>
              <a:buFont typeface="Wingdings" panose="05000000000000000000" pitchFamily="2" charset="2"/>
              <a:buChar char="§"/>
            </a:pPr>
            <a:r>
              <a:rPr lang="en-US" sz="2800" b="1" i="1" dirty="0">
                <a:latin typeface="Cambria"/>
                <a:ea typeface="Cambria"/>
                <a:cs typeface="Calibri"/>
              </a:rPr>
              <a:t>Enhancing and testing the Knowledge graph and building a baseline structure.</a:t>
            </a:r>
          </a:p>
          <a:p>
            <a:pPr>
              <a:buClrTx/>
              <a:buFont typeface="Wingdings" panose="05000000000000000000" pitchFamily="2" charset="2"/>
              <a:buChar char="§"/>
            </a:pPr>
            <a:r>
              <a:rPr lang="en-US" sz="2800" dirty="0">
                <a:latin typeface="Cambria"/>
                <a:ea typeface="Cambria"/>
                <a:cs typeface="Calibri"/>
              </a:rPr>
              <a:t>To develop a question-answering system with the developed knowledge graph in integration with the front-end developed website. </a:t>
            </a:r>
          </a:p>
          <a:p>
            <a:pPr>
              <a:buClrTx/>
              <a:buFont typeface="Wingdings" panose="05000000000000000000" pitchFamily="2" charset="2"/>
              <a:buChar char="§"/>
            </a:pPr>
            <a:r>
              <a:rPr lang="en-US" sz="2800" dirty="0">
                <a:latin typeface="Cambria"/>
                <a:ea typeface="Cambria"/>
                <a:cs typeface="Calibri"/>
              </a:rPr>
              <a:t>To assess the effectiveness of the created chatbot using various metrics.</a:t>
            </a:r>
          </a:p>
          <a:p>
            <a:endParaRPr lang="en-IN" sz="2800" dirty="0"/>
          </a:p>
        </p:txBody>
      </p:sp>
      <p:cxnSp>
        <p:nvCxnSpPr>
          <p:cNvPr id="5" name="Straight Connector 4">
            <a:extLst>
              <a:ext uri="{FF2B5EF4-FFF2-40B4-BE49-F238E27FC236}">
                <a16:creationId xmlns:a16="http://schemas.microsoft.com/office/drawing/2014/main" id="{418BD567-E3E7-78C2-C84F-12B73D88C153}"/>
              </a:ext>
            </a:extLst>
          </p:cNvPr>
          <p:cNvCxnSpPr>
            <a:cxnSpLocks/>
          </p:cNvCxnSpPr>
          <p:nvPr/>
        </p:nvCxnSpPr>
        <p:spPr>
          <a:xfrm flipH="1">
            <a:off x="1093694" y="1452282"/>
            <a:ext cx="62753" cy="2393577"/>
          </a:xfrm>
          <a:prstGeom prst="line">
            <a:avLst/>
          </a:prstGeom>
          <a:ln/>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7FBEA4A6-A0F2-0B15-E28B-305AB7D8866E}"/>
              </a:ext>
            </a:extLst>
          </p:cNvPr>
          <p:cNvCxnSpPr>
            <a:cxnSpLocks/>
          </p:cNvCxnSpPr>
          <p:nvPr/>
        </p:nvCxnSpPr>
        <p:spPr>
          <a:xfrm>
            <a:off x="1156447" y="1452282"/>
            <a:ext cx="9000565"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B01CF928-F0DF-5B09-E050-6650FC9160DB}"/>
              </a:ext>
            </a:extLst>
          </p:cNvPr>
          <p:cNvCxnSpPr>
            <a:cxnSpLocks/>
          </p:cNvCxnSpPr>
          <p:nvPr/>
        </p:nvCxnSpPr>
        <p:spPr>
          <a:xfrm>
            <a:off x="10165976" y="1411706"/>
            <a:ext cx="72936" cy="2362435"/>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8F9F2DCD-8000-9581-8051-F11265047754}"/>
              </a:ext>
            </a:extLst>
          </p:cNvPr>
          <p:cNvCxnSpPr>
            <a:cxnSpLocks/>
          </p:cNvCxnSpPr>
          <p:nvPr/>
        </p:nvCxnSpPr>
        <p:spPr>
          <a:xfrm flipV="1">
            <a:off x="1093694" y="3774141"/>
            <a:ext cx="9145218" cy="71718"/>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32248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A908-D510-4578-76B7-61E3C5C431E2}"/>
              </a:ext>
            </a:extLst>
          </p:cNvPr>
          <p:cNvSpPr>
            <a:spLocks noGrp="1"/>
          </p:cNvSpPr>
          <p:nvPr>
            <p:ph type="title"/>
          </p:nvPr>
        </p:nvSpPr>
        <p:spPr/>
        <p:txBody>
          <a:bodyPr/>
          <a:lstStyle/>
          <a:p>
            <a:pPr algn="ctr"/>
            <a:r>
              <a:rPr lang="en-IN" sz="4800" b="1" dirty="0">
                <a:latin typeface="Calibri" panose="020F0502020204030204" pitchFamily="34" charset="0"/>
                <a:ea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842C2E44-6565-6E8B-CFF2-8847A78191A9}"/>
              </a:ext>
            </a:extLst>
          </p:cNvPr>
          <p:cNvSpPr>
            <a:spLocks noGrp="1"/>
          </p:cNvSpPr>
          <p:nvPr>
            <p:ph idx="1"/>
          </p:nvPr>
        </p:nvSpPr>
        <p:spPr>
          <a:xfrm>
            <a:off x="986118" y="1667434"/>
            <a:ext cx="9063735" cy="4580965"/>
          </a:xfrm>
        </p:spPr>
        <p:txBody>
          <a:bodyPr>
            <a:normAutofit/>
          </a:bodyPr>
          <a:lstStyle/>
          <a:p>
            <a:pPr algn="l">
              <a:buFont typeface="Wingdings" panose="05000000000000000000" pitchFamily="2" charset="2"/>
              <a:buChar char="§"/>
            </a:pPr>
            <a:r>
              <a:rPr lang="en-US" sz="2400" b="0" i="0" dirty="0">
                <a:effectLst/>
                <a:latin typeface="Calibri" panose="020F0502020204030204" pitchFamily="34" charset="0"/>
                <a:ea typeface="Calibri" panose="020F0502020204030204" pitchFamily="34" charset="0"/>
                <a:cs typeface="Calibri" panose="020F0502020204030204" pitchFamily="34" charset="0"/>
              </a:rPr>
              <a:t>Challenges in manual medical interrogation system include imbalanced allocation of medical resources, population growth, and the rise of online medical question-and-answer chaos.</a:t>
            </a:r>
          </a:p>
          <a:p>
            <a:pPr algn="l">
              <a:buFont typeface="Wingdings" panose="05000000000000000000" pitchFamily="2" charset="2"/>
              <a:buChar char="§"/>
            </a:pPr>
            <a:endParaRPr lang="en-US" sz="2400" b="0" i="0" dirty="0">
              <a:effectLst/>
              <a:latin typeface="Calibri" panose="020F0502020204030204" pitchFamily="34" charset="0"/>
              <a:ea typeface="Calibri" panose="020F0502020204030204" pitchFamily="34" charset="0"/>
              <a:cs typeface="Calibri" panose="020F0502020204030204" pitchFamily="34" charset="0"/>
            </a:endParaRPr>
          </a:p>
          <a:p>
            <a:pPr algn="l">
              <a:buFont typeface="Wingdings" panose="05000000000000000000" pitchFamily="2" charset="2"/>
              <a:buChar char="§"/>
            </a:pPr>
            <a:r>
              <a:rPr lang="en-US" sz="2400" b="0" i="0" dirty="0">
                <a:effectLst/>
                <a:latin typeface="Calibri" panose="020F0502020204030204" pitchFamily="34" charset="0"/>
                <a:ea typeface="Calibri" panose="020F0502020204030204" pitchFamily="34" charset="0"/>
                <a:cs typeface="Calibri" panose="020F0502020204030204" pitchFamily="34" charset="0"/>
              </a:rPr>
              <a:t>To address these issues, a Knowledge Graph-based Q.A. system is leveraging reliable medical data for improved interrogation services.</a:t>
            </a:r>
          </a:p>
          <a:p>
            <a:pPr marL="0" indent="0" algn="l">
              <a:buNone/>
            </a:pPr>
            <a:endParaRPr lang="en-US" sz="2400" b="0" i="0" dirty="0">
              <a:effectLst/>
              <a:latin typeface="Calibri" panose="020F0502020204030204" pitchFamily="34" charset="0"/>
              <a:ea typeface="Calibri" panose="020F0502020204030204" pitchFamily="34" charset="0"/>
              <a:cs typeface="Calibri" panose="020F0502020204030204" pitchFamily="34" charset="0"/>
            </a:endParaRPr>
          </a:p>
          <a:p>
            <a:pPr algn="l">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T</a:t>
            </a:r>
            <a:r>
              <a:rPr lang="en-US" sz="2400" b="0" i="0" dirty="0">
                <a:effectLst/>
                <a:latin typeface="Calibri" panose="020F0502020204030204" pitchFamily="34" charset="0"/>
                <a:ea typeface="Calibri" panose="020F0502020204030204" pitchFamily="34" charset="0"/>
                <a:cs typeface="Calibri" panose="020F0502020204030204" pitchFamily="34" charset="0"/>
              </a:rPr>
              <a:t>he need for smart care solutions to address the evolving care needs of the growing elderly population.</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978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162B-0105-AED0-9AEA-C2FD1383C1C8}"/>
              </a:ext>
            </a:extLst>
          </p:cNvPr>
          <p:cNvSpPr>
            <a:spLocks noGrp="1"/>
          </p:cNvSpPr>
          <p:nvPr>
            <p:ph type="title"/>
          </p:nvPr>
        </p:nvSpPr>
        <p:spPr>
          <a:xfrm>
            <a:off x="646111" y="452718"/>
            <a:ext cx="9404723" cy="1062317"/>
          </a:xfrm>
        </p:spPr>
        <p:txBody>
          <a:bodyPr/>
          <a:lstStyle/>
          <a:p>
            <a:pPr algn="ctr"/>
            <a:r>
              <a:rPr lang="en-IN" sz="4800" b="1" dirty="0">
                <a:latin typeface="Calibri" panose="020F0502020204030204" pitchFamily="34" charset="0"/>
                <a:ea typeface="Calibri" panose="020F0502020204030204" pitchFamily="34" charset="0"/>
                <a:cs typeface="Calibri" panose="020F0502020204030204" pitchFamily="34" charset="0"/>
              </a:rPr>
              <a:t>Problem Statement</a:t>
            </a:r>
          </a:p>
        </p:txBody>
      </p:sp>
      <p:sp>
        <p:nvSpPr>
          <p:cNvPr id="3" name="Content Placeholder 2">
            <a:extLst>
              <a:ext uri="{FF2B5EF4-FFF2-40B4-BE49-F238E27FC236}">
                <a16:creationId xmlns:a16="http://schemas.microsoft.com/office/drawing/2014/main" id="{CD7D751B-17CE-DCC4-C015-55004A0CDB6A}"/>
              </a:ext>
            </a:extLst>
          </p:cNvPr>
          <p:cNvSpPr>
            <a:spLocks noGrp="1"/>
          </p:cNvSpPr>
          <p:nvPr>
            <p:ph idx="1"/>
          </p:nvPr>
        </p:nvSpPr>
        <p:spPr>
          <a:xfrm>
            <a:off x="1103312" y="2052918"/>
            <a:ext cx="8946541" cy="2124635"/>
          </a:xfrm>
        </p:spPr>
        <p:txBody>
          <a:bodyPr>
            <a:normAutofit/>
          </a:bodyPr>
          <a:lstStyle/>
          <a:p>
            <a:pPr marL="0" indent="0">
              <a:buNone/>
            </a:pPr>
            <a:r>
              <a:rPr lang="en-US" sz="2800" dirty="0">
                <a:solidFill>
                  <a:srgbClr val="FFFFFF"/>
                </a:solidFill>
                <a:latin typeface="Cambria"/>
                <a:ea typeface="Cambria"/>
                <a:cs typeface="Times New Roman"/>
              </a:rPr>
              <a:t>To construct a question answering Chatbot that can answer user’s queries based on the information available in Knowledge graph and provide sufficient information regarding medical issues.</a:t>
            </a:r>
            <a:endParaRPr lang="en-US" sz="2800" dirty="0">
              <a:latin typeface="Cambria"/>
              <a:ea typeface="Cambria"/>
            </a:endParaRPr>
          </a:p>
          <a:p>
            <a:pPr marL="0" indent="0">
              <a:buNone/>
            </a:pPr>
            <a:endParaRPr lang="en-IN" sz="2800" dirty="0"/>
          </a:p>
        </p:txBody>
      </p:sp>
    </p:spTree>
    <p:extLst>
      <p:ext uri="{BB962C8B-B14F-4D97-AF65-F5344CB8AC3E}">
        <p14:creationId xmlns:p14="http://schemas.microsoft.com/office/powerpoint/2010/main" val="3408186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E84D2-F5C9-EE21-B9D5-912F82A8EB88}"/>
              </a:ext>
            </a:extLst>
          </p:cNvPr>
          <p:cNvSpPr>
            <a:spLocks noGrp="1"/>
          </p:cNvSpPr>
          <p:nvPr>
            <p:ph type="title"/>
          </p:nvPr>
        </p:nvSpPr>
        <p:spPr/>
        <p:txBody>
          <a:bodyPr/>
          <a:lstStyle/>
          <a:p>
            <a:pPr algn="ctr"/>
            <a:r>
              <a:rPr lang="en-IN" sz="4800" b="1" dirty="0">
                <a:latin typeface="Calibri" panose="020F0502020204030204" pitchFamily="34" charset="0"/>
                <a:ea typeface="Calibri" panose="020F0502020204030204" pitchFamily="34" charset="0"/>
                <a:cs typeface="Calibri" panose="020F0502020204030204" pitchFamily="34" charset="0"/>
              </a:rPr>
              <a:t>Motivation</a:t>
            </a:r>
          </a:p>
        </p:txBody>
      </p:sp>
      <p:sp>
        <p:nvSpPr>
          <p:cNvPr id="3" name="Content Placeholder 2">
            <a:extLst>
              <a:ext uri="{FF2B5EF4-FFF2-40B4-BE49-F238E27FC236}">
                <a16:creationId xmlns:a16="http://schemas.microsoft.com/office/drawing/2014/main" id="{1844622C-FC25-2409-90E7-CA4C400AACD5}"/>
              </a:ext>
            </a:extLst>
          </p:cNvPr>
          <p:cNvSpPr>
            <a:spLocks noGrp="1"/>
          </p:cNvSpPr>
          <p:nvPr>
            <p:ph idx="1"/>
          </p:nvPr>
        </p:nvSpPr>
        <p:spPr/>
        <p:txBody>
          <a:bodyPr>
            <a:normAutofit/>
          </a:bodyPr>
          <a:lstStyle/>
          <a:p>
            <a:pPr>
              <a:buFont typeface="+mj-lt"/>
              <a:buAutoNum type="arabicPeriod"/>
            </a:pPr>
            <a:r>
              <a:rPr lang="en-US" sz="2400" b="0" i="0" dirty="0">
                <a:effectLst/>
                <a:latin typeface="Calibri" panose="020F0502020204030204" pitchFamily="34" charset="0"/>
                <a:ea typeface="Calibri" panose="020F0502020204030204" pitchFamily="34" charset="0"/>
                <a:cs typeface="Calibri" panose="020F0502020204030204" pitchFamily="34" charset="0"/>
              </a:rPr>
              <a:t>If a patient wants information about a disease, they need to search for relevant content on the internet and find answers by clicking the URL's provided by internet.</a:t>
            </a:r>
            <a:r>
              <a:rPr lang="en-US" sz="2400" dirty="0">
                <a:latin typeface="Calibri" panose="020F0502020204030204" pitchFamily="34" charset="0"/>
                <a:ea typeface="Calibri" panose="020F0502020204030204" pitchFamily="34" charset="0"/>
                <a:cs typeface="Calibri" panose="020F0502020204030204" pitchFamily="34" charset="0"/>
              </a:rPr>
              <a:t> </a:t>
            </a:r>
          </a:p>
          <a:p>
            <a:pPr marL="457200" indent="-45720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Construction of such Chatbot can help the user find answers to his queries easily and know every aspect of the disease or anything regarding the disease. </a:t>
            </a:r>
          </a:p>
          <a:p>
            <a:pPr marL="457200" indent="-45720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The project is driven by the key motivations which are Enhanced Information Retrieval, Contextual Understanding, Evidence-Based Decision Making, Empowering Patients.</a:t>
            </a:r>
          </a:p>
          <a:p>
            <a:pPr>
              <a:buFont typeface="+mj-lt"/>
              <a:buAutoNum type="arabicPeriod"/>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mj-lt"/>
              <a:buAutoNum type="arabicPeriod"/>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7885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357A-C1BE-6B9F-8CC7-0D5718A8F73B}"/>
              </a:ext>
            </a:extLst>
          </p:cNvPr>
          <p:cNvSpPr>
            <a:spLocks noGrp="1"/>
          </p:cNvSpPr>
          <p:nvPr>
            <p:ph type="title"/>
          </p:nvPr>
        </p:nvSpPr>
        <p:spPr/>
        <p:txBody>
          <a:bodyPr/>
          <a:lstStyle/>
          <a:p>
            <a:pPr algn="ctr"/>
            <a:r>
              <a:rPr lang="en-IN" sz="4800" b="1" dirty="0">
                <a:latin typeface="Calibri" panose="020F0502020204030204" pitchFamily="34" charset="0"/>
                <a:ea typeface="Calibri" panose="020F0502020204030204" pitchFamily="34" charset="0"/>
                <a:cs typeface="Calibri" panose="020F0502020204030204" pitchFamily="34" charset="0"/>
              </a:rPr>
              <a:t>Novelty</a:t>
            </a:r>
          </a:p>
        </p:txBody>
      </p:sp>
      <p:sp>
        <p:nvSpPr>
          <p:cNvPr id="3" name="Content Placeholder 2">
            <a:extLst>
              <a:ext uri="{FF2B5EF4-FFF2-40B4-BE49-F238E27FC236}">
                <a16:creationId xmlns:a16="http://schemas.microsoft.com/office/drawing/2014/main" id="{9DCCA67D-355A-822D-6C1F-0F1B9E50D300}"/>
              </a:ext>
            </a:extLst>
          </p:cNvPr>
          <p:cNvSpPr>
            <a:spLocks noGrp="1"/>
          </p:cNvSpPr>
          <p:nvPr>
            <p:ph idx="1"/>
          </p:nvPr>
        </p:nvSpPr>
        <p:spPr/>
        <p:txBody>
          <a:bodyPr>
            <a:normAutofit/>
          </a:bodyPr>
          <a:lstStyle/>
          <a:p>
            <a:pPr marL="0" indent="0">
              <a:buNone/>
            </a:pPr>
            <a:r>
              <a:rPr lang="en-US" sz="2800" dirty="0">
                <a:latin typeface="Calibri"/>
                <a:ea typeface="+mn-lt"/>
                <a:cs typeface="+mn-lt"/>
              </a:rPr>
              <a:t>The existing systems has limited interactivity with the chatbot. In our project we would like the user to have maximum understanding of the system using a user friendly website where they can directly either chat or visualize the graph relations between diseases and their attributes with easy accessibility.</a:t>
            </a:r>
            <a:endParaRPr lang="en-US" sz="2800" dirty="0">
              <a:latin typeface="Calibri"/>
            </a:endParaRPr>
          </a:p>
          <a:p>
            <a:pPr marL="0" indent="0">
              <a:buNone/>
            </a:pPr>
            <a:endParaRPr lang="en-IN" sz="2800" dirty="0"/>
          </a:p>
        </p:txBody>
      </p:sp>
    </p:spTree>
    <p:extLst>
      <p:ext uri="{BB962C8B-B14F-4D97-AF65-F5344CB8AC3E}">
        <p14:creationId xmlns:p14="http://schemas.microsoft.com/office/powerpoint/2010/main" val="2328146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75307-BDC5-D36D-1DCC-8EA1C28572F9}"/>
              </a:ext>
            </a:extLst>
          </p:cNvPr>
          <p:cNvSpPr>
            <a:spLocks noGrp="1"/>
          </p:cNvSpPr>
          <p:nvPr>
            <p:ph type="title"/>
          </p:nvPr>
        </p:nvSpPr>
        <p:spPr>
          <a:xfrm>
            <a:off x="637146" y="9283"/>
            <a:ext cx="9404723" cy="1400530"/>
          </a:xfrm>
        </p:spPr>
        <p:txBody>
          <a:bodyPr/>
          <a:lstStyle/>
          <a:p>
            <a:pPr algn="ctr"/>
            <a:r>
              <a:rPr lang="en-IN" sz="4800" b="1" dirty="0"/>
              <a:t>Milestones</a:t>
            </a:r>
          </a:p>
        </p:txBody>
      </p:sp>
      <p:graphicFrame>
        <p:nvGraphicFramePr>
          <p:cNvPr id="3" name="Content Placeholder 8">
            <a:extLst>
              <a:ext uri="{FF2B5EF4-FFF2-40B4-BE49-F238E27FC236}">
                <a16:creationId xmlns:a16="http://schemas.microsoft.com/office/drawing/2014/main" id="{C8E01F08-6A96-C5F0-BE88-5CD3990F9A3F}"/>
              </a:ext>
            </a:extLst>
          </p:cNvPr>
          <p:cNvGraphicFramePr>
            <a:graphicFrameLocks/>
          </p:cNvGraphicFramePr>
          <p:nvPr>
            <p:extLst>
              <p:ext uri="{D42A27DB-BD31-4B8C-83A1-F6EECF244321}">
                <p14:modId xmlns:p14="http://schemas.microsoft.com/office/powerpoint/2010/main" val="1575255830"/>
              </p:ext>
            </p:extLst>
          </p:nvPr>
        </p:nvGraphicFramePr>
        <p:xfrm>
          <a:off x="510990" y="833717"/>
          <a:ext cx="10802470" cy="5760720"/>
        </p:xfrm>
        <a:graphic>
          <a:graphicData uri="http://schemas.openxmlformats.org/drawingml/2006/table">
            <a:tbl>
              <a:tblPr firstRow="1" bandRow="1">
                <a:tableStyleId>{073A0DAA-6AF3-43AB-8588-CEC1D06C72B9}</a:tableStyleId>
              </a:tblPr>
              <a:tblGrid>
                <a:gridCol w="1394437">
                  <a:extLst>
                    <a:ext uri="{9D8B030D-6E8A-4147-A177-3AD203B41FA5}">
                      <a16:colId xmlns:a16="http://schemas.microsoft.com/office/drawing/2014/main" val="4131783039"/>
                    </a:ext>
                  </a:extLst>
                </a:gridCol>
                <a:gridCol w="1465041">
                  <a:extLst>
                    <a:ext uri="{9D8B030D-6E8A-4147-A177-3AD203B41FA5}">
                      <a16:colId xmlns:a16="http://schemas.microsoft.com/office/drawing/2014/main" val="3380910778"/>
                    </a:ext>
                  </a:extLst>
                </a:gridCol>
                <a:gridCol w="7942992">
                  <a:extLst>
                    <a:ext uri="{9D8B030D-6E8A-4147-A177-3AD203B41FA5}">
                      <a16:colId xmlns:a16="http://schemas.microsoft.com/office/drawing/2014/main" val="3057657931"/>
                    </a:ext>
                  </a:extLst>
                </a:gridCol>
              </a:tblGrid>
              <a:tr h="348912">
                <a:tc>
                  <a:txBody>
                    <a:bodyPr/>
                    <a:lstStyle/>
                    <a:p>
                      <a:pPr algn="ctr"/>
                      <a:r>
                        <a:rPr lang="en-IN" dirty="0"/>
                        <a:t>Review</a:t>
                      </a:r>
                    </a:p>
                  </a:txBody>
                  <a:tcPr/>
                </a:tc>
                <a:tc>
                  <a:txBody>
                    <a:bodyPr/>
                    <a:lstStyle/>
                    <a:p>
                      <a:pPr algn="ctr"/>
                      <a:r>
                        <a:rPr lang="en-IN" dirty="0"/>
                        <a:t>Month</a:t>
                      </a:r>
                    </a:p>
                  </a:txBody>
                  <a:tcPr/>
                </a:tc>
                <a:tc>
                  <a:txBody>
                    <a:bodyPr/>
                    <a:lstStyle/>
                    <a:p>
                      <a:pPr algn="ctr"/>
                      <a:r>
                        <a:rPr lang="en-IN" dirty="0"/>
                        <a:t>Milestone</a:t>
                      </a:r>
                    </a:p>
                  </a:txBody>
                  <a:tcPr/>
                </a:tc>
                <a:extLst>
                  <a:ext uri="{0D108BD9-81ED-4DB2-BD59-A6C34878D82A}">
                    <a16:rowId xmlns:a16="http://schemas.microsoft.com/office/drawing/2014/main" val="1834831267"/>
                  </a:ext>
                </a:extLst>
              </a:tr>
              <a:tr h="872280">
                <a:tc>
                  <a:txBody>
                    <a:bodyPr/>
                    <a:lstStyle/>
                    <a:p>
                      <a:pPr algn="ctr"/>
                      <a:r>
                        <a:rPr lang="en-IN" dirty="0"/>
                        <a:t>1</a:t>
                      </a:r>
                    </a:p>
                  </a:txBody>
                  <a:tcPr/>
                </a:tc>
                <a:tc>
                  <a:txBody>
                    <a:bodyPr/>
                    <a:lstStyle/>
                    <a:p>
                      <a:pPr algn="ctr"/>
                      <a:r>
                        <a:rPr lang="en-IN" dirty="0"/>
                        <a:t>Sep 2023</a:t>
                      </a:r>
                    </a:p>
                  </a:txBody>
                  <a:tcPr/>
                </a:tc>
                <a:tc>
                  <a:txBody>
                    <a:bodyPr/>
                    <a:lstStyle/>
                    <a:p>
                      <a:pPr algn="ctr" rtl="0" fontAlgn="base"/>
                      <a:r>
                        <a:rPr lang="en-US" sz="1800" dirty="0">
                          <a:effectLst/>
                          <a:latin typeface="Cambria"/>
                        </a:rPr>
                        <a:t>Literature Survey </a:t>
                      </a:r>
                    </a:p>
                    <a:p>
                      <a:pPr algn="ctr" rtl="0" fontAlgn="base"/>
                      <a:r>
                        <a:rPr lang="en-US" sz="1800" dirty="0">
                          <a:effectLst/>
                          <a:latin typeface="Cambria"/>
                        </a:rPr>
                        <a:t> Data Scraping </a:t>
                      </a:r>
                    </a:p>
                    <a:p>
                      <a:endParaRPr lang="en-IN" dirty="0"/>
                    </a:p>
                  </a:txBody>
                  <a:tcPr/>
                </a:tc>
                <a:extLst>
                  <a:ext uri="{0D108BD9-81ED-4DB2-BD59-A6C34878D82A}">
                    <a16:rowId xmlns:a16="http://schemas.microsoft.com/office/drawing/2014/main" val="2843068853"/>
                  </a:ext>
                </a:extLst>
              </a:tr>
              <a:tr h="872280">
                <a:tc>
                  <a:txBody>
                    <a:bodyPr/>
                    <a:lstStyle/>
                    <a:p>
                      <a:pPr algn="ctr"/>
                      <a:r>
                        <a:rPr lang="en-IN" dirty="0"/>
                        <a:t>2</a:t>
                      </a:r>
                    </a:p>
                  </a:txBody>
                  <a:tcPr/>
                </a:tc>
                <a:tc>
                  <a:txBody>
                    <a:bodyPr/>
                    <a:lstStyle/>
                    <a:p>
                      <a:pPr algn="ctr"/>
                      <a:r>
                        <a:rPr lang="en-IN" dirty="0"/>
                        <a:t>Oct 2023</a:t>
                      </a:r>
                    </a:p>
                  </a:txBody>
                  <a:tcPr/>
                </a:tc>
                <a:tc>
                  <a:txBody>
                    <a:bodyPr/>
                    <a:lstStyle/>
                    <a:p>
                      <a:pPr algn="ctr" rtl="0" fontAlgn="base"/>
                      <a:r>
                        <a:rPr lang="en-US" sz="1800" dirty="0">
                          <a:effectLst/>
                          <a:latin typeface="Cambria"/>
                        </a:rPr>
                        <a:t>Data Cleaning &amp;  </a:t>
                      </a:r>
                    </a:p>
                    <a:p>
                      <a:pPr algn="ctr" rtl="0" fontAlgn="base"/>
                      <a:r>
                        <a:rPr lang="en-US" sz="1800" dirty="0">
                          <a:effectLst/>
                          <a:latin typeface="Cambria"/>
                        </a:rPr>
                        <a:t> Data Translation </a:t>
                      </a:r>
                    </a:p>
                    <a:p>
                      <a:endParaRPr lang="en-IN" dirty="0"/>
                    </a:p>
                  </a:txBody>
                  <a:tcPr/>
                </a:tc>
                <a:extLst>
                  <a:ext uri="{0D108BD9-81ED-4DB2-BD59-A6C34878D82A}">
                    <a16:rowId xmlns:a16="http://schemas.microsoft.com/office/drawing/2014/main" val="3225015110"/>
                  </a:ext>
                </a:extLst>
              </a:tr>
              <a:tr h="872280">
                <a:tc>
                  <a:txBody>
                    <a:bodyPr/>
                    <a:lstStyle/>
                    <a:p>
                      <a:pPr algn="ctr"/>
                      <a:r>
                        <a:rPr lang="en-IN" dirty="0"/>
                        <a:t>3</a:t>
                      </a:r>
                    </a:p>
                  </a:txBody>
                  <a:tcPr/>
                </a:tc>
                <a:tc>
                  <a:txBody>
                    <a:bodyPr/>
                    <a:lstStyle/>
                    <a:p>
                      <a:pPr algn="ctr"/>
                      <a:r>
                        <a:rPr lang="en-IN" dirty="0"/>
                        <a:t>Nov 2023</a:t>
                      </a:r>
                    </a:p>
                  </a:txBody>
                  <a:tcPr/>
                </a:tc>
                <a:tc>
                  <a:txBody>
                    <a:bodyPr/>
                    <a:lstStyle/>
                    <a:p>
                      <a:pPr algn="ctr" rtl="0" fontAlgn="base"/>
                      <a:r>
                        <a:rPr lang="en-US" sz="1800" dirty="0">
                          <a:effectLst/>
                          <a:latin typeface="Cambria"/>
                        </a:rPr>
                        <a:t>Enhancing &amp; testing the knowledge graph </a:t>
                      </a:r>
                    </a:p>
                    <a:p>
                      <a:pPr algn="ctr" rtl="0" fontAlgn="base"/>
                      <a:r>
                        <a:rPr lang="en-US" sz="1800" dirty="0">
                          <a:effectLst/>
                          <a:latin typeface="Cambria"/>
                        </a:rPr>
                        <a:t> Building a baseline structure </a:t>
                      </a:r>
                    </a:p>
                    <a:p>
                      <a:pPr algn="ctr"/>
                      <a:endParaRPr lang="en-IN" dirty="0"/>
                    </a:p>
                  </a:txBody>
                  <a:tcPr/>
                </a:tc>
                <a:extLst>
                  <a:ext uri="{0D108BD9-81ED-4DB2-BD59-A6C34878D82A}">
                    <a16:rowId xmlns:a16="http://schemas.microsoft.com/office/drawing/2014/main" val="1867580008"/>
                  </a:ext>
                </a:extLst>
              </a:tr>
              <a:tr h="348912">
                <a:tc>
                  <a:txBody>
                    <a:bodyPr/>
                    <a:lstStyle/>
                    <a:p>
                      <a:pPr algn="ctr"/>
                      <a:r>
                        <a:rPr lang="en-IN" dirty="0"/>
                        <a:t>4</a:t>
                      </a:r>
                    </a:p>
                  </a:txBody>
                  <a:tcPr/>
                </a:tc>
                <a:tc>
                  <a:txBody>
                    <a:bodyPr/>
                    <a:lstStyle/>
                    <a:p>
                      <a:pPr algn="ctr"/>
                      <a:r>
                        <a:rPr lang="en-IN" dirty="0"/>
                        <a:t>Jan 2024</a:t>
                      </a:r>
                    </a:p>
                  </a:txBody>
                  <a:tcPr/>
                </a:tc>
                <a:tc>
                  <a:txBody>
                    <a:bodyPr/>
                    <a:lstStyle/>
                    <a:p>
                      <a:pPr algn="ctr"/>
                      <a:r>
                        <a:rPr lang="en-US" sz="1800" dirty="0">
                          <a:effectLst/>
                          <a:latin typeface="Cambria"/>
                        </a:rPr>
                        <a:t>Integration of chatbot with developed knowledge graph technique </a:t>
                      </a:r>
                      <a:endParaRPr lang="en-IN" dirty="0"/>
                    </a:p>
                  </a:txBody>
                  <a:tcPr/>
                </a:tc>
                <a:extLst>
                  <a:ext uri="{0D108BD9-81ED-4DB2-BD59-A6C34878D82A}">
                    <a16:rowId xmlns:a16="http://schemas.microsoft.com/office/drawing/2014/main" val="397248653"/>
                  </a:ext>
                </a:extLst>
              </a:tr>
              <a:tr h="348912">
                <a:tc>
                  <a:txBody>
                    <a:bodyPr/>
                    <a:lstStyle/>
                    <a:p>
                      <a:pPr algn="ctr"/>
                      <a:r>
                        <a:rPr lang="en-IN" dirty="0"/>
                        <a:t>5</a:t>
                      </a:r>
                    </a:p>
                  </a:txBody>
                  <a:tcPr/>
                </a:tc>
                <a:tc>
                  <a:txBody>
                    <a:bodyPr/>
                    <a:lstStyle/>
                    <a:p>
                      <a:pPr algn="ctr"/>
                      <a:r>
                        <a:rPr lang="en-IN" dirty="0"/>
                        <a:t>Feb 2024</a:t>
                      </a:r>
                    </a:p>
                  </a:txBody>
                  <a:tcPr/>
                </a:tc>
                <a:tc>
                  <a:txBody>
                    <a:bodyPr/>
                    <a:lstStyle/>
                    <a:p>
                      <a:pPr algn="ctr"/>
                      <a:r>
                        <a:rPr lang="en-US" sz="1800" dirty="0">
                          <a:effectLst/>
                          <a:latin typeface="Cambria"/>
                        </a:rPr>
                        <a:t>Development of front-end website </a:t>
                      </a:r>
                      <a:endParaRPr lang="en-IN" dirty="0"/>
                    </a:p>
                  </a:txBody>
                  <a:tcPr/>
                </a:tc>
                <a:extLst>
                  <a:ext uri="{0D108BD9-81ED-4DB2-BD59-A6C34878D82A}">
                    <a16:rowId xmlns:a16="http://schemas.microsoft.com/office/drawing/2014/main" val="2006279199"/>
                  </a:ext>
                </a:extLst>
              </a:tr>
              <a:tr h="610596">
                <a:tc>
                  <a:txBody>
                    <a:bodyPr/>
                    <a:lstStyle/>
                    <a:p>
                      <a:pPr algn="ctr"/>
                      <a:r>
                        <a:rPr lang="en-IN" dirty="0"/>
                        <a:t>6</a:t>
                      </a:r>
                    </a:p>
                  </a:txBody>
                  <a:tcPr/>
                </a:tc>
                <a:tc>
                  <a:txBody>
                    <a:bodyPr/>
                    <a:lstStyle/>
                    <a:p>
                      <a:pPr algn="ctr"/>
                      <a:r>
                        <a:rPr lang="en-IN" dirty="0"/>
                        <a:t>Mar 2024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Cambria"/>
                        </a:rPr>
                        <a:t>Paper Draft </a:t>
                      </a:r>
                    </a:p>
                    <a:p>
                      <a:pPr algn="ctr"/>
                      <a:endParaRPr lang="en-IN" dirty="0"/>
                    </a:p>
                  </a:txBody>
                  <a:tcPr/>
                </a:tc>
                <a:extLst>
                  <a:ext uri="{0D108BD9-81ED-4DB2-BD59-A6C34878D82A}">
                    <a16:rowId xmlns:a16="http://schemas.microsoft.com/office/drawing/2014/main" val="918373530"/>
                  </a:ext>
                </a:extLst>
              </a:tr>
              <a:tr h="610596">
                <a:tc>
                  <a:txBody>
                    <a:bodyPr/>
                    <a:lstStyle/>
                    <a:p>
                      <a:pPr algn="ctr"/>
                      <a:r>
                        <a:rPr lang="en-IN" dirty="0"/>
                        <a:t>7</a:t>
                      </a:r>
                    </a:p>
                  </a:txBody>
                  <a:tcPr/>
                </a:tc>
                <a:tc>
                  <a:txBody>
                    <a:bodyPr/>
                    <a:lstStyle/>
                    <a:p>
                      <a:pPr algn="ctr"/>
                      <a:r>
                        <a:rPr lang="en-IN" dirty="0"/>
                        <a:t>May 2024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Cambria"/>
                        </a:rPr>
                        <a:t>Draft of Report </a:t>
                      </a:r>
                    </a:p>
                    <a:p>
                      <a:pPr algn="ctr"/>
                      <a:endParaRPr lang="en-IN" dirty="0"/>
                    </a:p>
                  </a:txBody>
                  <a:tcPr/>
                </a:tc>
                <a:extLst>
                  <a:ext uri="{0D108BD9-81ED-4DB2-BD59-A6C34878D82A}">
                    <a16:rowId xmlns:a16="http://schemas.microsoft.com/office/drawing/2014/main" val="4196947051"/>
                  </a:ext>
                </a:extLst>
              </a:tr>
              <a:tr h="610596">
                <a:tc>
                  <a:txBody>
                    <a:bodyPr/>
                    <a:lstStyle/>
                    <a:p>
                      <a:pPr algn="ctr"/>
                      <a:r>
                        <a:rPr lang="en-IN" dirty="0"/>
                        <a:t>8</a:t>
                      </a:r>
                    </a:p>
                  </a:txBody>
                  <a:tcPr/>
                </a:tc>
                <a:tc>
                  <a:txBody>
                    <a:bodyPr/>
                    <a:lstStyle/>
                    <a:p>
                      <a:pPr algn="ctr"/>
                      <a:r>
                        <a:rPr lang="en-IN" dirty="0"/>
                        <a:t>Jun/Jul 2024</a:t>
                      </a:r>
                    </a:p>
                  </a:txBody>
                  <a:tcPr/>
                </a:tc>
                <a:tc>
                  <a:txBody>
                    <a:bodyPr/>
                    <a:lstStyle/>
                    <a:p>
                      <a:pPr algn="ctr"/>
                      <a:r>
                        <a:rPr lang="en-US" sz="1800" dirty="0">
                          <a:effectLst/>
                          <a:latin typeface="Cambria"/>
                        </a:rPr>
                        <a:t> Project Completion &amp; Documentation of final report </a:t>
                      </a:r>
                      <a:endParaRPr lang="en-IN" dirty="0"/>
                    </a:p>
                  </a:txBody>
                  <a:tcPr/>
                </a:tc>
                <a:extLst>
                  <a:ext uri="{0D108BD9-81ED-4DB2-BD59-A6C34878D82A}">
                    <a16:rowId xmlns:a16="http://schemas.microsoft.com/office/drawing/2014/main" val="4071093488"/>
                  </a:ext>
                </a:extLst>
              </a:tr>
            </a:tbl>
          </a:graphicData>
        </a:graphic>
      </p:graphicFrame>
    </p:spTree>
    <p:extLst>
      <p:ext uri="{BB962C8B-B14F-4D97-AF65-F5344CB8AC3E}">
        <p14:creationId xmlns:p14="http://schemas.microsoft.com/office/powerpoint/2010/main" val="3359521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E2595-4EBE-F951-9B6B-90F7A64A6B7D}"/>
              </a:ext>
            </a:extLst>
          </p:cNvPr>
          <p:cNvSpPr>
            <a:spLocks noGrp="1"/>
          </p:cNvSpPr>
          <p:nvPr>
            <p:ph type="title"/>
          </p:nvPr>
        </p:nvSpPr>
        <p:spPr>
          <a:xfrm>
            <a:off x="646111" y="0"/>
            <a:ext cx="9404723" cy="1400530"/>
          </a:xfrm>
        </p:spPr>
        <p:txBody>
          <a:bodyPr/>
          <a:lstStyle/>
          <a:p>
            <a:pPr algn="ctr"/>
            <a:r>
              <a:rPr lang="en-IN" sz="4800" b="1" dirty="0">
                <a:latin typeface="Calibri" panose="020F0502020204030204" pitchFamily="34" charset="0"/>
                <a:ea typeface="Calibri" panose="020F0502020204030204" pitchFamily="34" charset="0"/>
                <a:cs typeface="Calibri" panose="020F0502020204030204" pitchFamily="34" charset="0"/>
              </a:rPr>
              <a:t>Literature Survey</a:t>
            </a:r>
          </a:p>
        </p:txBody>
      </p:sp>
      <p:graphicFrame>
        <p:nvGraphicFramePr>
          <p:cNvPr id="5" name="Content Placeholder 5">
            <a:extLst>
              <a:ext uri="{FF2B5EF4-FFF2-40B4-BE49-F238E27FC236}">
                <a16:creationId xmlns:a16="http://schemas.microsoft.com/office/drawing/2014/main" id="{8F500010-A63E-AE2B-5970-8BAE9970EE9E}"/>
              </a:ext>
            </a:extLst>
          </p:cNvPr>
          <p:cNvGraphicFramePr>
            <a:graphicFrameLocks noGrp="1"/>
          </p:cNvGraphicFramePr>
          <p:nvPr>
            <p:ph sz="half" idx="1"/>
            <p:extLst>
              <p:ext uri="{D42A27DB-BD31-4B8C-83A1-F6EECF244321}">
                <p14:modId xmlns:p14="http://schemas.microsoft.com/office/powerpoint/2010/main" val="1820114064"/>
              </p:ext>
            </p:extLst>
          </p:nvPr>
        </p:nvGraphicFramePr>
        <p:xfrm>
          <a:off x="277905" y="968189"/>
          <a:ext cx="11349318" cy="5420028"/>
        </p:xfrm>
        <a:graphic>
          <a:graphicData uri="http://schemas.openxmlformats.org/drawingml/2006/table">
            <a:tbl>
              <a:tblPr firstRow="1" bandRow="1">
                <a:tableStyleId>{073A0DAA-6AF3-43AB-8588-CEC1D06C72B9}</a:tableStyleId>
              </a:tblPr>
              <a:tblGrid>
                <a:gridCol w="2254952">
                  <a:extLst>
                    <a:ext uri="{9D8B030D-6E8A-4147-A177-3AD203B41FA5}">
                      <a16:colId xmlns:a16="http://schemas.microsoft.com/office/drawing/2014/main" val="3567251748"/>
                    </a:ext>
                  </a:extLst>
                </a:gridCol>
                <a:gridCol w="721332">
                  <a:extLst>
                    <a:ext uri="{9D8B030D-6E8A-4147-A177-3AD203B41FA5}">
                      <a16:colId xmlns:a16="http://schemas.microsoft.com/office/drawing/2014/main" val="2622460848"/>
                    </a:ext>
                  </a:extLst>
                </a:gridCol>
                <a:gridCol w="1109156">
                  <a:extLst>
                    <a:ext uri="{9D8B030D-6E8A-4147-A177-3AD203B41FA5}">
                      <a16:colId xmlns:a16="http://schemas.microsoft.com/office/drawing/2014/main" val="2505689752"/>
                    </a:ext>
                  </a:extLst>
                </a:gridCol>
                <a:gridCol w="1499573">
                  <a:extLst>
                    <a:ext uri="{9D8B030D-6E8A-4147-A177-3AD203B41FA5}">
                      <a16:colId xmlns:a16="http://schemas.microsoft.com/office/drawing/2014/main" val="3538552784"/>
                    </a:ext>
                  </a:extLst>
                </a:gridCol>
                <a:gridCol w="1825375">
                  <a:extLst>
                    <a:ext uri="{9D8B030D-6E8A-4147-A177-3AD203B41FA5}">
                      <a16:colId xmlns:a16="http://schemas.microsoft.com/office/drawing/2014/main" val="200118982"/>
                    </a:ext>
                  </a:extLst>
                </a:gridCol>
                <a:gridCol w="2122306">
                  <a:extLst>
                    <a:ext uri="{9D8B030D-6E8A-4147-A177-3AD203B41FA5}">
                      <a16:colId xmlns:a16="http://schemas.microsoft.com/office/drawing/2014/main" val="2677185470"/>
                    </a:ext>
                  </a:extLst>
                </a:gridCol>
                <a:gridCol w="1816624">
                  <a:extLst>
                    <a:ext uri="{9D8B030D-6E8A-4147-A177-3AD203B41FA5}">
                      <a16:colId xmlns:a16="http://schemas.microsoft.com/office/drawing/2014/main" val="3523702951"/>
                    </a:ext>
                  </a:extLst>
                </a:gridCol>
              </a:tblGrid>
              <a:tr h="519913">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Title of the paper</a:t>
                      </a:r>
                    </a:p>
                  </a:txBody>
                  <a:tcPr/>
                </a:tc>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Year</a:t>
                      </a:r>
                    </a:p>
                  </a:txBody>
                  <a:tcPr/>
                </a:tc>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Authors</a:t>
                      </a:r>
                    </a:p>
                  </a:txBody>
                  <a:tcPr/>
                </a:tc>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Publication</a:t>
                      </a:r>
                    </a:p>
                  </a:txBody>
                  <a:tcPr/>
                </a:tc>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Comments</a:t>
                      </a:r>
                    </a:p>
                  </a:txBody>
                  <a:tcPr/>
                </a:tc>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Advantages</a:t>
                      </a:r>
                    </a:p>
                  </a:txBody>
                  <a:tcPr/>
                </a:tc>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Drawbacks</a:t>
                      </a:r>
                    </a:p>
                  </a:txBody>
                  <a:tcPr/>
                </a:tc>
                <a:extLst>
                  <a:ext uri="{0D108BD9-81ED-4DB2-BD59-A6C34878D82A}">
                    <a16:rowId xmlns:a16="http://schemas.microsoft.com/office/drawing/2014/main" val="2435066653"/>
                  </a:ext>
                </a:extLst>
              </a:tr>
              <a:tr h="18073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Calibri" panose="020F0502020204030204" pitchFamily="34" charset="0"/>
                          <a:ea typeface="Calibri" panose="020F0502020204030204" pitchFamily="34" charset="0"/>
                          <a:cs typeface="Calibri" panose="020F0502020204030204" pitchFamily="34" charset="0"/>
                        </a:rPr>
                        <a:t>A Novel web scraping approach using the additional information obtained from web pages</a:t>
                      </a:r>
                    </a:p>
                    <a:p>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400" dirty="0">
                          <a:latin typeface="Calibri" panose="020F0502020204030204" pitchFamily="34" charset="0"/>
                          <a:ea typeface="Calibri" panose="020F0502020204030204" pitchFamily="34" charset="0"/>
                          <a:cs typeface="Calibri" panose="020F0502020204030204" pitchFamily="34" charset="0"/>
                        </a:rPr>
                        <a:t>2020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effectLst/>
                          <a:latin typeface="Calibri" panose="020F0502020204030204" pitchFamily="34" charset="0"/>
                          <a:ea typeface="Calibri" panose="020F0502020204030204" pitchFamily="34" charset="0"/>
                          <a:cs typeface="Calibri" panose="020F0502020204030204" pitchFamily="34" charset="0"/>
                        </a:rPr>
                        <a:t>Erdinc</a:t>
                      </a:r>
                      <a:r>
                        <a:rPr lang="en-US" sz="1400" dirty="0">
                          <a:effectLst/>
                          <a:latin typeface="Calibri" panose="020F0502020204030204" pitchFamily="34" charset="0"/>
                          <a:ea typeface="Calibri" panose="020F0502020204030204" pitchFamily="34" charset="0"/>
                          <a:cs typeface="Calibri" panose="020F0502020204030204" pitchFamily="34" charset="0"/>
                        </a:rPr>
                        <a:t> </a:t>
                      </a:r>
                      <a:r>
                        <a:rPr lang="en-US" sz="1400" dirty="0" err="1">
                          <a:effectLst/>
                          <a:latin typeface="Calibri" panose="020F0502020204030204" pitchFamily="34" charset="0"/>
                          <a:ea typeface="Calibri" panose="020F0502020204030204" pitchFamily="34" charset="0"/>
                          <a:cs typeface="Calibri" panose="020F0502020204030204" pitchFamily="34" charset="0"/>
                        </a:rPr>
                        <a:t>Uzun</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algn="ct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400" dirty="0">
                          <a:latin typeface="Calibri" panose="020F0502020204030204" pitchFamily="34" charset="0"/>
                          <a:ea typeface="Calibri" panose="020F0502020204030204" pitchFamily="34" charset="0"/>
                          <a:cs typeface="Calibri" panose="020F0502020204030204" pitchFamily="34" charset="0"/>
                        </a:rPr>
                        <a:t>IEEE Access</a:t>
                      </a:r>
                    </a:p>
                  </a:txBody>
                  <a:tcPr/>
                </a:tc>
                <a:tc>
                  <a:txBody>
                    <a:bodyPr/>
                    <a:lstStyle/>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How to understand a complicated website. </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Studies related to different web scraping techniques.</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Technique used: </a:t>
                      </a:r>
                      <a:r>
                        <a:rPr lang="en-US" sz="1400" dirty="0" err="1">
                          <a:latin typeface="Calibri" panose="020F0502020204030204" pitchFamily="34" charset="0"/>
                          <a:ea typeface="Calibri" panose="020F0502020204030204" pitchFamily="34" charset="0"/>
                          <a:cs typeface="Calibri" panose="020F0502020204030204" pitchFamily="34" charset="0"/>
                        </a:rPr>
                        <a:t>UzunExt</a:t>
                      </a:r>
                      <a:r>
                        <a:rPr lang="en-US" sz="1400" dirty="0">
                          <a:latin typeface="Calibri" panose="020F0502020204030204" pitchFamily="34" charset="0"/>
                          <a:ea typeface="Calibri" panose="020F0502020204030204" pitchFamily="34" charset="0"/>
                          <a:cs typeface="Calibri" panose="020F0502020204030204" pitchFamily="34" charset="0"/>
                        </a:rPr>
                        <a:t>.</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Improving time efficiency of data extraction.</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Exceptional speed will increases.</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Minimal code overhead.</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Handling of Complex HTML Structures.</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 Vulnerability to HTML Changes.</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 Versatility Across Websites.</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89135837"/>
                  </a:ext>
                </a:extLst>
              </a:tr>
              <a:tr h="2675075">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COVID-Scraper: An Open-Source Toolset for Automatically Scraping and Processing Global Multi-Scale Spatiotemporal COVID-19 Records</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2021</a:t>
                      </a: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HAI LAN  , DEXUAN SHA ANUSHA SRIRENGANATH MALARVIZHI, YI LIU</a:t>
                      </a: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IEEE Access</a:t>
                      </a:r>
                    </a:p>
                  </a:txBody>
                  <a:tcPr/>
                </a:tc>
                <a:tc>
                  <a:txBody>
                    <a:bodyPr/>
                    <a:lstStyle/>
                    <a:p>
                      <a:pPr marL="285750" indent="-285750">
                        <a:buFont typeface="Arial" panose="020B0604020202020204"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This paper mainly focuses on how to scrap data from different sources dealing with structured and unstructured data</a:t>
                      </a:r>
                    </a:p>
                  </a:txBody>
                  <a:tcPr/>
                </a:tc>
                <a:tc>
                  <a:txBody>
                    <a:bodyPr/>
                    <a:lstStyle/>
                    <a:p>
                      <a:pPr marL="285750" indent="-285750">
                        <a:buFont typeface="Arial" panose="020B0604020202020204"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Developed a tools for scraping which is very much flexible and scalable.</a:t>
                      </a:r>
                    </a:p>
                  </a:txBody>
                  <a:tcPr/>
                </a:tc>
                <a:tc>
                  <a:txBody>
                    <a:bodyPr/>
                    <a:lstStyle/>
                    <a:p>
                      <a:pPr marL="285750" indent="-285750">
                        <a:buFont typeface="Arial" panose="020B0604020202020204"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The data quality control and validation is not fully automated because accuracy is not guaranteed.</a:t>
                      </a:r>
                    </a:p>
                  </a:txBody>
                  <a:tcPr/>
                </a:tc>
                <a:extLst>
                  <a:ext uri="{0D108BD9-81ED-4DB2-BD59-A6C34878D82A}">
                    <a16:rowId xmlns:a16="http://schemas.microsoft.com/office/drawing/2014/main" val="1178881279"/>
                  </a:ext>
                </a:extLst>
              </a:tr>
            </a:tbl>
          </a:graphicData>
        </a:graphic>
      </p:graphicFrame>
    </p:spTree>
    <p:extLst>
      <p:ext uri="{BB962C8B-B14F-4D97-AF65-F5344CB8AC3E}">
        <p14:creationId xmlns:p14="http://schemas.microsoft.com/office/powerpoint/2010/main" val="35426044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348</TotalTime>
  <Words>2139</Words>
  <Application>Microsoft Office PowerPoint</Application>
  <PresentationFormat>Widescreen</PresentationFormat>
  <Paragraphs>276</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Cambria</vt:lpstr>
      <vt:lpstr>Century Gothic</vt:lpstr>
      <vt:lpstr>Wingdings</vt:lpstr>
      <vt:lpstr>Wingdings 3</vt:lpstr>
      <vt:lpstr>Ion</vt:lpstr>
      <vt:lpstr>Medical Chatbot Development: Utilizing Knowledge Graph &amp; Machine Learning Techniques</vt:lpstr>
      <vt:lpstr>Team Members</vt:lpstr>
      <vt:lpstr>Objectives</vt:lpstr>
      <vt:lpstr>Introduction</vt:lpstr>
      <vt:lpstr>Problem Statement</vt:lpstr>
      <vt:lpstr>Motivation</vt:lpstr>
      <vt:lpstr>Novelty</vt:lpstr>
      <vt:lpstr>Milestones</vt:lpstr>
      <vt:lpstr>Literature Survey</vt:lpstr>
      <vt:lpstr>PowerPoint Presentation</vt:lpstr>
      <vt:lpstr>PowerPoint Presentation</vt:lpstr>
      <vt:lpstr>PowerPoint Presentation</vt:lpstr>
      <vt:lpstr>Methodology</vt:lpstr>
      <vt:lpstr>PowerPoint Presentation</vt:lpstr>
      <vt:lpstr>Data Scraping</vt:lpstr>
      <vt:lpstr>Data Cleaning</vt:lpstr>
      <vt:lpstr>Knowledge Graph Construction </vt:lpstr>
      <vt:lpstr>Traversing</vt:lpstr>
      <vt:lpstr>Breadth First Search Algorithm</vt:lpstr>
      <vt:lpstr>Results</vt:lpstr>
      <vt:lpstr>PowerPoint Presentation</vt:lpstr>
      <vt:lpstr>PowerPoint Presentation</vt:lpstr>
      <vt:lpstr>PowerPoint Presentation</vt:lpstr>
      <vt:lpstr>PowerPoint Presentation</vt:lpstr>
      <vt:lpstr>PowerPoint Presentation</vt:lpstr>
      <vt:lpstr>PowerPoint Presentation</vt:lpstr>
      <vt:lpstr>Bibliography</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Chatbot Development: Utilizing Knowledge Graph &amp; Machine Learning Techniques</dc:title>
  <dc:creator>Sai Tarun Desu</dc:creator>
  <cp:lastModifiedBy>Sai Tarun Desu</cp:lastModifiedBy>
  <cp:revision>10</cp:revision>
  <dcterms:created xsi:type="dcterms:W3CDTF">2023-12-27T13:39:08Z</dcterms:created>
  <dcterms:modified xsi:type="dcterms:W3CDTF">2024-04-22T11:32:02Z</dcterms:modified>
</cp:coreProperties>
</file>