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9"/>
  </p:notesMasterIdLst>
  <p:handoutMasterIdLst>
    <p:handoutMasterId r:id="rId20"/>
  </p:handoutMasterIdLst>
  <p:sldIdLst>
    <p:sldId id="256" r:id="rId5"/>
    <p:sldId id="267" r:id="rId6"/>
    <p:sldId id="265" r:id="rId7"/>
    <p:sldId id="257" r:id="rId8"/>
    <p:sldId id="264" r:id="rId9"/>
    <p:sldId id="258" r:id="rId10"/>
    <p:sldId id="261" r:id="rId11"/>
    <p:sldId id="260" r:id="rId12"/>
    <p:sldId id="262" r:id="rId13"/>
    <p:sldId id="263" r:id="rId14"/>
    <p:sldId id="268" r:id="rId15"/>
    <p:sldId id="269" r:id="rId16"/>
    <p:sldId id="271"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02BC8-1B7A-4D24-84E7-08D485387D0D}" v="258" dt="2023-09-06T19:56:25.363"/>
    <p1510:client id="{16382803-9ED8-9C3D-B6DB-DC17DD1CA396}" v="79" dt="2023-09-08T00:05:11.248"/>
    <p1510:client id="{1DA1C2FD-5CC1-EAC5-C99E-38970203418E}" v="269" dt="2023-09-07T13:03:52.513"/>
    <p1510:client id="{28D40EDD-A018-1E1C-AF42-18C994B2A273}" v="18" dt="2023-09-08T01:12:35.308"/>
    <p1510:client id="{48B194EF-E54E-D760-9946-A98E29FF2518}" v="174" dt="2023-09-06T21:09:24.209"/>
    <p1510:client id="{4A7FEBFD-1F61-2E82-7579-4B8C60A901EF}" v="202" dt="2023-09-21T19:20:18.834"/>
    <p1510:client id="{585138B6-7A01-A74D-52B2-3BE69E9EA8AD}" v="97" dt="2023-09-07T20:05:45.874"/>
    <p1510:client id="{5BEFF0E7-C8A3-E328-7EC7-9BD3A87CE7EF}" v="24" dt="2023-09-06T21:00:58.397"/>
    <p1510:client id="{63D3635B-5DF0-C3DB-2FDB-D974FA73A866}" v="36" dt="2023-09-06T20:43:26.028"/>
    <p1510:client id="{84EF5300-7154-6211-3DB2-05047099ED80}" v="1122" dt="2023-09-06T20:39:20.914"/>
    <p1510:client id="{9D479F23-3CC4-48A6-3228-8CC67180DEBF}" v="230" dt="2023-09-06T21:24:23.460"/>
    <p1510:client id="{9E3727F9-F2E6-DEDA-5896-5CEC2F24854F}" v="3577" dt="2023-09-07T21:47:14.459"/>
    <p1510:client id="{BBE184E5-DAE1-6620-AFDA-38969EFB2211}" v="583" dt="2023-09-08T05:18:12.596"/>
    <p1510:client id="{C131A25D-C1D0-B241-168B-6BEB4587E26E}" v="1" dt="2023-09-06T20:56:38.328"/>
    <p1510:client id="{C73E20D7-2A1D-BD4E-FDCD-55A1BCC5A8AD}" v="180" dt="2023-09-06T20:56:02.2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9/22/2023</a:t>
            </a:fld>
            <a:endParaRPr lang="en-US"/>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9/22/2023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BB1A04-13E8-48CD-97F9-AC2568E1A8D4}" type="slidenum">
              <a:rPr lang="en-US" smtClean="0"/>
              <a:t>4</a:t>
            </a:fld>
            <a:endParaRPr lang="en-US"/>
          </a:p>
        </p:txBody>
      </p:sp>
    </p:spTree>
    <p:extLst>
      <p:ext uri="{BB962C8B-B14F-4D97-AF65-F5344CB8AC3E}">
        <p14:creationId xmlns:p14="http://schemas.microsoft.com/office/powerpoint/2010/main" val="134966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9/22/2023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9/22/2023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455333"/>
            <a:ext cx="6858000" cy="1957538"/>
          </a:xfrm>
        </p:spPr>
        <p:txBody>
          <a:bodyPr anchor="ctr">
            <a:noAutofit/>
          </a:bodyPr>
          <a:lstStyle/>
          <a:p>
            <a:pPr algn="ctr"/>
            <a:r>
              <a:rPr lang="en-US" sz="3600" b="1" dirty="0">
                <a:solidFill>
                  <a:srgbClr val="FFFFFF"/>
                </a:solidFill>
                <a:latin typeface="Calibri"/>
                <a:cs typeface="Calibri"/>
              </a:rPr>
              <a:t>Medical Chatbot Development: Utilizing Knowledge Graph &amp; Machine Learning Techniques</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3D41064A-012F-70C0-D25C-5645B0E2CE65}"/>
              </a:ext>
            </a:extLst>
          </p:cNvPr>
          <p:cNvSpPr txBox="1"/>
          <p:nvPr/>
        </p:nvSpPr>
        <p:spPr>
          <a:xfrm>
            <a:off x="8744857" y="5597070"/>
            <a:ext cx="341085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FFFF"/>
                </a:solidFill>
                <a:latin typeface="Calibri"/>
                <a:ea typeface="+mn-lt"/>
                <a:cs typeface="Calibri"/>
              </a:rPr>
              <a:t>19CCE495 : Project phase 1</a:t>
            </a:r>
            <a:endParaRPr lang="en-US" sz="2000" b="1" dirty="0">
              <a:latin typeface="Calibri"/>
              <a:cs typeface="Calibri"/>
            </a:endParaRPr>
          </a:p>
          <a:p>
            <a:r>
              <a:rPr lang="en-US" sz="2000" b="1" dirty="0">
                <a:latin typeface="Calibri"/>
                <a:ea typeface="Cambria"/>
                <a:cs typeface="Calibri"/>
              </a:rPr>
              <a:t>TEAM ID             : </a:t>
            </a:r>
            <a:r>
              <a:rPr lang="en-US" sz="2000" b="1" dirty="0">
                <a:solidFill>
                  <a:srgbClr val="FFFFFF"/>
                </a:solidFill>
                <a:latin typeface="Calibri"/>
                <a:ea typeface="Cambria"/>
                <a:cs typeface="Calibri"/>
              </a:rPr>
              <a:t>ECE013</a:t>
            </a:r>
            <a:endParaRPr lang="en-US" sz="2000" b="1" dirty="0">
              <a:latin typeface="Calibri"/>
              <a:cs typeface="Calibri"/>
            </a:endParaRPr>
          </a:p>
          <a:p>
            <a:r>
              <a:rPr lang="en-US" sz="2000" b="1" dirty="0">
                <a:solidFill>
                  <a:srgbClr val="FFFFFF"/>
                </a:solidFill>
                <a:latin typeface="Calibri"/>
                <a:ea typeface="Cambria"/>
                <a:cs typeface="Calibri"/>
              </a:rPr>
              <a:t>Project Advisor : </a:t>
            </a:r>
            <a:r>
              <a:rPr lang="en-US" sz="2000" b="1" dirty="0" err="1">
                <a:solidFill>
                  <a:srgbClr val="FFFFFF"/>
                </a:solidFill>
                <a:latin typeface="Calibri"/>
                <a:ea typeface="Cambria"/>
                <a:cs typeface="Calibri"/>
              </a:rPr>
              <a:t>Ms.G.Prabha</a:t>
            </a:r>
            <a:endParaRPr lang="en-US" sz="2000" b="1" dirty="0">
              <a:solidFill>
                <a:srgbClr val="FFFFFF"/>
              </a:solidFill>
              <a:latin typeface="Calibri"/>
              <a:ea typeface="Cambria"/>
              <a:cs typeface="Calibri"/>
            </a:endParaRPr>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A237-14F6-7C7B-73B3-97FE27702C06}"/>
              </a:ext>
            </a:extLst>
          </p:cNvPr>
          <p:cNvSpPr>
            <a:spLocks noGrp="1"/>
          </p:cNvSpPr>
          <p:nvPr>
            <p:ph type="title"/>
          </p:nvPr>
        </p:nvSpPr>
        <p:spPr>
          <a:xfrm>
            <a:off x="1050699" y="237518"/>
            <a:ext cx="9905998" cy="1478570"/>
          </a:xfrm>
        </p:spPr>
        <p:txBody>
          <a:bodyPr/>
          <a:lstStyle/>
          <a:p>
            <a:r>
              <a:rPr lang="en-US" b="1">
                <a:latin typeface="Calibri"/>
                <a:cs typeface="Calibri"/>
              </a:rPr>
              <a:t>Data Scraping</a:t>
            </a:r>
          </a:p>
        </p:txBody>
      </p:sp>
      <p:sp>
        <p:nvSpPr>
          <p:cNvPr id="3" name="Content Placeholder 2">
            <a:extLst>
              <a:ext uri="{FF2B5EF4-FFF2-40B4-BE49-F238E27FC236}">
                <a16:creationId xmlns:a16="http://schemas.microsoft.com/office/drawing/2014/main" id="{41D38422-5D04-C7E3-AC51-09E01F531E51}"/>
              </a:ext>
            </a:extLst>
          </p:cNvPr>
          <p:cNvSpPr>
            <a:spLocks noGrp="1"/>
          </p:cNvSpPr>
          <p:nvPr>
            <p:ph idx="1"/>
          </p:nvPr>
        </p:nvSpPr>
        <p:spPr>
          <a:xfrm>
            <a:off x="1141412" y="1587273"/>
            <a:ext cx="10223498" cy="4512356"/>
          </a:xfrm>
        </p:spPr>
        <p:txBody>
          <a:bodyPr vert="horz" lIns="91440" tIns="45720" rIns="91440" bIns="45720" rtlCol="0" anchor="t">
            <a:normAutofit/>
          </a:bodyPr>
          <a:lstStyle/>
          <a:p>
            <a:pPr marL="0" indent="0">
              <a:buNone/>
            </a:pPr>
            <a:r>
              <a:rPr lang="en-US" sz="2300" dirty="0">
                <a:ea typeface="+mn-lt"/>
                <a:cs typeface="+mn-lt"/>
              </a:rPr>
              <a:t>To build a comprehensive medical knowledge graph, an essential step is to gather relevant data from various sources through data scraping. The process involves extracting structured and unstructured information from trusted medical websites.</a:t>
            </a:r>
          </a:p>
          <a:p>
            <a:pPr marL="342900" indent="-342900">
              <a:buAutoNum type="arabicPeriod"/>
            </a:pPr>
            <a:r>
              <a:rPr lang="en-US" sz="2300" dirty="0"/>
              <a:t>Identifying Data Sources</a:t>
            </a:r>
          </a:p>
          <a:p>
            <a:pPr marL="342900" indent="-342900">
              <a:buAutoNum type="arabicPeriod"/>
            </a:pPr>
            <a:r>
              <a:rPr lang="en-US" sz="2300" dirty="0">
                <a:ea typeface="+mn-lt"/>
                <a:cs typeface="+mn-lt"/>
              </a:rPr>
              <a:t>Designing Web Scraping Strategies</a:t>
            </a:r>
          </a:p>
          <a:p>
            <a:pPr marL="342900" indent="-342900">
              <a:buAutoNum type="arabicPeriod"/>
            </a:pPr>
            <a:r>
              <a:rPr lang="en-US" sz="2300" dirty="0"/>
              <a:t>Implementing Data Scraping</a:t>
            </a:r>
          </a:p>
          <a:p>
            <a:pPr marL="342900" indent="-342900">
              <a:buAutoNum type="arabicPeriod"/>
            </a:pPr>
            <a:r>
              <a:rPr lang="en-US" sz="2300" dirty="0">
                <a:ea typeface="+mn-lt"/>
                <a:cs typeface="+mn-lt"/>
              </a:rPr>
              <a:t>Data Transformation and Storage in MongoDB</a:t>
            </a:r>
            <a:endParaRPr lang="en-US" sz="2300" dirty="0"/>
          </a:p>
          <a:p>
            <a:pPr marL="0" indent="0">
              <a:buNone/>
            </a:pPr>
            <a:endParaRPr lang="en-US" sz="1800" dirty="0"/>
          </a:p>
        </p:txBody>
      </p:sp>
    </p:spTree>
    <p:extLst>
      <p:ext uri="{BB962C8B-B14F-4D97-AF65-F5344CB8AC3E}">
        <p14:creationId xmlns:p14="http://schemas.microsoft.com/office/powerpoint/2010/main" val="3530891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426D-CA0F-F8FA-C418-D6AE2854DEFC}"/>
              </a:ext>
            </a:extLst>
          </p:cNvPr>
          <p:cNvSpPr>
            <a:spLocks noGrp="1"/>
          </p:cNvSpPr>
          <p:nvPr>
            <p:ph type="title"/>
          </p:nvPr>
        </p:nvSpPr>
        <p:spPr>
          <a:xfrm>
            <a:off x="949904" y="166962"/>
            <a:ext cx="9905998" cy="1478570"/>
          </a:xfrm>
        </p:spPr>
        <p:txBody>
          <a:bodyPr/>
          <a:lstStyle/>
          <a:p>
            <a:r>
              <a:rPr lang="en-US" b="1">
                <a:latin typeface="Calibri"/>
                <a:cs typeface="Calibri"/>
              </a:rPr>
              <a:t>Results:</a:t>
            </a:r>
          </a:p>
        </p:txBody>
      </p:sp>
      <p:pic>
        <p:nvPicPr>
          <p:cNvPr id="4" name="Content Placeholder 3" descr="A computer screen shot of a program&#10;&#10;Description automatically generated">
            <a:extLst>
              <a:ext uri="{FF2B5EF4-FFF2-40B4-BE49-F238E27FC236}">
                <a16:creationId xmlns:a16="http://schemas.microsoft.com/office/drawing/2014/main" id="{BBE4A29E-E513-ADF3-32CF-9AF270B4C4AC}"/>
              </a:ext>
            </a:extLst>
          </p:cNvPr>
          <p:cNvPicPr>
            <a:picLocks noGrp="1" noChangeAspect="1"/>
          </p:cNvPicPr>
          <p:nvPr>
            <p:ph idx="1"/>
          </p:nvPr>
        </p:nvPicPr>
        <p:blipFill>
          <a:blip r:embed="rId2"/>
          <a:stretch>
            <a:fillRect/>
          </a:stretch>
        </p:blipFill>
        <p:spPr>
          <a:xfrm>
            <a:off x="1030325" y="1130006"/>
            <a:ext cx="10410396" cy="4981046"/>
          </a:xfrm>
        </p:spPr>
      </p:pic>
      <p:pic>
        <p:nvPicPr>
          <p:cNvPr id="5" name="Picture 4">
            <a:extLst>
              <a:ext uri="{FF2B5EF4-FFF2-40B4-BE49-F238E27FC236}">
                <a16:creationId xmlns:a16="http://schemas.microsoft.com/office/drawing/2014/main" id="{B4EEA1BD-02A9-5A89-67FD-E595A8551012}"/>
              </a:ext>
            </a:extLst>
          </p:cNvPr>
          <p:cNvPicPr>
            <a:picLocks noChangeAspect="1"/>
          </p:cNvPicPr>
          <p:nvPr/>
        </p:nvPicPr>
        <p:blipFill>
          <a:blip r:embed="rId3"/>
          <a:stretch>
            <a:fillRect/>
          </a:stretch>
        </p:blipFill>
        <p:spPr>
          <a:xfrm>
            <a:off x="949904" y="1130006"/>
            <a:ext cx="10690419" cy="5137840"/>
          </a:xfrm>
          <a:prstGeom prst="rect">
            <a:avLst/>
          </a:prstGeom>
        </p:spPr>
      </p:pic>
    </p:spTree>
    <p:extLst>
      <p:ext uri="{BB962C8B-B14F-4D97-AF65-F5344CB8AC3E}">
        <p14:creationId xmlns:p14="http://schemas.microsoft.com/office/powerpoint/2010/main" val="3670036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A376-F004-857B-27EA-AAB2C9882982}"/>
              </a:ext>
            </a:extLst>
          </p:cNvPr>
          <p:cNvSpPr>
            <a:spLocks noGrp="1"/>
          </p:cNvSpPr>
          <p:nvPr>
            <p:ph type="title"/>
          </p:nvPr>
        </p:nvSpPr>
        <p:spPr>
          <a:xfrm>
            <a:off x="943857" y="242222"/>
            <a:ext cx="9905998" cy="1478570"/>
          </a:xfrm>
        </p:spPr>
        <p:txBody>
          <a:bodyPr/>
          <a:lstStyle/>
          <a:p>
            <a:r>
              <a:rPr lang="en-US" b="1">
                <a:latin typeface="Calibri"/>
                <a:cs typeface="Calibri"/>
              </a:rPr>
              <a:t>Dataset:</a:t>
            </a:r>
          </a:p>
        </p:txBody>
      </p:sp>
      <p:pic>
        <p:nvPicPr>
          <p:cNvPr id="5" name="Picture 4">
            <a:extLst>
              <a:ext uri="{FF2B5EF4-FFF2-40B4-BE49-F238E27FC236}">
                <a16:creationId xmlns:a16="http://schemas.microsoft.com/office/drawing/2014/main" id="{0A23599B-2D80-653E-C7FE-51809E0A511B}"/>
              </a:ext>
            </a:extLst>
          </p:cNvPr>
          <p:cNvPicPr>
            <a:picLocks noChangeAspect="1"/>
          </p:cNvPicPr>
          <p:nvPr/>
        </p:nvPicPr>
        <p:blipFill>
          <a:blip r:embed="rId2"/>
          <a:stretch>
            <a:fillRect/>
          </a:stretch>
        </p:blipFill>
        <p:spPr>
          <a:xfrm>
            <a:off x="408562" y="1465053"/>
            <a:ext cx="11473728" cy="4452863"/>
          </a:xfrm>
          <a:prstGeom prst="rect">
            <a:avLst/>
          </a:prstGeom>
        </p:spPr>
      </p:pic>
    </p:spTree>
    <p:extLst>
      <p:ext uri="{BB962C8B-B14F-4D97-AF65-F5344CB8AC3E}">
        <p14:creationId xmlns:p14="http://schemas.microsoft.com/office/powerpoint/2010/main" val="3307146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310C-6BEF-C457-478B-09E1C639F56A}"/>
              </a:ext>
            </a:extLst>
          </p:cNvPr>
          <p:cNvSpPr>
            <a:spLocks noGrp="1"/>
          </p:cNvSpPr>
          <p:nvPr>
            <p:ph type="title"/>
          </p:nvPr>
        </p:nvSpPr>
        <p:spPr>
          <a:xfrm>
            <a:off x="473487" y="-2371"/>
            <a:ext cx="9905998" cy="1478570"/>
          </a:xfrm>
        </p:spPr>
        <p:txBody>
          <a:bodyPr/>
          <a:lstStyle/>
          <a:p>
            <a:r>
              <a:rPr lang="en-US" b="1" dirty="0">
                <a:latin typeface="Calibri"/>
                <a:cs typeface="Calibri"/>
              </a:rPr>
              <a:t>References</a:t>
            </a:r>
          </a:p>
        </p:txBody>
      </p:sp>
      <p:sp>
        <p:nvSpPr>
          <p:cNvPr id="3" name="Content Placeholder 2">
            <a:extLst>
              <a:ext uri="{FF2B5EF4-FFF2-40B4-BE49-F238E27FC236}">
                <a16:creationId xmlns:a16="http://schemas.microsoft.com/office/drawing/2014/main" id="{7734C627-3EB8-F548-11A1-1693F07271AA}"/>
              </a:ext>
            </a:extLst>
          </p:cNvPr>
          <p:cNvSpPr>
            <a:spLocks noGrp="1"/>
          </p:cNvSpPr>
          <p:nvPr>
            <p:ph idx="1"/>
          </p:nvPr>
        </p:nvSpPr>
        <p:spPr>
          <a:xfrm>
            <a:off x="473487" y="1027532"/>
            <a:ext cx="11571109" cy="6268852"/>
          </a:xfrm>
        </p:spPr>
        <p:txBody>
          <a:bodyPr vert="horz" lIns="91440" tIns="45720" rIns="91440" bIns="45720" rtlCol="0" anchor="t">
            <a:normAutofit/>
          </a:bodyPr>
          <a:lstStyle/>
          <a:p>
            <a:pPr marL="0" indent="0" algn="just">
              <a:buNone/>
            </a:pPr>
            <a:r>
              <a:rPr lang="en-US" sz="2000" dirty="0">
                <a:solidFill>
                  <a:srgbClr val="FFFFFF"/>
                </a:solidFill>
                <a:latin typeface="Cambria"/>
                <a:ea typeface="Cambria"/>
                <a:cs typeface="Arial"/>
              </a:rPr>
              <a:t>[1]Jiang, </a:t>
            </a:r>
            <a:r>
              <a:rPr lang="en-US" sz="2000" dirty="0" err="1">
                <a:solidFill>
                  <a:srgbClr val="FFFFFF"/>
                </a:solidFill>
                <a:latin typeface="Cambria"/>
                <a:ea typeface="Cambria"/>
                <a:cs typeface="Arial"/>
              </a:rPr>
              <a:t>Zhixue</a:t>
            </a:r>
            <a:r>
              <a:rPr lang="en-US" sz="2000" dirty="0">
                <a:solidFill>
                  <a:srgbClr val="FFFFFF"/>
                </a:solidFill>
                <a:latin typeface="Cambria"/>
                <a:ea typeface="Cambria"/>
                <a:cs typeface="Arial"/>
              </a:rPr>
              <a:t>, </a:t>
            </a:r>
            <a:r>
              <a:rPr lang="en-US" sz="2000" dirty="0" err="1">
                <a:solidFill>
                  <a:srgbClr val="FFFFFF"/>
                </a:solidFill>
                <a:latin typeface="Cambria"/>
                <a:ea typeface="Cambria"/>
                <a:cs typeface="Arial"/>
              </a:rPr>
              <a:t>Chengying</a:t>
            </a:r>
            <a:r>
              <a:rPr lang="en-US" sz="2000" dirty="0">
                <a:solidFill>
                  <a:srgbClr val="FFFFFF"/>
                </a:solidFill>
                <a:latin typeface="Cambria"/>
                <a:ea typeface="Cambria"/>
                <a:cs typeface="Arial"/>
              </a:rPr>
              <a:t> Chi, and Yunyun Zhan. "Research on medical question answering system based on knowledge graph." IEEE Access 9 (2021): 21094-21101.</a:t>
            </a:r>
            <a:endParaRPr lang="en-US" sz="2000" dirty="0">
              <a:latin typeface="Cambria"/>
              <a:ea typeface="Cambria"/>
            </a:endParaRPr>
          </a:p>
          <a:p>
            <a:pPr marL="0" indent="0" algn="just">
              <a:buNone/>
            </a:pPr>
            <a:r>
              <a:rPr lang="en-US" sz="2000" dirty="0">
                <a:solidFill>
                  <a:srgbClr val="FFFFFF"/>
                </a:solidFill>
                <a:latin typeface="Cambria"/>
                <a:ea typeface="Cambria"/>
                <a:cs typeface="Arial"/>
              </a:rPr>
              <a:t>[2] E. </a:t>
            </a:r>
            <a:r>
              <a:rPr lang="en-US" sz="2000" dirty="0" err="1">
                <a:solidFill>
                  <a:srgbClr val="FFFFFF"/>
                </a:solidFill>
                <a:latin typeface="Cambria"/>
                <a:ea typeface="Cambria"/>
                <a:cs typeface="Arial"/>
              </a:rPr>
              <a:t>Uzun</a:t>
            </a:r>
            <a:r>
              <a:rPr lang="en-US" sz="2000" dirty="0">
                <a:solidFill>
                  <a:srgbClr val="FFFFFF"/>
                </a:solidFill>
                <a:latin typeface="Cambria"/>
                <a:ea typeface="Cambria"/>
                <a:cs typeface="Arial"/>
              </a:rPr>
              <a:t>, "A Novel Web Scraping Approach Using the Additional Information Obtained From Web Pages," in IEEE Access, vol. 8, pp. 61726-61740, 2020, </a:t>
            </a:r>
            <a:r>
              <a:rPr lang="en-US" sz="2000" dirty="0" err="1">
                <a:solidFill>
                  <a:srgbClr val="FFFFFF"/>
                </a:solidFill>
                <a:latin typeface="Cambria"/>
                <a:ea typeface="Cambria"/>
                <a:cs typeface="Arial"/>
              </a:rPr>
              <a:t>doi</a:t>
            </a:r>
            <a:r>
              <a:rPr lang="en-US" sz="2000" dirty="0">
                <a:solidFill>
                  <a:srgbClr val="FFFFFF"/>
                </a:solidFill>
                <a:latin typeface="Cambria"/>
                <a:ea typeface="Cambria"/>
                <a:cs typeface="Arial"/>
              </a:rPr>
              <a:t>: 10.1109/ACCESS.2020.2984503.</a:t>
            </a:r>
          </a:p>
          <a:p>
            <a:pPr marL="0" indent="0" algn="just">
              <a:buNone/>
            </a:pPr>
            <a:r>
              <a:rPr lang="en-US" sz="2000" dirty="0">
                <a:solidFill>
                  <a:srgbClr val="FFFFFF"/>
                </a:solidFill>
                <a:latin typeface="Cambria"/>
                <a:ea typeface="Cambria"/>
                <a:cs typeface="Arial"/>
              </a:rPr>
              <a:t>[3] H. Zhao, Y. Pan and F. Yang, "Research on Information Extraction of Technical Documents and Construction of Domain Knowledge Graph," in IEEE Access, vol. 8, pp. 168087-168098, 2020, </a:t>
            </a:r>
            <a:r>
              <a:rPr lang="en-US" sz="2000" dirty="0" err="1">
                <a:solidFill>
                  <a:srgbClr val="FFFFFF"/>
                </a:solidFill>
                <a:latin typeface="Cambria"/>
                <a:ea typeface="Cambria"/>
                <a:cs typeface="Arial"/>
              </a:rPr>
              <a:t>doi</a:t>
            </a:r>
            <a:r>
              <a:rPr lang="en-US" sz="2000" dirty="0">
                <a:solidFill>
                  <a:srgbClr val="FFFFFF"/>
                </a:solidFill>
                <a:latin typeface="Cambria"/>
                <a:ea typeface="Cambria"/>
                <a:cs typeface="Arial"/>
              </a:rPr>
              <a:t>: 10.1109/ACCESS.2020.3024070.</a:t>
            </a:r>
          </a:p>
          <a:p>
            <a:pPr marL="0" indent="0" algn="just">
              <a:buNone/>
            </a:pPr>
            <a:r>
              <a:rPr lang="en-US" sz="2000" dirty="0">
                <a:solidFill>
                  <a:srgbClr val="FFFFFF"/>
                </a:solidFill>
                <a:latin typeface="Cambria"/>
                <a:ea typeface="Cambria"/>
                <a:cs typeface="Arial"/>
              </a:rPr>
              <a:t>[4]Varshney, Deeksha, et al. "Knowledge graph assisted end-to-end medical dialog generation." Artificial Intelligence in Medicine 139 (2023): 102535.</a:t>
            </a:r>
          </a:p>
          <a:p>
            <a:pPr marL="0" indent="0" algn="just">
              <a:buNone/>
            </a:pPr>
            <a:r>
              <a:rPr lang="en-US" sz="2000" dirty="0">
                <a:solidFill>
                  <a:srgbClr val="FFFFFF"/>
                </a:solidFill>
                <a:latin typeface="Cambria"/>
                <a:ea typeface="Cambria"/>
                <a:cs typeface="Arial"/>
              </a:rPr>
              <a:t>[5]Aghaei, Sareh, Elie Raad, and Anna Fensel. "Question answering over knowledge graphs: A case study in tourism." IEEE Access 10 (2022): 69788-69801.</a:t>
            </a:r>
          </a:p>
          <a:p>
            <a:pPr marL="0" indent="0" algn="just">
              <a:buNone/>
            </a:pPr>
            <a:endParaRPr lang="en-US" sz="2000" dirty="0">
              <a:solidFill>
                <a:srgbClr val="FFFFFF"/>
              </a:solidFill>
              <a:latin typeface="Cambria"/>
              <a:ea typeface="Cambria"/>
              <a:cs typeface="Arial"/>
            </a:endParaRPr>
          </a:p>
          <a:p>
            <a:pPr marL="0" indent="0" algn="just">
              <a:buNone/>
            </a:pPr>
            <a:endParaRPr lang="en-US" sz="2000" dirty="0">
              <a:solidFill>
                <a:srgbClr val="FFFFFF"/>
              </a:solidFill>
              <a:latin typeface="Cambria"/>
              <a:ea typeface="Cambria"/>
              <a:cs typeface="Arial"/>
            </a:endParaRPr>
          </a:p>
        </p:txBody>
      </p:sp>
    </p:spTree>
    <p:extLst>
      <p:ext uri="{BB962C8B-B14F-4D97-AF65-F5344CB8AC3E}">
        <p14:creationId xmlns:p14="http://schemas.microsoft.com/office/powerpoint/2010/main" val="29279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up of a thank you message&#10;&#10;Description automatically generated">
            <a:extLst>
              <a:ext uri="{FF2B5EF4-FFF2-40B4-BE49-F238E27FC236}">
                <a16:creationId xmlns:a16="http://schemas.microsoft.com/office/drawing/2014/main" id="{ECE12C78-36C3-9857-4B61-326237407683}"/>
              </a:ext>
            </a:extLst>
          </p:cNvPr>
          <p:cNvPicPr>
            <a:picLocks noGrp="1" noChangeAspect="1"/>
          </p:cNvPicPr>
          <p:nvPr>
            <p:ph idx="1"/>
          </p:nvPr>
        </p:nvPicPr>
        <p:blipFill>
          <a:blip r:embed="rId2"/>
          <a:stretch>
            <a:fillRect/>
          </a:stretch>
        </p:blipFill>
        <p:spPr>
          <a:xfrm>
            <a:off x="2995979" y="1393414"/>
            <a:ext cx="5914645" cy="4059121"/>
          </a:xfrm>
        </p:spPr>
      </p:pic>
    </p:spTree>
    <p:extLst>
      <p:ext uri="{BB962C8B-B14F-4D97-AF65-F5344CB8AC3E}">
        <p14:creationId xmlns:p14="http://schemas.microsoft.com/office/powerpoint/2010/main" val="110121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5DEB-587E-90FA-DBB4-4EB4F1ED7AB6}"/>
              </a:ext>
            </a:extLst>
          </p:cNvPr>
          <p:cNvSpPr>
            <a:spLocks noGrp="1"/>
          </p:cNvSpPr>
          <p:nvPr>
            <p:ph type="title"/>
          </p:nvPr>
        </p:nvSpPr>
        <p:spPr/>
        <p:txBody>
          <a:bodyPr/>
          <a:lstStyle/>
          <a:p>
            <a:r>
              <a:rPr lang="en-US" b="1">
                <a:latin typeface="Calibri"/>
                <a:cs typeface="Calibri"/>
              </a:rPr>
              <a:t>Team MEMEBERS</a:t>
            </a:r>
          </a:p>
        </p:txBody>
      </p:sp>
      <p:graphicFrame>
        <p:nvGraphicFramePr>
          <p:cNvPr id="4" name="Content Placeholder 3">
            <a:extLst>
              <a:ext uri="{FF2B5EF4-FFF2-40B4-BE49-F238E27FC236}">
                <a16:creationId xmlns:a16="http://schemas.microsoft.com/office/drawing/2014/main" id="{A8623E6B-9FE9-5368-906D-5529D7B88C0F}"/>
              </a:ext>
            </a:extLst>
          </p:cNvPr>
          <p:cNvGraphicFramePr>
            <a:graphicFrameLocks noGrp="1"/>
          </p:cNvGraphicFramePr>
          <p:nvPr>
            <p:ph idx="1"/>
            <p:extLst>
              <p:ext uri="{D42A27DB-BD31-4B8C-83A1-F6EECF244321}">
                <p14:modId xmlns:p14="http://schemas.microsoft.com/office/powerpoint/2010/main" val="3642600879"/>
              </p:ext>
            </p:extLst>
          </p:nvPr>
        </p:nvGraphicFramePr>
        <p:xfrm>
          <a:off x="1141413" y="2249488"/>
          <a:ext cx="9906000" cy="2404955"/>
        </p:xfrm>
        <a:graphic>
          <a:graphicData uri="http://schemas.openxmlformats.org/drawingml/2006/table">
            <a:tbl>
              <a:tblPr firstRow="1" bandRow="1">
                <a:tableStyleId>{073A0DAA-6AF3-43AB-8588-CEC1D06C72B9}</a:tableStyleId>
              </a:tblPr>
              <a:tblGrid>
                <a:gridCol w="4953000">
                  <a:extLst>
                    <a:ext uri="{9D8B030D-6E8A-4147-A177-3AD203B41FA5}">
                      <a16:colId xmlns:a16="http://schemas.microsoft.com/office/drawing/2014/main" val="2904528039"/>
                    </a:ext>
                  </a:extLst>
                </a:gridCol>
                <a:gridCol w="4953000">
                  <a:extLst>
                    <a:ext uri="{9D8B030D-6E8A-4147-A177-3AD203B41FA5}">
                      <a16:colId xmlns:a16="http://schemas.microsoft.com/office/drawing/2014/main" val="2278024012"/>
                    </a:ext>
                  </a:extLst>
                </a:gridCol>
              </a:tblGrid>
              <a:tr h="480991">
                <a:tc>
                  <a:txBody>
                    <a:bodyPr/>
                    <a:lstStyle/>
                    <a:p>
                      <a:pPr algn="ctr"/>
                      <a:r>
                        <a:rPr lang="en-US">
                          <a:latin typeface="Cambria"/>
                        </a:rPr>
                        <a:t>Name of the student</a:t>
                      </a:r>
                    </a:p>
                  </a:txBody>
                  <a:tcPr/>
                </a:tc>
                <a:tc>
                  <a:txBody>
                    <a:bodyPr/>
                    <a:lstStyle/>
                    <a:p>
                      <a:pPr algn="ctr"/>
                      <a:r>
                        <a:rPr lang="en-US">
                          <a:latin typeface="Cambria"/>
                        </a:rPr>
                        <a:t>Roll Number</a:t>
                      </a:r>
                    </a:p>
                  </a:txBody>
                  <a:tcPr/>
                </a:tc>
                <a:extLst>
                  <a:ext uri="{0D108BD9-81ED-4DB2-BD59-A6C34878D82A}">
                    <a16:rowId xmlns:a16="http://schemas.microsoft.com/office/drawing/2014/main" val="965795134"/>
                  </a:ext>
                </a:extLst>
              </a:tr>
              <a:tr h="480991">
                <a:tc>
                  <a:txBody>
                    <a:bodyPr/>
                    <a:lstStyle/>
                    <a:p>
                      <a:pPr algn="ctr"/>
                      <a:r>
                        <a:rPr lang="en-US" err="1">
                          <a:latin typeface="Cambria"/>
                        </a:rPr>
                        <a:t>B.Lakshmikanth</a:t>
                      </a:r>
                      <a:r>
                        <a:rPr lang="en-US">
                          <a:latin typeface="Cambria"/>
                        </a:rPr>
                        <a:t> Reddy</a:t>
                      </a:r>
                    </a:p>
                  </a:txBody>
                  <a:tcPr/>
                </a:tc>
                <a:tc>
                  <a:txBody>
                    <a:bodyPr/>
                    <a:lstStyle/>
                    <a:p>
                      <a:pPr algn="ctr"/>
                      <a:r>
                        <a:rPr lang="en-US">
                          <a:latin typeface="Cambria"/>
                        </a:rPr>
                        <a:t>CB.EN.U4CCE20011</a:t>
                      </a:r>
                    </a:p>
                  </a:txBody>
                  <a:tcPr/>
                </a:tc>
                <a:extLst>
                  <a:ext uri="{0D108BD9-81ED-4DB2-BD59-A6C34878D82A}">
                    <a16:rowId xmlns:a16="http://schemas.microsoft.com/office/drawing/2014/main" val="113410376"/>
                  </a:ext>
                </a:extLst>
              </a:tr>
              <a:tr h="480991">
                <a:tc>
                  <a:txBody>
                    <a:bodyPr/>
                    <a:lstStyle/>
                    <a:p>
                      <a:pPr algn="ctr"/>
                      <a:r>
                        <a:rPr lang="en-US" err="1">
                          <a:latin typeface="Cambria"/>
                        </a:rPr>
                        <a:t>Ch.Sohith</a:t>
                      </a:r>
                      <a:r>
                        <a:rPr lang="en-US">
                          <a:latin typeface="Cambria"/>
                        </a:rPr>
                        <a:t> Reddy</a:t>
                      </a:r>
                    </a:p>
                  </a:txBody>
                  <a:tcPr/>
                </a:tc>
                <a:tc>
                  <a:txBody>
                    <a:bodyPr/>
                    <a:lstStyle/>
                    <a:p>
                      <a:pPr algn="ctr"/>
                      <a:r>
                        <a:rPr lang="en-US">
                          <a:latin typeface="Cambria"/>
                        </a:rPr>
                        <a:t>CB.EN.U4CCE20012</a:t>
                      </a:r>
                    </a:p>
                  </a:txBody>
                  <a:tcPr/>
                </a:tc>
                <a:extLst>
                  <a:ext uri="{0D108BD9-81ED-4DB2-BD59-A6C34878D82A}">
                    <a16:rowId xmlns:a16="http://schemas.microsoft.com/office/drawing/2014/main" val="3236730679"/>
                  </a:ext>
                </a:extLst>
              </a:tr>
              <a:tr h="480991">
                <a:tc>
                  <a:txBody>
                    <a:bodyPr/>
                    <a:lstStyle/>
                    <a:p>
                      <a:pPr algn="ctr"/>
                      <a:r>
                        <a:rPr lang="en-US" err="1">
                          <a:latin typeface="Cambria"/>
                        </a:rPr>
                        <a:t>D.Sai</a:t>
                      </a:r>
                      <a:r>
                        <a:rPr lang="en-US">
                          <a:latin typeface="Cambria"/>
                        </a:rPr>
                        <a:t> Tarun</a:t>
                      </a:r>
                    </a:p>
                  </a:txBody>
                  <a:tcPr/>
                </a:tc>
                <a:tc>
                  <a:txBody>
                    <a:bodyPr/>
                    <a:lstStyle/>
                    <a:p>
                      <a:pPr algn="ctr"/>
                      <a:r>
                        <a:rPr lang="en-US">
                          <a:latin typeface="Cambria"/>
                        </a:rPr>
                        <a:t>CB.EN.U4CCE20014</a:t>
                      </a:r>
                    </a:p>
                  </a:txBody>
                  <a:tcPr/>
                </a:tc>
                <a:extLst>
                  <a:ext uri="{0D108BD9-81ED-4DB2-BD59-A6C34878D82A}">
                    <a16:rowId xmlns:a16="http://schemas.microsoft.com/office/drawing/2014/main" val="336109665"/>
                  </a:ext>
                </a:extLst>
              </a:tr>
              <a:tr h="480991">
                <a:tc>
                  <a:txBody>
                    <a:bodyPr/>
                    <a:lstStyle/>
                    <a:p>
                      <a:pPr algn="ctr"/>
                      <a:r>
                        <a:rPr lang="en-US" err="1">
                          <a:latin typeface="Cambria"/>
                        </a:rPr>
                        <a:t>P.Gowtham</a:t>
                      </a:r>
                      <a:r>
                        <a:rPr lang="en-US">
                          <a:latin typeface="Cambria"/>
                        </a:rPr>
                        <a:t> Kumar</a:t>
                      </a:r>
                    </a:p>
                  </a:txBody>
                  <a:tcPr/>
                </a:tc>
                <a:tc>
                  <a:txBody>
                    <a:bodyPr/>
                    <a:lstStyle/>
                    <a:p>
                      <a:pPr algn="ctr"/>
                      <a:r>
                        <a:rPr lang="en-US">
                          <a:latin typeface="Cambria"/>
                        </a:rPr>
                        <a:t>CB.EN.U4CCE20073</a:t>
                      </a:r>
                    </a:p>
                  </a:txBody>
                  <a:tcPr/>
                </a:tc>
                <a:extLst>
                  <a:ext uri="{0D108BD9-81ED-4DB2-BD59-A6C34878D82A}">
                    <a16:rowId xmlns:a16="http://schemas.microsoft.com/office/drawing/2014/main" val="1412134067"/>
                  </a:ext>
                </a:extLst>
              </a:tr>
            </a:tbl>
          </a:graphicData>
        </a:graphic>
      </p:graphicFrame>
    </p:spTree>
    <p:extLst>
      <p:ext uri="{BB962C8B-B14F-4D97-AF65-F5344CB8AC3E}">
        <p14:creationId xmlns:p14="http://schemas.microsoft.com/office/powerpoint/2010/main" val="326887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6998-B20D-FD27-7826-0C0D3415688F}"/>
              </a:ext>
            </a:extLst>
          </p:cNvPr>
          <p:cNvSpPr>
            <a:spLocks noGrp="1"/>
          </p:cNvSpPr>
          <p:nvPr>
            <p:ph type="title"/>
          </p:nvPr>
        </p:nvSpPr>
        <p:spPr/>
        <p:txBody>
          <a:bodyPr/>
          <a:lstStyle/>
          <a:p>
            <a:r>
              <a:rPr lang="en-US" b="1">
                <a:latin typeface="Calibri"/>
                <a:ea typeface="Cambria"/>
                <a:cs typeface="Calibri"/>
              </a:rPr>
              <a:t>PROBLEM STATEMENT</a:t>
            </a:r>
          </a:p>
        </p:txBody>
      </p:sp>
      <p:sp>
        <p:nvSpPr>
          <p:cNvPr id="3" name="Content Placeholder 2">
            <a:extLst>
              <a:ext uri="{FF2B5EF4-FFF2-40B4-BE49-F238E27FC236}">
                <a16:creationId xmlns:a16="http://schemas.microsoft.com/office/drawing/2014/main" id="{6BB17BE0-06AC-F385-9BAA-496D5C713DEE}"/>
              </a:ext>
            </a:extLst>
          </p:cNvPr>
          <p:cNvSpPr>
            <a:spLocks noGrp="1"/>
          </p:cNvSpPr>
          <p:nvPr>
            <p:ph idx="1"/>
          </p:nvPr>
        </p:nvSpPr>
        <p:spPr/>
        <p:txBody>
          <a:bodyPr vert="horz" lIns="91440" tIns="45720" rIns="91440" bIns="45720" rtlCol="0" anchor="t">
            <a:normAutofit/>
          </a:bodyPr>
          <a:lstStyle/>
          <a:p>
            <a:pPr marL="0" indent="0">
              <a:buNone/>
            </a:pPr>
            <a:r>
              <a:rPr lang="en-US" sz="2300">
                <a:solidFill>
                  <a:srgbClr val="FFFFFF"/>
                </a:solidFill>
                <a:latin typeface="Cambria"/>
                <a:ea typeface="Cambria"/>
                <a:cs typeface="Times New Roman"/>
              </a:rPr>
              <a:t>To construct a question answering Chatbot that can answer user’s queries based on the information available in Knowledge graph and provide sufficient information regarding medical issues.</a:t>
            </a:r>
            <a:endParaRPr lang="en-US" sz="2300">
              <a:latin typeface="Cambria"/>
              <a:ea typeface="Cambria"/>
            </a:endParaRPr>
          </a:p>
          <a:p>
            <a:pPr marL="0" indent="0">
              <a:buNone/>
            </a:pPr>
            <a:endParaRPr lang="en-US"/>
          </a:p>
        </p:txBody>
      </p:sp>
    </p:spTree>
    <p:extLst>
      <p:ext uri="{BB962C8B-B14F-4D97-AF65-F5344CB8AC3E}">
        <p14:creationId xmlns:p14="http://schemas.microsoft.com/office/powerpoint/2010/main" val="45981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340" name="Group 279">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81" name="Rectangle 280">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2"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grpSp>
        <p:nvGrpSpPr>
          <p:cNvPr id="341" name="Group 283">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85" name="Rectangle 284">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286"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87"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88" name="Rectangle 287">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289"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90"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91"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92"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93"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94"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95"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96"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97"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98"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99"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00"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01"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02"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03"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04"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05"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06"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07"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08"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09"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10"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11"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12"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13" name="Rectangle 312">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314"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15"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16"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17"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18"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19"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20"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21"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22"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23"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24"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25" name="Rectangle 324">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326"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27"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28"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29"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30"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31"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32"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33"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34"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35"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36"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37"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38"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grpSp>
      <p:sp>
        <p:nvSpPr>
          <p:cNvPr id="33" name="Content Placeholder 32">
            <a:extLst>
              <a:ext uri="{FF2B5EF4-FFF2-40B4-BE49-F238E27FC236}">
                <a16:creationId xmlns:a16="http://schemas.microsoft.com/office/drawing/2014/main" id="{52ECE276-E2E0-4E03-1B0E-6069A9F0B13A}"/>
              </a:ext>
            </a:extLst>
          </p:cNvPr>
          <p:cNvSpPr>
            <a:spLocks noGrp="1"/>
          </p:cNvSpPr>
          <p:nvPr>
            <p:ph idx="1"/>
          </p:nvPr>
        </p:nvSpPr>
        <p:spPr>
          <a:xfrm>
            <a:off x="1969264" y="1480431"/>
            <a:ext cx="10028295" cy="4651788"/>
          </a:xfrm>
        </p:spPr>
        <p:txBody>
          <a:bodyPr vert="horz" lIns="91440" tIns="45720" rIns="91440" bIns="45720" rtlCol="0" anchor="t">
            <a:noAutofit/>
          </a:bodyPr>
          <a:lstStyle/>
          <a:p>
            <a:pPr marL="457200" indent="-457200" algn="just">
              <a:buAutoNum type="arabicPeriod"/>
            </a:pPr>
            <a:r>
              <a:rPr lang="en-US" sz="2300" dirty="0">
                <a:solidFill>
                  <a:srgbClr val="FFFFFF"/>
                </a:solidFill>
                <a:latin typeface="Cambria"/>
                <a:ea typeface="Cambria"/>
                <a:cs typeface="Calibri"/>
              </a:rPr>
              <a:t>The rapid progress in information and artificial intelligence technologies facilitates the shift from traditional to smart care services. </a:t>
            </a:r>
          </a:p>
          <a:p>
            <a:pPr marL="457200" indent="-457200" algn="just">
              <a:buAutoNum type="arabicPeriod"/>
            </a:pPr>
            <a:r>
              <a:rPr lang="en-US" sz="2300" dirty="0">
                <a:solidFill>
                  <a:srgbClr val="FFFFFF"/>
                </a:solidFill>
                <a:latin typeface="Cambria"/>
                <a:ea typeface="Cambria"/>
                <a:cs typeface="Calibri"/>
              </a:rPr>
              <a:t>This system establishes a knowledge graph model to assist people in accessing medical information. It encompasses design, knowledge extraction, knowledge graph building, and query response. By inputting symptoms, the system predicts potential diseases and offers remedies.</a:t>
            </a:r>
          </a:p>
          <a:p>
            <a:pPr marL="457200" indent="-457200" algn="just">
              <a:buAutoNum type="arabicPeriod"/>
            </a:pPr>
            <a:r>
              <a:rPr lang="en-US" sz="2300" dirty="0">
                <a:solidFill>
                  <a:srgbClr val="FFFFFF"/>
                </a:solidFill>
                <a:latin typeface="Cambria"/>
                <a:ea typeface="Cambria"/>
                <a:cs typeface="Calibri"/>
              </a:rPr>
              <a:t> Unlike manual internet searches, this autonomous system saves time by providing comprehensive disease-related information from the knowledge graph.</a:t>
            </a:r>
            <a:endParaRPr lang="en-US" dirty="0"/>
          </a:p>
        </p:txBody>
      </p:sp>
      <p:sp>
        <p:nvSpPr>
          <p:cNvPr id="35" name="Title 34">
            <a:extLst>
              <a:ext uri="{FF2B5EF4-FFF2-40B4-BE49-F238E27FC236}">
                <a16:creationId xmlns:a16="http://schemas.microsoft.com/office/drawing/2014/main" id="{1AAD7F92-19DB-AA61-BD7A-3D630FE8B856}"/>
              </a:ext>
            </a:extLst>
          </p:cNvPr>
          <p:cNvSpPr>
            <a:spLocks noGrp="1"/>
          </p:cNvSpPr>
          <p:nvPr>
            <p:ph type="title"/>
          </p:nvPr>
        </p:nvSpPr>
        <p:spPr>
          <a:xfrm>
            <a:off x="2025709" y="322185"/>
            <a:ext cx="9905998" cy="1478570"/>
          </a:xfrm>
        </p:spPr>
        <p:txBody>
          <a:bodyPr/>
          <a:lstStyle/>
          <a:p>
            <a:r>
              <a:rPr lang="en-US" b="1">
                <a:latin typeface="Calibri"/>
                <a:cs typeface="Calibri"/>
              </a:rPr>
              <a:t>Abstract</a:t>
            </a:r>
          </a:p>
        </p:txBody>
      </p:sp>
    </p:spTree>
    <p:extLst>
      <p:ext uri="{BB962C8B-B14F-4D97-AF65-F5344CB8AC3E}">
        <p14:creationId xmlns:p14="http://schemas.microsoft.com/office/powerpoint/2010/main" val="30266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1C83-C5CE-60FF-2FC0-F3DD298E22A4}"/>
              </a:ext>
            </a:extLst>
          </p:cNvPr>
          <p:cNvSpPr>
            <a:spLocks noGrp="1"/>
          </p:cNvSpPr>
          <p:nvPr>
            <p:ph type="title"/>
          </p:nvPr>
        </p:nvSpPr>
        <p:spPr>
          <a:xfrm>
            <a:off x="1113191" y="-87037"/>
            <a:ext cx="9905998" cy="1478570"/>
          </a:xfrm>
        </p:spPr>
        <p:txBody>
          <a:bodyPr>
            <a:normAutofit/>
          </a:bodyPr>
          <a:lstStyle/>
          <a:p>
            <a:r>
              <a:rPr lang="en-US" b="1" dirty="0">
                <a:latin typeface="Calibri"/>
                <a:cs typeface="Calibri"/>
              </a:rPr>
              <a:t>Motivation</a:t>
            </a:r>
          </a:p>
        </p:txBody>
      </p:sp>
      <p:sp>
        <p:nvSpPr>
          <p:cNvPr id="3" name="Content Placeholder 2">
            <a:extLst>
              <a:ext uri="{FF2B5EF4-FFF2-40B4-BE49-F238E27FC236}">
                <a16:creationId xmlns:a16="http://schemas.microsoft.com/office/drawing/2014/main" id="{1A52871D-B9BA-9C3B-F992-98FCAA08D961}"/>
              </a:ext>
            </a:extLst>
          </p:cNvPr>
          <p:cNvSpPr>
            <a:spLocks noGrp="1"/>
          </p:cNvSpPr>
          <p:nvPr>
            <p:ph idx="1"/>
          </p:nvPr>
        </p:nvSpPr>
        <p:spPr>
          <a:xfrm>
            <a:off x="868597" y="1159572"/>
            <a:ext cx="11053702" cy="5098303"/>
          </a:xfrm>
        </p:spPr>
        <p:txBody>
          <a:bodyPr vert="horz" lIns="91440" tIns="45720" rIns="91440" bIns="45720" rtlCol="0" anchor="t">
            <a:noAutofit/>
          </a:bodyPr>
          <a:lstStyle/>
          <a:p>
            <a:pPr marL="342900" indent="-342900">
              <a:buAutoNum type="arabicPeriod"/>
            </a:pPr>
            <a:r>
              <a:rPr lang="en-US" sz="1800" dirty="0">
                <a:solidFill>
                  <a:srgbClr val="FFFFFF"/>
                </a:solidFill>
                <a:latin typeface="Cambria"/>
                <a:ea typeface="Cambria"/>
                <a:cs typeface="Times New Roman"/>
              </a:rPr>
              <a:t>If</a:t>
            </a:r>
            <a:r>
              <a:rPr lang="en-US" sz="2300" dirty="0">
                <a:solidFill>
                  <a:srgbClr val="FFFFFF"/>
                </a:solidFill>
                <a:latin typeface="Cambria"/>
                <a:ea typeface="Cambria"/>
                <a:cs typeface="Times New Roman"/>
              </a:rPr>
              <a:t> a patient wants to know about a disease, they have to search everything regarding the disease and will have to find the answers by reading the content available in internet. </a:t>
            </a:r>
            <a:r>
              <a:rPr lang="en-US" sz="2300" dirty="0">
                <a:solidFill>
                  <a:srgbClr val="FFFFFF"/>
                </a:solidFill>
                <a:latin typeface="Cambria"/>
                <a:ea typeface="+mn-lt"/>
                <a:cs typeface="+mn-lt"/>
              </a:rPr>
              <a:t>   </a:t>
            </a:r>
            <a:endParaRPr lang="en-US" sz="2300" dirty="0">
              <a:latin typeface="Cambria"/>
              <a:ea typeface="Cambria"/>
            </a:endParaRPr>
          </a:p>
          <a:p>
            <a:pPr>
              <a:buNone/>
            </a:pPr>
            <a:r>
              <a:rPr lang="en-US" sz="2300" dirty="0">
                <a:solidFill>
                  <a:srgbClr val="FFFFFF"/>
                </a:solidFill>
                <a:latin typeface="Cambria"/>
                <a:ea typeface="+mn-lt"/>
                <a:cs typeface="+mn-lt"/>
              </a:rPr>
              <a:t>2. </a:t>
            </a:r>
            <a:r>
              <a:rPr lang="en-US" sz="2300" dirty="0">
                <a:solidFill>
                  <a:srgbClr val="FFFFFF"/>
                </a:solidFill>
                <a:latin typeface="Cambria"/>
                <a:ea typeface="Cambria"/>
                <a:cs typeface="Times New Roman"/>
              </a:rPr>
              <a:t>Construction of such Chatbot can help the user find answers to his queries and know every aspect of the disease or anything regarding the disease &amp; also remedial measures. </a:t>
            </a:r>
            <a:endParaRPr lang="en-US" sz="2300" dirty="0">
              <a:latin typeface="Cambria"/>
              <a:ea typeface="Cambria"/>
            </a:endParaRPr>
          </a:p>
          <a:p>
            <a:pPr>
              <a:buNone/>
            </a:pPr>
            <a:r>
              <a:rPr lang="en-US" sz="2300" dirty="0">
                <a:solidFill>
                  <a:srgbClr val="FFFFFF"/>
                </a:solidFill>
                <a:latin typeface="Cambria"/>
                <a:ea typeface="+mn-lt"/>
                <a:cs typeface="+mn-lt"/>
              </a:rPr>
              <a:t>3. </a:t>
            </a:r>
            <a:r>
              <a:rPr lang="en-US" sz="2300" dirty="0">
                <a:solidFill>
                  <a:srgbClr val="FFFFFF"/>
                </a:solidFill>
                <a:latin typeface="Cambria"/>
                <a:ea typeface="Cambria"/>
                <a:cs typeface="Times New Roman"/>
              </a:rPr>
              <a:t>The project is driven by the key motivations which are Enhanced Information Retrieval, Contextual Understanding, Evidence-Based Decision Making, Empowering Patients.</a:t>
            </a:r>
            <a:endParaRPr lang="en-US" sz="2300" dirty="0">
              <a:solidFill>
                <a:srgbClr val="FFFFFF"/>
              </a:solidFill>
              <a:latin typeface="Cambria"/>
              <a:ea typeface="Cambria"/>
            </a:endParaRPr>
          </a:p>
          <a:p>
            <a:pPr>
              <a:buNone/>
            </a:pPr>
            <a:endParaRPr lang="en-US" sz="1800" dirty="0">
              <a:latin typeface="Cambria"/>
              <a:ea typeface="Cambria"/>
            </a:endParaRPr>
          </a:p>
        </p:txBody>
      </p:sp>
    </p:spTree>
    <p:extLst>
      <p:ext uri="{BB962C8B-B14F-4D97-AF65-F5344CB8AC3E}">
        <p14:creationId xmlns:p14="http://schemas.microsoft.com/office/powerpoint/2010/main" val="405592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75B8-F2A6-1030-AE21-85921B9C41A5}"/>
              </a:ext>
            </a:extLst>
          </p:cNvPr>
          <p:cNvSpPr>
            <a:spLocks noGrp="1"/>
          </p:cNvSpPr>
          <p:nvPr>
            <p:ph type="title"/>
          </p:nvPr>
        </p:nvSpPr>
        <p:spPr/>
        <p:txBody>
          <a:bodyPr>
            <a:normAutofit/>
          </a:bodyPr>
          <a:lstStyle/>
          <a:p>
            <a:r>
              <a:rPr lang="en-US" b="1">
                <a:solidFill>
                  <a:srgbClr val="FFFFFF"/>
                </a:solidFill>
                <a:latin typeface="Calibri"/>
                <a:cs typeface="Calibri"/>
              </a:rPr>
              <a:t>Objectives</a:t>
            </a:r>
          </a:p>
        </p:txBody>
      </p:sp>
      <p:sp>
        <p:nvSpPr>
          <p:cNvPr id="3" name="Content Placeholder 2">
            <a:extLst>
              <a:ext uri="{FF2B5EF4-FFF2-40B4-BE49-F238E27FC236}">
                <a16:creationId xmlns:a16="http://schemas.microsoft.com/office/drawing/2014/main" id="{6D0FC07A-A859-A184-0F8B-C559CE9F7D02}"/>
              </a:ext>
            </a:extLst>
          </p:cNvPr>
          <p:cNvSpPr>
            <a:spLocks noGrp="1"/>
          </p:cNvSpPr>
          <p:nvPr>
            <p:ph idx="1"/>
          </p:nvPr>
        </p:nvSpPr>
        <p:spPr/>
        <p:txBody>
          <a:bodyPr vert="horz" lIns="91440" tIns="45720" rIns="91440" bIns="45720" rtlCol="0" anchor="t">
            <a:normAutofit/>
          </a:bodyPr>
          <a:lstStyle/>
          <a:p>
            <a:r>
              <a:rPr lang="en-US" sz="2300" dirty="0">
                <a:latin typeface="Cambria"/>
                <a:ea typeface="Cambria"/>
                <a:cs typeface="Calibri"/>
              </a:rPr>
              <a:t>To implement web scraping techniques to gather related medical data from various sources &amp; data cleaning. </a:t>
            </a:r>
          </a:p>
          <a:p>
            <a:r>
              <a:rPr lang="en-US" sz="2300" dirty="0">
                <a:latin typeface="Cambria"/>
                <a:ea typeface="Cambria"/>
                <a:cs typeface="Calibri"/>
              </a:rPr>
              <a:t>To build a comprehensive medical knowledge graph. </a:t>
            </a:r>
          </a:p>
          <a:p>
            <a:r>
              <a:rPr lang="en-US" sz="2300" dirty="0">
                <a:latin typeface="Cambria"/>
                <a:ea typeface="Cambria"/>
                <a:cs typeface="Calibri"/>
              </a:rPr>
              <a:t>To develop a question-answering system with the developed knowledge graph in integration with the front-end developed website. </a:t>
            </a:r>
          </a:p>
          <a:p>
            <a:r>
              <a:rPr lang="en-US" sz="2300" dirty="0">
                <a:latin typeface="Cambria"/>
                <a:ea typeface="Cambria"/>
                <a:cs typeface="Calibri"/>
              </a:rPr>
              <a:t>To assess the effectiveness of the created chatbot using various metrics.</a:t>
            </a:r>
          </a:p>
          <a:p>
            <a:endParaRPr lang="en-US" dirty="0">
              <a:latin typeface="Tw Cen MT" panose="020B0602020104020603"/>
              <a:ea typeface="Cambria"/>
              <a:cs typeface="Calibri"/>
            </a:endParaRPr>
          </a:p>
        </p:txBody>
      </p:sp>
    </p:spTree>
    <p:extLst>
      <p:ext uri="{BB962C8B-B14F-4D97-AF65-F5344CB8AC3E}">
        <p14:creationId xmlns:p14="http://schemas.microsoft.com/office/powerpoint/2010/main" val="234889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A727-C1DD-2125-9AB6-49553A390438}"/>
              </a:ext>
            </a:extLst>
          </p:cNvPr>
          <p:cNvSpPr>
            <a:spLocks noGrp="1"/>
          </p:cNvSpPr>
          <p:nvPr>
            <p:ph type="title"/>
          </p:nvPr>
        </p:nvSpPr>
        <p:spPr/>
        <p:txBody>
          <a:bodyPr/>
          <a:lstStyle/>
          <a:p>
            <a:r>
              <a:rPr lang="en-US" b="1">
                <a:latin typeface="Calibri"/>
                <a:cs typeface="Calibri"/>
              </a:rPr>
              <a:t>Novelty</a:t>
            </a:r>
          </a:p>
        </p:txBody>
      </p:sp>
      <p:sp>
        <p:nvSpPr>
          <p:cNvPr id="3" name="Content Placeholder 2">
            <a:extLst>
              <a:ext uri="{FF2B5EF4-FFF2-40B4-BE49-F238E27FC236}">
                <a16:creationId xmlns:a16="http://schemas.microsoft.com/office/drawing/2014/main" id="{3FDE9912-D549-DFB3-8751-C9099DA97C1A}"/>
              </a:ext>
            </a:extLst>
          </p:cNvPr>
          <p:cNvSpPr>
            <a:spLocks noGrp="1"/>
          </p:cNvSpPr>
          <p:nvPr>
            <p:ph idx="1"/>
          </p:nvPr>
        </p:nvSpPr>
        <p:spPr>
          <a:xfrm>
            <a:off x="1141412" y="1904773"/>
            <a:ext cx="9905999" cy="3541714"/>
          </a:xfrm>
        </p:spPr>
        <p:txBody>
          <a:bodyPr vert="horz" lIns="91440" tIns="45720" rIns="91440" bIns="45720" rtlCol="0" anchor="t">
            <a:normAutofit/>
          </a:bodyPr>
          <a:lstStyle/>
          <a:p>
            <a:pPr marL="0" indent="0">
              <a:buNone/>
            </a:pPr>
            <a:r>
              <a:rPr lang="en-US" sz="2300" dirty="0">
                <a:latin typeface="Calibri"/>
                <a:ea typeface="+mn-lt"/>
                <a:cs typeface="+mn-lt"/>
              </a:rPr>
              <a:t>The existing systems has limited interactivity with the chatbot. In our project we would like the user to have maximum understanding of the system using a user friendly website where they can directly either chat or visualize the graph relations between diseases and their attributes with easy accessibility.</a:t>
            </a:r>
            <a:endParaRPr lang="en-US" sz="2300" dirty="0">
              <a:latin typeface="Calibri"/>
            </a:endParaRPr>
          </a:p>
        </p:txBody>
      </p:sp>
    </p:spTree>
    <p:extLst>
      <p:ext uri="{BB962C8B-B14F-4D97-AF65-F5344CB8AC3E}">
        <p14:creationId xmlns:p14="http://schemas.microsoft.com/office/powerpoint/2010/main" val="340724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0403-3ED6-B29F-1A31-D8D23335906A}"/>
              </a:ext>
            </a:extLst>
          </p:cNvPr>
          <p:cNvSpPr>
            <a:spLocks noGrp="1"/>
          </p:cNvSpPr>
          <p:nvPr>
            <p:ph type="title"/>
          </p:nvPr>
        </p:nvSpPr>
        <p:spPr>
          <a:xfrm>
            <a:off x="1250270" y="-131607"/>
            <a:ext cx="9905998" cy="965952"/>
          </a:xfrm>
        </p:spPr>
        <p:txBody>
          <a:bodyPr>
            <a:normAutofit/>
          </a:bodyPr>
          <a:lstStyle/>
          <a:p>
            <a:r>
              <a:rPr lang="en-US" b="1">
                <a:solidFill>
                  <a:srgbClr val="FFFFFF"/>
                </a:solidFill>
                <a:latin typeface="Calibri"/>
                <a:cs typeface="Calibri"/>
              </a:rPr>
              <a:t>Timeline</a:t>
            </a:r>
          </a:p>
        </p:txBody>
      </p:sp>
      <p:graphicFrame>
        <p:nvGraphicFramePr>
          <p:cNvPr id="6" name="Table 5">
            <a:extLst>
              <a:ext uri="{FF2B5EF4-FFF2-40B4-BE49-F238E27FC236}">
                <a16:creationId xmlns:a16="http://schemas.microsoft.com/office/drawing/2014/main" id="{23EFD0A8-5639-34E0-3319-27FB02A7B750}"/>
              </a:ext>
            </a:extLst>
          </p:cNvPr>
          <p:cNvGraphicFramePr>
            <a:graphicFrameLocks noGrp="1"/>
          </p:cNvGraphicFramePr>
          <p:nvPr>
            <p:extLst>
              <p:ext uri="{D42A27DB-BD31-4B8C-83A1-F6EECF244321}">
                <p14:modId xmlns:p14="http://schemas.microsoft.com/office/powerpoint/2010/main" val="2624161996"/>
              </p:ext>
            </p:extLst>
          </p:nvPr>
        </p:nvGraphicFramePr>
        <p:xfrm>
          <a:off x="1246909" y="748145"/>
          <a:ext cx="10119242" cy="5882640"/>
        </p:xfrm>
        <a:graphic>
          <a:graphicData uri="http://schemas.openxmlformats.org/drawingml/2006/table">
            <a:tbl>
              <a:tblPr firstRow="1" bandRow="1">
                <a:tableStyleId>{073A0DAA-6AF3-43AB-8588-CEC1D06C72B9}</a:tableStyleId>
              </a:tblPr>
              <a:tblGrid>
                <a:gridCol w="1158353">
                  <a:extLst>
                    <a:ext uri="{9D8B030D-6E8A-4147-A177-3AD203B41FA5}">
                      <a16:colId xmlns:a16="http://schemas.microsoft.com/office/drawing/2014/main" val="2410727635"/>
                    </a:ext>
                  </a:extLst>
                </a:gridCol>
                <a:gridCol w="1117676">
                  <a:extLst>
                    <a:ext uri="{9D8B030D-6E8A-4147-A177-3AD203B41FA5}">
                      <a16:colId xmlns:a16="http://schemas.microsoft.com/office/drawing/2014/main" val="1373115531"/>
                    </a:ext>
                  </a:extLst>
                </a:gridCol>
                <a:gridCol w="7843213">
                  <a:extLst>
                    <a:ext uri="{9D8B030D-6E8A-4147-A177-3AD203B41FA5}">
                      <a16:colId xmlns:a16="http://schemas.microsoft.com/office/drawing/2014/main" val="1937279275"/>
                    </a:ext>
                  </a:extLst>
                </a:gridCol>
              </a:tblGrid>
              <a:tr h="567008">
                <a:tc>
                  <a:txBody>
                    <a:bodyPr/>
                    <a:lstStyle/>
                    <a:p>
                      <a:pPr fontAlgn="t"/>
                      <a:endParaRPr lang="en-US" sz="1600" b="1" i="0">
                        <a:effectLst/>
                        <a:latin typeface="Calibri"/>
                      </a:endParaRPr>
                    </a:p>
                    <a:p>
                      <a:pPr algn="ctr" rtl="0" fontAlgn="base"/>
                      <a:r>
                        <a:rPr lang="en-US" sz="1600" b="1" i="0">
                          <a:effectLst/>
                          <a:latin typeface="Calibri"/>
                        </a:rPr>
                        <a:t>Review </a:t>
                      </a:r>
                    </a:p>
                  </a:txBody>
                  <a:tcPr/>
                </a:tc>
                <a:tc>
                  <a:txBody>
                    <a:bodyPr/>
                    <a:lstStyle/>
                    <a:p>
                      <a:pPr fontAlgn="t"/>
                      <a:endParaRPr lang="en-US" sz="1600" b="1" i="0">
                        <a:effectLst/>
                        <a:latin typeface="Calibri"/>
                      </a:endParaRPr>
                    </a:p>
                    <a:p>
                      <a:pPr algn="ctr" rtl="0" fontAlgn="base"/>
                      <a:r>
                        <a:rPr lang="en-US" sz="1600" b="1" i="0">
                          <a:effectLst/>
                          <a:latin typeface="Calibri"/>
                        </a:rPr>
                        <a:t>Month </a:t>
                      </a:r>
                    </a:p>
                  </a:txBody>
                  <a:tcPr/>
                </a:tc>
                <a:tc>
                  <a:txBody>
                    <a:bodyPr/>
                    <a:lstStyle/>
                    <a:p>
                      <a:pPr fontAlgn="t"/>
                      <a:endParaRPr lang="en-US" sz="1600" b="1" i="0">
                        <a:effectLst/>
                        <a:latin typeface="Calibri"/>
                      </a:endParaRPr>
                    </a:p>
                    <a:p>
                      <a:pPr algn="ctr" rtl="0" fontAlgn="base"/>
                      <a:r>
                        <a:rPr lang="en-US" sz="1600" b="1" i="0">
                          <a:effectLst/>
                          <a:latin typeface="Calibri"/>
                        </a:rPr>
                        <a:t>Milestone </a:t>
                      </a:r>
                    </a:p>
                  </a:txBody>
                  <a:tcPr/>
                </a:tc>
                <a:extLst>
                  <a:ext uri="{0D108BD9-81ED-4DB2-BD59-A6C34878D82A}">
                    <a16:rowId xmlns:a16="http://schemas.microsoft.com/office/drawing/2014/main" val="2446999670"/>
                  </a:ext>
                </a:extLst>
              </a:tr>
              <a:tr h="764801">
                <a:tc>
                  <a:txBody>
                    <a:bodyPr/>
                    <a:lstStyle/>
                    <a:p>
                      <a:pPr fontAlgn="t"/>
                      <a:endParaRPr lang="en-US" sz="1500">
                        <a:effectLst/>
                        <a:latin typeface="Cambria"/>
                      </a:endParaRPr>
                    </a:p>
                    <a:p>
                      <a:pPr algn="ctr" rtl="0" fontAlgn="base"/>
                      <a:r>
                        <a:rPr lang="en-US" sz="1500">
                          <a:effectLst/>
                          <a:latin typeface="Cambria"/>
                        </a:rPr>
                        <a:t>1 </a:t>
                      </a:r>
                    </a:p>
                  </a:txBody>
                  <a:tcPr/>
                </a:tc>
                <a:tc>
                  <a:txBody>
                    <a:bodyPr/>
                    <a:lstStyle/>
                    <a:p>
                      <a:pPr fontAlgn="t"/>
                      <a:endParaRPr lang="en-US" sz="1500">
                        <a:effectLst/>
                        <a:latin typeface="Cambria"/>
                      </a:endParaRPr>
                    </a:p>
                    <a:p>
                      <a:pPr algn="ctr" rtl="0" fontAlgn="base"/>
                      <a:r>
                        <a:rPr lang="en-US" sz="1500">
                          <a:effectLst/>
                          <a:latin typeface="Cambria"/>
                        </a:rPr>
                        <a:t>Sep 2023 </a:t>
                      </a:r>
                    </a:p>
                  </a:txBody>
                  <a:tcPr/>
                </a:tc>
                <a:tc>
                  <a:txBody>
                    <a:bodyPr/>
                    <a:lstStyle/>
                    <a:p>
                      <a:pPr fontAlgn="t"/>
                      <a:endParaRPr lang="en-US" sz="1500">
                        <a:effectLst/>
                        <a:latin typeface="Cambria"/>
                      </a:endParaRPr>
                    </a:p>
                    <a:p>
                      <a:pPr algn="ctr" rtl="0" fontAlgn="base"/>
                      <a:r>
                        <a:rPr lang="en-US" sz="1500">
                          <a:effectLst/>
                          <a:latin typeface="Cambria"/>
                        </a:rPr>
                        <a:t> Literature Survey </a:t>
                      </a:r>
                    </a:p>
                    <a:p>
                      <a:pPr algn="ctr" rtl="0" fontAlgn="base"/>
                      <a:r>
                        <a:rPr lang="en-US" sz="1500">
                          <a:effectLst/>
                          <a:latin typeface="Cambria"/>
                        </a:rPr>
                        <a:t> Data Scraping </a:t>
                      </a:r>
                    </a:p>
                  </a:txBody>
                  <a:tcPr/>
                </a:tc>
                <a:extLst>
                  <a:ext uri="{0D108BD9-81ED-4DB2-BD59-A6C34878D82A}">
                    <a16:rowId xmlns:a16="http://schemas.microsoft.com/office/drawing/2014/main" val="1359189047"/>
                  </a:ext>
                </a:extLst>
              </a:tr>
              <a:tr h="764801">
                <a:tc>
                  <a:txBody>
                    <a:bodyPr/>
                    <a:lstStyle/>
                    <a:p>
                      <a:pPr fontAlgn="t"/>
                      <a:endParaRPr lang="en-US" sz="1500">
                        <a:effectLst/>
                        <a:latin typeface="Cambria"/>
                      </a:endParaRPr>
                    </a:p>
                    <a:p>
                      <a:pPr algn="ctr" rtl="0" fontAlgn="base"/>
                      <a:r>
                        <a:rPr lang="en-US" sz="1500">
                          <a:effectLst/>
                          <a:latin typeface="Cambria"/>
                        </a:rPr>
                        <a:t>2 </a:t>
                      </a:r>
                    </a:p>
                  </a:txBody>
                  <a:tcPr/>
                </a:tc>
                <a:tc>
                  <a:txBody>
                    <a:bodyPr/>
                    <a:lstStyle/>
                    <a:p>
                      <a:pPr fontAlgn="t"/>
                      <a:endParaRPr lang="en-US" sz="1500">
                        <a:effectLst/>
                        <a:latin typeface="Cambria"/>
                      </a:endParaRPr>
                    </a:p>
                    <a:p>
                      <a:pPr algn="ctr" rtl="0" fontAlgn="base"/>
                      <a:r>
                        <a:rPr lang="en-US" sz="1500">
                          <a:effectLst/>
                          <a:latin typeface="Cambria"/>
                        </a:rPr>
                        <a:t>Oct 2023 </a:t>
                      </a:r>
                    </a:p>
                  </a:txBody>
                  <a:tcPr/>
                </a:tc>
                <a:tc>
                  <a:txBody>
                    <a:bodyPr/>
                    <a:lstStyle/>
                    <a:p>
                      <a:pPr fontAlgn="t"/>
                      <a:endParaRPr lang="en-US" sz="1500">
                        <a:effectLst/>
                        <a:latin typeface="Cambria"/>
                      </a:endParaRPr>
                    </a:p>
                    <a:p>
                      <a:pPr algn="ctr" rtl="0" fontAlgn="base"/>
                      <a:r>
                        <a:rPr lang="en-US" sz="1500">
                          <a:effectLst/>
                          <a:latin typeface="Cambria"/>
                        </a:rPr>
                        <a:t> Data Cleaning &amp;  </a:t>
                      </a:r>
                    </a:p>
                    <a:p>
                      <a:pPr algn="ctr" rtl="0" fontAlgn="base"/>
                      <a:r>
                        <a:rPr lang="en-US" sz="1500">
                          <a:effectLst/>
                          <a:latin typeface="Cambria"/>
                        </a:rPr>
                        <a:t> Data Translation </a:t>
                      </a:r>
                    </a:p>
                  </a:txBody>
                  <a:tcPr/>
                </a:tc>
                <a:extLst>
                  <a:ext uri="{0D108BD9-81ED-4DB2-BD59-A6C34878D82A}">
                    <a16:rowId xmlns:a16="http://schemas.microsoft.com/office/drawing/2014/main" val="1037133667"/>
                  </a:ext>
                </a:extLst>
              </a:tr>
              <a:tr h="764801">
                <a:tc>
                  <a:txBody>
                    <a:bodyPr/>
                    <a:lstStyle/>
                    <a:p>
                      <a:pPr fontAlgn="t"/>
                      <a:endParaRPr lang="en-US" sz="1500">
                        <a:effectLst/>
                        <a:latin typeface="Cambria"/>
                      </a:endParaRPr>
                    </a:p>
                    <a:p>
                      <a:pPr algn="ctr" rtl="0" fontAlgn="base"/>
                      <a:r>
                        <a:rPr lang="en-US" sz="1500">
                          <a:effectLst/>
                          <a:latin typeface="Cambria"/>
                        </a:rPr>
                        <a:t>3 </a:t>
                      </a:r>
                    </a:p>
                  </a:txBody>
                  <a:tcPr/>
                </a:tc>
                <a:tc>
                  <a:txBody>
                    <a:bodyPr/>
                    <a:lstStyle/>
                    <a:p>
                      <a:pPr fontAlgn="t"/>
                      <a:endParaRPr lang="en-US" sz="1500">
                        <a:effectLst/>
                        <a:latin typeface="Cambria"/>
                      </a:endParaRPr>
                    </a:p>
                    <a:p>
                      <a:pPr algn="ctr" rtl="0" fontAlgn="base"/>
                      <a:r>
                        <a:rPr lang="en-US" sz="1500">
                          <a:effectLst/>
                          <a:latin typeface="Cambria"/>
                        </a:rPr>
                        <a:t>Nov 2023 </a:t>
                      </a:r>
                    </a:p>
                  </a:txBody>
                  <a:tcPr/>
                </a:tc>
                <a:tc>
                  <a:txBody>
                    <a:bodyPr/>
                    <a:lstStyle/>
                    <a:p>
                      <a:pPr fontAlgn="t"/>
                      <a:endParaRPr lang="en-US" sz="1500">
                        <a:effectLst/>
                        <a:latin typeface="Cambria"/>
                      </a:endParaRPr>
                    </a:p>
                    <a:p>
                      <a:pPr algn="ctr" rtl="0" fontAlgn="base"/>
                      <a:r>
                        <a:rPr lang="en-US" sz="1500">
                          <a:effectLst/>
                          <a:latin typeface="Cambria"/>
                        </a:rPr>
                        <a:t> Enhancing &amp; testing the knowledge graph </a:t>
                      </a:r>
                    </a:p>
                    <a:p>
                      <a:pPr algn="ctr" rtl="0" fontAlgn="base"/>
                      <a:r>
                        <a:rPr lang="en-US" sz="1500">
                          <a:effectLst/>
                          <a:latin typeface="Cambria"/>
                        </a:rPr>
                        <a:t> Building a baseline structure </a:t>
                      </a:r>
                    </a:p>
                  </a:txBody>
                  <a:tcPr/>
                </a:tc>
                <a:extLst>
                  <a:ext uri="{0D108BD9-81ED-4DB2-BD59-A6C34878D82A}">
                    <a16:rowId xmlns:a16="http://schemas.microsoft.com/office/drawing/2014/main" val="2339375772"/>
                  </a:ext>
                </a:extLst>
              </a:tr>
              <a:tr h="540636">
                <a:tc>
                  <a:txBody>
                    <a:bodyPr/>
                    <a:lstStyle/>
                    <a:p>
                      <a:pPr fontAlgn="t"/>
                      <a:endParaRPr lang="en-US" sz="1500">
                        <a:effectLst/>
                        <a:latin typeface="Cambria"/>
                      </a:endParaRPr>
                    </a:p>
                    <a:p>
                      <a:pPr algn="ctr" rtl="0" fontAlgn="base"/>
                      <a:r>
                        <a:rPr lang="en-US" sz="1500">
                          <a:effectLst/>
                          <a:latin typeface="Cambria"/>
                        </a:rPr>
                        <a:t>4 </a:t>
                      </a:r>
                    </a:p>
                  </a:txBody>
                  <a:tcPr/>
                </a:tc>
                <a:tc>
                  <a:txBody>
                    <a:bodyPr/>
                    <a:lstStyle/>
                    <a:p>
                      <a:pPr fontAlgn="t"/>
                      <a:endParaRPr lang="en-US" sz="1500">
                        <a:effectLst/>
                        <a:latin typeface="Cambria"/>
                      </a:endParaRPr>
                    </a:p>
                    <a:p>
                      <a:pPr algn="ctr" rtl="0" fontAlgn="base"/>
                      <a:r>
                        <a:rPr lang="en-US" sz="1500">
                          <a:effectLst/>
                          <a:latin typeface="Cambria"/>
                        </a:rPr>
                        <a:t>Jan 2024 </a:t>
                      </a:r>
                    </a:p>
                  </a:txBody>
                  <a:tcPr/>
                </a:tc>
                <a:tc>
                  <a:txBody>
                    <a:bodyPr/>
                    <a:lstStyle/>
                    <a:p>
                      <a:pPr fontAlgn="t"/>
                      <a:endParaRPr lang="en-US" sz="1500">
                        <a:effectLst/>
                        <a:latin typeface="Cambria"/>
                      </a:endParaRPr>
                    </a:p>
                    <a:p>
                      <a:pPr algn="ctr" rtl="0" fontAlgn="base"/>
                      <a:r>
                        <a:rPr lang="en-US" sz="1500">
                          <a:effectLst/>
                          <a:latin typeface="Cambria"/>
                        </a:rPr>
                        <a:t> Integration of chatbot with developed knowledge graph technique </a:t>
                      </a:r>
                    </a:p>
                  </a:txBody>
                  <a:tcPr/>
                </a:tc>
                <a:extLst>
                  <a:ext uri="{0D108BD9-81ED-4DB2-BD59-A6C34878D82A}">
                    <a16:rowId xmlns:a16="http://schemas.microsoft.com/office/drawing/2014/main" val="2278619925"/>
                  </a:ext>
                </a:extLst>
              </a:tr>
              <a:tr h="540636">
                <a:tc>
                  <a:txBody>
                    <a:bodyPr/>
                    <a:lstStyle/>
                    <a:p>
                      <a:pPr fontAlgn="t"/>
                      <a:endParaRPr lang="en-US" sz="1500">
                        <a:effectLst/>
                        <a:latin typeface="Cambria"/>
                      </a:endParaRPr>
                    </a:p>
                    <a:p>
                      <a:pPr algn="ctr" rtl="0" fontAlgn="base"/>
                      <a:r>
                        <a:rPr lang="en-US" sz="1500">
                          <a:effectLst/>
                          <a:latin typeface="Cambria"/>
                        </a:rPr>
                        <a:t>5 </a:t>
                      </a:r>
                    </a:p>
                  </a:txBody>
                  <a:tcPr/>
                </a:tc>
                <a:tc>
                  <a:txBody>
                    <a:bodyPr/>
                    <a:lstStyle/>
                    <a:p>
                      <a:pPr fontAlgn="t"/>
                      <a:endParaRPr lang="en-US" sz="1500">
                        <a:effectLst/>
                        <a:latin typeface="Cambria"/>
                      </a:endParaRPr>
                    </a:p>
                    <a:p>
                      <a:pPr algn="ctr" rtl="0" fontAlgn="base"/>
                      <a:r>
                        <a:rPr lang="en-US" sz="1500">
                          <a:effectLst/>
                          <a:latin typeface="Cambria"/>
                        </a:rPr>
                        <a:t>Feb 2024 </a:t>
                      </a:r>
                    </a:p>
                  </a:txBody>
                  <a:tcPr/>
                </a:tc>
                <a:tc>
                  <a:txBody>
                    <a:bodyPr/>
                    <a:lstStyle/>
                    <a:p>
                      <a:pPr fontAlgn="t"/>
                      <a:endParaRPr lang="en-US" sz="1500">
                        <a:effectLst/>
                        <a:latin typeface="Cambria"/>
                      </a:endParaRPr>
                    </a:p>
                    <a:p>
                      <a:pPr algn="ctr" rtl="0" fontAlgn="base"/>
                      <a:r>
                        <a:rPr lang="en-US" sz="1500">
                          <a:effectLst/>
                          <a:latin typeface="Cambria"/>
                        </a:rPr>
                        <a:t> Development of front-end website </a:t>
                      </a:r>
                    </a:p>
                  </a:txBody>
                  <a:tcPr/>
                </a:tc>
                <a:extLst>
                  <a:ext uri="{0D108BD9-81ED-4DB2-BD59-A6C34878D82A}">
                    <a16:rowId xmlns:a16="http://schemas.microsoft.com/office/drawing/2014/main" val="235351336"/>
                  </a:ext>
                </a:extLst>
              </a:tr>
              <a:tr h="540636">
                <a:tc>
                  <a:txBody>
                    <a:bodyPr/>
                    <a:lstStyle/>
                    <a:p>
                      <a:pPr fontAlgn="t"/>
                      <a:endParaRPr lang="en-US" sz="1500">
                        <a:effectLst/>
                        <a:latin typeface="Cambria"/>
                      </a:endParaRPr>
                    </a:p>
                    <a:p>
                      <a:pPr algn="ctr" rtl="0" fontAlgn="base"/>
                      <a:r>
                        <a:rPr lang="en-US" sz="1500">
                          <a:effectLst/>
                          <a:latin typeface="Cambria"/>
                        </a:rPr>
                        <a:t>6 </a:t>
                      </a:r>
                    </a:p>
                  </a:txBody>
                  <a:tcPr/>
                </a:tc>
                <a:tc>
                  <a:txBody>
                    <a:bodyPr/>
                    <a:lstStyle/>
                    <a:p>
                      <a:pPr fontAlgn="t"/>
                      <a:endParaRPr lang="en-US" sz="1500">
                        <a:effectLst/>
                        <a:latin typeface="Cambria"/>
                      </a:endParaRPr>
                    </a:p>
                    <a:p>
                      <a:pPr algn="ctr" rtl="0" fontAlgn="base"/>
                      <a:r>
                        <a:rPr lang="en-US" sz="1500">
                          <a:effectLst/>
                          <a:latin typeface="Cambria"/>
                        </a:rPr>
                        <a:t>Mar 2024 </a:t>
                      </a:r>
                    </a:p>
                  </a:txBody>
                  <a:tcPr/>
                </a:tc>
                <a:tc>
                  <a:txBody>
                    <a:bodyPr/>
                    <a:lstStyle/>
                    <a:p>
                      <a:pPr fontAlgn="t"/>
                      <a:endParaRPr lang="en-US" sz="1500">
                        <a:effectLst/>
                        <a:latin typeface="Cambria"/>
                      </a:endParaRPr>
                    </a:p>
                    <a:p>
                      <a:pPr algn="ctr" rtl="0" fontAlgn="base"/>
                      <a:r>
                        <a:rPr lang="en-US" sz="1500">
                          <a:effectLst/>
                          <a:latin typeface="Cambria"/>
                        </a:rPr>
                        <a:t>Paper Draft </a:t>
                      </a:r>
                    </a:p>
                  </a:txBody>
                  <a:tcPr/>
                </a:tc>
                <a:extLst>
                  <a:ext uri="{0D108BD9-81ED-4DB2-BD59-A6C34878D82A}">
                    <a16:rowId xmlns:a16="http://schemas.microsoft.com/office/drawing/2014/main" val="1336092618"/>
                  </a:ext>
                </a:extLst>
              </a:tr>
              <a:tr h="540636">
                <a:tc>
                  <a:txBody>
                    <a:bodyPr/>
                    <a:lstStyle/>
                    <a:p>
                      <a:pPr fontAlgn="t"/>
                      <a:endParaRPr lang="en-US" sz="1500">
                        <a:effectLst/>
                        <a:latin typeface="Cambria"/>
                      </a:endParaRPr>
                    </a:p>
                    <a:p>
                      <a:pPr algn="ctr" rtl="0" fontAlgn="base"/>
                      <a:r>
                        <a:rPr lang="en-US" sz="1500">
                          <a:effectLst/>
                          <a:latin typeface="Cambria"/>
                        </a:rPr>
                        <a:t>7 </a:t>
                      </a:r>
                    </a:p>
                  </a:txBody>
                  <a:tcPr/>
                </a:tc>
                <a:tc>
                  <a:txBody>
                    <a:bodyPr/>
                    <a:lstStyle/>
                    <a:p>
                      <a:pPr fontAlgn="t"/>
                      <a:endParaRPr lang="en-US" sz="1500">
                        <a:effectLst/>
                        <a:latin typeface="Cambria"/>
                      </a:endParaRPr>
                    </a:p>
                    <a:p>
                      <a:pPr algn="ctr" rtl="0" fontAlgn="base"/>
                      <a:r>
                        <a:rPr lang="en-US" sz="1500">
                          <a:effectLst/>
                          <a:latin typeface="Cambria"/>
                        </a:rPr>
                        <a:t>May 2024 </a:t>
                      </a:r>
                    </a:p>
                  </a:txBody>
                  <a:tcPr/>
                </a:tc>
                <a:tc>
                  <a:txBody>
                    <a:bodyPr/>
                    <a:lstStyle/>
                    <a:p>
                      <a:pPr fontAlgn="t"/>
                      <a:endParaRPr lang="en-US" sz="1500">
                        <a:effectLst/>
                        <a:latin typeface="Cambria"/>
                      </a:endParaRPr>
                    </a:p>
                    <a:p>
                      <a:pPr algn="ctr" rtl="0" fontAlgn="base"/>
                      <a:r>
                        <a:rPr lang="en-US" sz="1500">
                          <a:effectLst/>
                          <a:latin typeface="Cambria"/>
                        </a:rPr>
                        <a:t>Draft of Report </a:t>
                      </a:r>
                    </a:p>
                  </a:txBody>
                  <a:tcPr/>
                </a:tc>
                <a:extLst>
                  <a:ext uri="{0D108BD9-81ED-4DB2-BD59-A6C34878D82A}">
                    <a16:rowId xmlns:a16="http://schemas.microsoft.com/office/drawing/2014/main" val="2968009347"/>
                  </a:ext>
                </a:extLst>
              </a:tr>
              <a:tr h="764801">
                <a:tc>
                  <a:txBody>
                    <a:bodyPr/>
                    <a:lstStyle/>
                    <a:p>
                      <a:pPr fontAlgn="t"/>
                      <a:endParaRPr lang="en-US" sz="1500">
                        <a:effectLst/>
                        <a:latin typeface="Cambria"/>
                      </a:endParaRPr>
                    </a:p>
                    <a:p>
                      <a:pPr algn="ctr" rtl="0" fontAlgn="base"/>
                      <a:r>
                        <a:rPr lang="en-US" sz="1500">
                          <a:effectLst/>
                          <a:latin typeface="Cambria"/>
                        </a:rPr>
                        <a:t>8 </a:t>
                      </a:r>
                    </a:p>
                  </a:txBody>
                  <a:tcPr/>
                </a:tc>
                <a:tc>
                  <a:txBody>
                    <a:bodyPr/>
                    <a:lstStyle/>
                    <a:p>
                      <a:pPr fontAlgn="t"/>
                      <a:endParaRPr lang="en-US" sz="1500">
                        <a:effectLst/>
                        <a:latin typeface="Cambria"/>
                      </a:endParaRPr>
                    </a:p>
                    <a:p>
                      <a:pPr algn="ctr" rtl="0" fontAlgn="base"/>
                      <a:r>
                        <a:rPr lang="en-US" sz="1500">
                          <a:effectLst/>
                          <a:latin typeface="Cambria"/>
                        </a:rPr>
                        <a:t>Jun / Jul 2024</a:t>
                      </a:r>
                    </a:p>
                  </a:txBody>
                  <a:tcPr/>
                </a:tc>
                <a:tc>
                  <a:txBody>
                    <a:bodyPr/>
                    <a:lstStyle/>
                    <a:p>
                      <a:pPr fontAlgn="t"/>
                      <a:endParaRPr lang="en-US" sz="1500">
                        <a:effectLst/>
                        <a:latin typeface="Cambria"/>
                      </a:endParaRPr>
                    </a:p>
                    <a:p>
                      <a:pPr algn="ctr" rtl="0" fontAlgn="base"/>
                      <a:r>
                        <a:rPr lang="en-US" sz="1500">
                          <a:effectLst/>
                          <a:latin typeface="Cambria"/>
                        </a:rPr>
                        <a:t> Project Completion &amp; Documentation of final report </a:t>
                      </a:r>
                    </a:p>
                  </a:txBody>
                  <a:tcPr/>
                </a:tc>
                <a:extLst>
                  <a:ext uri="{0D108BD9-81ED-4DB2-BD59-A6C34878D82A}">
                    <a16:rowId xmlns:a16="http://schemas.microsoft.com/office/drawing/2014/main" val="489796303"/>
                  </a:ext>
                </a:extLst>
              </a:tr>
            </a:tbl>
          </a:graphicData>
        </a:graphic>
      </p:graphicFrame>
    </p:spTree>
    <p:extLst>
      <p:ext uri="{BB962C8B-B14F-4D97-AF65-F5344CB8AC3E}">
        <p14:creationId xmlns:p14="http://schemas.microsoft.com/office/powerpoint/2010/main" val="2498290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B28C-BFAD-22B4-9E30-AD856AAA1784}"/>
              </a:ext>
            </a:extLst>
          </p:cNvPr>
          <p:cNvSpPr>
            <a:spLocks noGrp="1"/>
          </p:cNvSpPr>
          <p:nvPr>
            <p:ph type="title"/>
          </p:nvPr>
        </p:nvSpPr>
        <p:spPr>
          <a:xfrm>
            <a:off x="225199" y="-216054"/>
            <a:ext cx="9905998" cy="961500"/>
          </a:xfrm>
        </p:spPr>
        <p:txBody>
          <a:bodyPr/>
          <a:lstStyle/>
          <a:p>
            <a:r>
              <a:rPr lang="en-US" b="1">
                <a:latin typeface="Calibri"/>
                <a:cs typeface="Calibri"/>
              </a:rPr>
              <a:t>Literature Survey</a:t>
            </a:r>
          </a:p>
        </p:txBody>
      </p:sp>
      <p:graphicFrame>
        <p:nvGraphicFramePr>
          <p:cNvPr id="7" name="Content Placeholder 6">
            <a:extLst>
              <a:ext uri="{FF2B5EF4-FFF2-40B4-BE49-F238E27FC236}">
                <a16:creationId xmlns:a16="http://schemas.microsoft.com/office/drawing/2014/main" id="{DE5E47C9-A01F-5419-2B17-B3D25B64C590}"/>
              </a:ext>
            </a:extLst>
          </p:cNvPr>
          <p:cNvGraphicFramePr>
            <a:graphicFrameLocks noGrp="1"/>
          </p:cNvGraphicFramePr>
          <p:nvPr>
            <p:ph idx="1"/>
            <p:extLst>
              <p:ext uri="{D42A27DB-BD31-4B8C-83A1-F6EECF244321}">
                <p14:modId xmlns:p14="http://schemas.microsoft.com/office/powerpoint/2010/main" val="145552670"/>
              </p:ext>
            </p:extLst>
          </p:nvPr>
        </p:nvGraphicFramePr>
        <p:xfrm>
          <a:off x="388972" y="426846"/>
          <a:ext cx="11414056" cy="6278880"/>
        </p:xfrm>
        <a:graphic>
          <a:graphicData uri="http://schemas.openxmlformats.org/drawingml/2006/table">
            <a:tbl>
              <a:tblPr firstRow="1" bandRow="1">
                <a:tableStyleId>{073A0DAA-6AF3-43AB-8588-CEC1D06C72B9}</a:tableStyleId>
              </a:tblPr>
              <a:tblGrid>
                <a:gridCol w="2895262">
                  <a:extLst>
                    <a:ext uri="{9D8B030D-6E8A-4147-A177-3AD203B41FA5}">
                      <a16:colId xmlns:a16="http://schemas.microsoft.com/office/drawing/2014/main" val="947974402"/>
                    </a:ext>
                  </a:extLst>
                </a:gridCol>
                <a:gridCol w="897230">
                  <a:extLst>
                    <a:ext uri="{9D8B030D-6E8A-4147-A177-3AD203B41FA5}">
                      <a16:colId xmlns:a16="http://schemas.microsoft.com/office/drawing/2014/main" val="2910595948"/>
                    </a:ext>
                  </a:extLst>
                </a:gridCol>
                <a:gridCol w="1907556">
                  <a:extLst>
                    <a:ext uri="{9D8B030D-6E8A-4147-A177-3AD203B41FA5}">
                      <a16:colId xmlns:a16="http://schemas.microsoft.com/office/drawing/2014/main" val="980568040"/>
                    </a:ext>
                  </a:extLst>
                </a:gridCol>
                <a:gridCol w="1907556">
                  <a:extLst>
                    <a:ext uri="{9D8B030D-6E8A-4147-A177-3AD203B41FA5}">
                      <a16:colId xmlns:a16="http://schemas.microsoft.com/office/drawing/2014/main" val="3230813925"/>
                    </a:ext>
                  </a:extLst>
                </a:gridCol>
                <a:gridCol w="3806452">
                  <a:extLst>
                    <a:ext uri="{9D8B030D-6E8A-4147-A177-3AD203B41FA5}">
                      <a16:colId xmlns:a16="http://schemas.microsoft.com/office/drawing/2014/main" val="1126269996"/>
                    </a:ext>
                  </a:extLst>
                </a:gridCol>
              </a:tblGrid>
              <a:tr h="322114">
                <a:tc>
                  <a:txBody>
                    <a:bodyPr/>
                    <a:lstStyle/>
                    <a:p>
                      <a:pPr algn="ctr" rtl="0" fontAlgn="auto"/>
                      <a:r>
                        <a:rPr lang="en-US" sz="1600" dirty="0">
                          <a:effectLst/>
                          <a:latin typeface="Cambria"/>
                        </a:rPr>
                        <a:t>Title of the paper</a:t>
                      </a:r>
                    </a:p>
                  </a:txBody>
                  <a:tcPr/>
                </a:tc>
                <a:tc>
                  <a:txBody>
                    <a:bodyPr/>
                    <a:lstStyle/>
                    <a:p>
                      <a:pPr lvl="0" algn="ctr">
                        <a:buNone/>
                      </a:pPr>
                      <a:r>
                        <a:rPr lang="en-US" sz="1600" dirty="0">
                          <a:effectLst/>
                          <a:latin typeface="Cambria"/>
                        </a:rPr>
                        <a:t>Year</a:t>
                      </a:r>
                    </a:p>
                  </a:txBody>
                  <a:tcPr/>
                </a:tc>
                <a:tc>
                  <a:txBody>
                    <a:bodyPr/>
                    <a:lstStyle/>
                    <a:p>
                      <a:pPr algn="ctr" rtl="0" fontAlgn="auto"/>
                      <a:r>
                        <a:rPr lang="en-US" sz="1600" dirty="0">
                          <a:effectLst/>
                          <a:latin typeface="Cambria"/>
                        </a:rPr>
                        <a:t>Authors</a:t>
                      </a:r>
                    </a:p>
                  </a:txBody>
                  <a:tcPr/>
                </a:tc>
                <a:tc>
                  <a:txBody>
                    <a:bodyPr/>
                    <a:lstStyle/>
                    <a:p>
                      <a:pPr algn="ctr" rtl="0" fontAlgn="auto"/>
                      <a:r>
                        <a:rPr lang="en-US" sz="1600" dirty="0">
                          <a:effectLst/>
                          <a:latin typeface="Cambria"/>
                        </a:rPr>
                        <a:t>Publication</a:t>
                      </a:r>
                    </a:p>
                  </a:txBody>
                  <a:tcPr/>
                </a:tc>
                <a:tc>
                  <a:txBody>
                    <a:bodyPr/>
                    <a:lstStyle/>
                    <a:p>
                      <a:pPr algn="ctr" rtl="0" fontAlgn="auto"/>
                      <a:r>
                        <a:rPr lang="en-US" sz="1600" dirty="0">
                          <a:effectLst/>
                          <a:latin typeface="Cambria"/>
                        </a:rPr>
                        <a:t>Comments</a:t>
                      </a:r>
                    </a:p>
                  </a:txBody>
                  <a:tcPr/>
                </a:tc>
                <a:extLst>
                  <a:ext uri="{0D108BD9-81ED-4DB2-BD59-A6C34878D82A}">
                    <a16:rowId xmlns:a16="http://schemas.microsoft.com/office/drawing/2014/main" val="1200190184"/>
                  </a:ext>
                </a:extLst>
              </a:tr>
              <a:tr h="1185966">
                <a:tc>
                  <a:txBody>
                    <a:bodyPr/>
                    <a:lstStyle/>
                    <a:p>
                      <a:pPr algn="l" rtl="0" fontAlgn="auto"/>
                      <a:r>
                        <a:rPr lang="en-US" sz="1500" dirty="0">
                          <a:effectLst/>
                          <a:latin typeface="Cambria"/>
                        </a:rPr>
                        <a:t>Research on medical question answering system based on knowledge graph</a:t>
                      </a:r>
                    </a:p>
                  </a:txBody>
                  <a:tcPr/>
                </a:tc>
                <a:tc>
                  <a:txBody>
                    <a:bodyPr/>
                    <a:lstStyle/>
                    <a:p>
                      <a:pPr lvl="0" algn="ctr">
                        <a:buNone/>
                      </a:pPr>
                      <a:r>
                        <a:rPr lang="en-US" sz="1500" dirty="0">
                          <a:effectLst/>
                          <a:latin typeface="Cambria"/>
                        </a:rPr>
                        <a:t>2021</a:t>
                      </a:r>
                    </a:p>
                  </a:txBody>
                  <a:tcPr/>
                </a:tc>
                <a:tc>
                  <a:txBody>
                    <a:bodyPr/>
                    <a:lstStyle/>
                    <a:p>
                      <a:pPr algn="l" rtl="0" fontAlgn="auto"/>
                      <a:r>
                        <a:rPr lang="en-US" sz="1500" err="1">
                          <a:effectLst/>
                          <a:latin typeface="Cambria"/>
                        </a:rPr>
                        <a:t>Zhhixue</a:t>
                      </a:r>
                      <a:r>
                        <a:rPr lang="en-US" sz="1500" dirty="0">
                          <a:effectLst/>
                          <a:latin typeface="Cambria"/>
                        </a:rPr>
                        <a:t> Jiang, </a:t>
                      </a:r>
                      <a:r>
                        <a:rPr lang="en-US" sz="1500" err="1">
                          <a:effectLst/>
                          <a:latin typeface="Cambria"/>
                        </a:rPr>
                        <a:t>Chengying</a:t>
                      </a:r>
                      <a:r>
                        <a:rPr lang="en-US" sz="1500" dirty="0">
                          <a:effectLst/>
                          <a:latin typeface="Cambria"/>
                        </a:rPr>
                        <a:t> Chi, And </a:t>
                      </a:r>
                    </a:p>
                    <a:p>
                      <a:pPr lvl="0" algn="l">
                        <a:buNone/>
                      </a:pPr>
                      <a:r>
                        <a:rPr lang="en-US" sz="1500" dirty="0">
                          <a:effectLst/>
                          <a:latin typeface="Cambria"/>
                        </a:rPr>
                        <a:t>Yunyun Ahan</a:t>
                      </a:r>
                    </a:p>
                  </a:txBody>
                  <a:tcPr/>
                </a:tc>
                <a:tc>
                  <a:txBody>
                    <a:bodyPr/>
                    <a:lstStyle/>
                    <a:p>
                      <a:pPr lvl="0" algn="l">
                        <a:buNone/>
                      </a:pPr>
                      <a:r>
                        <a:rPr lang="en-US" sz="1500" dirty="0">
                          <a:effectLst/>
                          <a:latin typeface="Cambria"/>
                        </a:rPr>
                        <a:t>IEEE Access</a:t>
                      </a:r>
                    </a:p>
                  </a:txBody>
                  <a:tcPr/>
                </a:tc>
                <a:tc>
                  <a:txBody>
                    <a:bodyPr/>
                    <a:lstStyle/>
                    <a:p>
                      <a:pPr marL="285750" indent="-285750" algn="l" rtl="0" fontAlgn="auto">
                        <a:buFont typeface="Arial"/>
                        <a:buChar char="•"/>
                      </a:pPr>
                      <a:r>
                        <a:rPr lang="en-US" sz="1500" dirty="0">
                          <a:effectLst/>
                          <a:latin typeface="Cambria"/>
                        </a:rPr>
                        <a:t>An explanation which is fully based on knowledge graph &amp; also query Q&amp;A system. </a:t>
                      </a:r>
                    </a:p>
                    <a:p>
                      <a:pPr marL="285750" lvl="0" indent="-285750" algn="l">
                        <a:buFont typeface="Arial"/>
                        <a:buChar char="•"/>
                      </a:pPr>
                      <a:r>
                        <a:rPr lang="en-US" sz="1500" dirty="0">
                          <a:effectLst/>
                          <a:latin typeface="Cambria"/>
                        </a:rPr>
                        <a:t>An experiment based on Knowledge Graph &amp; Query System.</a:t>
                      </a:r>
                    </a:p>
                  </a:txBody>
                  <a:tcPr/>
                </a:tc>
                <a:extLst>
                  <a:ext uri="{0D108BD9-81ED-4DB2-BD59-A6C34878D82A}">
                    <a16:rowId xmlns:a16="http://schemas.microsoft.com/office/drawing/2014/main" val="732010909"/>
                  </a:ext>
                </a:extLst>
              </a:tr>
              <a:tr h="746719">
                <a:tc>
                  <a:txBody>
                    <a:bodyPr/>
                    <a:lstStyle/>
                    <a:p>
                      <a:pPr algn="l" rtl="0" fontAlgn="auto"/>
                      <a:r>
                        <a:rPr lang="en-US" sz="1500" dirty="0">
                          <a:effectLst/>
                          <a:latin typeface="Cambria"/>
                        </a:rPr>
                        <a:t>A Novel web scraping approach using the additional information obtained from web pages</a:t>
                      </a:r>
                    </a:p>
                  </a:txBody>
                  <a:tcPr/>
                </a:tc>
                <a:tc>
                  <a:txBody>
                    <a:bodyPr/>
                    <a:lstStyle/>
                    <a:p>
                      <a:pPr lvl="0" algn="ctr">
                        <a:buNone/>
                      </a:pPr>
                      <a:r>
                        <a:rPr lang="en-US" sz="1500" dirty="0">
                          <a:effectLst/>
                          <a:latin typeface="Cambria"/>
                        </a:rPr>
                        <a:t>2020</a:t>
                      </a:r>
                    </a:p>
                  </a:txBody>
                  <a:tcPr/>
                </a:tc>
                <a:tc>
                  <a:txBody>
                    <a:bodyPr/>
                    <a:lstStyle/>
                    <a:p>
                      <a:pPr algn="l" rtl="0" fontAlgn="auto"/>
                      <a:r>
                        <a:rPr lang="en-US" sz="1500" dirty="0" err="1">
                          <a:effectLst/>
                          <a:latin typeface="Cambria"/>
                        </a:rPr>
                        <a:t>Erdinc</a:t>
                      </a:r>
                      <a:r>
                        <a:rPr lang="en-US" sz="1500" dirty="0">
                          <a:effectLst/>
                          <a:latin typeface="Cambria"/>
                        </a:rPr>
                        <a:t> </a:t>
                      </a:r>
                      <a:r>
                        <a:rPr lang="en-US" sz="1500" dirty="0" err="1">
                          <a:effectLst/>
                          <a:latin typeface="Cambria"/>
                        </a:rPr>
                        <a:t>Uzun</a:t>
                      </a:r>
                      <a:endParaRPr lang="en-US" sz="1500" dirty="0">
                        <a:effectLst/>
                        <a:latin typeface="Cambria"/>
                      </a:endParaRPr>
                    </a:p>
                  </a:txBody>
                  <a:tcPr/>
                </a:tc>
                <a:tc>
                  <a:txBody>
                    <a:bodyPr/>
                    <a:lstStyle/>
                    <a:p>
                      <a:pPr algn="l" rtl="0" fontAlgn="auto"/>
                      <a:r>
                        <a:rPr lang="en-US" sz="1500" dirty="0">
                          <a:effectLst/>
                          <a:latin typeface="Cambria"/>
                        </a:rPr>
                        <a:t>IEEE Access</a:t>
                      </a:r>
                    </a:p>
                  </a:txBody>
                  <a:tcPr/>
                </a:tc>
                <a:tc>
                  <a:txBody>
                    <a:bodyPr/>
                    <a:lstStyle/>
                    <a:p>
                      <a:pPr marL="285750" indent="-285750" algn="l" rtl="0" fontAlgn="auto">
                        <a:buFont typeface="Arial"/>
                        <a:buChar char="•"/>
                      </a:pPr>
                      <a:r>
                        <a:rPr lang="en-US" sz="1500" dirty="0">
                          <a:effectLst/>
                          <a:latin typeface="Cambria"/>
                        </a:rPr>
                        <a:t>How to understand a complicated website </a:t>
                      </a:r>
                    </a:p>
                    <a:p>
                      <a:pPr marL="285750" lvl="0" indent="-285750" algn="l">
                        <a:buFont typeface="Arial"/>
                        <a:buChar char="•"/>
                      </a:pPr>
                      <a:r>
                        <a:rPr lang="en-US" sz="1500" dirty="0">
                          <a:effectLst/>
                          <a:latin typeface="Cambria"/>
                        </a:rPr>
                        <a:t>Studies related to Web scraping </a:t>
                      </a:r>
                    </a:p>
                  </a:txBody>
                  <a:tcPr/>
                </a:tc>
                <a:extLst>
                  <a:ext uri="{0D108BD9-81ED-4DB2-BD59-A6C34878D82A}">
                    <a16:rowId xmlns:a16="http://schemas.microsoft.com/office/drawing/2014/main" val="1322008764"/>
                  </a:ext>
                </a:extLst>
              </a:tr>
              <a:tr h="966343">
                <a:tc>
                  <a:txBody>
                    <a:bodyPr/>
                    <a:lstStyle/>
                    <a:p>
                      <a:pPr algn="l" rtl="0" fontAlgn="auto"/>
                      <a:r>
                        <a:rPr lang="en-US" sz="1500" dirty="0">
                          <a:effectLst/>
                          <a:latin typeface="Cambria"/>
                        </a:rPr>
                        <a:t>Research on information extraction of technical documents and construction od domain knowledge graph </a:t>
                      </a:r>
                    </a:p>
                  </a:txBody>
                  <a:tcPr/>
                </a:tc>
                <a:tc>
                  <a:txBody>
                    <a:bodyPr/>
                    <a:lstStyle/>
                    <a:p>
                      <a:pPr lvl="0" algn="ctr">
                        <a:buNone/>
                      </a:pPr>
                      <a:r>
                        <a:rPr lang="en-US" sz="1500" dirty="0">
                          <a:effectLst/>
                          <a:latin typeface="Cambria"/>
                        </a:rPr>
                        <a:t>2020</a:t>
                      </a:r>
                    </a:p>
                  </a:txBody>
                  <a:tcPr/>
                </a:tc>
                <a:tc>
                  <a:txBody>
                    <a:bodyPr/>
                    <a:lstStyle/>
                    <a:p>
                      <a:pPr algn="l" rtl="0" fontAlgn="auto"/>
                      <a:r>
                        <a:rPr lang="en-US" sz="1500" dirty="0" err="1">
                          <a:effectLst/>
                          <a:latin typeface="Cambria"/>
                        </a:rPr>
                        <a:t>Huaxuan</a:t>
                      </a:r>
                      <a:r>
                        <a:rPr lang="en-US" sz="1500" dirty="0">
                          <a:effectLst/>
                          <a:latin typeface="Cambria"/>
                        </a:rPr>
                        <a:t> </a:t>
                      </a:r>
                      <a:r>
                        <a:rPr lang="en-US" sz="1500" dirty="0" err="1">
                          <a:effectLst/>
                          <a:latin typeface="Cambria"/>
                        </a:rPr>
                        <a:t>zhao</a:t>
                      </a:r>
                      <a:endParaRPr lang="en-US" sz="1500" dirty="0">
                        <a:effectLst/>
                        <a:latin typeface="Cambria"/>
                      </a:endParaRPr>
                    </a:p>
                    <a:p>
                      <a:pPr algn="l" rtl="0" fontAlgn="auto"/>
                      <a:r>
                        <a:rPr lang="en-US" sz="1500" dirty="0" err="1">
                          <a:effectLst/>
                          <a:latin typeface="Cambria"/>
                        </a:rPr>
                        <a:t>Yueling</a:t>
                      </a:r>
                      <a:r>
                        <a:rPr lang="en-US" sz="1500" dirty="0">
                          <a:effectLst/>
                          <a:latin typeface="Cambria"/>
                        </a:rPr>
                        <a:t> Pan</a:t>
                      </a:r>
                    </a:p>
                    <a:p>
                      <a:pPr algn="l" rtl="0" fontAlgn="auto"/>
                      <a:r>
                        <a:rPr lang="en-US" sz="1500" dirty="0">
                          <a:effectLst/>
                          <a:latin typeface="Cambria"/>
                        </a:rPr>
                        <a:t>Feng Yang</a:t>
                      </a:r>
                    </a:p>
                  </a:txBody>
                  <a:tcPr/>
                </a:tc>
                <a:tc>
                  <a:txBody>
                    <a:bodyPr/>
                    <a:lstStyle/>
                    <a:p>
                      <a:pPr algn="l" rtl="0" fontAlgn="auto"/>
                      <a:r>
                        <a:rPr lang="en-US" sz="1500" dirty="0">
                          <a:effectLst/>
                          <a:latin typeface="Cambria"/>
                        </a:rPr>
                        <a:t>IEEE Access</a:t>
                      </a:r>
                    </a:p>
                  </a:txBody>
                  <a:tcPr/>
                </a:tc>
                <a:tc>
                  <a:txBody>
                    <a:bodyPr/>
                    <a:lstStyle/>
                    <a:p>
                      <a:pPr marL="285750" indent="-285750" algn="l" rtl="0" fontAlgn="auto">
                        <a:buFont typeface="Arial"/>
                        <a:buChar char="•"/>
                      </a:pPr>
                      <a:r>
                        <a:rPr lang="en-US" sz="1500" dirty="0">
                          <a:effectLst/>
                          <a:latin typeface="Cambria"/>
                        </a:rPr>
                        <a:t>Explained about what is a knowledge graph </a:t>
                      </a:r>
                    </a:p>
                    <a:p>
                      <a:pPr marL="285750" indent="-285750" algn="l" rtl="0" fontAlgn="auto">
                        <a:buFont typeface="Arial"/>
                        <a:buChar char="•"/>
                      </a:pPr>
                      <a:r>
                        <a:rPr lang="en-US" sz="1500" dirty="0">
                          <a:effectLst/>
                          <a:latin typeface="Cambria"/>
                        </a:rPr>
                        <a:t>Gave a detailed explanation about Neo4j app for  the construction of KG.</a:t>
                      </a:r>
                    </a:p>
                  </a:txBody>
                  <a:tcPr/>
                </a:tc>
                <a:extLst>
                  <a:ext uri="{0D108BD9-81ED-4DB2-BD59-A6C34878D82A}">
                    <a16:rowId xmlns:a16="http://schemas.microsoft.com/office/drawing/2014/main" val="1915243265"/>
                  </a:ext>
                </a:extLst>
              </a:tr>
              <a:tr h="1185966">
                <a:tc>
                  <a:txBody>
                    <a:bodyPr/>
                    <a:lstStyle/>
                    <a:p>
                      <a:pPr algn="l" rtl="0" fontAlgn="auto"/>
                      <a:r>
                        <a:rPr lang="en-US" sz="1500" dirty="0">
                          <a:effectLst/>
                          <a:latin typeface="Cambria"/>
                        </a:rPr>
                        <a:t>Knowledge Graph assisted end-to-end medical dialog generation</a:t>
                      </a:r>
                    </a:p>
                  </a:txBody>
                  <a:tcPr/>
                </a:tc>
                <a:tc>
                  <a:txBody>
                    <a:bodyPr/>
                    <a:lstStyle/>
                    <a:p>
                      <a:pPr lvl="0" algn="ctr">
                        <a:buNone/>
                      </a:pPr>
                      <a:r>
                        <a:rPr lang="en-US" sz="1500" dirty="0">
                          <a:effectLst/>
                          <a:latin typeface="Cambria"/>
                        </a:rPr>
                        <a:t>2023</a:t>
                      </a:r>
                    </a:p>
                  </a:txBody>
                  <a:tcPr/>
                </a:tc>
                <a:tc>
                  <a:txBody>
                    <a:bodyPr/>
                    <a:lstStyle/>
                    <a:p>
                      <a:pPr algn="l" rtl="0" fontAlgn="auto"/>
                      <a:r>
                        <a:rPr lang="en-US" sz="1500" dirty="0">
                          <a:effectLst/>
                          <a:latin typeface="Cambria"/>
                        </a:rPr>
                        <a:t>Deeksha Varshney</a:t>
                      </a:r>
                    </a:p>
                    <a:p>
                      <a:pPr algn="l" rtl="0" fontAlgn="auto"/>
                      <a:r>
                        <a:rPr lang="en-US" sz="1500" dirty="0" err="1">
                          <a:effectLst/>
                          <a:latin typeface="Cambria"/>
                        </a:rPr>
                        <a:t>Aizan</a:t>
                      </a:r>
                      <a:r>
                        <a:rPr lang="en-US" sz="1500" dirty="0">
                          <a:effectLst/>
                          <a:latin typeface="Cambria"/>
                        </a:rPr>
                        <a:t> </a:t>
                      </a:r>
                      <a:r>
                        <a:rPr lang="en-US" sz="1500" dirty="0" err="1">
                          <a:effectLst/>
                          <a:latin typeface="Cambria"/>
                        </a:rPr>
                        <a:t>zafar</a:t>
                      </a:r>
                      <a:endParaRPr lang="en-US" sz="1500" dirty="0">
                        <a:effectLst/>
                        <a:latin typeface="Cambria"/>
                      </a:endParaRPr>
                    </a:p>
                    <a:p>
                      <a:pPr algn="l" rtl="0" fontAlgn="auto"/>
                      <a:r>
                        <a:rPr lang="en-US" sz="1500" dirty="0" err="1">
                          <a:effectLst/>
                          <a:latin typeface="Cambria"/>
                        </a:rPr>
                        <a:t>Nirunashu</a:t>
                      </a:r>
                      <a:r>
                        <a:rPr lang="en-US" sz="1500" dirty="0">
                          <a:effectLst/>
                          <a:latin typeface="Cambria"/>
                        </a:rPr>
                        <a:t> </a:t>
                      </a:r>
                      <a:r>
                        <a:rPr lang="en-US" sz="1500" dirty="0" err="1">
                          <a:effectLst/>
                          <a:latin typeface="Cambria"/>
                        </a:rPr>
                        <a:t>kumar</a:t>
                      </a:r>
                      <a:r>
                        <a:rPr lang="en-US" sz="1500" dirty="0">
                          <a:effectLst/>
                          <a:latin typeface="Cambria"/>
                        </a:rPr>
                        <a:t> Behera </a:t>
                      </a:r>
                    </a:p>
                    <a:p>
                      <a:pPr algn="l" rtl="0" fontAlgn="auto"/>
                      <a:r>
                        <a:rPr lang="en-US" sz="1500" dirty="0">
                          <a:effectLst/>
                          <a:latin typeface="Cambria"/>
                        </a:rPr>
                        <a:t>Asif </a:t>
                      </a:r>
                      <a:r>
                        <a:rPr lang="en-US" sz="1500" dirty="0" err="1">
                          <a:effectLst/>
                          <a:latin typeface="Cambria"/>
                        </a:rPr>
                        <a:t>Ekbal</a:t>
                      </a:r>
                      <a:endParaRPr lang="en-US" sz="1500" dirty="0">
                        <a:effectLst/>
                        <a:latin typeface="Cambria"/>
                      </a:endParaRPr>
                    </a:p>
                  </a:txBody>
                  <a:tcPr/>
                </a:tc>
                <a:tc>
                  <a:txBody>
                    <a:bodyPr/>
                    <a:lstStyle/>
                    <a:p>
                      <a:pPr algn="l" rtl="0" fontAlgn="auto"/>
                      <a:r>
                        <a:rPr lang="en-US" sz="1500" dirty="0">
                          <a:effectLst/>
                          <a:latin typeface="Cambria"/>
                        </a:rPr>
                        <a:t>ELSEVIER Research paper</a:t>
                      </a:r>
                    </a:p>
                  </a:txBody>
                  <a:tcPr/>
                </a:tc>
                <a:tc>
                  <a:txBody>
                    <a:bodyPr/>
                    <a:lstStyle/>
                    <a:p>
                      <a:pPr marL="285750" indent="-285750" algn="l" rtl="0" fontAlgn="auto">
                        <a:buFont typeface="Arial"/>
                        <a:buChar char="•"/>
                      </a:pPr>
                      <a:r>
                        <a:rPr lang="en-US" sz="1500" err="1">
                          <a:effectLst/>
                          <a:latin typeface="Cambria"/>
                        </a:rPr>
                        <a:t>MedDialog</a:t>
                      </a:r>
                      <a:r>
                        <a:rPr lang="en-US" sz="1500" dirty="0">
                          <a:effectLst/>
                          <a:latin typeface="Cambria"/>
                        </a:rPr>
                        <a:t>-EN data which consists of data b/w doctor-patient conversations.</a:t>
                      </a:r>
                    </a:p>
                    <a:p>
                      <a:pPr marL="285750" lvl="0" indent="-285750" algn="l">
                        <a:buFont typeface="Arial"/>
                        <a:buChar char="•"/>
                      </a:pPr>
                      <a:r>
                        <a:rPr lang="en-US" sz="1500" dirty="0">
                          <a:effectLst/>
                          <a:latin typeface="Cambria"/>
                        </a:rPr>
                        <a:t>New methods of reasoning &amp; attention mechanisms designed.</a:t>
                      </a:r>
                    </a:p>
                  </a:txBody>
                  <a:tcPr/>
                </a:tc>
                <a:extLst>
                  <a:ext uri="{0D108BD9-81ED-4DB2-BD59-A6C34878D82A}">
                    <a16:rowId xmlns:a16="http://schemas.microsoft.com/office/drawing/2014/main" val="3172262326"/>
                  </a:ext>
                </a:extLst>
              </a:tr>
              <a:tr h="1625212">
                <a:tc>
                  <a:txBody>
                    <a:bodyPr/>
                    <a:lstStyle/>
                    <a:p>
                      <a:pPr algn="l" rtl="0" fontAlgn="auto"/>
                      <a:r>
                        <a:rPr lang="en-US" sz="1500" dirty="0">
                          <a:effectLst/>
                          <a:latin typeface="Cambria"/>
                        </a:rPr>
                        <a:t>Question Answering Over Knowledge Graphs: A Case study in Tourism</a:t>
                      </a:r>
                    </a:p>
                  </a:txBody>
                  <a:tcPr/>
                </a:tc>
                <a:tc>
                  <a:txBody>
                    <a:bodyPr/>
                    <a:lstStyle/>
                    <a:p>
                      <a:pPr lvl="0" algn="ctr">
                        <a:buNone/>
                      </a:pPr>
                      <a:r>
                        <a:rPr lang="en-US" sz="1500" dirty="0">
                          <a:effectLst/>
                          <a:latin typeface="Cambria"/>
                        </a:rPr>
                        <a:t>2022</a:t>
                      </a:r>
                    </a:p>
                  </a:txBody>
                  <a:tcPr/>
                </a:tc>
                <a:tc>
                  <a:txBody>
                    <a:bodyPr/>
                    <a:lstStyle/>
                    <a:p>
                      <a:pPr algn="l" rtl="0" fontAlgn="auto"/>
                      <a:r>
                        <a:rPr lang="en-US" sz="1500" dirty="0">
                          <a:effectLst/>
                          <a:latin typeface="Cambria"/>
                        </a:rPr>
                        <a:t>Sereh Aghaei, Elie Raad, And Anna </a:t>
                      </a:r>
                      <a:r>
                        <a:rPr lang="en-US" sz="1500" err="1">
                          <a:effectLst/>
                          <a:latin typeface="Cambria"/>
                        </a:rPr>
                        <a:t>Fesnel</a:t>
                      </a:r>
                      <a:endParaRPr lang="en-US" sz="1500" dirty="0" err="1">
                        <a:effectLst/>
                        <a:latin typeface="Cambria"/>
                      </a:endParaRPr>
                    </a:p>
                  </a:txBody>
                  <a:tcPr/>
                </a:tc>
                <a:tc>
                  <a:txBody>
                    <a:bodyPr/>
                    <a:lstStyle/>
                    <a:p>
                      <a:pPr algn="l" rtl="0" fontAlgn="auto"/>
                      <a:r>
                        <a:rPr lang="en-US" sz="1500" dirty="0">
                          <a:effectLst/>
                          <a:latin typeface="Cambria"/>
                        </a:rPr>
                        <a:t>IEEE Access</a:t>
                      </a:r>
                    </a:p>
                  </a:txBody>
                  <a:tcPr/>
                </a:tc>
                <a:tc>
                  <a:txBody>
                    <a:bodyPr/>
                    <a:lstStyle/>
                    <a:p>
                      <a:pPr marL="285750" indent="-285750" algn="l" rtl="0" fontAlgn="auto">
                        <a:buFont typeface="Arial"/>
                        <a:buChar char="•"/>
                      </a:pPr>
                      <a:r>
                        <a:rPr lang="en-US" sz="1500" dirty="0">
                          <a:effectLst/>
                          <a:latin typeface="Cambria"/>
                        </a:rPr>
                        <a:t>A semi-automatic generic approach is introduced to create</a:t>
                      </a:r>
                    </a:p>
                    <a:p>
                      <a:pPr marL="0" lvl="0" indent="0" algn="l">
                        <a:buNone/>
                      </a:pPr>
                      <a:r>
                        <a:rPr lang="en-US" sz="1500" dirty="0">
                          <a:effectLst/>
                          <a:latin typeface="Cambria"/>
                        </a:rPr>
                        <a:t>       training data using facts in the KG.</a:t>
                      </a:r>
                    </a:p>
                    <a:p>
                      <a:pPr marL="285750" lvl="0" indent="-285750" algn="l">
                        <a:buFont typeface="Arial"/>
                        <a:buChar char="•"/>
                      </a:pPr>
                      <a:r>
                        <a:rPr lang="en-US" sz="1500" dirty="0">
                          <a:effectLst/>
                          <a:latin typeface="Cambria"/>
                        </a:rPr>
                        <a:t>NLQ's are automatically mapped into query patterns according to questions grammatical information</a:t>
                      </a:r>
                    </a:p>
                    <a:p>
                      <a:pPr marL="0" lvl="0" indent="0" algn="l">
                        <a:buNone/>
                      </a:pPr>
                      <a:endParaRPr lang="en-US" sz="1500" dirty="0">
                        <a:effectLst/>
                        <a:latin typeface="Cambria"/>
                      </a:endParaRPr>
                    </a:p>
                  </a:txBody>
                  <a:tcPr/>
                </a:tc>
                <a:extLst>
                  <a:ext uri="{0D108BD9-81ED-4DB2-BD59-A6C34878D82A}">
                    <a16:rowId xmlns:a16="http://schemas.microsoft.com/office/drawing/2014/main" val="1785761038"/>
                  </a:ext>
                </a:extLst>
              </a:tr>
            </a:tbl>
          </a:graphicData>
        </a:graphic>
      </p:graphicFrame>
    </p:spTree>
    <p:extLst>
      <p:ext uri="{BB962C8B-B14F-4D97-AF65-F5344CB8AC3E}">
        <p14:creationId xmlns:p14="http://schemas.microsoft.com/office/powerpoint/2010/main" val="3470463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B1A62B-AC56-4FF8-A85C-85C0B480DAF8}">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5C60B4F-BC3B-4500-94A0-12B650EB3A96}">
  <ds:schemaRefs>
    <ds:schemaRef ds:uri="http://schemas.microsoft.com/sharepoint/v3/contenttype/forms"/>
  </ds:schemaRefs>
</ds:datastoreItem>
</file>

<file path=customXml/itemProps3.xml><?xml version="1.0" encoding="utf-8"?>
<ds:datastoreItem xmlns:ds="http://schemas.openxmlformats.org/officeDocument/2006/customXml" ds:itemID="{26E2ACFD-A954-4AE5-A646-04099F7008FA}">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TotalTime>
  <Words>944</Words>
  <Application>Microsoft Office PowerPoint</Application>
  <PresentationFormat>Widescreen</PresentationFormat>
  <Paragraphs>149</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vt:lpstr>
      <vt:lpstr>Tw Cen MT</vt:lpstr>
      <vt:lpstr>Circuit</vt:lpstr>
      <vt:lpstr>Medical Chatbot Development: Utilizing Knowledge Graph &amp; Machine Learning Techniques</vt:lpstr>
      <vt:lpstr>Team MEMEBERS</vt:lpstr>
      <vt:lpstr>PROBLEM STATEMENT</vt:lpstr>
      <vt:lpstr>Abstract</vt:lpstr>
      <vt:lpstr>Motivation</vt:lpstr>
      <vt:lpstr>Objectives</vt:lpstr>
      <vt:lpstr>Novelty</vt:lpstr>
      <vt:lpstr>Timeline</vt:lpstr>
      <vt:lpstr>Literature Survey</vt:lpstr>
      <vt:lpstr>Data Scraping</vt:lpstr>
      <vt:lpstr>Results:</vt:lpstr>
      <vt:lpstr>Dataset: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design</dc:title>
  <dc:creator>Sai Tarun Desu</dc:creator>
  <cp:lastModifiedBy>Sai Tarun Desu</cp:lastModifiedBy>
  <cp:revision>167</cp:revision>
  <dcterms:created xsi:type="dcterms:W3CDTF">2023-09-06T18:34:13Z</dcterms:created>
  <dcterms:modified xsi:type="dcterms:W3CDTF">2023-09-22T04:22:39Z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