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3"/>
  </p:notesMasterIdLst>
  <p:handoutMasterIdLst>
    <p:handoutMasterId r:id="rId24"/>
  </p:handoutMasterIdLst>
  <p:sldIdLst>
    <p:sldId id="257" r:id="rId5"/>
    <p:sldId id="268" r:id="rId6"/>
    <p:sldId id="258" r:id="rId7"/>
    <p:sldId id="274" r:id="rId8"/>
    <p:sldId id="259" r:id="rId9"/>
    <p:sldId id="260" r:id="rId10"/>
    <p:sldId id="261" r:id="rId11"/>
    <p:sldId id="262" r:id="rId12"/>
    <p:sldId id="272" r:id="rId13"/>
    <p:sldId id="263" r:id="rId14"/>
    <p:sldId id="264" r:id="rId15"/>
    <p:sldId id="265" r:id="rId16"/>
    <p:sldId id="266" r:id="rId17"/>
    <p:sldId id="267" r:id="rId18"/>
    <p:sldId id="273" r:id="rId19"/>
    <p:sldId id="269" r:id="rId20"/>
    <p:sldId id="271"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437" y="67"/>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11/27/2023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11/27/2023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accent2">
            <a:lumMod val="75000"/>
          </a:schemeClr>
        </a:solid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11/27/2023</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3742" y="4615300"/>
            <a:ext cx="8534400" cy="1752600"/>
          </a:xfrm>
        </p:spPr>
        <p:txBody>
          <a:bodyPr/>
          <a:lstStyle/>
          <a:p>
            <a:r>
              <a:rPr lang="en-US" sz="2800" b="1" dirty="0">
                <a:solidFill>
                  <a:schemeClr val="bg1"/>
                </a:solidFill>
                <a:latin typeface="Calibri"/>
                <a:ea typeface="+mn-lt"/>
                <a:cs typeface="Calibri"/>
              </a:rPr>
              <a:t>19CCE495 : Project phase 2</a:t>
            </a:r>
            <a:endParaRPr lang="en-US" sz="2800" b="1" dirty="0">
              <a:solidFill>
                <a:schemeClr val="bg1"/>
              </a:solidFill>
              <a:latin typeface="Calibri"/>
              <a:cs typeface="Calibri"/>
            </a:endParaRPr>
          </a:p>
          <a:p>
            <a:r>
              <a:rPr lang="en-US" sz="2800" b="1" dirty="0">
                <a:solidFill>
                  <a:schemeClr val="bg1"/>
                </a:solidFill>
                <a:latin typeface="Calibri"/>
                <a:ea typeface="Cambria"/>
                <a:cs typeface="Calibri"/>
              </a:rPr>
              <a:t>TEAM ID             : ECE013</a:t>
            </a:r>
            <a:endParaRPr lang="en-US" sz="2800" b="1" dirty="0">
              <a:solidFill>
                <a:schemeClr val="bg1"/>
              </a:solidFill>
              <a:latin typeface="Calibri"/>
              <a:cs typeface="Calibri"/>
            </a:endParaRPr>
          </a:p>
          <a:p>
            <a:r>
              <a:rPr lang="en-US" sz="2800" b="1" dirty="0">
                <a:solidFill>
                  <a:schemeClr val="bg1"/>
                </a:solidFill>
                <a:latin typeface="Calibri"/>
                <a:ea typeface="Cambria"/>
                <a:cs typeface="Calibri"/>
              </a:rPr>
              <a:t>Project Advisor : </a:t>
            </a:r>
            <a:r>
              <a:rPr lang="en-US" sz="2800" b="1" dirty="0" err="1">
                <a:solidFill>
                  <a:schemeClr val="bg1"/>
                </a:solidFill>
                <a:latin typeface="Calibri"/>
                <a:ea typeface="Cambria"/>
                <a:cs typeface="Calibri"/>
              </a:rPr>
              <a:t>Ms.G.Prabha</a:t>
            </a:r>
            <a:endParaRPr lang="en-US" sz="2800" b="1" dirty="0">
              <a:solidFill>
                <a:schemeClr val="bg1"/>
              </a:solidFill>
              <a:latin typeface="Calibri"/>
              <a:ea typeface="Cambria"/>
              <a:cs typeface="Calibri"/>
            </a:endParaRPr>
          </a:p>
        </p:txBody>
      </p:sp>
      <p:sp>
        <p:nvSpPr>
          <p:cNvPr id="2" name="Title 1"/>
          <p:cNvSpPr>
            <a:spLocks noGrp="1"/>
          </p:cNvSpPr>
          <p:nvPr>
            <p:ph type="ctrTitle"/>
          </p:nvPr>
        </p:nvSpPr>
        <p:spPr>
          <a:xfrm>
            <a:off x="1835696" y="1893022"/>
            <a:ext cx="9002634" cy="1193796"/>
          </a:xfrm>
        </p:spPr>
        <p:txBody>
          <a:bodyPr>
            <a:normAutofit fontScale="90000"/>
          </a:bodyPr>
          <a:lstStyle/>
          <a:p>
            <a:r>
              <a:rPr lang="en-US" sz="4800" b="1" dirty="0">
                <a:solidFill>
                  <a:schemeClr val="bg1"/>
                </a:solidFill>
                <a:latin typeface="Calibri"/>
                <a:cs typeface="Calibri"/>
              </a:rPr>
              <a:t>Medical Chatbot Development: Utilizing Knowledge Graph &amp; Machine Learning Techniques</a:t>
            </a:r>
            <a:endParaRPr lang="en-US" dirty="0">
              <a:solidFill>
                <a:schemeClr val="bg1"/>
              </a:solidFill>
            </a:endParaRPr>
          </a:p>
        </p:txBody>
      </p:sp>
      <p:sp>
        <p:nvSpPr>
          <p:cNvPr id="4" name="TextBox 3">
            <a:extLst>
              <a:ext uri="{FF2B5EF4-FFF2-40B4-BE49-F238E27FC236}">
                <a16:creationId xmlns:a16="http://schemas.microsoft.com/office/drawing/2014/main" id="{0541BFA3-5343-88C4-9A58-27C760B4D3C5}"/>
              </a:ext>
            </a:extLst>
          </p:cNvPr>
          <p:cNvSpPr txBox="1"/>
          <p:nvPr/>
        </p:nvSpPr>
        <p:spPr>
          <a:xfrm>
            <a:off x="11689977" y="152398"/>
            <a:ext cx="1748117"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326FCD1-100C-4819-12E6-15854A115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0"/>
            <a:ext cx="12192000" cy="6874460"/>
          </a:xfrm>
          <a:prstGeom prst="rect">
            <a:avLst/>
          </a:prstGeom>
        </p:spPr>
      </p:pic>
      <p:sp>
        <p:nvSpPr>
          <p:cNvPr id="10" name="Title 2">
            <a:extLst>
              <a:ext uri="{FF2B5EF4-FFF2-40B4-BE49-F238E27FC236}">
                <a16:creationId xmlns:a16="http://schemas.microsoft.com/office/drawing/2014/main" id="{3939B752-2A48-2FFF-A6C8-FD92A2A8AE8F}"/>
              </a:ext>
            </a:extLst>
          </p:cNvPr>
          <p:cNvSpPr txBox="1">
            <a:spLocks/>
          </p:cNvSpPr>
          <p:nvPr/>
        </p:nvSpPr>
        <p:spPr>
          <a:xfrm>
            <a:off x="179294" y="120445"/>
            <a:ext cx="10972800" cy="348155"/>
          </a:xfrm>
          <a:prstGeom prst="rect">
            <a:avLst/>
          </a:prstGeom>
        </p:spPr>
        <p:txBody>
          <a:bodyPr vert="horz" lIns="45720" tIns="0" rIns="45720" bIns="0" anchor="b">
            <a:normAutofit fontScale="52500" lnSpcReduction="20000"/>
            <a:scene3d>
              <a:camera prst="orthographicFront"/>
              <a:lightRig rig="soft" dir="t">
                <a:rot lat="0" lon="0" rev="17220000"/>
              </a:lightRig>
            </a:scene3d>
            <a:sp3d prstMaterial="softEdge">
              <a:bevelT w="38100" h="38100"/>
            </a:sp3d>
          </a:bodyPr>
          <a:lstStyle>
            <a:lvl1pPr algn="l" rtl="0" eaLnBrk="1" latinLnBrk="0" hangingPunct="1">
              <a:spcBef>
                <a:spcPct val="0"/>
              </a:spcBef>
              <a:buNone/>
              <a:defRPr kumimoji="0" sz="4800" b="1" kern="1200" cap="all" baseline="0">
                <a:ln w="6350">
                  <a:noFill/>
                </a:ln>
                <a:solidFill>
                  <a:schemeClr val="accent2"/>
                </a:solidFill>
                <a:effectLst>
                  <a:outerShdw blurRad="127000" dist="200000" dir="2700000" algn="tl" rotWithShape="0">
                    <a:srgbClr val="000000">
                      <a:alpha val="30000"/>
                    </a:srgbClr>
                  </a:outerShdw>
                </a:effectLst>
                <a:latin typeface="+mj-lt"/>
                <a:ea typeface="+mj-ea"/>
                <a:cs typeface="+mj-cs"/>
              </a:defRPr>
            </a:lvl1pPr>
          </a:lstStyle>
          <a:p>
            <a:r>
              <a:rPr lang="en-IN" dirty="0">
                <a:solidFill>
                  <a:schemeClr val="bg1"/>
                </a:solidFill>
              </a:rPr>
              <a:t>Methodology</a:t>
            </a:r>
          </a:p>
        </p:txBody>
      </p:sp>
      <p:sp>
        <p:nvSpPr>
          <p:cNvPr id="11" name="TextBox 10">
            <a:extLst>
              <a:ext uri="{FF2B5EF4-FFF2-40B4-BE49-F238E27FC236}">
                <a16:creationId xmlns:a16="http://schemas.microsoft.com/office/drawing/2014/main" id="{C4B09D51-912D-81D2-E0B9-7522D23C9EFD}"/>
              </a:ext>
            </a:extLst>
          </p:cNvPr>
          <p:cNvSpPr txBox="1"/>
          <p:nvPr/>
        </p:nvSpPr>
        <p:spPr>
          <a:xfrm>
            <a:off x="11743765" y="16461"/>
            <a:ext cx="1748117" cy="369332"/>
          </a:xfrm>
          <a:prstGeom prst="rect">
            <a:avLst/>
          </a:prstGeom>
          <a:noFill/>
        </p:spPr>
        <p:txBody>
          <a:bodyPr wrap="square" rtlCol="0">
            <a:spAutoFit/>
          </a:bodyPr>
          <a:lstStyle/>
          <a:p>
            <a:r>
              <a:rPr lang="en-IN" dirty="0">
                <a:solidFill>
                  <a:schemeClr val="bg1"/>
                </a:solidFill>
              </a:rPr>
              <a:t>10</a:t>
            </a:r>
          </a:p>
        </p:txBody>
      </p:sp>
    </p:spTree>
    <p:extLst>
      <p:ext uri="{BB962C8B-B14F-4D97-AF65-F5344CB8AC3E}">
        <p14:creationId xmlns:p14="http://schemas.microsoft.com/office/powerpoint/2010/main" val="136945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7CB7487-102D-2A24-3E14-73BC9CE03BE7}"/>
              </a:ext>
            </a:extLst>
          </p:cNvPr>
          <p:cNvSpPr>
            <a:spLocks noGrp="1"/>
          </p:cNvSpPr>
          <p:nvPr>
            <p:ph type="subTitle" idx="1"/>
          </p:nvPr>
        </p:nvSpPr>
        <p:spPr>
          <a:xfrm>
            <a:off x="268940" y="824753"/>
            <a:ext cx="11754799" cy="5889812"/>
          </a:xfrm>
        </p:spPr>
        <p:txBody>
          <a:bodyPr/>
          <a:lstStyle/>
          <a:p>
            <a:r>
              <a:rPr lang="en-IN" b="1" dirty="0">
                <a:solidFill>
                  <a:schemeClr val="bg1"/>
                </a:solidFill>
                <a:effectLst>
                  <a:outerShdw blurRad="38100" dist="38100" dir="2700000" algn="tl">
                    <a:srgbClr val="000000">
                      <a:alpha val="43137"/>
                    </a:srgbClr>
                  </a:outerShdw>
                </a:effectLst>
              </a:rPr>
              <a:t>Querying</a:t>
            </a:r>
            <a:r>
              <a:rPr lang="en-IN" dirty="0"/>
              <a:t> </a:t>
            </a:r>
            <a:r>
              <a:rPr lang="en-IN" b="1" dirty="0">
                <a:solidFill>
                  <a:schemeClr val="bg1"/>
                </a:solidFill>
                <a:effectLst>
                  <a:outerShdw blurRad="38100" dist="38100" dir="2700000" algn="tl">
                    <a:srgbClr val="000000">
                      <a:alpha val="43137"/>
                    </a:srgbClr>
                  </a:outerShdw>
                </a:effectLst>
              </a:rPr>
              <a:t>:-</a:t>
            </a:r>
          </a:p>
        </p:txBody>
      </p:sp>
      <p:sp>
        <p:nvSpPr>
          <p:cNvPr id="3" name="Title 2">
            <a:extLst>
              <a:ext uri="{FF2B5EF4-FFF2-40B4-BE49-F238E27FC236}">
                <a16:creationId xmlns:a16="http://schemas.microsoft.com/office/drawing/2014/main" id="{7BDAA1F1-9DB9-5020-25DB-8CF3B3701207}"/>
              </a:ext>
            </a:extLst>
          </p:cNvPr>
          <p:cNvSpPr>
            <a:spLocks noGrp="1"/>
          </p:cNvSpPr>
          <p:nvPr>
            <p:ph type="ctrTitle"/>
          </p:nvPr>
        </p:nvSpPr>
        <p:spPr>
          <a:xfrm>
            <a:off x="168260" y="143435"/>
            <a:ext cx="3121787" cy="681318"/>
          </a:xfrm>
        </p:spPr>
        <p:txBody>
          <a:bodyPr>
            <a:normAutofit fontScale="90000"/>
          </a:bodyPr>
          <a:lstStyle/>
          <a:p>
            <a:r>
              <a:rPr lang="en-IN" dirty="0">
                <a:solidFill>
                  <a:schemeClr val="bg1"/>
                </a:solidFill>
              </a:rPr>
              <a:t>RESULTS</a:t>
            </a:r>
          </a:p>
        </p:txBody>
      </p:sp>
      <p:pic>
        <p:nvPicPr>
          <p:cNvPr id="5" name="Picture 4">
            <a:extLst>
              <a:ext uri="{FF2B5EF4-FFF2-40B4-BE49-F238E27FC236}">
                <a16:creationId xmlns:a16="http://schemas.microsoft.com/office/drawing/2014/main" id="{435CF1F3-CFEC-2E31-7B6B-5A81F0EC754E}"/>
              </a:ext>
            </a:extLst>
          </p:cNvPr>
          <p:cNvPicPr>
            <a:picLocks noChangeAspect="1"/>
          </p:cNvPicPr>
          <p:nvPr/>
        </p:nvPicPr>
        <p:blipFill>
          <a:blip r:embed="rId2"/>
          <a:stretch>
            <a:fillRect/>
          </a:stretch>
        </p:blipFill>
        <p:spPr>
          <a:xfrm>
            <a:off x="1100657" y="1904868"/>
            <a:ext cx="9990686" cy="3048264"/>
          </a:xfrm>
          <a:prstGeom prst="rect">
            <a:avLst/>
          </a:prstGeom>
        </p:spPr>
      </p:pic>
      <p:sp>
        <p:nvSpPr>
          <p:cNvPr id="6" name="TextBox 5">
            <a:extLst>
              <a:ext uri="{FF2B5EF4-FFF2-40B4-BE49-F238E27FC236}">
                <a16:creationId xmlns:a16="http://schemas.microsoft.com/office/drawing/2014/main" id="{ED558176-B1DC-137A-4A7F-ECC5589A6B79}"/>
              </a:ext>
            </a:extLst>
          </p:cNvPr>
          <p:cNvSpPr txBox="1"/>
          <p:nvPr/>
        </p:nvSpPr>
        <p:spPr>
          <a:xfrm>
            <a:off x="11761694" y="0"/>
            <a:ext cx="1748117"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77656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9F5A2-A04D-F184-FA5E-35060E522A8D}"/>
              </a:ext>
            </a:extLst>
          </p:cNvPr>
          <p:cNvSpPr txBox="1"/>
          <p:nvPr/>
        </p:nvSpPr>
        <p:spPr>
          <a:xfrm>
            <a:off x="224118" y="264955"/>
            <a:ext cx="6275294" cy="523220"/>
          </a:xfrm>
          <a:prstGeom prst="rect">
            <a:avLst/>
          </a:prstGeom>
          <a:noFill/>
        </p:spPr>
        <p:txBody>
          <a:bodyPr wrap="square">
            <a:spAutoFit/>
          </a:bodyPr>
          <a:lstStyle/>
          <a:p>
            <a:r>
              <a:rPr lang="en-IN" sz="2800" b="1" dirty="0">
                <a:solidFill>
                  <a:schemeClr val="bg1"/>
                </a:solidFill>
                <a:effectLst>
                  <a:outerShdw blurRad="38100" dist="38100" dir="2700000" algn="tl">
                    <a:srgbClr val="000000">
                      <a:alpha val="43137"/>
                    </a:srgbClr>
                  </a:outerShdw>
                </a:effectLst>
              </a:rPr>
              <a:t>Cleaned data :-</a:t>
            </a:r>
          </a:p>
        </p:txBody>
      </p:sp>
      <p:pic>
        <p:nvPicPr>
          <p:cNvPr id="5" name="Picture 4">
            <a:extLst>
              <a:ext uri="{FF2B5EF4-FFF2-40B4-BE49-F238E27FC236}">
                <a16:creationId xmlns:a16="http://schemas.microsoft.com/office/drawing/2014/main" id="{6A29BF05-9353-F871-F635-58456D1C4850}"/>
              </a:ext>
            </a:extLst>
          </p:cNvPr>
          <p:cNvPicPr>
            <a:picLocks noChangeAspect="1"/>
          </p:cNvPicPr>
          <p:nvPr/>
        </p:nvPicPr>
        <p:blipFill>
          <a:blip r:embed="rId2"/>
          <a:stretch>
            <a:fillRect/>
          </a:stretch>
        </p:blipFill>
        <p:spPr>
          <a:xfrm>
            <a:off x="1147483" y="816678"/>
            <a:ext cx="9716885" cy="5776367"/>
          </a:xfrm>
          <a:prstGeom prst="rect">
            <a:avLst/>
          </a:prstGeom>
        </p:spPr>
      </p:pic>
      <p:sp>
        <p:nvSpPr>
          <p:cNvPr id="6" name="TextBox 5">
            <a:extLst>
              <a:ext uri="{FF2B5EF4-FFF2-40B4-BE49-F238E27FC236}">
                <a16:creationId xmlns:a16="http://schemas.microsoft.com/office/drawing/2014/main" id="{82D1C7B8-45FB-E6BA-C7DD-275B32B61B79}"/>
              </a:ext>
            </a:extLst>
          </p:cNvPr>
          <p:cNvSpPr txBox="1"/>
          <p:nvPr/>
        </p:nvSpPr>
        <p:spPr>
          <a:xfrm>
            <a:off x="11707906" y="0"/>
            <a:ext cx="1748117" cy="369332"/>
          </a:xfrm>
          <a:prstGeom prst="rect">
            <a:avLst/>
          </a:prstGeom>
          <a:noFill/>
        </p:spPr>
        <p:txBody>
          <a:bodyPr wrap="square" rtlCol="0">
            <a:spAutoFit/>
          </a:bodyPr>
          <a:lstStyle/>
          <a:p>
            <a:r>
              <a:rPr lang="en-IN" dirty="0"/>
              <a:t>12</a:t>
            </a:r>
          </a:p>
        </p:txBody>
      </p:sp>
    </p:spTree>
    <p:extLst>
      <p:ext uri="{BB962C8B-B14F-4D97-AF65-F5344CB8AC3E}">
        <p14:creationId xmlns:p14="http://schemas.microsoft.com/office/powerpoint/2010/main" val="233855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5C94D-6BC9-6277-22FB-4DEC62641ADD}"/>
              </a:ext>
            </a:extLst>
          </p:cNvPr>
          <p:cNvSpPr txBox="1"/>
          <p:nvPr/>
        </p:nvSpPr>
        <p:spPr>
          <a:xfrm>
            <a:off x="224118" y="264955"/>
            <a:ext cx="6275294" cy="523220"/>
          </a:xfrm>
          <a:prstGeom prst="rect">
            <a:avLst/>
          </a:prstGeom>
          <a:noFill/>
        </p:spPr>
        <p:txBody>
          <a:bodyPr wrap="square">
            <a:spAutoFit/>
          </a:bodyPr>
          <a:lstStyle/>
          <a:p>
            <a:r>
              <a:rPr lang="en-IN" sz="2800" b="1" dirty="0">
                <a:solidFill>
                  <a:schemeClr val="bg1"/>
                </a:solidFill>
                <a:effectLst>
                  <a:outerShdw blurRad="38100" dist="38100" dir="2700000" algn="tl">
                    <a:srgbClr val="000000">
                      <a:alpha val="43137"/>
                    </a:srgbClr>
                  </a:outerShdw>
                </a:effectLst>
              </a:rPr>
              <a:t>Knowledge graph visualization :-</a:t>
            </a:r>
          </a:p>
        </p:txBody>
      </p:sp>
      <p:pic>
        <p:nvPicPr>
          <p:cNvPr id="4" name="Picture 3">
            <a:extLst>
              <a:ext uri="{FF2B5EF4-FFF2-40B4-BE49-F238E27FC236}">
                <a16:creationId xmlns:a16="http://schemas.microsoft.com/office/drawing/2014/main" id="{97DB859C-E24B-4091-4AF3-189F70F3CB9F}"/>
              </a:ext>
            </a:extLst>
          </p:cNvPr>
          <p:cNvPicPr>
            <a:picLocks noChangeAspect="1"/>
          </p:cNvPicPr>
          <p:nvPr/>
        </p:nvPicPr>
        <p:blipFill>
          <a:blip r:embed="rId2"/>
          <a:stretch>
            <a:fillRect/>
          </a:stretch>
        </p:blipFill>
        <p:spPr>
          <a:xfrm>
            <a:off x="726334" y="751625"/>
            <a:ext cx="10739332" cy="5841420"/>
          </a:xfrm>
          <a:prstGeom prst="rect">
            <a:avLst/>
          </a:prstGeom>
        </p:spPr>
      </p:pic>
      <p:sp>
        <p:nvSpPr>
          <p:cNvPr id="5" name="TextBox 4">
            <a:extLst>
              <a:ext uri="{FF2B5EF4-FFF2-40B4-BE49-F238E27FC236}">
                <a16:creationId xmlns:a16="http://schemas.microsoft.com/office/drawing/2014/main" id="{8AAFD360-F5A5-E630-970B-C2EAEB593DD3}"/>
              </a:ext>
            </a:extLst>
          </p:cNvPr>
          <p:cNvSpPr txBox="1"/>
          <p:nvPr/>
        </p:nvSpPr>
        <p:spPr>
          <a:xfrm>
            <a:off x="11707906" y="0"/>
            <a:ext cx="1748117" cy="369332"/>
          </a:xfrm>
          <a:prstGeom prst="rect">
            <a:avLst/>
          </a:prstGeom>
          <a:noFill/>
        </p:spPr>
        <p:txBody>
          <a:bodyPr wrap="square" rtlCol="0">
            <a:spAutoFit/>
          </a:bodyPr>
          <a:lstStyle/>
          <a:p>
            <a:r>
              <a:rPr lang="en-IN" dirty="0"/>
              <a:t>13</a:t>
            </a:r>
          </a:p>
        </p:txBody>
      </p:sp>
    </p:spTree>
    <p:extLst>
      <p:ext uri="{BB962C8B-B14F-4D97-AF65-F5344CB8AC3E}">
        <p14:creationId xmlns:p14="http://schemas.microsoft.com/office/powerpoint/2010/main" val="287499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5C94D-6BC9-6277-22FB-4DEC62641ADD}"/>
              </a:ext>
            </a:extLst>
          </p:cNvPr>
          <p:cNvSpPr txBox="1"/>
          <p:nvPr/>
        </p:nvSpPr>
        <p:spPr>
          <a:xfrm>
            <a:off x="224118" y="264955"/>
            <a:ext cx="6275294" cy="523220"/>
          </a:xfrm>
          <a:prstGeom prst="rect">
            <a:avLst/>
          </a:prstGeom>
          <a:noFill/>
        </p:spPr>
        <p:txBody>
          <a:bodyPr wrap="square">
            <a:spAutoFit/>
          </a:bodyPr>
          <a:lstStyle/>
          <a:p>
            <a:r>
              <a:rPr lang="en-IN" sz="2800" b="1" dirty="0">
                <a:solidFill>
                  <a:schemeClr val="bg1"/>
                </a:solidFill>
                <a:effectLst>
                  <a:outerShdw blurRad="38100" dist="38100" dir="2700000" algn="tl">
                    <a:srgbClr val="000000">
                      <a:alpha val="43137"/>
                    </a:srgbClr>
                  </a:outerShdw>
                </a:effectLst>
              </a:rPr>
              <a:t>Node and edges (Single Node):-</a:t>
            </a:r>
          </a:p>
        </p:txBody>
      </p:sp>
      <p:pic>
        <p:nvPicPr>
          <p:cNvPr id="5" name="Picture 4">
            <a:extLst>
              <a:ext uri="{FF2B5EF4-FFF2-40B4-BE49-F238E27FC236}">
                <a16:creationId xmlns:a16="http://schemas.microsoft.com/office/drawing/2014/main" id="{E2556E5C-FDD3-2017-0DB1-DA7AF61B3127}"/>
              </a:ext>
            </a:extLst>
          </p:cNvPr>
          <p:cNvPicPr>
            <a:picLocks noChangeAspect="1"/>
          </p:cNvPicPr>
          <p:nvPr/>
        </p:nvPicPr>
        <p:blipFill>
          <a:blip r:embed="rId2"/>
          <a:stretch>
            <a:fillRect/>
          </a:stretch>
        </p:blipFill>
        <p:spPr>
          <a:xfrm>
            <a:off x="658906" y="1109681"/>
            <a:ext cx="10874188" cy="5049072"/>
          </a:xfrm>
          <a:prstGeom prst="rect">
            <a:avLst/>
          </a:prstGeom>
        </p:spPr>
      </p:pic>
      <p:sp>
        <p:nvSpPr>
          <p:cNvPr id="6" name="TextBox 5">
            <a:extLst>
              <a:ext uri="{FF2B5EF4-FFF2-40B4-BE49-F238E27FC236}">
                <a16:creationId xmlns:a16="http://schemas.microsoft.com/office/drawing/2014/main" id="{2BC2DCF9-27A0-5269-A415-D712822AF1D6}"/>
              </a:ext>
            </a:extLst>
          </p:cNvPr>
          <p:cNvSpPr txBox="1"/>
          <p:nvPr/>
        </p:nvSpPr>
        <p:spPr>
          <a:xfrm>
            <a:off x="11707906" y="0"/>
            <a:ext cx="1748117" cy="369332"/>
          </a:xfrm>
          <a:prstGeom prst="rect">
            <a:avLst/>
          </a:prstGeom>
          <a:noFill/>
        </p:spPr>
        <p:txBody>
          <a:bodyPr wrap="square" rtlCol="0">
            <a:spAutoFit/>
          </a:bodyPr>
          <a:lstStyle/>
          <a:p>
            <a:r>
              <a:rPr lang="en-IN" dirty="0"/>
              <a:t>14</a:t>
            </a:r>
          </a:p>
        </p:txBody>
      </p:sp>
    </p:spTree>
    <p:extLst>
      <p:ext uri="{BB962C8B-B14F-4D97-AF65-F5344CB8AC3E}">
        <p14:creationId xmlns:p14="http://schemas.microsoft.com/office/powerpoint/2010/main" val="2385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C2DCF9-27A0-5269-A415-D712822AF1D6}"/>
              </a:ext>
            </a:extLst>
          </p:cNvPr>
          <p:cNvSpPr txBox="1"/>
          <p:nvPr/>
        </p:nvSpPr>
        <p:spPr>
          <a:xfrm>
            <a:off x="11707906" y="0"/>
            <a:ext cx="1748117" cy="369332"/>
          </a:xfrm>
          <a:prstGeom prst="rect">
            <a:avLst/>
          </a:prstGeom>
          <a:noFill/>
        </p:spPr>
        <p:txBody>
          <a:bodyPr wrap="square" rtlCol="0">
            <a:spAutoFit/>
          </a:bodyPr>
          <a:lstStyle/>
          <a:p>
            <a:r>
              <a:rPr lang="en-IN" dirty="0"/>
              <a:t>15</a:t>
            </a:r>
          </a:p>
        </p:txBody>
      </p:sp>
      <p:sp>
        <p:nvSpPr>
          <p:cNvPr id="3" name="Rectangle 2">
            <a:extLst>
              <a:ext uri="{FF2B5EF4-FFF2-40B4-BE49-F238E27FC236}">
                <a16:creationId xmlns:a16="http://schemas.microsoft.com/office/drawing/2014/main" id="{3E9EBFAC-083B-4891-E64E-DE28D4F62E26}"/>
              </a:ext>
            </a:extLst>
          </p:cNvPr>
          <p:cNvSpPr/>
          <p:nvPr/>
        </p:nvSpPr>
        <p:spPr>
          <a:xfrm>
            <a:off x="2616713" y="2252960"/>
            <a:ext cx="7203561" cy="1631216"/>
          </a:xfrm>
          <a:prstGeom prst="rect">
            <a:avLst/>
          </a:prstGeom>
          <a:noFill/>
        </p:spPr>
        <p:txBody>
          <a:bodyPr wrap="square" lIns="91440" tIns="45720" rIns="91440" bIns="45720">
            <a:spAutoFit/>
          </a:bodyPr>
          <a:lstStyle/>
          <a:p>
            <a:pPr algn="ctr"/>
            <a:r>
              <a:rPr lang="en-US" sz="10000" b="1" cap="none" spc="50" dirty="0">
                <a:ln w="0"/>
                <a:solidFill>
                  <a:schemeClr val="bg1"/>
                </a:solidFill>
                <a:effectLst>
                  <a:innerShdw blurRad="63500" dist="50800" dir="13500000">
                    <a:srgbClr val="000000">
                      <a:alpha val="50000"/>
                    </a:srgbClr>
                  </a:innerShdw>
                </a:effectLst>
              </a:rPr>
              <a:t>LIVE DEMO</a:t>
            </a:r>
          </a:p>
        </p:txBody>
      </p:sp>
    </p:spTree>
    <p:extLst>
      <p:ext uri="{BB962C8B-B14F-4D97-AF65-F5344CB8AC3E}">
        <p14:creationId xmlns:p14="http://schemas.microsoft.com/office/powerpoint/2010/main" val="421073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A7C23BC-AC0A-DE94-5DD8-2FA1453F5FFF}"/>
              </a:ext>
            </a:extLst>
          </p:cNvPr>
          <p:cNvSpPr>
            <a:spLocks noGrp="1"/>
          </p:cNvSpPr>
          <p:nvPr>
            <p:ph type="subTitle" idx="1"/>
          </p:nvPr>
        </p:nvSpPr>
        <p:spPr>
          <a:xfrm>
            <a:off x="562706" y="896470"/>
            <a:ext cx="11216918" cy="5773271"/>
          </a:xfrm>
        </p:spPr>
        <p:txBody>
          <a:bodyPr>
            <a:normAutofit fontScale="92500" lnSpcReduction="10000"/>
          </a:bodyPr>
          <a:lstStyle/>
          <a:p>
            <a:r>
              <a:rPr lang="en-IN" sz="1800" dirty="0">
                <a:solidFill>
                  <a:schemeClr val="bg1"/>
                </a:solidFill>
              </a:rPr>
              <a:t>[1].</a:t>
            </a:r>
            <a:r>
              <a:rPr lang="en-US" sz="1800" dirty="0">
                <a:solidFill>
                  <a:schemeClr val="bg1"/>
                </a:solidFill>
              </a:rPr>
              <a:t> E. </a:t>
            </a:r>
            <a:r>
              <a:rPr lang="en-US" sz="1800" dirty="0" err="1">
                <a:solidFill>
                  <a:schemeClr val="bg1"/>
                </a:solidFill>
              </a:rPr>
              <a:t>Uzun</a:t>
            </a:r>
            <a:r>
              <a:rPr lang="en-US" sz="1800" dirty="0">
                <a:solidFill>
                  <a:schemeClr val="bg1"/>
                </a:solidFill>
              </a:rPr>
              <a:t>, "A Novel Web Scraping Approach Using the Additional Information Obtained From Web Pages," in IEEE Access, vol. 8, pp. 61726-61740, 2020, </a:t>
            </a:r>
            <a:r>
              <a:rPr lang="en-US" sz="1800" dirty="0" err="1">
                <a:solidFill>
                  <a:schemeClr val="bg1"/>
                </a:solidFill>
              </a:rPr>
              <a:t>doi</a:t>
            </a:r>
            <a:r>
              <a:rPr lang="en-US" sz="1800" dirty="0">
                <a:solidFill>
                  <a:schemeClr val="bg1"/>
                </a:solidFill>
              </a:rPr>
              <a:t>: 10.1109/ACCESS.2020.2984503.</a:t>
            </a:r>
          </a:p>
          <a:p>
            <a:endParaRPr lang="en-US" sz="1800" dirty="0">
              <a:solidFill>
                <a:schemeClr val="bg1"/>
              </a:solidFill>
            </a:endParaRPr>
          </a:p>
          <a:p>
            <a:r>
              <a:rPr lang="en-US" sz="1800" dirty="0">
                <a:solidFill>
                  <a:schemeClr val="bg1"/>
                </a:solidFill>
              </a:rPr>
              <a:t>[2].</a:t>
            </a:r>
            <a:r>
              <a:rPr lang="en-IN" sz="1800" dirty="0">
                <a:solidFill>
                  <a:schemeClr val="bg1"/>
                </a:solidFill>
              </a:rPr>
              <a:t> H. Lan et al., "COVID-Scraper: An Open-Source Toolset for Automatically Scraping and Processing Global Multi-Scale Spatiotemporal COVID-19 Records," in IEEE Access, vol. 9, pp. 84783-84798, 2021, </a:t>
            </a:r>
            <a:r>
              <a:rPr lang="en-IN" sz="1800" dirty="0" err="1">
                <a:solidFill>
                  <a:schemeClr val="bg1"/>
                </a:solidFill>
              </a:rPr>
              <a:t>doi</a:t>
            </a:r>
            <a:r>
              <a:rPr lang="en-IN" sz="1800" dirty="0">
                <a:solidFill>
                  <a:schemeClr val="bg1"/>
                </a:solidFill>
              </a:rPr>
              <a:t>: 10.1109/ACCESS.2021.3085682.</a:t>
            </a:r>
          </a:p>
          <a:p>
            <a:endParaRPr lang="en-US" sz="1800" dirty="0">
              <a:solidFill>
                <a:schemeClr val="bg1"/>
              </a:solidFill>
            </a:endParaRPr>
          </a:p>
          <a:p>
            <a:r>
              <a:rPr lang="en-US" sz="1800" dirty="0">
                <a:solidFill>
                  <a:schemeClr val="bg1"/>
                </a:solidFill>
              </a:rPr>
              <a:t>[3]. S. Ji, S. Pan, E. Cambria, P. </a:t>
            </a:r>
            <a:r>
              <a:rPr lang="en-US" sz="1800" dirty="0" err="1">
                <a:solidFill>
                  <a:schemeClr val="bg1"/>
                </a:solidFill>
              </a:rPr>
              <a:t>Marttinen</a:t>
            </a:r>
            <a:r>
              <a:rPr lang="en-US" sz="1800" dirty="0">
                <a:solidFill>
                  <a:schemeClr val="bg1"/>
                </a:solidFill>
              </a:rPr>
              <a:t> and P. S. Yu, "A Survey on Knowledge Graphs: Representation, Acquisition, and Applications," in IEEE Transactions on Neural Networks and Learning Systems, vol. 33, no. 2, pp. 494-514, Feb. 2022, </a:t>
            </a:r>
            <a:r>
              <a:rPr lang="en-US" sz="1800" dirty="0" err="1">
                <a:solidFill>
                  <a:schemeClr val="bg1"/>
                </a:solidFill>
              </a:rPr>
              <a:t>doi</a:t>
            </a:r>
            <a:r>
              <a:rPr lang="en-US" sz="1800" dirty="0">
                <a:solidFill>
                  <a:schemeClr val="bg1"/>
                </a:solidFill>
              </a:rPr>
              <a:t>: 10.1109/TNNLS.2021.3070843.</a:t>
            </a:r>
          </a:p>
          <a:p>
            <a:endParaRPr lang="en-US" sz="1800" dirty="0">
              <a:solidFill>
                <a:schemeClr val="bg1"/>
              </a:solidFill>
            </a:endParaRPr>
          </a:p>
          <a:p>
            <a:r>
              <a:rPr lang="en-US" sz="1800" dirty="0">
                <a:solidFill>
                  <a:schemeClr val="bg1"/>
                </a:solidFill>
              </a:rPr>
              <a:t>[4]. </a:t>
            </a:r>
            <a:r>
              <a:rPr lang="en-US" sz="1800" dirty="0">
                <a:solidFill>
                  <a:schemeClr val="bg1"/>
                </a:solidFill>
                <a:latin typeface="Cambria"/>
                <a:ea typeface="Cambria"/>
                <a:cs typeface="Arial"/>
              </a:rPr>
              <a:t>Jiang, </a:t>
            </a:r>
            <a:r>
              <a:rPr lang="en-US" sz="1800" dirty="0" err="1">
                <a:solidFill>
                  <a:schemeClr val="bg1"/>
                </a:solidFill>
                <a:latin typeface="Cambria"/>
                <a:ea typeface="Cambria"/>
                <a:cs typeface="Arial"/>
              </a:rPr>
              <a:t>Zhixue</a:t>
            </a:r>
            <a:r>
              <a:rPr lang="en-US" sz="1800" dirty="0">
                <a:solidFill>
                  <a:schemeClr val="bg1"/>
                </a:solidFill>
                <a:latin typeface="Cambria"/>
                <a:ea typeface="Cambria"/>
                <a:cs typeface="Arial"/>
              </a:rPr>
              <a:t>, </a:t>
            </a:r>
            <a:r>
              <a:rPr lang="en-US" sz="1800" dirty="0" err="1">
                <a:solidFill>
                  <a:schemeClr val="bg1"/>
                </a:solidFill>
                <a:latin typeface="Cambria"/>
                <a:ea typeface="Cambria"/>
                <a:cs typeface="Arial"/>
              </a:rPr>
              <a:t>Chengying</a:t>
            </a:r>
            <a:r>
              <a:rPr lang="en-US" sz="1800" dirty="0">
                <a:solidFill>
                  <a:schemeClr val="bg1"/>
                </a:solidFill>
                <a:latin typeface="Cambria"/>
                <a:ea typeface="Cambria"/>
                <a:cs typeface="Arial"/>
              </a:rPr>
              <a:t> Chi, and </a:t>
            </a:r>
            <a:r>
              <a:rPr lang="en-US" sz="1800" dirty="0" err="1">
                <a:solidFill>
                  <a:schemeClr val="bg1"/>
                </a:solidFill>
                <a:latin typeface="Cambria"/>
                <a:ea typeface="Cambria"/>
                <a:cs typeface="Arial"/>
              </a:rPr>
              <a:t>Yunyun</a:t>
            </a:r>
            <a:r>
              <a:rPr lang="en-US" sz="1800" dirty="0">
                <a:solidFill>
                  <a:schemeClr val="bg1"/>
                </a:solidFill>
                <a:latin typeface="Cambria"/>
                <a:ea typeface="Cambria"/>
                <a:cs typeface="Arial"/>
              </a:rPr>
              <a:t> Zhan. "Research on medical question answering system based on knowledge graph." IEEE Access 9 (2021): 21094-21101.</a:t>
            </a:r>
          </a:p>
          <a:p>
            <a:endParaRPr lang="en-US" sz="1800" b="0" i="0" dirty="0">
              <a:solidFill>
                <a:schemeClr val="bg1"/>
              </a:solidFill>
              <a:effectLst/>
              <a:latin typeface="HelveticaNeue Regular"/>
            </a:endParaRPr>
          </a:p>
          <a:p>
            <a:endParaRPr lang="en-US" sz="1800" dirty="0">
              <a:solidFill>
                <a:schemeClr val="bg1"/>
              </a:solidFill>
            </a:endParaRPr>
          </a:p>
          <a:p>
            <a:r>
              <a:rPr lang="en-US" sz="1800" dirty="0">
                <a:solidFill>
                  <a:schemeClr val="bg1"/>
                </a:solidFill>
              </a:rPr>
              <a:t>[5]. Lino Murali, G. </a:t>
            </a:r>
            <a:r>
              <a:rPr lang="en-US" sz="1800" dirty="0" err="1">
                <a:solidFill>
                  <a:schemeClr val="bg1"/>
                </a:solidFill>
              </a:rPr>
              <a:t>Gopakumar</a:t>
            </a:r>
            <a:r>
              <a:rPr lang="en-US" sz="1800" dirty="0">
                <a:solidFill>
                  <a:schemeClr val="bg1"/>
                </a:solidFill>
              </a:rPr>
              <a:t>, </a:t>
            </a:r>
            <a:r>
              <a:rPr lang="en-US" sz="1800" dirty="0" err="1">
                <a:solidFill>
                  <a:schemeClr val="bg1"/>
                </a:solidFill>
              </a:rPr>
              <a:t>Daleesha</a:t>
            </a:r>
            <a:r>
              <a:rPr lang="en-US" sz="1800" dirty="0">
                <a:solidFill>
                  <a:schemeClr val="bg1"/>
                </a:solidFill>
              </a:rPr>
              <a:t> M. Viswanathan, Prema </a:t>
            </a:r>
            <a:r>
              <a:rPr lang="en-US" sz="1800" dirty="0" err="1">
                <a:solidFill>
                  <a:schemeClr val="bg1"/>
                </a:solidFill>
              </a:rPr>
              <a:t>Nedungadi,Towards</a:t>
            </a:r>
            <a:r>
              <a:rPr lang="en-US" sz="1800" dirty="0">
                <a:solidFill>
                  <a:schemeClr val="bg1"/>
                </a:solidFill>
              </a:rPr>
              <a:t> electronic health record-based medical knowledge graph construction, completion, and applications: A literature </a:t>
            </a:r>
            <a:r>
              <a:rPr lang="en-US" sz="1800" dirty="0" err="1">
                <a:solidFill>
                  <a:schemeClr val="bg1"/>
                </a:solidFill>
              </a:rPr>
              <a:t>study,Journal</a:t>
            </a:r>
            <a:r>
              <a:rPr lang="en-US" sz="1800" dirty="0">
                <a:solidFill>
                  <a:schemeClr val="bg1"/>
                </a:solidFill>
              </a:rPr>
              <a:t> of Biomedical </a:t>
            </a:r>
            <a:r>
              <a:rPr lang="en-US" sz="1800" dirty="0" err="1">
                <a:solidFill>
                  <a:schemeClr val="bg1"/>
                </a:solidFill>
              </a:rPr>
              <a:t>Informatics,Volume</a:t>
            </a:r>
            <a:r>
              <a:rPr lang="en-US" sz="1800" dirty="0">
                <a:solidFill>
                  <a:schemeClr val="bg1"/>
                </a:solidFill>
              </a:rPr>
              <a:t> 143,2023,104403,ISSN 1532-0464</a:t>
            </a:r>
          </a:p>
          <a:p>
            <a:endParaRPr lang="en-US" sz="1800" dirty="0">
              <a:solidFill>
                <a:schemeClr val="bg1"/>
              </a:solidFill>
            </a:endParaRPr>
          </a:p>
          <a:p>
            <a:r>
              <a:rPr lang="en-US" sz="1800" dirty="0">
                <a:solidFill>
                  <a:schemeClr val="bg1"/>
                </a:solidFill>
              </a:rPr>
              <a:t>[6]. </a:t>
            </a:r>
            <a:r>
              <a:rPr lang="en-US" sz="1800" b="0" i="0" dirty="0">
                <a:solidFill>
                  <a:schemeClr val="bg1"/>
                </a:solidFill>
                <a:effectLst/>
              </a:rPr>
              <a:t>Y. Lan, G. He, J. Jiang, J. Jiang, W. X. Zhao and J. -R. Wen, "Complex Knowledge Base Question Answering: A Survey," in </a:t>
            </a:r>
            <a:r>
              <a:rPr lang="en-US" sz="1800" b="0" i="1" dirty="0">
                <a:solidFill>
                  <a:schemeClr val="bg1"/>
                </a:solidFill>
                <a:effectLst/>
              </a:rPr>
              <a:t>IEEE Transactions on Knowledge and Data Engineering</a:t>
            </a:r>
            <a:r>
              <a:rPr lang="en-US" sz="1800" b="0" i="0" dirty="0">
                <a:solidFill>
                  <a:schemeClr val="bg1"/>
                </a:solidFill>
                <a:effectLst/>
              </a:rPr>
              <a:t>, vol. 35, no. 11, pp. 11196-11215, 1 Nov. 2023, </a:t>
            </a:r>
            <a:r>
              <a:rPr lang="en-US" sz="1800" b="0" i="0" dirty="0" err="1">
                <a:solidFill>
                  <a:schemeClr val="bg1"/>
                </a:solidFill>
                <a:effectLst/>
              </a:rPr>
              <a:t>doi</a:t>
            </a:r>
            <a:r>
              <a:rPr lang="en-US" sz="1800" b="0" i="0" dirty="0">
                <a:solidFill>
                  <a:schemeClr val="bg1"/>
                </a:solidFill>
                <a:effectLst/>
              </a:rPr>
              <a:t>: 10.1109/TKDE.2022.3223858</a:t>
            </a:r>
            <a:r>
              <a:rPr lang="en-US" sz="1800" b="0" i="0" dirty="0">
                <a:solidFill>
                  <a:schemeClr val="bg1"/>
                </a:solidFill>
                <a:effectLst/>
                <a:latin typeface="HelveticaNeue Regular"/>
              </a:rPr>
              <a:t>.</a:t>
            </a:r>
          </a:p>
          <a:p>
            <a:endParaRPr lang="en-US" sz="1800" dirty="0">
              <a:solidFill>
                <a:schemeClr val="bg1"/>
              </a:solidFill>
            </a:endParaRPr>
          </a:p>
          <a:p>
            <a:endParaRPr lang="en-IN" sz="1800" dirty="0">
              <a:solidFill>
                <a:schemeClr val="bg1"/>
              </a:solidFill>
            </a:endParaRPr>
          </a:p>
        </p:txBody>
      </p:sp>
      <p:sp>
        <p:nvSpPr>
          <p:cNvPr id="3" name="Title 2">
            <a:extLst>
              <a:ext uri="{FF2B5EF4-FFF2-40B4-BE49-F238E27FC236}">
                <a16:creationId xmlns:a16="http://schemas.microsoft.com/office/drawing/2014/main" id="{B80B1FE9-7E2B-42F0-3696-1B7E45C2EC3C}"/>
              </a:ext>
            </a:extLst>
          </p:cNvPr>
          <p:cNvSpPr>
            <a:spLocks noGrp="1"/>
          </p:cNvSpPr>
          <p:nvPr>
            <p:ph type="ctrTitle"/>
          </p:nvPr>
        </p:nvSpPr>
        <p:spPr>
          <a:xfrm>
            <a:off x="1737084" y="-35860"/>
            <a:ext cx="7980657" cy="932331"/>
          </a:xfrm>
        </p:spPr>
        <p:txBody>
          <a:bodyPr/>
          <a:lstStyle/>
          <a:p>
            <a:pPr algn="ctr"/>
            <a:r>
              <a:rPr lang="en-IN" dirty="0">
                <a:solidFill>
                  <a:schemeClr val="bg1"/>
                </a:solidFill>
              </a:rPr>
              <a:t>References</a:t>
            </a:r>
          </a:p>
        </p:txBody>
      </p:sp>
      <p:sp>
        <p:nvSpPr>
          <p:cNvPr id="4" name="TextBox 3">
            <a:extLst>
              <a:ext uri="{FF2B5EF4-FFF2-40B4-BE49-F238E27FC236}">
                <a16:creationId xmlns:a16="http://schemas.microsoft.com/office/drawing/2014/main" id="{03D0DDC1-69D9-E637-3179-FACBBF877AEB}"/>
              </a:ext>
            </a:extLst>
          </p:cNvPr>
          <p:cNvSpPr txBox="1"/>
          <p:nvPr/>
        </p:nvSpPr>
        <p:spPr>
          <a:xfrm>
            <a:off x="11591364" y="161365"/>
            <a:ext cx="1748117" cy="369332"/>
          </a:xfrm>
          <a:prstGeom prst="rect">
            <a:avLst/>
          </a:prstGeom>
          <a:noFill/>
        </p:spPr>
        <p:txBody>
          <a:bodyPr wrap="square" rtlCol="0">
            <a:spAutoFit/>
          </a:bodyPr>
          <a:lstStyle/>
          <a:p>
            <a:r>
              <a:rPr lang="en-IN" dirty="0"/>
              <a:t>16</a:t>
            </a:r>
          </a:p>
        </p:txBody>
      </p:sp>
    </p:spTree>
    <p:extLst>
      <p:ext uri="{BB962C8B-B14F-4D97-AF65-F5344CB8AC3E}">
        <p14:creationId xmlns:p14="http://schemas.microsoft.com/office/powerpoint/2010/main" val="47048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A7C23BC-AC0A-DE94-5DD8-2FA1453F5FFF}"/>
              </a:ext>
            </a:extLst>
          </p:cNvPr>
          <p:cNvSpPr>
            <a:spLocks noGrp="1"/>
          </p:cNvSpPr>
          <p:nvPr>
            <p:ph type="subTitle" idx="1"/>
          </p:nvPr>
        </p:nvSpPr>
        <p:spPr>
          <a:xfrm>
            <a:off x="562706" y="896470"/>
            <a:ext cx="11216918" cy="5773271"/>
          </a:xfrm>
        </p:spPr>
        <p:txBody>
          <a:bodyPr>
            <a:normAutofit/>
          </a:bodyPr>
          <a:lstStyle/>
          <a:p>
            <a:r>
              <a:rPr lang="en-US" sz="1800" dirty="0">
                <a:solidFill>
                  <a:schemeClr val="bg1"/>
                </a:solidFill>
              </a:rPr>
              <a:t>[7]. </a:t>
            </a:r>
            <a:r>
              <a:rPr lang="en-US" sz="1800" i="0" dirty="0">
                <a:solidFill>
                  <a:schemeClr val="bg1"/>
                </a:solidFill>
                <a:effectLst/>
              </a:rPr>
              <a:t>D. N. and N. P. K. S., "Design and Development of We-CDSS Using Django Framework: Conducing Predictive and Prescriptive Analytics for Coronary Artery Disease," in </a:t>
            </a:r>
            <a:r>
              <a:rPr lang="en-US" sz="1800" i="1" dirty="0">
                <a:solidFill>
                  <a:schemeClr val="bg1"/>
                </a:solidFill>
                <a:effectLst/>
              </a:rPr>
              <a:t>IEEE Access</a:t>
            </a:r>
            <a:r>
              <a:rPr lang="en-US" sz="1800" i="0" dirty="0">
                <a:solidFill>
                  <a:schemeClr val="bg1"/>
                </a:solidFill>
                <a:effectLst/>
              </a:rPr>
              <a:t>, vol. 10, pp. 119575-119592, 2022, </a:t>
            </a:r>
            <a:r>
              <a:rPr lang="en-US" sz="1800" i="0" dirty="0" err="1">
                <a:solidFill>
                  <a:schemeClr val="bg1"/>
                </a:solidFill>
                <a:effectLst/>
              </a:rPr>
              <a:t>doi</a:t>
            </a:r>
            <a:r>
              <a:rPr lang="en-US" sz="1800" i="0" dirty="0">
                <a:solidFill>
                  <a:schemeClr val="bg1"/>
                </a:solidFill>
                <a:effectLst/>
              </a:rPr>
              <a:t>: 10.1109/ACCESS.2022.3220899.</a:t>
            </a:r>
          </a:p>
          <a:p>
            <a:endParaRPr lang="en-IN" sz="1800" dirty="0">
              <a:solidFill>
                <a:schemeClr val="bg1"/>
              </a:solidFill>
            </a:endParaRPr>
          </a:p>
          <a:p>
            <a:r>
              <a:rPr lang="en-IN" sz="1800" dirty="0">
                <a:solidFill>
                  <a:schemeClr val="bg1"/>
                </a:solidFill>
              </a:rPr>
              <a:t>[8]. </a:t>
            </a:r>
            <a:r>
              <a:rPr lang="en-US" sz="1800" dirty="0">
                <a:solidFill>
                  <a:schemeClr val="bg1"/>
                </a:solidFill>
              </a:rPr>
              <a:t>S. </a:t>
            </a:r>
            <a:r>
              <a:rPr lang="en-US" sz="1800" dirty="0" err="1">
                <a:solidFill>
                  <a:schemeClr val="bg1"/>
                </a:solidFill>
              </a:rPr>
              <a:t>Aghaei</a:t>
            </a:r>
            <a:r>
              <a:rPr lang="en-US" sz="1800" dirty="0">
                <a:solidFill>
                  <a:schemeClr val="bg1"/>
                </a:solidFill>
              </a:rPr>
              <a:t>, E. </a:t>
            </a:r>
            <a:r>
              <a:rPr lang="en-US" sz="1800" dirty="0" err="1">
                <a:solidFill>
                  <a:schemeClr val="bg1"/>
                </a:solidFill>
              </a:rPr>
              <a:t>Raad</a:t>
            </a:r>
            <a:r>
              <a:rPr lang="en-US" sz="1800" dirty="0">
                <a:solidFill>
                  <a:schemeClr val="bg1"/>
                </a:solidFill>
              </a:rPr>
              <a:t> and A. </a:t>
            </a:r>
            <a:r>
              <a:rPr lang="en-US" sz="1800" dirty="0" err="1">
                <a:solidFill>
                  <a:schemeClr val="bg1"/>
                </a:solidFill>
              </a:rPr>
              <a:t>Fensel</a:t>
            </a:r>
            <a:r>
              <a:rPr lang="en-US" sz="1800" dirty="0">
                <a:solidFill>
                  <a:schemeClr val="bg1"/>
                </a:solidFill>
              </a:rPr>
              <a:t>, "Question Answering Over Knowledge Graphs: A Case Study in Tourism," in IEEE Access, vol. 10, pp. 69788-69801, 2022, </a:t>
            </a:r>
            <a:r>
              <a:rPr lang="en-US" sz="1800" dirty="0" err="1">
                <a:solidFill>
                  <a:schemeClr val="bg1"/>
                </a:solidFill>
              </a:rPr>
              <a:t>doi</a:t>
            </a:r>
            <a:r>
              <a:rPr lang="en-US" sz="1800" dirty="0">
                <a:solidFill>
                  <a:schemeClr val="bg1"/>
                </a:solidFill>
              </a:rPr>
              <a:t>: 10.1109/ACCESS.2022.3187178.</a:t>
            </a:r>
          </a:p>
          <a:p>
            <a:endParaRPr lang="en-IN" sz="1800" dirty="0">
              <a:solidFill>
                <a:schemeClr val="bg1"/>
              </a:solidFill>
            </a:endParaRPr>
          </a:p>
          <a:p>
            <a:r>
              <a:rPr lang="en-IN" sz="1800" dirty="0">
                <a:solidFill>
                  <a:schemeClr val="bg1"/>
                </a:solidFill>
              </a:rPr>
              <a:t>[9].</a:t>
            </a:r>
            <a:r>
              <a:rPr lang="en-US" sz="1800" dirty="0">
                <a:solidFill>
                  <a:srgbClr val="FFFFFF"/>
                </a:solidFill>
                <a:latin typeface="Cambria"/>
                <a:ea typeface="Cambria"/>
                <a:cs typeface="Arial"/>
              </a:rPr>
              <a:t> </a:t>
            </a:r>
            <a:r>
              <a:rPr lang="en-US" sz="1800" b="0" i="0" dirty="0">
                <a:solidFill>
                  <a:schemeClr val="bg1"/>
                </a:solidFill>
                <a:effectLst/>
              </a:rPr>
              <a:t>X. Wu, T. Jiang, Y. Zhu and C. Bu, "Knowledge Graph for China's Genealogy11.A shorter version of this paper won the Best Paper Award at IEEE ICKG 2020 (the 11th IEEE International Conference on Knowledge Graph, </a:t>
            </a:r>
            <a:r>
              <a:rPr lang="en-US" sz="1800" b="0" i="0" dirty="0" err="1">
                <a:solidFill>
                  <a:schemeClr val="bg1"/>
                </a:solidFill>
                <a:effectLst/>
              </a:rPr>
              <a:t>ickg</a:t>
            </a:r>
            <a:r>
              <a:rPr lang="en-US" sz="1800" b="0" i="0" dirty="0">
                <a:solidFill>
                  <a:schemeClr val="bg1"/>
                </a:solidFill>
                <a:effectLst/>
              </a:rPr>
              <a:t> 2020.bigke.org).," in </a:t>
            </a:r>
            <a:r>
              <a:rPr lang="en-US" sz="1800" b="0" i="1" dirty="0">
                <a:solidFill>
                  <a:schemeClr val="bg1"/>
                </a:solidFill>
                <a:effectLst/>
              </a:rPr>
              <a:t>IEEE Transactions on Knowledge and Data Engineering</a:t>
            </a:r>
            <a:r>
              <a:rPr lang="en-US" sz="1800" b="0" i="0" dirty="0">
                <a:solidFill>
                  <a:schemeClr val="bg1"/>
                </a:solidFill>
                <a:effectLst/>
              </a:rPr>
              <a:t>, vol. 35, no. 1, pp. 634-646, 1 Jan. 2023, </a:t>
            </a:r>
            <a:r>
              <a:rPr lang="en-US" sz="1800" b="0" i="0" dirty="0" err="1">
                <a:solidFill>
                  <a:schemeClr val="bg1"/>
                </a:solidFill>
                <a:effectLst/>
              </a:rPr>
              <a:t>doi</a:t>
            </a:r>
            <a:r>
              <a:rPr lang="en-US" sz="1800" b="0" i="0" dirty="0">
                <a:solidFill>
                  <a:schemeClr val="bg1"/>
                </a:solidFill>
                <a:effectLst/>
              </a:rPr>
              <a:t>: 10.1109/TKDE.2021.3073745.</a:t>
            </a:r>
            <a:endParaRPr lang="en-US" sz="1800" dirty="0">
              <a:solidFill>
                <a:schemeClr val="bg1"/>
              </a:solidFill>
              <a:ea typeface="Cambria"/>
              <a:cs typeface="Arial"/>
            </a:endParaRPr>
          </a:p>
          <a:p>
            <a:endParaRPr lang="en-IN" sz="1400" dirty="0">
              <a:solidFill>
                <a:schemeClr val="bg1"/>
              </a:solidFill>
            </a:endParaRPr>
          </a:p>
          <a:p>
            <a:r>
              <a:rPr lang="en-IN" sz="1800" dirty="0">
                <a:solidFill>
                  <a:schemeClr val="bg1"/>
                </a:solidFill>
              </a:rPr>
              <a:t>[10].</a:t>
            </a:r>
            <a:r>
              <a:rPr lang="en-US" sz="1800" dirty="0">
                <a:solidFill>
                  <a:schemeClr val="bg1"/>
                </a:solidFill>
              </a:rPr>
              <a:t> </a:t>
            </a:r>
            <a:r>
              <a:rPr lang="en-US" sz="1800" dirty="0" err="1">
                <a:solidFill>
                  <a:schemeClr val="bg1"/>
                </a:solidFill>
              </a:rPr>
              <a:t>Fakhare</a:t>
            </a:r>
            <a:r>
              <a:rPr lang="en-US" sz="1800" dirty="0">
                <a:solidFill>
                  <a:schemeClr val="bg1"/>
                </a:solidFill>
              </a:rPr>
              <a:t> Alam, Hamed </a:t>
            </a:r>
            <a:r>
              <a:rPr lang="en-US" sz="1800" dirty="0" err="1">
                <a:solidFill>
                  <a:schemeClr val="bg1"/>
                </a:solidFill>
              </a:rPr>
              <a:t>Babaei</a:t>
            </a:r>
            <a:r>
              <a:rPr lang="en-US" sz="1800" dirty="0">
                <a:solidFill>
                  <a:schemeClr val="bg1"/>
                </a:solidFill>
              </a:rPr>
              <a:t> </a:t>
            </a:r>
            <a:r>
              <a:rPr lang="en-US" sz="1800" dirty="0" err="1">
                <a:solidFill>
                  <a:schemeClr val="bg1"/>
                </a:solidFill>
              </a:rPr>
              <a:t>Giglou</a:t>
            </a:r>
            <a:r>
              <a:rPr lang="en-US" sz="1800" dirty="0">
                <a:solidFill>
                  <a:schemeClr val="bg1"/>
                </a:solidFill>
              </a:rPr>
              <a:t>, Khalid Mahmood </a:t>
            </a:r>
            <a:r>
              <a:rPr lang="en-US" sz="1800" dirty="0" err="1">
                <a:solidFill>
                  <a:schemeClr val="bg1"/>
                </a:solidFill>
              </a:rPr>
              <a:t>Malik,Automated</a:t>
            </a:r>
            <a:r>
              <a:rPr lang="en-US" sz="1800" dirty="0">
                <a:solidFill>
                  <a:schemeClr val="bg1"/>
                </a:solidFill>
              </a:rPr>
              <a:t> clinical knowledge graph generation framework for evidence based </a:t>
            </a:r>
            <a:r>
              <a:rPr lang="en-US" sz="1800" dirty="0" err="1">
                <a:solidFill>
                  <a:schemeClr val="bg1"/>
                </a:solidFill>
              </a:rPr>
              <a:t>medicine,Expert</a:t>
            </a:r>
            <a:r>
              <a:rPr lang="en-US" sz="1800" dirty="0">
                <a:solidFill>
                  <a:schemeClr val="bg1"/>
                </a:solidFill>
              </a:rPr>
              <a:t> Systems with </a:t>
            </a:r>
            <a:r>
              <a:rPr lang="en-US" sz="1800" dirty="0" err="1">
                <a:solidFill>
                  <a:schemeClr val="bg1"/>
                </a:solidFill>
              </a:rPr>
              <a:t>Applications,Volume</a:t>
            </a:r>
            <a:r>
              <a:rPr lang="en-US" sz="1800" dirty="0">
                <a:solidFill>
                  <a:schemeClr val="bg1"/>
                </a:solidFill>
              </a:rPr>
              <a:t> 233,2023,120964,ISSN 0957-4174.</a:t>
            </a:r>
          </a:p>
          <a:p>
            <a:endParaRPr lang="en-US" sz="1800" dirty="0">
              <a:solidFill>
                <a:schemeClr val="bg1"/>
              </a:solidFill>
            </a:endParaRPr>
          </a:p>
          <a:p>
            <a:endParaRPr lang="en-US" sz="1800" dirty="0">
              <a:solidFill>
                <a:schemeClr val="bg1"/>
              </a:solidFill>
            </a:endParaRPr>
          </a:p>
          <a:p>
            <a:endParaRPr lang="en-US" sz="1800" b="0" i="0" dirty="0">
              <a:solidFill>
                <a:schemeClr val="bg1"/>
              </a:solidFill>
              <a:effectLst/>
              <a:latin typeface="HelveticaNeue Regular"/>
            </a:endParaRPr>
          </a:p>
          <a:p>
            <a:endParaRPr lang="en-US" sz="1800" dirty="0">
              <a:solidFill>
                <a:schemeClr val="bg1"/>
              </a:solidFill>
            </a:endParaRPr>
          </a:p>
          <a:p>
            <a:endParaRPr lang="en-IN" sz="1800" dirty="0">
              <a:solidFill>
                <a:schemeClr val="bg1"/>
              </a:solidFill>
            </a:endParaRPr>
          </a:p>
        </p:txBody>
      </p:sp>
      <p:sp>
        <p:nvSpPr>
          <p:cNvPr id="3" name="Title 2">
            <a:extLst>
              <a:ext uri="{FF2B5EF4-FFF2-40B4-BE49-F238E27FC236}">
                <a16:creationId xmlns:a16="http://schemas.microsoft.com/office/drawing/2014/main" id="{B80B1FE9-7E2B-42F0-3696-1B7E45C2EC3C}"/>
              </a:ext>
            </a:extLst>
          </p:cNvPr>
          <p:cNvSpPr>
            <a:spLocks noGrp="1"/>
          </p:cNvSpPr>
          <p:nvPr>
            <p:ph type="ctrTitle"/>
          </p:nvPr>
        </p:nvSpPr>
        <p:spPr>
          <a:xfrm>
            <a:off x="1737084" y="-35860"/>
            <a:ext cx="7980657" cy="932331"/>
          </a:xfrm>
        </p:spPr>
        <p:txBody>
          <a:bodyPr/>
          <a:lstStyle/>
          <a:p>
            <a:pPr algn="ctr"/>
            <a:r>
              <a:rPr lang="en-IN" dirty="0">
                <a:solidFill>
                  <a:schemeClr val="bg1"/>
                </a:solidFill>
              </a:rPr>
              <a:t>References</a:t>
            </a:r>
          </a:p>
        </p:txBody>
      </p:sp>
      <p:sp>
        <p:nvSpPr>
          <p:cNvPr id="4" name="TextBox 3">
            <a:extLst>
              <a:ext uri="{FF2B5EF4-FFF2-40B4-BE49-F238E27FC236}">
                <a16:creationId xmlns:a16="http://schemas.microsoft.com/office/drawing/2014/main" id="{C3C21240-1230-47DB-10C9-DE7405C50968}"/>
              </a:ext>
            </a:extLst>
          </p:cNvPr>
          <p:cNvSpPr txBox="1"/>
          <p:nvPr/>
        </p:nvSpPr>
        <p:spPr>
          <a:xfrm>
            <a:off x="11600329" y="188259"/>
            <a:ext cx="1748117" cy="369332"/>
          </a:xfrm>
          <a:prstGeom prst="rect">
            <a:avLst/>
          </a:prstGeom>
          <a:noFill/>
        </p:spPr>
        <p:txBody>
          <a:bodyPr wrap="square" rtlCol="0">
            <a:spAutoFit/>
          </a:bodyPr>
          <a:lstStyle/>
          <a:p>
            <a:r>
              <a:rPr lang="en-IN" dirty="0"/>
              <a:t>17</a:t>
            </a:r>
          </a:p>
        </p:txBody>
      </p:sp>
    </p:spTree>
    <p:extLst>
      <p:ext uri="{BB962C8B-B14F-4D97-AF65-F5344CB8AC3E}">
        <p14:creationId xmlns:p14="http://schemas.microsoft.com/office/powerpoint/2010/main" val="376030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50A3-8554-7BF7-0516-16893B50EC4D}"/>
              </a:ext>
            </a:extLst>
          </p:cNvPr>
          <p:cNvSpPr>
            <a:spLocks noGrp="1"/>
          </p:cNvSpPr>
          <p:nvPr>
            <p:ph type="title"/>
          </p:nvPr>
        </p:nvSpPr>
        <p:spPr>
          <a:xfrm>
            <a:off x="609600" y="274637"/>
            <a:ext cx="10972800" cy="6260633"/>
          </a:xfrm>
        </p:spPr>
        <p:txBody>
          <a:bodyPr>
            <a:normAutofit/>
          </a:bodyPr>
          <a:lstStyle/>
          <a:p>
            <a:r>
              <a:rPr lang="en-IN" sz="8000" dirty="0">
                <a:solidFill>
                  <a:schemeClr val="bg1"/>
                </a:solidFill>
              </a:rPr>
              <a:t>THANK YOU</a:t>
            </a:r>
          </a:p>
        </p:txBody>
      </p:sp>
      <p:sp>
        <p:nvSpPr>
          <p:cNvPr id="3" name="TextBox 2">
            <a:extLst>
              <a:ext uri="{FF2B5EF4-FFF2-40B4-BE49-F238E27FC236}">
                <a16:creationId xmlns:a16="http://schemas.microsoft.com/office/drawing/2014/main" id="{78F77903-EE4F-9F0E-DF64-25FB9CD9F5B1}"/>
              </a:ext>
            </a:extLst>
          </p:cNvPr>
          <p:cNvSpPr txBox="1"/>
          <p:nvPr/>
        </p:nvSpPr>
        <p:spPr>
          <a:xfrm>
            <a:off x="11582400" y="138064"/>
            <a:ext cx="1748117" cy="369332"/>
          </a:xfrm>
          <a:prstGeom prst="rect">
            <a:avLst/>
          </a:prstGeom>
          <a:noFill/>
        </p:spPr>
        <p:txBody>
          <a:bodyPr wrap="square" rtlCol="0">
            <a:spAutoFit/>
          </a:bodyPr>
          <a:lstStyle/>
          <a:p>
            <a:r>
              <a:rPr lang="en-IN" dirty="0"/>
              <a:t>18</a:t>
            </a:r>
          </a:p>
        </p:txBody>
      </p:sp>
    </p:spTree>
    <p:extLst>
      <p:ext uri="{BB962C8B-B14F-4D97-AF65-F5344CB8AC3E}">
        <p14:creationId xmlns:p14="http://schemas.microsoft.com/office/powerpoint/2010/main" val="19427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C0E838-189C-C99A-025E-176F9AB7C171}"/>
              </a:ext>
            </a:extLst>
          </p:cNvPr>
          <p:cNvSpPr>
            <a:spLocks noGrp="1"/>
          </p:cNvSpPr>
          <p:nvPr>
            <p:ph type="ctrTitle"/>
          </p:nvPr>
        </p:nvSpPr>
        <p:spPr/>
        <p:txBody>
          <a:bodyPr/>
          <a:lstStyle/>
          <a:p>
            <a:pPr algn="ctr"/>
            <a:r>
              <a:rPr lang="en-IN" dirty="0">
                <a:solidFill>
                  <a:schemeClr val="bg1"/>
                </a:solidFill>
              </a:rPr>
              <a:t>Team members</a:t>
            </a:r>
          </a:p>
        </p:txBody>
      </p:sp>
      <p:graphicFrame>
        <p:nvGraphicFramePr>
          <p:cNvPr id="4" name="Content Placeholder 3">
            <a:extLst>
              <a:ext uri="{FF2B5EF4-FFF2-40B4-BE49-F238E27FC236}">
                <a16:creationId xmlns:a16="http://schemas.microsoft.com/office/drawing/2014/main" id="{E3CE83C7-D075-100E-9EFF-38AA143183DD}"/>
              </a:ext>
            </a:extLst>
          </p:cNvPr>
          <p:cNvGraphicFramePr>
            <a:graphicFrameLocks/>
          </p:cNvGraphicFramePr>
          <p:nvPr>
            <p:extLst>
              <p:ext uri="{D42A27DB-BD31-4B8C-83A1-F6EECF244321}">
                <p14:modId xmlns:p14="http://schemas.microsoft.com/office/powerpoint/2010/main" val="2335070896"/>
              </p:ext>
            </p:extLst>
          </p:nvPr>
        </p:nvGraphicFramePr>
        <p:xfrm>
          <a:off x="1141413" y="2249488"/>
          <a:ext cx="9906000" cy="2404955"/>
        </p:xfrm>
        <a:graphic>
          <a:graphicData uri="http://schemas.openxmlformats.org/drawingml/2006/table">
            <a:tbl>
              <a:tblPr firstRow="1" bandRow="1">
                <a:tableStyleId>{073A0DAA-6AF3-43AB-8588-CEC1D06C72B9}</a:tableStyleId>
              </a:tblPr>
              <a:tblGrid>
                <a:gridCol w="4953000">
                  <a:extLst>
                    <a:ext uri="{9D8B030D-6E8A-4147-A177-3AD203B41FA5}">
                      <a16:colId xmlns:a16="http://schemas.microsoft.com/office/drawing/2014/main" val="2904528039"/>
                    </a:ext>
                  </a:extLst>
                </a:gridCol>
                <a:gridCol w="4953000">
                  <a:extLst>
                    <a:ext uri="{9D8B030D-6E8A-4147-A177-3AD203B41FA5}">
                      <a16:colId xmlns:a16="http://schemas.microsoft.com/office/drawing/2014/main" val="2278024012"/>
                    </a:ext>
                  </a:extLst>
                </a:gridCol>
              </a:tblGrid>
              <a:tr h="480991">
                <a:tc>
                  <a:txBody>
                    <a:bodyPr/>
                    <a:lstStyle/>
                    <a:p>
                      <a:pPr algn="ctr"/>
                      <a:r>
                        <a:rPr lang="en-US">
                          <a:latin typeface="Cambria"/>
                        </a:rPr>
                        <a:t>Name of the student</a:t>
                      </a:r>
                    </a:p>
                  </a:txBody>
                  <a:tcPr/>
                </a:tc>
                <a:tc>
                  <a:txBody>
                    <a:bodyPr/>
                    <a:lstStyle/>
                    <a:p>
                      <a:pPr algn="ctr"/>
                      <a:r>
                        <a:rPr lang="en-US">
                          <a:latin typeface="Cambria"/>
                        </a:rPr>
                        <a:t>Roll Number</a:t>
                      </a:r>
                    </a:p>
                  </a:txBody>
                  <a:tcPr/>
                </a:tc>
                <a:extLst>
                  <a:ext uri="{0D108BD9-81ED-4DB2-BD59-A6C34878D82A}">
                    <a16:rowId xmlns:a16="http://schemas.microsoft.com/office/drawing/2014/main" val="965795134"/>
                  </a:ext>
                </a:extLst>
              </a:tr>
              <a:tr h="480991">
                <a:tc>
                  <a:txBody>
                    <a:bodyPr/>
                    <a:lstStyle/>
                    <a:p>
                      <a:pPr algn="ctr"/>
                      <a:r>
                        <a:rPr lang="en-US" err="1">
                          <a:latin typeface="Cambria"/>
                        </a:rPr>
                        <a:t>B.Lakshmikanth</a:t>
                      </a:r>
                      <a:r>
                        <a:rPr lang="en-US">
                          <a:latin typeface="Cambria"/>
                        </a:rPr>
                        <a:t> Reddy</a:t>
                      </a:r>
                    </a:p>
                  </a:txBody>
                  <a:tcPr/>
                </a:tc>
                <a:tc>
                  <a:txBody>
                    <a:bodyPr/>
                    <a:lstStyle/>
                    <a:p>
                      <a:pPr algn="ctr"/>
                      <a:r>
                        <a:rPr lang="en-US">
                          <a:latin typeface="Cambria"/>
                        </a:rPr>
                        <a:t>CB.EN.U4CCE20011</a:t>
                      </a:r>
                    </a:p>
                  </a:txBody>
                  <a:tcPr/>
                </a:tc>
                <a:extLst>
                  <a:ext uri="{0D108BD9-81ED-4DB2-BD59-A6C34878D82A}">
                    <a16:rowId xmlns:a16="http://schemas.microsoft.com/office/drawing/2014/main" val="113410376"/>
                  </a:ext>
                </a:extLst>
              </a:tr>
              <a:tr h="480991">
                <a:tc>
                  <a:txBody>
                    <a:bodyPr/>
                    <a:lstStyle/>
                    <a:p>
                      <a:pPr algn="ctr"/>
                      <a:r>
                        <a:rPr lang="en-US" err="1">
                          <a:latin typeface="Cambria"/>
                        </a:rPr>
                        <a:t>Ch.Sohith</a:t>
                      </a:r>
                      <a:r>
                        <a:rPr lang="en-US">
                          <a:latin typeface="Cambria"/>
                        </a:rPr>
                        <a:t> Reddy</a:t>
                      </a:r>
                    </a:p>
                  </a:txBody>
                  <a:tcPr/>
                </a:tc>
                <a:tc>
                  <a:txBody>
                    <a:bodyPr/>
                    <a:lstStyle/>
                    <a:p>
                      <a:pPr algn="ctr"/>
                      <a:r>
                        <a:rPr lang="en-US">
                          <a:latin typeface="Cambria"/>
                        </a:rPr>
                        <a:t>CB.EN.U4CCE20012</a:t>
                      </a:r>
                    </a:p>
                  </a:txBody>
                  <a:tcPr/>
                </a:tc>
                <a:extLst>
                  <a:ext uri="{0D108BD9-81ED-4DB2-BD59-A6C34878D82A}">
                    <a16:rowId xmlns:a16="http://schemas.microsoft.com/office/drawing/2014/main" val="3236730679"/>
                  </a:ext>
                </a:extLst>
              </a:tr>
              <a:tr h="480991">
                <a:tc>
                  <a:txBody>
                    <a:bodyPr/>
                    <a:lstStyle/>
                    <a:p>
                      <a:pPr algn="ctr"/>
                      <a:r>
                        <a:rPr lang="en-US" dirty="0" err="1">
                          <a:latin typeface="Cambria"/>
                        </a:rPr>
                        <a:t>Desu.Sai</a:t>
                      </a:r>
                      <a:r>
                        <a:rPr lang="en-US" dirty="0">
                          <a:latin typeface="Cambria"/>
                        </a:rPr>
                        <a:t> Tarun</a:t>
                      </a:r>
                    </a:p>
                  </a:txBody>
                  <a:tcPr/>
                </a:tc>
                <a:tc>
                  <a:txBody>
                    <a:bodyPr/>
                    <a:lstStyle/>
                    <a:p>
                      <a:pPr algn="ctr"/>
                      <a:r>
                        <a:rPr lang="en-US">
                          <a:latin typeface="Cambria"/>
                        </a:rPr>
                        <a:t>CB.EN.U4CCE20014</a:t>
                      </a:r>
                    </a:p>
                  </a:txBody>
                  <a:tcPr/>
                </a:tc>
                <a:extLst>
                  <a:ext uri="{0D108BD9-81ED-4DB2-BD59-A6C34878D82A}">
                    <a16:rowId xmlns:a16="http://schemas.microsoft.com/office/drawing/2014/main" val="336109665"/>
                  </a:ext>
                </a:extLst>
              </a:tr>
              <a:tr h="480991">
                <a:tc>
                  <a:txBody>
                    <a:bodyPr/>
                    <a:lstStyle/>
                    <a:p>
                      <a:pPr algn="ctr"/>
                      <a:r>
                        <a:rPr lang="en-US" dirty="0" err="1">
                          <a:latin typeface="Cambria"/>
                        </a:rPr>
                        <a:t>Yerabala.Gowtham</a:t>
                      </a:r>
                      <a:r>
                        <a:rPr lang="en-US" dirty="0">
                          <a:latin typeface="Cambria"/>
                        </a:rPr>
                        <a:t> Kumar</a:t>
                      </a:r>
                    </a:p>
                  </a:txBody>
                  <a:tcPr/>
                </a:tc>
                <a:tc>
                  <a:txBody>
                    <a:bodyPr/>
                    <a:lstStyle/>
                    <a:p>
                      <a:pPr algn="ctr"/>
                      <a:r>
                        <a:rPr lang="en-US" dirty="0">
                          <a:latin typeface="Cambria"/>
                        </a:rPr>
                        <a:t>CB.EN.U4CCE20073</a:t>
                      </a:r>
                    </a:p>
                  </a:txBody>
                  <a:tcPr/>
                </a:tc>
                <a:extLst>
                  <a:ext uri="{0D108BD9-81ED-4DB2-BD59-A6C34878D82A}">
                    <a16:rowId xmlns:a16="http://schemas.microsoft.com/office/drawing/2014/main" val="1412134067"/>
                  </a:ext>
                </a:extLst>
              </a:tr>
            </a:tbl>
          </a:graphicData>
        </a:graphic>
      </p:graphicFrame>
      <p:sp>
        <p:nvSpPr>
          <p:cNvPr id="5" name="TextBox 4">
            <a:extLst>
              <a:ext uri="{FF2B5EF4-FFF2-40B4-BE49-F238E27FC236}">
                <a16:creationId xmlns:a16="http://schemas.microsoft.com/office/drawing/2014/main" id="{28C7727A-433A-7326-492A-809FE462F76A}"/>
              </a:ext>
            </a:extLst>
          </p:cNvPr>
          <p:cNvSpPr txBox="1"/>
          <p:nvPr/>
        </p:nvSpPr>
        <p:spPr>
          <a:xfrm>
            <a:off x="11629293" y="103673"/>
            <a:ext cx="1748117"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73959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US" sz="2800" b="1" i="1" dirty="0">
                <a:solidFill>
                  <a:schemeClr val="bg1"/>
                </a:solidFill>
                <a:latin typeface="Cambria"/>
                <a:ea typeface="Cambria"/>
                <a:cs typeface="Calibri"/>
              </a:rPr>
              <a:t>To implement web scraping techniques to gather related medical data from various sources &amp; data cleaning. </a:t>
            </a:r>
          </a:p>
          <a:p>
            <a:r>
              <a:rPr lang="en-US" sz="2800" b="1" i="1" dirty="0">
                <a:solidFill>
                  <a:schemeClr val="bg1"/>
                </a:solidFill>
                <a:latin typeface="Cambria"/>
                <a:ea typeface="Cambria"/>
                <a:cs typeface="Calibri"/>
              </a:rPr>
              <a:t>To build a comprehensive medical knowledge graph. </a:t>
            </a:r>
          </a:p>
          <a:p>
            <a:r>
              <a:rPr lang="en-US" sz="2800" dirty="0">
                <a:solidFill>
                  <a:schemeClr val="bg1"/>
                </a:solidFill>
                <a:latin typeface="Cambria"/>
                <a:ea typeface="Cambria"/>
                <a:cs typeface="Calibri"/>
              </a:rPr>
              <a:t>To develop a question-answering system with the developed knowledge graph in integration with the front-end developed website. </a:t>
            </a:r>
          </a:p>
          <a:p>
            <a:r>
              <a:rPr lang="en-US" sz="2800" dirty="0">
                <a:solidFill>
                  <a:schemeClr val="bg1"/>
                </a:solidFill>
                <a:latin typeface="Cambria"/>
                <a:ea typeface="Cambria"/>
                <a:cs typeface="Calibri"/>
              </a:rPr>
              <a:t>To assess the effectiveness of the created chatbot using various metrics.</a:t>
            </a:r>
          </a:p>
        </p:txBody>
      </p:sp>
      <p:sp>
        <p:nvSpPr>
          <p:cNvPr id="13" name="Title 12"/>
          <p:cNvSpPr>
            <a:spLocks noGrp="1"/>
          </p:cNvSpPr>
          <p:nvPr>
            <p:ph type="title"/>
          </p:nvPr>
        </p:nvSpPr>
        <p:spPr/>
        <p:txBody>
          <a:bodyPr/>
          <a:lstStyle/>
          <a:p>
            <a:r>
              <a:rPr lang="en-US" dirty="0">
                <a:solidFill>
                  <a:schemeClr val="bg1"/>
                </a:solidFill>
              </a:rPr>
              <a:t>OBJECTIVES</a:t>
            </a:r>
          </a:p>
        </p:txBody>
      </p:sp>
      <p:sp>
        <p:nvSpPr>
          <p:cNvPr id="2" name="TextBox 1">
            <a:extLst>
              <a:ext uri="{FF2B5EF4-FFF2-40B4-BE49-F238E27FC236}">
                <a16:creationId xmlns:a16="http://schemas.microsoft.com/office/drawing/2014/main" id="{DE2E3D09-344D-E03D-BC61-AF577F85F39E}"/>
              </a:ext>
            </a:extLst>
          </p:cNvPr>
          <p:cNvSpPr txBox="1"/>
          <p:nvPr/>
        </p:nvSpPr>
        <p:spPr>
          <a:xfrm>
            <a:off x="11582400" y="177515"/>
            <a:ext cx="1748117" cy="369332"/>
          </a:xfrm>
          <a:prstGeom prst="rect">
            <a:avLst/>
          </a:prstGeom>
          <a:noFill/>
        </p:spPr>
        <p:txBody>
          <a:bodyPr wrap="square" rtlCol="0">
            <a:spAutoFit/>
          </a:bodyPr>
          <a:lstStyle/>
          <a:p>
            <a:r>
              <a:rPr lang="en-IN" dirty="0"/>
              <a:t>3</a:t>
            </a:r>
          </a:p>
        </p:txBody>
      </p:sp>
      <p:cxnSp>
        <p:nvCxnSpPr>
          <p:cNvPr id="5" name="Straight Connector 4">
            <a:extLst>
              <a:ext uri="{FF2B5EF4-FFF2-40B4-BE49-F238E27FC236}">
                <a16:creationId xmlns:a16="http://schemas.microsoft.com/office/drawing/2014/main" id="{8BCDD855-CD6E-8EA3-BE75-46B6F3912CDF}"/>
              </a:ext>
            </a:extLst>
          </p:cNvPr>
          <p:cNvCxnSpPr>
            <a:cxnSpLocks/>
          </p:cNvCxnSpPr>
          <p:nvPr/>
        </p:nvCxnSpPr>
        <p:spPr>
          <a:xfrm>
            <a:off x="746760" y="1417638"/>
            <a:ext cx="10469880" cy="97123"/>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6F43C63C-A3CF-84A6-B49D-F56739C47219}"/>
              </a:ext>
            </a:extLst>
          </p:cNvPr>
          <p:cNvCxnSpPr/>
          <p:nvPr/>
        </p:nvCxnSpPr>
        <p:spPr>
          <a:xfrm>
            <a:off x="899160" y="3048000"/>
            <a:ext cx="1031748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E4A92E79-5E8C-ED36-7FE7-556989113387}"/>
              </a:ext>
            </a:extLst>
          </p:cNvPr>
          <p:cNvCxnSpPr/>
          <p:nvPr/>
        </p:nvCxnSpPr>
        <p:spPr>
          <a:xfrm>
            <a:off x="746760" y="1417638"/>
            <a:ext cx="0" cy="163036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FD72A9E5-82ED-2AF0-C0E4-A1315066CB62}"/>
              </a:ext>
            </a:extLst>
          </p:cNvPr>
          <p:cNvCxnSpPr/>
          <p:nvPr/>
        </p:nvCxnSpPr>
        <p:spPr>
          <a:xfrm>
            <a:off x="746760" y="3048000"/>
            <a:ext cx="365760"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40ED513E-B3B7-6429-4BCC-9A6B144C7169}"/>
              </a:ext>
            </a:extLst>
          </p:cNvPr>
          <p:cNvCxnSpPr>
            <a:cxnSpLocks/>
          </p:cNvCxnSpPr>
          <p:nvPr/>
        </p:nvCxnSpPr>
        <p:spPr>
          <a:xfrm>
            <a:off x="11216640" y="1514761"/>
            <a:ext cx="0" cy="153323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9E2096-133C-031A-B793-7EDD28B5C268}"/>
              </a:ext>
            </a:extLst>
          </p:cNvPr>
          <p:cNvSpPr>
            <a:spLocks noGrp="1"/>
          </p:cNvSpPr>
          <p:nvPr>
            <p:ph type="ctrTitle"/>
          </p:nvPr>
        </p:nvSpPr>
        <p:spPr>
          <a:xfrm>
            <a:off x="286116" y="127126"/>
            <a:ext cx="8667018" cy="850314"/>
          </a:xfrm>
        </p:spPr>
        <p:txBody>
          <a:bodyPr/>
          <a:lstStyle/>
          <a:p>
            <a:r>
              <a:rPr lang="en-IN" dirty="0">
                <a:solidFill>
                  <a:schemeClr val="bg1"/>
                </a:solidFill>
              </a:rPr>
              <a:t>Comments from review1</a:t>
            </a:r>
          </a:p>
        </p:txBody>
      </p:sp>
      <p:sp>
        <p:nvSpPr>
          <p:cNvPr id="6" name="TextBox 5">
            <a:extLst>
              <a:ext uri="{FF2B5EF4-FFF2-40B4-BE49-F238E27FC236}">
                <a16:creationId xmlns:a16="http://schemas.microsoft.com/office/drawing/2014/main" id="{CA5DA88A-DF9B-6869-F536-885C02899A20}"/>
              </a:ext>
            </a:extLst>
          </p:cNvPr>
          <p:cNvSpPr txBox="1"/>
          <p:nvPr/>
        </p:nvSpPr>
        <p:spPr>
          <a:xfrm>
            <a:off x="11601450" y="177515"/>
            <a:ext cx="1748117" cy="369332"/>
          </a:xfrm>
          <a:prstGeom prst="rect">
            <a:avLst/>
          </a:prstGeom>
          <a:noFill/>
        </p:spPr>
        <p:txBody>
          <a:bodyPr wrap="square" rtlCol="0">
            <a:spAutoFit/>
          </a:bodyPr>
          <a:lstStyle/>
          <a:p>
            <a:r>
              <a:rPr lang="en-IN" dirty="0"/>
              <a:t>4</a:t>
            </a:r>
          </a:p>
        </p:txBody>
      </p:sp>
      <p:pic>
        <p:nvPicPr>
          <p:cNvPr id="8" name="Picture 7">
            <a:extLst>
              <a:ext uri="{FF2B5EF4-FFF2-40B4-BE49-F238E27FC236}">
                <a16:creationId xmlns:a16="http://schemas.microsoft.com/office/drawing/2014/main" id="{56F5239F-C6F2-64CA-1FBD-839CDF82B8FB}"/>
              </a:ext>
            </a:extLst>
          </p:cNvPr>
          <p:cNvPicPr>
            <a:picLocks noChangeAspect="1"/>
          </p:cNvPicPr>
          <p:nvPr/>
        </p:nvPicPr>
        <p:blipFill>
          <a:blip r:embed="rId2"/>
          <a:stretch>
            <a:fillRect/>
          </a:stretch>
        </p:blipFill>
        <p:spPr>
          <a:xfrm>
            <a:off x="132651" y="1333500"/>
            <a:ext cx="11926698" cy="5200650"/>
          </a:xfrm>
          <a:prstGeom prst="rect">
            <a:avLst/>
          </a:prstGeom>
        </p:spPr>
      </p:pic>
    </p:spTree>
    <p:extLst>
      <p:ext uri="{BB962C8B-B14F-4D97-AF65-F5344CB8AC3E}">
        <p14:creationId xmlns:p14="http://schemas.microsoft.com/office/powerpoint/2010/main" val="327359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2" y="283603"/>
            <a:ext cx="10972800" cy="693550"/>
          </a:xfrm>
        </p:spPr>
        <p:txBody>
          <a:bodyPr>
            <a:normAutofit fontScale="90000"/>
          </a:bodyPr>
          <a:lstStyle/>
          <a:p>
            <a:r>
              <a:rPr lang="en-US" dirty="0">
                <a:solidFill>
                  <a:schemeClr val="bg1"/>
                </a:solidFill>
              </a:rPr>
              <a:t>TIME LINE</a:t>
            </a:r>
          </a:p>
        </p:txBody>
      </p:sp>
      <p:graphicFrame>
        <p:nvGraphicFramePr>
          <p:cNvPr id="9" name="Content Placeholder 8">
            <a:extLst>
              <a:ext uri="{FF2B5EF4-FFF2-40B4-BE49-F238E27FC236}">
                <a16:creationId xmlns:a16="http://schemas.microsoft.com/office/drawing/2014/main" id="{D058D70E-42F8-231F-B705-925CC4A8FCBB}"/>
              </a:ext>
            </a:extLst>
          </p:cNvPr>
          <p:cNvGraphicFramePr>
            <a:graphicFrameLocks noGrp="1"/>
          </p:cNvGraphicFramePr>
          <p:nvPr>
            <p:ph idx="1"/>
            <p:extLst>
              <p:ext uri="{D42A27DB-BD31-4B8C-83A1-F6EECF244321}">
                <p14:modId xmlns:p14="http://schemas.microsoft.com/office/powerpoint/2010/main" val="2140267888"/>
              </p:ext>
            </p:extLst>
          </p:nvPr>
        </p:nvGraphicFramePr>
        <p:xfrm>
          <a:off x="439271" y="1087997"/>
          <a:ext cx="10972799" cy="5486400"/>
        </p:xfrm>
        <a:graphic>
          <a:graphicData uri="http://schemas.openxmlformats.org/drawingml/2006/table">
            <a:tbl>
              <a:tblPr firstRow="1" bandRow="1">
                <a:tableStyleId>{073A0DAA-6AF3-43AB-8588-CEC1D06C72B9}</a:tableStyleId>
              </a:tblPr>
              <a:tblGrid>
                <a:gridCol w="1416424">
                  <a:extLst>
                    <a:ext uri="{9D8B030D-6E8A-4147-A177-3AD203B41FA5}">
                      <a16:colId xmlns:a16="http://schemas.microsoft.com/office/drawing/2014/main" val="4131783039"/>
                    </a:ext>
                  </a:extLst>
                </a:gridCol>
                <a:gridCol w="1488141">
                  <a:extLst>
                    <a:ext uri="{9D8B030D-6E8A-4147-A177-3AD203B41FA5}">
                      <a16:colId xmlns:a16="http://schemas.microsoft.com/office/drawing/2014/main" val="3380910778"/>
                    </a:ext>
                  </a:extLst>
                </a:gridCol>
                <a:gridCol w="8068234">
                  <a:extLst>
                    <a:ext uri="{9D8B030D-6E8A-4147-A177-3AD203B41FA5}">
                      <a16:colId xmlns:a16="http://schemas.microsoft.com/office/drawing/2014/main" val="3057657931"/>
                    </a:ext>
                  </a:extLst>
                </a:gridCol>
              </a:tblGrid>
              <a:tr h="359178">
                <a:tc>
                  <a:txBody>
                    <a:bodyPr/>
                    <a:lstStyle/>
                    <a:p>
                      <a:pPr algn="ctr"/>
                      <a:r>
                        <a:rPr lang="en-IN" dirty="0"/>
                        <a:t>Review</a:t>
                      </a:r>
                    </a:p>
                  </a:txBody>
                  <a:tcPr/>
                </a:tc>
                <a:tc>
                  <a:txBody>
                    <a:bodyPr/>
                    <a:lstStyle/>
                    <a:p>
                      <a:pPr algn="ctr"/>
                      <a:r>
                        <a:rPr lang="en-IN" dirty="0"/>
                        <a:t>Month</a:t>
                      </a:r>
                    </a:p>
                  </a:txBody>
                  <a:tcPr/>
                </a:tc>
                <a:tc>
                  <a:txBody>
                    <a:bodyPr/>
                    <a:lstStyle/>
                    <a:p>
                      <a:pPr algn="ctr"/>
                      <a:r>
                        <a:rPr lang="en-IN" dirty="0"/>
                        <a:t>Milestone</a:t>
                      </a:r>
                    </a:p>
                  </a:txBody>
                  <a:tcPr/>
                </a:tc>
                <a:extLst>
                  <a:ext uri="{0D108BD9-81ED-4DB2-BD59-A6C34878D82A}">
                    <a16:rowId xmlns:a16="http://schemas.microsoft.com/office/drawing/2014/main" val="1834831267"/>
                  </a:ext>
                </a:extLst>
              </a:tr>
              <a:tr h="831756">
                <a:tc>
                  <a:txBody>
                    <a:bodyPr/>
                    <a:lstStyle/>
                    <a:p>
                      <a:pPr algn="ctr"/>
                      <a:r>
                        <a:rPr lang="en-IN" dirty="0"/>
                        <a:t>1</a:t>
                      </a:r>
                    </a:p>
                  </a:txBody>
                  <a:tcPr/>
                </a:tc>
                <a:tc>
                  <a:txBody>
                    <a:bodyPr/>
                    <a:lstStyle/>
                    <a:p>
                      <a:pPr algn="ctr"/>
                      <a:r>
                        <a:rPr lang="en-IN" dirty="0"/>
                        <a:t>Sep 2023</a:t>
                      </a:r>
                    </a:p>
                  </a:txBody>
                  <a:tcPr/>
                </a:tc>
                <a:tc>
                  <a:txBody>
                    <a:bodyPr/>
                    <a:lstStyle/>
                    <a:p>
                      <a:pPr algn="ctr" rtl="0" fontAlgn="base"/>
                      <a:r>
                        <a:rPr lang="en-US" sz="1800" dirty="0">
                          <a:effectLst/>
                          <a:latin typeface="Cambria"/>
                        </a:rPr>
                        <a:t>Literature Survey </a:t>
                      </a:r>
                    </a:p>
                    <a:p>
                      <a:pPr algn="ctr" rtl="0" fontAlgn="base"/>
                      <a:r>
                        <a:rPr lang="en-US" sz="1800" dirty="0">
                          <a:effectLst/>
                          <a:latin typeface="Cambria"/>
                        </a:rPr>
                        <a:t> Data Scraping </a:t>
                      </a:r>
                    </a:p>
                    <a:p>
                      <a:endParaRPr lang="en-IN" dirty="0"/>
                    </a:p>
                  </a:txBody>
                  <a:tcPr/>
                </a:tc>
                <a:extLst>
                  <a:ext uri="{0D108BD9-81ED-4DB2-BD59-A6C34878D82A}">
                    <a16:rowId xmlns:a16="http://schemas.microsoft.com/office/drawing/2014/main" val="2843068853"/>
                  </a:ext>
                </a:extLst>
              </a:tr>
              <a:tr h="831756">
                <a:tc>
                  <a:txBody>
                    <a:bodyPr/>
                    <a:lstStyle/>
                    <a:p>
                      <a:pPr algn="ctr"/>
                      <a:r>
                        <a:rPr lang="en-IN" dirty="0"/>
                        <a:t>2</a:t>
                      </a:r>
                    </a:p>
                  </a:txBody>
                  <a:tcPr/>
                </a:tc>
                <a:tc>
                  <a:txBody>
                    <a:bodyPr/>
                    <a:lstStyle/>
                    <a:p>
                      <a:pPr algn="ctr"/>
                      <a:r>
                        <a:rPr lang="en-IN" dirty="0"/>
                        <a:t>Oct 2023</a:t>
                      </a:r>
                    </a:p>
                  </a:txBody>
                  <a:tcPr/>
                </a:tc>
                <a:tc>
                  <a:txBody>
                    <a:bodyPr/>
                    <a:lstStyle/>
                    <a:p>
                      <a:pPr algn="ctr" rtl="0" fontAlgn="base"/>
                      <a:r>
                        <a:rPr lang="en-US" sz="1800" dirty="0">
                          <a:effectLst/>
                          <a:latin typeface="Cambria"/>
                        </a:rPr>
                        <a:t>Data Cleaning &amp;  </a:t>
                      </a:r>
                    </a:p>
                    <a:p>
                      <a:pPr algn="ctr" rtl="0" fontAlgn="base"/>
                      <a:r>
                        <a:rPr lang="en-US" sz="1800" dirty="0">
                          <a:effectLst/>
                          <a:latin typeface="Cambria"/>
                        </a:rPr>
                        <a:t> Data Translation </a:t>
                      </a:r>
                    </a:p>
                    <a:p>
                      <a:endParaRPr lang="en-IN" dirty="0"/>
                    </a:p>
                  </a:txBody>
                  <a:tcPr/>
                </a:tc>
                <a:extLst>
                  <a:ext uri="{0D108BD9-81ED-4DB2-BD59-A6C34878D82A}">
                    <a16:rowId xmlns:a16="http://schemas.microsoft.com/office/drawing/2014/main" val="3225015110"/>
                  </a:ext>
                </a:extLst>
              </a:tr>
              <a:tr h="831756">
                <a:tc>
                  <a:txBody>
                    <a:bodyPr/>
                    <a:lstStyle/>
                    <a:p>
                      <a:pPr algn="ctr"/>
                      <a:r>
                        <a:rPr lang="en-IN" dirty="0"/>
                        <a:t>3</a:t>
                      </a:r>
                    </a:p>
                  </a:txBody>
                  <a:tcPr/>
                </a:tc>
                <a:tc>
                  <a:txBody>
                    <a:bodyPr/>
                    <a:lstStyle/>
                    <a:p>
                      <a:pPr algn="ctr"/>
                      <a:r>
                        <a:rPr lang="en-IN" dirty="0"/>
                        <a:t>Nov 2023</a:t>
                      </a:r>
                    </a:p>
                  </a:txBody>
                  <a:tcPr/>
                </a:tc>
                <a:tc>
                  <a:txBody>
                    <a:bodyPr/>
                    <a:lstStyle/>
                    <a:p>
                      <a:pPr algn="ctr" rtl="0" fontAlgn="base"/>
                      <a:r>
                        <a:rPr lang="en-US" sz="1800" dirty="0">
                          <a:effectLst/>
                          <a:latin typeface="Cambria"/>
                        </a:rPr>
                        <a:t>Enhancing &amp; testing the knowledge graph </a:t>
                      </a:r>
                    </a:p>
                    <a:p>
                      <a:pPr algn="ctr" rtl="0" fontAlgn="base"/>
                      <a:r>
                        <a:rPr lang="en-US" sz="1800" dirty="0">
                          <a:effectLst/>
                          <a:latin typeface="Cambria"/>
                        </a:rPr>
                        <a:t> Building a baseline structure </a:t>
                      </a:r>
                    </a:p>
                    <a:p>
                      <a:pPr algn="ctr"/>
                      <a:endParaRPr lang="en-IN" dirty="0"/>
                    </a:p>
                  </a:txBody>
                  <a:tcPr/>
                </a:tc>
                <a:extLst>
                  <a:ext uri="{0D108BD9-81ED-4DB2-BD59-A6C34878D82A}">
                    <a16:rowId xmlns:a16="http://schemas.microsoft.com/office/drawing/2014/main" val="1867580008"/>
                  </a:ext>
                </a:extLst>
              </a:tr>
              <a:tr h="359178">
                <a:tc>
                  <a:txBody>
                    <a:bodyPr/>
                    <a:lstStyle/>
                    <a:p>
                      <a:pPr algn="ctr"/>
                      <a:r>
                        <a:rPr lang="en-IN" dirty="0"/>
                        <a:t>4</a:t>
                      </a:r>
                    </a:p>
                  </a:txBody>
                  <a:tcPr/>
                </a:tc>
                <a:tc>
                  <a:txBody>
                    <a:bodyPr/>
                    <a:lstStyle/>
                    <a:p>
                      <a:pPr algn="ctr"/>
                      <a:r>
                        <a:rPr lang="en-IN" dirty="0"/>
                        <a:t>Jan 2024</a:t>
                      </a:r>
                    </a:p>
                  </a:txBody>
                  <a:tcPr/>
                </a:tc>
                <a:tc>
                  <a:txBody>
                    <a:bodyPr/>
                    <a:lstStyle/>
                    <a:p>
                      <a:pPr algn="ctr"/>
                      <a:r>
                        <a:rPr lang="en-US" sz="1800" dirty="0">
                          <a:effectLst/>
                          <a:latin typeface="Cambria"/>
                        </a:rPr>
                        <a:t>Integration of chatbot with developed knowledge graph technique </a:t>
                      </a:r>
                      <a:endParaRPr lang="en-IN" dirty="0"/>
                    </a:p>
                  </a:txBody>
                  <a:tcPr/>
                </a:tc>
                <a:extLst>
                  <a:ext uri="{0D108BD9-81ED-4DB2-BD59-A6C34878D82A}">
                    <a16:rowId xmlns:a16="http://schemas.microsoft.com/office/drawing/2014/main" val="397248653"/>
                  </a:ext>
                </a:extLst>
              </a:tr>
              <a:tr h="359178">
                <a:tc>
                  <a:txBody>
                    <a:bodyPr/>
                    <a:lstStyle/>
                    <a:p>
                      <a:pPr algn="ctr"/>
                      <a:r>
                        <a:rPr lang="en-IN" dirty="0"/>
                        <a:t>5</a:t>
                      </a:r>
                    </a:p>
                  </a:txBody>
                  <a:tcPr/>
                </a:tc>
                <a:tc>
                  <a:txBody>
                    <a:bodyPr/>
                    <a:lstStyle/>
                    <a:p>
                      <a:pPr algn="ctr"/>
                      <a:r>
                        <a:rPr lang="en-IN" dirty="0"/>
                        <a:t>Feb 2024</a:t>
                      </a:r>
                    </a:p>
                  </a:txBody>
                  <a:tcPr/>
                </a:tc>
                <a:tc>
                  <a:txBody>
                    <a:bodyPr/>
                    <a:lstStyle/>
                    <a:p>
                      <a:pPr algn="ctr"/>
                      <a:r>
                        <a:rPr lang="en-US" sz="1800" dirty="0">
                          <a:effectLst/>
                          <a:latin typeface="Cambria"/>
                        </a:rPr>
                        <a:t>Development of front-end website </a:t>
                      </a:r>
                      <a:endParaRPr lang="en-IN" dirty="0"/>
                    </a:p>
                  </a:txBody>
                  <a:tcPr/>
                </a:tc>
                <a:extLst>
                  <a:ext uri="{0D108BD9-81ED-4DB2-BD59-A6C34878D82A}">
                    <a16:rowId xmlns:a16="http://schemas.microsoft.com/office/drawing/2014/main" val="2006279199"/>
                  </a:ext>
                </a:extLst>
              </a:tr>
              <a:tr h="582229">
                <a:tc>
                  <a:txBody>
                    <a:bodyPr/>
                    <a:lstStyle/>
                    <a:p>
                      <a:pPr algn="ctr"/>
                      <a:r>
                        <a:rPr lang="en-IN" dirty="0"/>
                        <a:t>6</a:t>
                      </a:r>
                    </a:p>
                  </a:txBody>
                  <a:tcPr/>
                </a:tc>
                <a:tc>
                  <a:txBody>
                    <a:bodyPr/>
                    <a:lstStyle/>
                    <a:p>
                      <a:pPr algn="ctr"/>
                      <a:r>
                        <a:rPr lang="en-IN" dirty="0"/>
                        <a:t>Mar 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a:rPr>
                        <a:t>Paper Draft </a:t>
                      </a:r>
                    </a:p>
                    <a:p>
                      <a:pPr algn="ctr"/>
                      <a:endParaRPr lang="en-IN" dirty="0"/>
                    </a:p>
                  </a:txBody>
                  <a:tcPr/>
                </a:tc>
                <a:extLst>
                  <a:ext uri="{0D108BD9-81ED-4DB2-BD59-A6C34878D82A}">
                    <a16:rowId xmlns:a16="http://schemas.microsoft.com/office/drawing/2014/main" val="918373530"/>
                  </a:ext>
                </a:extLst>
              </a:tr>
              <a:tr h="582229">
                <a:tc>
                  <a:txBody>
                    <a:bodyPr/>
                    <a:lstStyle/>
                    <a:p>
                      <a:pPr algn="ctr"/>
                      <a:r>
                        <a:rPr lang="en-IN" dirty="0"/>
                        <a:t>7</a:t>
                      </a:r>
                    </a:p>
                  </a:txBody>
                  <a:tcPr/>
                </a:tc>
                <a:tc>
                  <a:txBody>
                    <a:bodyPr/>
                    <a:lstStyle/>
                    <a:p>
                      <a:pPr algn="ctr"/>
                      <a:r>
                        <a:rPr lang="en-IN" dirty="0"/>
                        <a:t>May 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a:rPr>
                        <a:t>Draft of Report </a:t>
                      </a:r>
                    </a:p>
                    <a:p>
                      <a:pPr algn="ctr"/>
                      <a:endParaRPr lang="en-IN" dirty="0"/>
                    </a:p>
                  </a:txBody>
                  <a:tcPr/>
                </a:tc>
                <a:extLst>
                  <a:ext uri="{0D108BD9-81ED-4DB2-BD59-A6C34878D82A}">
                    <a16:rowId xmlns:a16="http://schemas.microsoft.com/office/drawing/2014/main" val="4196947051"/>
                  </a:ext>
                </a:extLst>
              </a:tr>
              <a:tr h="359178">
                <a:tc>
                  <a:txBody>
                    <a:bodyPr/>
                    <a:lstStyle/>
                    <a:p>
                      <a:pPr algn="ctr"/>
                      <a:r>
                        <a:rPr lang="en-IN" dirty="0"/>
                        <a:t>8</a:t>
                      </a:r>
                    </a:p>
                  </a:txBody>
                  <a:tcPr/>
                </a:tc>
                <a:tc>
                  <a:txBody>
                    <a:bodyPr/>
                    <a:lstStyle/>
                    <a:p>
                      <a:pPr algn="ctr"/>
                      <a:r>
                        <a:rPr lang="en-IN" dirty="0"/>
                        <a:t>Jun/Jul 2024</a:t>
                      </a:r>
                    </a:p>
                  </a:txBody>
                  <a:tcPr/>
                </a:tc>
                <a:tc>
                  <a:txBody>
                    <a:bodyPr/>
                    <a:lstStyle/>
                    <a:p>
                      <a:pPr algn="ctr"/>
                      <a:r>
                        <a:rPr lang="en-US" sz="1800" dirty="0">
                          <a:effectLst/>
                          <a:latin typeface="Cambria"/>
                        </a:rPr>
                        <a:t> Project Completion &amp; Documentation of final report </a:t>
                      </a:r>
                      <a:endParaRPr lang="en-IN" dirty="0"/>
                    </a:p>
                  </a:txBody>
                  <a:tcPr/>
                </a:tc>
                <a:extLst>
                  <a:ext uri="{0D108BD9-81ED-4DB2-BD59-A6C34878D82A}">
                    <a16:rowId xmlns:a16="http://schemas.microsoft.com/office/drawing/2014/main" val="4071093488"/>
                  </a:ext>
                </a:extLst>
              </a:tr>
            </a:tbl>
          </a:graphicData>
        </a:graphic>
      </p:graphicFrame>
      <p:sp>
        <p:nvSpPr>
          <p:cNvPr id="10" name="TextBox 9">
            <a:extLst>
              <a:ext uri="{FF2B5EF4-FFF2-40B4-BE49-F238E27FC236}">
                <a16:creationId xmlns:a16="http://schemas.microsoft.com/office/drawing/2014/main" id="{09FDE6D2-CFAB-AC81-D111-B92B144CE795}"/>
              </a:ext>
            </a:extLst>
          </p:cNvPr>
          <p:cNvSpPr txBox="1"/>
          <p:nvPr/>
        </p:nvSpPr>
        <p:spPr>
          <a:xfrm>
            <a:off x="11698941" y="98937"/>
            <a:ext cx="1748117"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153" y="903477"/>
            <a:ext cx="9771529" cy="349624"/>
          </a:xfrm>
        </p:spPr>
        <p:txBody>
          <a:bodyPr>
            <a:normAutofit fontScale="90000"/>
          </a:bodyPr>
          <a:lstStyle/>
          <a:p>
            <a:r>
              <a:rPr lang="en-US" dirty="0">
                <a:solidFill>
                  <a:schemeClr val="bg1"/>
                </a:solidFill>
              </a:rPr>
              <a:t>Literature Survey</a:t>
            </a:r>
          </a:p>
        </p:txBody>
      </p:sp>
      <p:graphicFrame>
        <p:nvGraphicFramePr>
          <p:cNvPr id="6" name="Content Placeholder 5">
            <a:extLst>
              <a:ext uri="{FF2B5EF4-FFF2-40B4-BE49-F238E27FC236}">
                <a16:creationId xmlns:a16="http://schemas.microsoft.com/office/drawing/2014/main" id="{D9BEE3C3-3838-3684-90FE-47B3163E3BA5}"/>
              </a:ext>
            </a:extLst>
          </p:cNvPr>
          <p:cNvGraphicFramePr>
            <a:graphicFrameLocks noGrp="1"/>
          </p:cNvGraphicFramePr>
          <p:nvPr>
            <p:ph sz="half" idx="1"/>
            <p:extLst>
              <p:ext uri="{D42A27DB-BD31-4B8C-83A1-F6EECF244321}">
                <p14:modId xmlns:p14="http://schemas.microsoft.com/office/powerpoint/2010/main" val="1143775459"/>
              </p:ext>
            </p:extLst>
          </p:nvPr>
        </p:nvGraphicFramePr>
        <p:xfrm>
          <a:off x="354104" y="1733458"/>
          <a:ext cx="11627225" cy="4815840"/>
        </p:xfrm>
        <a:graphic>
          <a:graphicData uri="http://schemas.openxmlformats.org/drawingml/2006/table">
            <a:tbl>
              <a:tblPr firstRow="1" bandRow="1">
                <a:tableStyleId>{073A0DAA-6AF3-43AB-8588-CEC1D06C72B9}</a:tableStyleId>
              </a:tblPr>
              <a:tblGrid>
                <a:gridCol w="2310167">
                  <a:extLst>
                    <a:ext uri="{9D8B030D-6E8A-4147-A177-3AD203B41FA5}">
                      <a16:colId xmlns:a16="http://schemas.microsoft.com/office/drawing/2014/main" val="3567251748"/>
                    </a:ext>
                  </a:extLst>
                </a:gridCol>
                <a:gridCol w="616044">
                  <a:extLst>
                    <a:ext uri="{9D8B030D-6E8A-4147-A177-3AD203B41FA5}">
                      <a16:colId xmlns:a16="http://schemas.microsoft.com/office/drawing/2014/main" val="2622460848"/>
                    </a:ext>
                  </a:extLst>
                </a:gridCol>
                <a:gridCol w="1259268">
                  <a:extLst>
                    <a:ext uri="{9D8B030D-6E8A-4147-A177-3AD203B41FA5}">
                      <a16:colId xmlns:a16="http://schemas.microsoft.com/office/drawing/2014/main" val="2505689752"/>
                    </a:ext>
                  </a:extLst>
                </a:gridCol>
                <a:gridCol w="1363675">
                  <a:extLst>
                    <a:ext uri="{9D8B030D-6E8A-4147-A177-3AD203B41FA5}">
                      <a16:colId xmlns:a16="http://schemas.microsoft.com/office/drawing/2014/main" val="3538552784"/>
                    </a:ext>
                  </a:extLst>
                </a:gridCol>
                <a:gridCol w="2042690">
                  <a:extLst>
                    <a:ext uri="{9D8B030D-6E8A-4147-A177-3AD203B41FA5}">
                      <a16:colId xmlns:a16="http://schemas.microsoft.com/office/drawing/2014/main" val="200118982"/>
                    </a:ext>
                  </a:extLst>
                </a:gridCol>
                <a:gridCol w="2174275">
                  <a:extLst>
                    <a:ext uri="{9D8B030D-6E8A-4147-A177-3AD203B41FA5}">
                      <a16:colId xmlns:a16="http://schemas.microsoft.com/office/drawing/2014/main" val="2677185470"/>
                    </a:ext>
                  </a:extLst>
                </a:gridCol>
                <a:gridCol w="1861106">
                  <a:extLst>
                    <a:ext uri="{9D8B030D-6E8A-4147-A177-3AD203B41FA5}">
                      <a16:colId xmlns:a16="http://schemas.microsoft.com/office/drawing/2014/main" val="3523702951"/>
                    </a:ext>
                  </a:extLst>
                </a:gridCol>
              </a:tblGrid>
              <a:tr h="343928">
                <a:tc>
                  <a:txBody>
                    <a:bodyPr/>
                    <a:lstStyle/>
                    <a:p>
                      <a:pPr algn="ctr"/>
                      <a:r>
                        <a:rPr lang="en-IN" dirty="0"/>
                        <a:t>Title of the paper</a:t>
                      </a:r>
                    </a:p>
                  </a:txBody>
                  <a:tcPr/>
                </a:tc>
                <a:tc>
                  <a:txBody>
                    <a:bodyPr/>
                    <a:lstStyle/>
                    <a:p>
                      <a:pPr algn="ctr"/>
                      <a:r>
                        <a:rPr lang="en-IN" dirty="0"/>
                        <a:t>Year</a:t>
                      </a:r>
                    </a:p>
                  </a:txBody>
                  <a:tcPr/>
                </a:tc>
                <a:tc>
                  <a:txBody>
                    <a:bodyPr/>
                    <a:lstStyle/>
                    <a:p>
                      <a:pPr algn="ctr"/>
                      <a:r>
                        <a:rPr lang="en-IN" dirty="0"/>
                        <a:t>Authors</a:t>
                      </a:r>
                    </a:p>
                  </a:txBody>
                  <a:tcPr/>
                </a:tc>
                <a:tc>
                  <a:txBody>
                    <a:bodyPr/>
                    <a:lstStyle/>
                    <a:p>
                      <a:pPr algn="ctr"/>
                      <a:r>
                        <a:rPr lang="en-IN" dirty="0"/>
                        <a:t>Publication</a:t>
                      </a:r>
                    </a:p>
                  </a:txBody>
                  <a:tcPr/>
                </a:tc>
                <a:tc>
                  <a:txBody>
                    <a:bodyPr/>
                    <a:lstStyle/>
                    <a:p>
                      <a:pPr algn="ctr"/>
                      <a:r>
                        <a:rPr lang="en-IN" dirty="0"/>
                        <a:t>Comments</a:t>
                      </a:r>
                    </a:p>
                  </a:txBody>
                  <a:tcPr/>
                </a:tc>
                <a:tc>
                  <a:txBody>
                    <a:bodyPr/>
                    <a:lstStyle/>
                    <a:p>
                      <a:pPr algn="ctr"/>
                      <a:r>
                        <a:rPr lang="en-IN" dirty="0"/>
                        <a:t>Advantages</a:t>
                      </a:r>
                    </a:p>
                  </a:txBody>
                  <a:tcPr/>
                </a:tc>
                <a:tc>
                  <a:txBody>
                    <a:bodyPr/>
                    <a:lstStyle/>
                    <a:p>
                      <a:pPr algn="ctr"/>
                      <a:r>
                        <a:rPr lang="en-IN" dirty="0"/>
                        <a:t>Drawbacks</a:t>
                      </a:r>
                    </a:p>
                  </a:txBody>
                  <a:tcPr/>
                </a:tc>
                <a:extLst>
                  <a:ext uri="{0D108BD9-81ED-4DB2-BD59-A6C34878D82A}">
                    <a16:rowId xmlns:a16="http://schemas.microsoft.com/office/drawing/2014/main" val="2435066653"/>
                  </a:ext>
                </a:extLst>
              </a:tr>
              <a:tr h="1490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Cambria"/>
                        </a:rPr>
                        <a:t>A Novel web scraping approach using the additional information obtained from web pages</a:t>
                      </a:r>
                    </a:p>
                    <a:p>
                      <a:endParaRPr lang="en-IN" sz="1400" dirty="0"/>
                    </a:p>
                  </a:txBody>
                  <a:tcPr/>
                </a:tc>
                <a:tc>
                  <a:txBody>
                    <a:bodyPr/>
                    <a:lstStyle/>
                    <a:p>
                      <a:pPr algn="ctr"/>
                      <a:r>
                        <a:rPr lang="en-IN" sz="1400" dirty="0"/>
                        <a:t>2020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effectLst/>
                          <a:latin typeface="Cambria"/>
                        </a:rPr>
                        <a:t>Erdinc</a:t>
                      </a:r>
                      <a:r>
                        <a:rPr lang="en-US" sz="1400" dirty="0">
                          <a:effectLst/>
                          <a:latin typeface="Cambria"/>
                        </a:rPr>
                        <a:t> </a:t>
                      </a:r>
                      <a:r>
                        <a:rPr lang="en-US" sz="1400" dirty="0" err="1">
                          <a:effectLst/>
                          <a:latin typeface="Cambria"/>
                        </a:rPr>
                        <a:t>Uzun</a:t>
                      </a:r>
                      <a:endParaRPr lang="en-US" sz="1400" dirty="0">
                        <a:effectLst/>
                        <a:latin typeface="Cambria"/>
                      </a:endParaRPr>
                    </a:p>
                    <a:p>
                      <a:pPr algn="ctr"/>
                      <a:endParaRPr lang="en-IN" sz="1400" dirty="0"/>
                    </a:p>
                  </a:txBody>
                  <a:tcPr/>
                </a:tc>
                <a:tc>
                  <a:txBody>
                    <a:bodyPr/>
                    <a:lstStyle/>
                    <a:p>
                      <a:pPr algn="ctr"/>
                      <a:r>
                        <a:rPr lang="en-IN" sz="1400" dirty="0"/>
                        <a:t>IEEE Access</a:t>
                      </a:r>
                    </a:p>
                  </a:txBody>
                  <a:tcPr/>
                </a:tc>
                <a:tc>
                  <a:txBody>
                    <a:bodyPr/>
                    <a:lstStyle/>
                    <a:p>
                      <a:pPr marL="285750" indent="-285750">
                        <a:buFont typeface="Arial" panose="020B0604020202020204" pitchFamily="34" charset="0"/>
                        <a:buChar char="•"/>
                      </a:pPr>
                      <a:r>
                        <a:rPr lang="en-US" sz="1400" dirty="0"/>
                        <a:t>How to understand a complicated website. </a:t>
                      </a:r>
                    </a:p>
                    <a:p>
                      <a:pPr marL="285750" indent="-285750">
                        <a:buFont typeface="Arial" panose="020B0604020202020204" pitchFamily="34" charset="0"/>
                        <a:buChar char="•"/>
                      </a:pPr>
                      <a:r>
                        <a:rPr lang="en-US" sz="1400" dirty="0"/>
                        <a:t>Studies related to different web scraping techniques.</a:t>
                      </a:r>
                    </a:p>
                    <a:p>
                      <a:pPr marL="285750" indent="-285750">
                        <a:buFont typeface="Arial" panose="020B0604020202020204" pitchFamily="34" charset="0"/>
                        <a:buChar char="•"/>
                      </a:pPr>
                      <a:r>
                        <a:rPr lang="en-US" sz="1400" dirty="0"/>
                        <a:t>Technique used: </a:t>
                      </a:r>
                      <a:r>
                        <a:rPr lang="en-US" sz="1400" dirty="0" err="1"/>
                        <a:t>UzunExt</a:t>
                      </a:r>
                      <a:r>
                        <a:rPr lang="en-US" sz="1400" dirty="0"/>
                        <a:t>.</a:t>
                      </a:r>
                      <a:endParaRPr lang="en-IN" sz="1400" dirty="0"/>
                    </a:p>
                  </a:txBody>
                  <a:tcPr/>
                </a:tc>
                <a:tc>
                  <a:txBody>
                    <a:bodyPr/>
                    <a:lstStyle/>
                    <a:p>
                      <a:pPr marL="285750" indent="-285750">
                        <a:buFont typeface="Arial" panose="020B0604020202020204" pitchFamily="34" charset="0"/>
                        <a:buChar char="•"/>
                      </a:pPr>
                      <a:r>
                        <a:rPr lang="en-US" sz="1400" dirty="0"/>
                        <a:t>Improving time efficiency of data extraction.</a:t>
                      </a:r>
                    </a:p>
                    <a:p>
                      <a:pPr marL="285750" indent="-285750">
                        <a:buFont typeface="Arial" panose="020B0604020202020204" pitchFamily="34" charset="0"/>
                        <a:buChar char="•"/>
                      </a:pPr>
                      <a:r>
                        <a:rPr lang="en-US" sz="1400" dirty="0"/>
                        <a:t>Exceptional speed will increases.</a:t>
                      </a:r>
                    </a:p>
                    <a:p>
                      <a:pPr marL="285750" indent="-285750">
                        <a:buFont typeface="Arial" panose="020B0604020202020204" pitchFamily="34" charset="0"/>
                        <a:buChar char="•"/>
                      </a:pPr>
                      <a:r>
                        <a:rPr lang="en-US" sz="1400" dirty="0"/>
                        <a:t>Minimal code overhead.</a:t>
                      </a:r>
                      <a:endParaRPr lang="en-IN" sz="1400" dirty="0"/>
                    </a:p>
                  </a:txBody>
                  <a:tcPr/>
                </a:tc>
                <a:tc>
                  <a:txBody>
                    <a:bodyPr/>
                    <a:lstStyle/>
                    <a:p>
                      <a:pPr marL="285750" indent="-285750">
                        <a:buFont typeface="Arial" panose="020B0604020202020204" pitchFamily="34" charset="0"/>
                        <a:buChar char="•"/>
                      </a:pPr>
                      <a:r>
                        <a:rPr lang="en-US" sz="1400" dirty="0"/>
                        <a:t>Handling of Complex HTML Structures.</a:t>
                      </a:r>
                    </a:p>
                    <a:p>
                      <a:pPr marL="285750" indent="-285750">
                        <a:buFont typeface="Arial" panose="020B0604020202020204" pitchFamily="34" charset="0"/>
                        <a:buChar char="•"/>
                      </a:pPr>
                      <a:r>
                        <a:rPr lang="en-US" sz="1400" dirty="0"/>
                        <a:t> Vulnerability to HTML Changes.</a:t>
                      </a:r>
                    </a:p>
                    <a:p>
                      <a:pPr marL="285750" indent="-285750">
                        <a:buFont typeface="Arial" panose="020B0604020202020204" pitchFamily="34" charset="0"/>
                        <a:buChar char="•"/>
                      </a:pPr>
                      <a:r>
                        <a:rPr lang="en-US" sz="1400" dirty="0"/>
                        <a:t> Versatility Across Websites.</a:t>
                      </a:r>
                      <a:endParaRPr lang="en-IN" sz="1400" dirty="0"/>
                    </a:p>
                  </a:txBody>
                  <a:tcPr/>
                </a:tc>
                <a:extLst>
                  <a:ext uri="{0D108BD9-81ED-4DB2-BD59-A6C34878D82A}">
                    <a16:rowId xmlns:a16="http://schemas.microsoft.com/office/drawing/2014/main" val="2889135837"/>
                  </a:ext>
                </a:extLst>
              </a:tr>
              <a:tr h="1690977">
                <a:tc>
                  <a:txBody>
                    <a:bodyPr/>
                    <a:lstStyle/>
                    <a:p>
                      <a:r>
                        <a:rPr lang="en-US" sz="1400" dirty="0"/>
                        <a:t>COVID-Scraper: An Open-Source Toolset for Automatically Scraping and Processing Global Multi-Scale Spatiotemporal COVID-19 Records</a:t>
                      </a:r>
                      <a:endParaRPr lang="en-IN" sz="1400" dirty="0"/>
                    </a:p>
                  </a:txBody>
                  <a:tcPr/>
                </a:tc>
                <a:tc>
                  <a:txBody>
                    <a:bodyPr/>
                    <a:lstStyle/>
                    <a:p>
                      <a:r>
                        <a:rPr lang="en-IN" sz="1400" dirty="0"/>
                        <a:t>2021</a:t>
                      </a:r>
                    </a:p>
                  </a:txBody>
                  <a:tcPr/>
                </a:tc>
                <a:tc>
                  <a:txBody>
                    <a:bodyPr/>
                    <a:lstStyle/>
                    <a:p>
                      <a:r>
                        <a:rPr lang="en-IN" sz="1400" dirty="0"/>
                        <a:t>HAI LAN  , DEXUAN SHA ANUSHA SRIRENGANATH MALARVIZHI, YI LIU  , YUN LI, NADINE, ZIFU WANG, JINGCHAO YANG , AND CHAOWEI PHIL YANG </a:t>
                      </a:r>
                    </a:p>
                  </a:txBody>
                  <a:tcPr/>
                </a:tc>
                <a:tc>
                  <a:txBody>
                    <a:bodyPr/>
                    <a:lstStyle/>
                    <a:p>
                      <a:r>
                        <a:rPr lang="en-IN" sz="1400" dirty="0"/>
                        <a:t>IEEE Access</a:t>
                      </a:r>
                    </a:p>
                  </a:txBody>
                  <a:tcPr/>
                </a:tc>
                <a:tc>
                  <a:txBody>
                    <a:bodyPr/>
                    <a:lstStyle/>
                    <a:p>
                      <a:pPr marL="285750" indent="-285750">
                        <a:buFont typeface="Arial" panose="020B0604020202020204" pitchFamily="34" charset="0"/>
                        <a:buChar char="•"/>
                      </a:pPr>
                      <a:r>
                        <a:rPr lang="en-IN" sz="1400" dirty="0"/>
                        <a:t>This paper mainly focuses on how to scrap data from different sources dealing with structured and unstructured data</a:t>
                      </a:r>
                    </a:p>
                  </a:txBody>
                  <a:tcPr/>
                </a:tc>
                <a:tc>
                  <a:txBody>
                    <a:bodyPr/>
                    <a:lstStyle/>
                    <a:p>
                      <a:pPr marL="285750" indent="-285750">
                        <a:buFont typeface="Arial" panose="020B0604020202020204" pitchFamily="34" charset="0"/>
                        <a:buChar char="•"/>
                      </a:pPr>
                      <a:r>
                        <a:rPr lang="en-IN" sz="1400" dirty="0"/>
                        <a:t>Developed a tools for scraping which is very much flexible and scalable.</a:t>
                      </a:r>
                    </a:p>
                  </a:txBody>
                  <a:tcPr/>
                </a:tc>
                <a:tc>
                  <a:txBody>
                    <a:bodyPr/>
                    <a:lstStyle/>
                    <a:p>
                      <a:pPr marL="285750" indent="-285750">
                        <a:buFont typeface="Arial" panose="020B0604020202020204" pitchFamily="34" charset="0"/>
                        <a:buChar char="•"/>
                      </a:pPr>
                      <a:r>
                        <a:rPr lang="en-IN" sz="1400" dirty="0"/>
                        <a:t>The data quality control and validation is not fully automated because accuracy is not guaranteed.</a:t>
                      </a:r>
                    </a:p>
                  </a:txBody>
                  <a:tcPr/>
                </a:tc>
                <a:extLst>
                  <a:ext uri="{0D108BD9-81ED-4DB2-BD59-A6C34878D82A}">
                    <a16:rowId xmlns:a16="http://schemas.microsoft.com/office/drawing/2014/main" val="1178881279"/>
                  </a:ext>
                </a:extLst>
              </a:tr>
            </a:tbl>
          </a:graphicData>
        </a:graphic>
      </p:graphicFrame>
      <p:sp>
        <p:nvSpPr>
          <p:cNvPr id="7" name="TextBox 6">
            <a:extLst>
              <a:ext uri="{FF2B5EF4-FFF2-40B4-BE49-F238E27FC236}">
                <a16:creationId xmlns:a16="http://schemas.microsoft.com/office/drawing/2014/main" id="{0222CA2F-8CD9-A491-53EE-C780CCC1C28A}"/>
              </a:ext>
            </a:extLst>
          </p:cNvPr>
          <p:cNvSpPr txBox="1"/>
          <p:nvPr/>
        </p:nvSpPr>
        <p:spPr>
          <a:xfrm>
            <a:off x="11707906" y="0"/>
            <a:ext cx="1748117" cy="369332"/>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41838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1348155-CF91-02DB-1AF8-9CF050EF034D}"/>
              </a:ext>
            </a:extLst>
          </p:cNvPr>
          <p:cNvGraphicFramePr>
            <a:graphicFrameLocks noGrp="1"/>
          </p:cNvGraphicFramePr>
          <p:nvPr>
            <p:ph sz="half" idx="1"/>
            <p:extLst>
              <p:ext uri="{D42A27DB-BD31-4B8C-83A1-F6EECF244321}">
                <p14:modId xmlns:p14="http://schemas.microsoft.com/office/powerpoint/2010/main" val="1405172743"/>
              </p:ext>
            </p:extLst>
          </p:nvPr>
        </p:nvGraphicFramePr>
        <p:xfrm>
          <a:off x="613522" y="1271333"/>
          <a:ext cx="11295529" cy="5303520"/>
        </p:xfrm>
        <a:graphic>
          <a:graphicData uri="http://schemas.openxmlformats.org/drawingml/2006/table">
            <a:tbl>
              <a:tblPr firstRow="1" bandRow="1">
                <a:tableStyleId>{073A0DAA-6AF3-43AB-8588-CEC1D06C72B9}</a:tableStyleId>
              </a:tblPr>
              <a:tblGrid>
                <a:gridCol w="2035311">
                  <a:extLst>
                    <a:ext uri="{9D8B030D-6E8A-4147-A177-3AD203B41FA5}">
                      <a16:colId xmlns:a16="http://schemas.microsoft.com/office/drawing/2014/main" val="2852869063"/>
                    </a:ext>
                  </a:extLst>
                </a:gridCol>
                <a:gridCol w="636171">
                  <a:extLst>
                    <a:ext uri="{9D8B030D-6E8A-4147-A177-3AD203B41FA5}">
                      <a16:colId xmlns:a16="http://schemas.microsoft.com/office/drawing/2014/main" val="2341171474"/>
                    </a:ext>
                  </a:extLst>
                </a:gridCol>
                <a:gridCol w="1620371">
                  <a:extLst>
                    <a:ext uri="{9D8B030D-6E8A-4147-A177-3AD203B41FA5}">
                      <a16:colId xmlns:a16="http://schemas.microsoft.com/office/drawing/2014/main" val="1115954301"/>
                    </a:ext>
                  </a:extLst>
                </a:gridCol>
                <a:gridCol w="1362075">
                  <a:extLst>
                    <a:ext uri="{9D8B030D-6E8A-4147-A177-3AD203B41FA5}">
                      <a16:colId xmlns:a16="http://schemas.microsoft.com/office/drawing/2014/main" val="3570875284"/>
                    </a:ext>
                  </a:extLst>
                </a:gridCol>
                <a:gridCol w="1914525">
                  <a:extLst>
                    <a:ext uri="{9D8B030D-6E8A-4147-A177-3AD203B41FA5}">
                      <a16:colId xmlns:a16="http://schemas.microsoft.com/office/drawing/2014/main" val="2228610916"/>
                    </a:ext>
                  </a:extLst>
                </a:gridCol>
                <a:gridCol w="1745876">
                  <a:extLst>
                    <a:ext uri="{9D8B030D-6E8A-4147-A177-3AD203B41FA5}">
                      <a16:colId xmlns:a16="http://schemas.microsoft.com/office/drawing/2014/main" val="3223122039"/>
                    </a:ext>
                  </a:extLst>
                </a:gridCol>
                <a:gridCol w="1981200">
                  <a:extLst>
                    <a:ext uri="{9D8B030D-6E8A-4147-A177-3AD203B41FA5}">
                      <a16:colId xmlns:a16="http://schemas.microsoft.com/office/drawing/2014/main" val="418865488"/>
                    </a:ext>
                  </a:extLst>
                </a:gridCol>
              </a:tblGrid>
              <a:tr h="5715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Title of the paper</a:t>
                      </a:r>
                    </a:p>
                    <a:p>
                      <a:endParaRPr lang="en-IN" dirty="0"/>
                    </a:p>
                  </a:txBody>
                  <a:tcPr/>
                </a:tc>
                <a:tc>
                  <a:txBody>
                    <a:bodyPr/>
                    <a:lstStyle/>
                    <a:p>
                      <a:pPr algn="ctr"/>
                      <a:r>
                        <a:rPr lang="en-IN" dirty="0"/>
                        <a:t>Year</a:t>
                      </a:r>
                    </a:p>
                  </a:txBody>
                  <a:tcPr/>
                </a:tc>
                <a:tc>
                  <a:txBody>
                    <a:bodyPr/>
                    <a:lstStyle/>
                    <a:p>
                      <a:pPr algn="ctr"/>
                      <a:r>
                        <a:rPr lang="en-IN" dirty="0"/>
                        <a:t>Authors</a:t>
                      </a:r>
                    </a:p>
                  </a:txBody>
                  <a:tcPr/>
                </a:tc>
                <a:tc>
                  <a:txBody>
                    <a:bodyPr/>
                    <a:lstStyle/>
                    <a:p>
                      <a:pPr algn="ctr"/>
                      <a:r>
                        <a:rPr lang="en-IN" dirty="0"/>
                        <a:t>Publication</a:t>
                      </a:r>
                    </a:p>
                  </a:txBody>
                  <a:tcPr/>
                </a:tc>
                <a:tc>
                  <a:txBody>
                    <a:bodyPr/>
                    <a:lstStyle/>
                    <a:p>
                      <a:pPr algn="ctr"/>
                      <a:r>
                        <a:rPr lang="en-IN" dirty="0"/>
                        <a:t>Comments</a:t>
                      </a:r>
                    </a:p>
                  </a:txBody>
                  <a:tcPr/>
                </a:tc>
                <a:tc>
                  <a:txBody>
                    <a:bodyPr/>
                    <a:lstStyle/>
                    <a:p>
                      <a:pPr algn="ctr"/>
                      <a:r>
                        <a:rPr lang="en-IN" dirty="0"/>
                        <a:t>Advantages</a:t>
                      </a:r>
                    </a:p>
                  </a:txBody>
                  <a:tcPr/>
                </a:tc>
                <a:tc>
                  <a:txBody>
                    <a:bodyPr/>
                    <a:lstStyle/>
                    <a:p>
                      <a:pPr algn="ctr"/>
                      <a:r>
                        <a:rPr lang="en-IN" dirty="0"/>
                        <a:t>Drawbacks</a:t>
                      </a:r>
                    </a:p>
                  </a:txBody>
                  <a:tcPr/>
                </a:tc>
                <a:extLst>
                  <a:ext uri="{0D108BD9-81ED-4DB2-BD59-A6C34878D82A}">
                    <a16:rowId xmlns:a16="http://schemas.microsoft.com/office/drawing/2014/main" val="3412392146"/>
                  </a:ext>
                </a:extLst>
              </a:tr>
              <a:tr h="1605803">
                <a:tc>
                  <a:txBody>
                    <a:bodyPr/>
                    <a:lstStyle/>
                    <a:p>
                      <a:r>
                        <a:rPr lang="en-US" sz="1400" dirty="0"/>
                        <a:t>A Survey on Knowledge Graphs: Representation, Acquisition, and Applications</a:t>
                      </a:r>
                      <a:endParaRPr lang="en-IN" sz="1400" dirty="0"/>
                    </a:p>
                  </a:txBody>
                  <a:tcPr/>
                </a:tc>
                <a:tc>
                  <a:txBody>
                    <a:bodyPr/>
                    <a:lstStyle/>
                    <a:p>
                      <a:pPr algn="ctr"/>
                      <a:r>
                        <a:rPr lang="en-IN" sz="1400" dirty="0"/>
                        <a:t>2021</a:t>
                      </a:r>
                    </a:p>
                  </a:txBody>
                  <a:tcPr/>
                </a:tc>
                <a:tc>
                  <a:txBody>
                    <a:bodyPr/>
                    <a:lstStyle/>
                    <a:p>
                      <a:pPr algn="ctr"/>
                      <a:r>
                        <a:rPr lang="en-IN" sz="1400" dirty="0" err="1"/>
                        <a:t>Shaoxiong</a:t>
                      </a:r>
                      <a:r>
                        <a:rPr lang="en-IN" sz="1400" dirty="0"/>
                        <a:t> Ji , </a:t>
                      </a:r>
                      <a:r>
                        <a:rPr lang="en-IN" sz="1400" dirty="0" err="1"/>
                        <a:t>Shirui</a:t>
                      </a:r>
                      <a:r>
                        <a:rPr lang="en-IN" sz="1400" dirty="0"/>
                        <a:t> Pan,</a:t>
                      </a:r>
                      <a:r>
                        <a:rPr lang="fi-FI" sz="1400" dirty="0"/>
                        <a:t> Pekka Marttinen , and Philip S. Yu</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IEEE TRANSACTIONS ON NEURAL NETWORKS AND LEARNING SYSTEMS</a:t>
                      </a:r>
                      <a:endParaRPr lang="en-IN" sz="1400" dirty="0"/>
                    </a:p>
                  </a:txBody>
                  <a:tcPr/>
                </a:tc>
                <a:tc>
                  <a:txBody>
                    <a:bodyPr/>
                    <a:lstStyle/>
                    <a:p>
                      <a:pPr marL="285750" indent="-285750">
                        <a:buFont typeface="Arial" panose="020B0604020202020204" pitchFamily="34" charset="0"/>
                        <a:buChar char="•"/>
                      </a:pPr>
                      <a:r>
                        <a:rPr lang="en-US" sz="1400" dirty="0"/>
                        <a:t>The paper's strength lies in its thorough coverage of recent advancements and emerging trends in knowledge graph research.</a:t>
                      </a:r>
                      <a:endParaRPr lang="en-IN" sz="1400" dirty="0"/>
                    </a:p>
                  </a:txBody>
                  <a:tcPr/>
                </a:tc>
                <a:tc>
                  <a:txBody>
                    <a:bodyPr/>
                    <a:lstStyle/>
                    <a:p>
                      <a:pPr marL="285750" indent="-285750">
                        <a:buFont typeface="Arial" panose="020B0604020202020204" pitchFamily="34" charset="0"/>
                        <a:buChar char="•"/>
                      </a:pPr>
                      <a:r>
                        <a:rPr lang="en-US" sz="1400" dirty="0"/>
                        <a:t>Comprehensive Review of Knowledge Graph Research</a:t>
                      </a:r>
                    </a:p>
                    <a:p>
                      <a:pPr marL="285750" indent="-285750">
                        <a:buFont typeface="Arial" panose="020B0604020202020204" pitchFamily="34" charset="0"/>
                        <a:buChar char="•"/>
                      </a:pPr>
                      <a:r>
                        <a:rPr lang="en-IN" sz="1400" dirty="0"/>
                        <a:t>Structured Categorization and Taxonomies</a:t>
                      </a:r>
                    </a:p>
                  </a:txBody>
                  <a:tcPr/>
                </a:tc>
                <a:tc>
                  <a:txBody>
                    <a:bodyPr/>
                    <a:lstStyle/>
                    <a:p>
                      <a:pPr marL="285750" indent="-285750">
                        <a:buFont typeface="Arial" panose="020B0604020202020204" pitchFamily="34" charset="0"/>
                        <a:buChar char="•"/>
                      </a:pPr>
                      <a:r>
                        <a:rPr lang="en-US" sz="1400" dirty="0"/>
                        <a:t>Complexity and Accessibility of Advanced Topics.</a:t>
                      </a:r>
                    </a:p>
                    <a:p>
                      <a:pPr marL="285750" indent="-285750">
                        <a:buFont typeface="Arial" panose="020B0604020202020204" pitchFamily="34" charset="0"/>
                        <a:buChar char="•"/>
                      </a:pPr>
                      <a:r>
                        <a:rPr lang="en-US" sz="1400" dirty="0"/>
                        <a:t>Potential Lack of Specific Focus.</a:t>
                      </a:r>
                      <a:endParaRPr lang="en-IN" sz="1400" dirty="0"/>
                    </a:p>
                  </a:txBody>
                  <a:tcPr/>
                </a:tc>
                <a:extLst>
                  <a:ext uri="{0D108BD9-81ED-4DB2-BD59-A6C34878D82A}">
                    <a16:rowId xmlns:a16="http://schemas.microsoft.com/office/drawing/2014/main" val="723294015"/>
                  </a:ext>
                </a:extLst>
              </a:tr>
              <a:tr h="16058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Cambria"/>
                        </a:rPr>
                        <a:t>Research on medical question answering system based on knowledge graph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Cambria"/>
                        </a:rPr>
                        <a:t>2021</a:t>
                      </a:r>
                    </a:p>
                  </a:txBody>
                  <a:tcPr/>
                </a:tc>
                <a:tc>
                  <a:txBody>
                    <a:bodyPr/>
                    <a:lstStyle/>
                    <a:p>
                      <a:pPr algn="l" rtl="0" fontAlgn="auto"/>
                      <a:r>
                        <a:rPr lang="en-US" sz="1400" dirty="0" err="1">
                          <a:effectLst/>
                          <a:latin typeface="Cambria"/>
                        </a:rPr>
                        <a:t>Zhhixue</a:t>
                      </a:r>
                      <a:r>
                        <a:rPr lang="en-US" sz="1400" dirty="0">
                          <a:effectLst/>
                          <a:latin typeface="Cambria"/>
                        </a:rPr>
                        <a:t> Jiang, </a:t>
                      </a:r>
                      <a:r>
                        <a:rPr lang="en-US" sz="1400" dirty="0" err="1">
                          <a:effectLst/>
                          <a:latin typeface="Cambria"/>
                        </a:rPr>
                        <a:t>Chengying</a:t>
                      </a:r>
                      <a:r>
                        <a:rPr lang="en-US" sz="1400" dirty="0">
                          <a:effectLst/>
                          <a:latin typeface="Cambria"/>
                        </a:rPr>
                        <a:t> Chi, And </a:t>
                      </a:r>
                    </a:p>
                    <a:p>
                      <a:pPr lvl="0" algn="l">
                        <a:buNone/>
                      </a:pPr>
                      <a:r>
                        <a:rPr lang="en-US" sz="1400" dirty="0" err="1">
                          <a:effectLst/>
                          <a:latin typeface="Cambria"/>
                        </a:rPr>
                        <a:t>Yunyun</a:t>
                      </a:r>
                      <a:r>
                        <a:rPr lang="en-US" sz="1400" dirty="0">
                          <a:effectLst/>
                          <a:latin typeface="Cambria"/>
                        </a:rPr>
                        <a:t> </a:t>
                      </a:r>
                      <a:r>
                        <a:rPr lang="en-US" sz="1400" dirty="0" err="1">
                          <a:effectLst/>
                          <a:latin typeface="Cambria"/>
                        </a:rPr>
                        <a:t>Ahan</a:t>
                      </a:r>
                      <a:endParaRPr lang="en-US" sz="1400" dirty="0">
                        <a:effectLst/>
                        <a:latin typeface="Cambri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Cambria"/>
                        </a:rPr>
                        <a:t>IEEE Access</a:t>
                      </a:r>
                    </a:p>
                  </a:txBody>
                  <a:tcPr/>
                </a:tc>
                <a:tc>
                  <a:txBody>
                    <a:bodyPr/>
                    <a:lstStyle/>
                    <a:p>
                      <a:pPr marL="285750" indent="-285750" algn="l" rtl="0" fontAlgn="auto">
                        <a:buFont typeface="Arial"/>
                        <a:buChar char="•"/>
                      </a:pPr>
                      <a:r>
                        <a:rPr lang="en-US" sz="1400" dirty="0">
                          <a:effectLst/>
                          <a:latin typeface="Cambria"/>
                        </a:rPr>
                        <a:t>An explanation which is fully based on knowledge graph &amp; also query Q&amp;A system. </a:t>
                      </a:r>
                    </a:p>
                    <a:p>
                      <a:pPr marL="285750" lvl="0" indent="-285750" algn="l">
                        <a:buFont typeface="Arial"/>
                        <a:buChar char="•"/>
                      </a:pPr>
                      <a:r>
                        <a:rPr lang="en-US" sz="1400" dirty="0">
                          <a:effectLst/>
                          <a:latin typeface="Cambria"/>
                        </a:rPr>
                        <a:t>An experiment based on Knowledge Graph &amp; Query System.</a:t>
                      </a:r>
                    </a:p>
                  </a:txBody>
                  <a:tcPr/>
                </a:tc>
                <a:tc>
                  <a:txBody>
                    <a:bodyPr/>
                    <a:lstStyle/>
                    <a:p>
                      <a:pPr marL="285750" indent="-285750">
                        <a:buFont typeface="Arial" panose="020B0604020202020204" pitchFamily="34" charset="0"/>
                        <a:buChar char="•"/>
                      </a:pPr>
                      <a:r>
                        <a:rPr lang="en-IN" sz="1400" dirty="0">
                          <a:latin typeface="Cambria" panose="02040503050406030204" pitchFamily="18" charset="0"/>
                          <a:ea typeface="Cambria" panose="02040503050406030204" pitchFamily="18" charset="0"/>
                        </a:rPr>
                        <a:t>A Detailed Research on Knowledge graph and question answering system  was given.</a:t>
                      </a:r>
                    </a:p>
                    <a:p>
                      <a:pPr marL="285750" indent="-285750">
                        <a:buFont typeface="Arial" panose="020B0604020202020204" pitchFamily="34" charset="0"/>
                        <a:buChar char="•"/>
                      </a:pPr>
                      <a:r>
                        <a:rPr lang="en-IN" sz="1400" dirty="0">
                          <a:latin typeface="Cambria" panose="02040503050406030204" pitchFamily="18" charset="0"/>
                          <a:ea typeface="Cambria" panose="02040503050406030204" pitchFamily="18" charset="0"/>
                        </a:rPr>
                        <a:t>Complete idea about  data acquisition and information extraction.</a:t>
                      </a:r>
                    </a:p>
                  </a:txBody>
                  <a:tcPr/>
                </a:tc>
                <a:tc>
                  <a:txBody>
                    <a:bodyPr/>
                    <a:lstStyle/>
                    <a:p>
                      <a:pPr marL="285750" indent="-285750">
                        <a:buFont typeface="Arial" panose="020B0604020202020204" pitchFamily="34" charset="0"/>
                        <a:buChar char="•"/>
                      </a:pPr>
                      <a:r>
                        <a:rPr lang="en-IN" sz="1400" dirty="0">
                          <a:latin typeface="Cambria" panose="02040503050406030204" pitchFamily="18" charset="0"/>
                          <a:ea typeface="Cambria" panose="02040503050406030204" pitchFamily="18" charset="0"/>
                        </a:rPr>
                        <a:t>The attribute from the data are very less only drug , symptom and disease names are considered </a:t>
                      </a:r>
                    </a:p>
                    <a:p>
                      <a:pPr marL="285750" indent="-285750">
                        <a:buFont typeface="Arial" panose="020B0604020202020204" pitchFamily="34" charset="0"/>
                        <a:buChar char="•"/>
                      </a:pPr>
                      <a:r>
                        <a:rPr lang="en-IN" sz="1400" dirty="0">
                          <a:latin typeface="Cambria" panose="02040503050406030204" pitchFamily="18" charset="0"/>
                          <a:ea typeface="Cambria" panose="02040503050406030204" pitchFamily="18" charset="0"/>
                        </a:rPr>
                        <a:t>The accuracy of the question and answering system is less</a:t>
                      </a:r>
                    </a:p>
                  </a:txBody>
                  <a:tcPr/>
                </a:tc>
                <a:extLst>
                  <a:ext uri="{0D108BD9-81ED-4DB2-BD59-A6C34878D82A}">
                    <a16:rowId xmlns:a16="http://schemas.microsoft.com/office/drawing/2014/main" val="2066568578"/>
                  </a:ext>
                </a:extLst>
              </a:tr>
            </a:tbl>
          </a:graphicData>
        </a:graphic>
      </p:graphicFrame>
      <p:sp>
        <p:nvSpPr>
          <p:cNvPr id="2" name="Title 1"/>
          <p:cNvSpPr>
            <a:spLocks noGrp="1"/>
          </p:cNvSpPr>
          <p:nvPr>
            <p:ph type="title"/>
          </p:nvPr>
        </p:nvSpPr>
        <p:spPr>
          <a:xfrm>
            <a:off x="197224" y="582232"/>
            <a:ext cx="1927412" cy="559080"/>
          </a:xfrm>
        </p:spPr>
        <p:txBody>
          <a:bodyPr>
            <a:normAutofit fontScale="90000"/>
          </a:bodyPr>
          <a:lstStyle/>
          <a:p>
            <a:r>
              <a:rPr lang="en-US" dirty="0">
                <a:solidFill>
                  <a:schemeClr val="bg1"/>
                </a:solidFill>
              </a:rPr>
              <a:t>Cont..</a:t>
            </a:r>
          </a:p>
        </p:txBody>
      </p:sp>
      <p:sp>
        <p:nvSpPr>
          <p:cNvPr id="7" name="TextBox 6">
            <a:extLst>
              <a:ext uri="{FF2B5EF4-FFF2-40B4-BE49-F238E27FC236}">
                <a16:creationId xmlns:a16="http://schemas.microsoft.com/office/drawing/2014/main" id="{634ED669-B04F-C9E0-CAF3-BCD6F73CEE7C}"/>
              </a:ext>
            </a:extLst>
          </p:cNvPr>
          <p:cNvSpPr txBox="1"/>
          <p:nvPr/>
        </p:nvSpPr>
        <p:spPr>
          <a:xfrm>
            <a:off x="11743764" y="91134"/>
            <a:ext cx="1748117"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194988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21AC507-630D-C87A-ECA5-17560224A995}"/>
              </a:ext>
            </a:extLst>
          </p:cNvPr>
          <p:cNvSpPr>
            <a:spLocks noGrp="1"/>
          </p:cNvSpPr>
          <p:nvPr>
            <p:ph type="subTitle" idx="1"/>
          </p:nvPr>
        </p:nvSpPr>
        <p:spPr>
          <a:xfrm>
            <a:off x="170330" y="536414"/>
            <a:ext cx="11743764" cy="6142292"/>
          </a:xfrm>
        </p:spPr>
        <p:txBody>
          <a:bodyPr/>
          <a:lstStyle/>
          <a:p>
            <a:endParaRPr lang="en-IN" dirty="0"/>
          </a:p>
        </p:txBody>
      </p:sp>
      <p:graphicFrame>
        <p:nvGraphicFramePr>
          <p:cNvPr id="4" name="Table 3">
            <a:extLst>
              <a:ext uri="{FF2B5EF4-FFF2-40B4-BE49-F238E27FC236}">
                <a16:creationId xmlns:a16="http://schemas.microsoft.com/office/drawing/2014/main" id="{AF6D56D4-D1B6-7B63-B4E4-024EB7AE2612}"/>
              </a:ext>
            </a:extLst>
          </p:cNvPr>
          <p:cNvGraphicFramePr>
            <a:graphicFrameLocks noGrp="1"/>
          </p:cNvGraphicFramePr>
          <p:nvPr>
            <p:extLst>
              <p:ext uri="{D42A27DB-BD31-4B8C-83A1-F6EECF244321}">
                <p14:modId xmlns:p14="http://schemas.microsoft.com/office/powerpoint/2010/main" val="995138524"/>
              </p:ext>
            </p:extLst>
          </p:nvPr>
        </p:nvGraphicFramePr>
        <p:xfrm>
          <a:off x="116542" y="536414"/>
          <a:ext cx="11851340" cy="6126480"/>
        </p:xfrm>
        <a:graphic>
          <a:graphicData uri="http://schemas.openxmlformats.org/drawingml/2006/table">
            <a:tbl>
              <a:tblPr firstRow="1" bandRow="1">
                <a:tableStyleId>{073A0DAA-6AF3-43AB-8588-CEC1D06C72B9}</a:tableStyleId>
              </a:tblPr>
              <a:tblGrid>
                <a:gridCol w="1915144">
                  <a:extLst>
                    <a:ext uri="{9D8B030D-6E8A-4147-A177-3AD203B41FA5}">
                      <a16:colId xmlns:a16="http://schemas.microsoft.com/office/drawing/2014/main" val="3230281717"/>
                    </a:ext>
                  </a:extLst>
                </a:gridCol>
                <a:gridCol w="657726">
                  <a:extLst>
                    <a:ext uri="{9D8B030D-6E8A-4147-A177-3AD203B41FA5}">
                      <a16:colId xmlns:a16="http://schemas.microsoft.com/office/drawing/2014/main" val="1281280619"/>
                    </a:ext>
                  </a:extLst>
                </a:gridCol>
                <a:gridCol w="1400175">
                  <a:extLst>
                    <a:ext uri="{9D8B030D-6E8A-4147-A177-3AD203B41FA5}">
                      <a16:colId xmlns:a16="http://schemas.microsoft.com/office/drawing/2014/main" val="717022364"/>
                    </a:ext>
                  </a:extLst>
                </a:gridCol>
                <a:gridCol w="1609725">
                  <a:extLst>
                    <a:ext uri="{9D8B030D-6E8A-4147-A177-3AD203B41FA5}">
                      <a16:colId xmlns:a16="http://schemas.microsoft.com/office/drawing/2014/main" val="4216064601"/>
                    </a:ext>
                  </a:extLst>
                </a:gridCol>
                <a:gridCol w="2768413">
                  <a:extLst>
                    <a:ext uri="{9D8B030D-6E8A-4147-A177-3AD203B41FA5}">
                      <a16:colId xmlns:a16="http://schemas.microsoft.com/office/drawing/2014/main" val="2644064183"/>
                    </a:ext>
                  </a:extLst>
                </a:gridCol>
                <a:gridCol w="1609725">
                  <a:extLst>
                    <a:ext uri="{9D8B030D-6E8A-4147-A177-3AD203B41FA5}">
                      <a16:colId xmlns:a16="http://schemas.microsoft.com/office/drawing/2014/main" val="3031527653"/>
                    </a:ext>
                  </a:extLst>
                </a:gridCol>
                <a:gridCol w="1890432">
                  <a:extLst>
                    <a:ext uri="{9D8B030D-6E8A-4147-A177-3AD203B41FA5}">
                      <a16:colId xmlns:a16="http://schemas.microsoft.com/office/drawing/2014/main" val="260418188"/>
                    </a:ext>
                  </a:extLst>
                </a:gridCol>
              </a:tblGrid>
              <a:tr h="461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Title of the paper</a:t>
                      </a:r>
                    </a:p>
                    <a:p>
                      <a:endParaRPr lang="en-IN" sz="1400" dirty="0"/>
                    </a:p>
                  </a:txBody>
                  <a:tcPr/>
                </a:tc>
                <a:tc>
                  <a:txBody>
                    <a:bodyPr/>
                    <a:lstStyle/>
                    <a:p>
                      <a:r>
                        <a:rPr lang="en-IN" sz="1400" dirty="0"/>
                        <a:t>Year</a:t>
                      </a:r>
                    </a:p>
                  </a:txBody>
                  <a:tcPr/>
                </a:tc>
                <a:tc>
                  <a:txBody>
                    <a:bodyPr/>
                    <a:lstStyle/>
                    <a:p>
                      <a:r>
                        <a:rPr lang="en-IN" sz="1400" dirty="0"/>
                        <a:t>Authors</a:t>
                      </a:r>
                    </a:p>
                  </a:txBody>
                  <a:tcPr/>
                </a:tc>
                <a:tc>
                  <a:txBody>
                    <a:bodyPr/>
                    <a:lstStyle/>
                    <a:p>
                      <a:r>
                        <a:rPr lang="en-IN" sz="1400" dirty="0"/>
                        <a:t>Publication</a:t>
                      </a:r>
                    </a:p>
                  </a:txBody>
                  <a:tcPr/>
                </a:tc>
                <a:tc>
                  <a:txBody>
                    <a:bodyPr/>
                    <a:lstStyle/>
                    <a:p>
                      <a:r>
                        <a:rPr lang="en-IN" sz="1400" dirty="0"/>
                        <a:t>Comments</a:t>
                      </a:r>
                    </a:p>
                  </a:txBody>
                  <a:tcPr/>
                </a:tc>
                <a:tc>
                  <a:txBody>
                    <a:bodyPr/>
                    <a:lstStyle/>
                    <a:p>
                      <a:r>
                        <a:rPr lang="en-IN" sz="1400" dirty="0"/>
                        <a:t>Advantages</a:t>
                      </a:r>
                    </a:p>
                  </a:txBody>
                  <a:tcPr/>
                </a:tc>
                <a:tc>
                  <a:txBody>
                    <a:bodyPr/>
                    <a:lstStyle/>
                    <a:p>
                      <a:r>
                        <a:rPr lang="en-IN" sz="1400" dirty="0"/>
                        <a:t>Drawbacks</a:t>
                      </a:r>
                    </a:p>
                  </a:txBody>
                  <a:tcPr/>
                </a:tc>
                <a:extLst>
                  <a:ext uri="{0D108BD9-81ED-4DB2-BD59-A6C34878D82A}">
                    <a16:rowId xmlns:a16="http://schemas.microsoft.com/office/drawing/2014/main" val="3897730251"/>
                  </a:ext>
                </a:extLst>
              </a:tr>
              <a:tr h="1789935">
                <a:tc>
                  <a:txBody>
                    <a:bodyPr/>
                    <a:lstStyle/>
                    <a:p>
                      <a:r>
                        <a:rPr lang="en-US" sz="1400" dirty="0"/>
                        <a:t>Towards electronic health record-based medical knowledge graph construction, completion, and applications: A literature study.</a:t>
                      </a:r>
                      <a:endParaRPr lang="en-IN" sz="1400" dirty="0"/>
                    </a:p>
                  </a:txBody>
                  <a:tcPr/>
                </a:tc>
                <a:tc>
                  <a:txBody>
                    <a:bodyPr/>
                    <a:lstStyle/>
                    <a:p>
                      <a:r>
                        <a:rPr lang="en-IN" sz="1400" dirty="0"/>
                        <a:t>2023</a:t>
                      </a:r>
                    </a:p>
                  </a:txBody>
                  <a:tcPr/>
                </a:tc>
                <a:tc>
                  <a:txBody>
                    <a:bodyPr/>
                    <a:lstStyle/>
                    <a:p>
                      <a:r>
                        <a:rPr lang="en-IN" sz="1400" dirty="0"/>
                        <a:t>Lino Murali </a:t>
                      </a:r>
                      <a:r>
                        <a:rPr lang="en-IN" sz="1400" dirty="0" err="1"/>
                        <a:t>a,c</a:t>
                      </a:r>
                      <a:r>
                        <a:rPr lang="en-IN" sz="1400" dirty="0"/>
                        <a:t> , G. </a:t>
                      </a:r>
                      <a:r>
                        <a:rPr lang="en-IN" sz="1400" dirty="0" err="1"/>
                        <a:t>Gopakumar</a:t>
                      </a:r>
                      <a:r>
                        <a:rPr lang="en-IN" sz="1400" dirty="0"/>
                        <a:t> b , </a:t>
                      </a:r>
                      <a:r>
                        <a:rPr lang="en-IN" sz="1400" dirty="0" err="1"/>
                        <a:t>Daleesha</a:t>
                      </a:r>
                      <a:r>
                        <a:rPr lang="en-IN" sz="1400" dirty="0"/>
                        <a:t> M. Viswanathan c , Prema </a:t>
                      </a:r>
                      <a:r>
                        <a:rPr lang="en-IN" sz="1400" dirty="0" err="1"/>
                        <a:t>Nedungadi</a:t>
                      </a:r>
                      <a:r>
                        <a:rPr lang="en-IN" sz="1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Elsevier Journal of Bio medical information's</a:t>
                      </a:r>
                    </a:p>
                    <a:p>
                      <a:endParaRPr lang="en-IN" sz="1400" dirty="0"/>
                    </a:p>
                  </a:txBody>
                  <a:tcPr/>
                </a:tc>
                <a:tc>
                  <a:txBody>
                    <a:bodyPr/>
                    <a:lstStyle/>
                    <a:p>
                      <a:pPr marL="285750" indent="-285750">
                        <a:buFont typeface="Arial" panose="020B0604020202020204" pitchFamily="34" charset="0"/>
                        <a:buChar char="•"/>
                      </a:pPr>
                      <a:r>
                        <a:rPr lang="en-US" sz="1400" dirty="0"/>
                        <a:t>The use of medical knowledge graphs has the potential to improve healthcare outcomes by extracting new links and hidden patterns from health data sources.</a:t>
                      </a:r>
                    </a:p>
                    <a:p>
                      <a:pPr marL="285750" indent="-285750">
                        <a:buFont typeface="Arial" panose="020B0604020202020204" pitchFamily="34" charset="0"/>
                        <a:buChar char="•"/>
                      </a:pPr>
                      <a:r>
                        <a:rPr lang="en-US" sz="1400" dirty="0"/>
                        <a:t>Challenges faced during construction of EHR- based knowledge graph</a:t>
                      </a:r>
                      <a:endParaRPr lang="en-IN" sz="1400" dirty="0"/>
                    </a:p>
                  </a:txBody>
                  <a:tcPr/>
                </a:tc>
                <a:tc>
                  <a:txBody>
                    <a:bodyPr/>
                    <a:lstStyle/>
                    <a:p>
                      <a:pPr marL="285750" indent="-285750">
                        <a:buFont typeface="Arial" panose="020B0604020202020204" pitchFamily="34" charset="0"/>
                        <a:buChar char="•"/>
                      </a:pPr>
                      <a:r>
                        <a:rPr lang="en-US" sz="1400" dirty="0"/>
                        <a:t>Different approaches of creating medical knowledge graph and their applications.</a:t>
                      </a:r>
                    </a:p>
                    <a:p>
                      <a:pPr marL="285750" indent="-285750">
                        <a:buFont typeface="Arial" panose="020B0604020202020204" pitchFamily="34" charset="0"/>
                        <a:buChar char="•"/>
                      </a:pPr>
                      <a:endParaRPr lang="en-IN" sz="1400" dirty="0"/>
                    </a:p>
                  </a:txBody>
                  <a:tcPr/>
                </a:tc>
                <a:tc>
                  <a:txBody>
                    <a:bodyPr/>
                    <a:lstStyle/>
                    <a:p>
                      <a:pPr marL="285750" indent="-285750">
                        <a:buFont typeface="Arial" panose="020B0604020202020204" pitchFamily="34" charset="0"/>
                        <a:buChar char="•"/>
                      </a:pPr>
                      <a:r>
                        <a:rPr lang="en-US" sz="1400" dirty="0"/>
                        <a:t>Some EHR being physical &amp; unstructured can be a challenging in collection of data.</a:t>
                      </a:r>
                      <a:endParaRPr lang="en-IN" sz="1400" dirty="0"/>
                    </a:p>
                  </a:txBody>
                  <a:tcPr/>
                </a:tc>
                <a:extLst>
                  <a:ext uri="{0D108BD9-81ED-4DB2-BD59-A6C34878D82A}">
                    <a16:rowId xmlns:a16="http://schemas.microsoft.com/office/drawing/2014/main" val="3407812682"/>
                  </a:ext>
                </a:extLst>
              </a:tr>
              <a:tr h="773982">
                <a:tc>
                  <a:txBody>
                    <a:bodyPr/>
                    <a:lstStyle/>
                    <a:p>
                      <a:r>
                        <a:rPr lang="en-US" sz="1400" dirty="0"/>
                        <a:t>Complex Knowledge Base Question Answering: A Survey</a:t>
                      </a:r>
                      <a:endParaRPr lang="en-IN" sz="1400" dirty="0"/>
                    </a:p>
                  </a:txBody>
                  <a:tcPr/>
                </a:tc>
                <a:tc>
                  <a:txBody>
                    <a:bodyPr/>
                    <a:lstStyle/>
                    <a:p>
                      <a:r>
                        <a:rPr lang="en-IN" sz="1400" dirty="0"/>
                        <a:t>2022</a:t>
                      </a:r>
                    </a:p>
                  </a:txBody>
                  <a:tcPr/>
                </a:tc>
                <a:tc>
                  <a:txBody>
                    <a:bodyPr/>
                    <a:lstStyle/>
                    <a:p>
                      <a:r>
                        <a:rPr lang="en-IN" sz="1400" dirty="0" err="1"/>
                        <a:t>Yunshi</a:t>
                      </a:r>
                      <a:r>
                        <a:rPr lang="en-IN" sz="1400" dirty="0"/>
                        <a:t> Lan, </a:t>
                      </a:r>
                      <a:r>
                        <a:rPr lang="en-IN" sz="1400" dirty="0" err="1"/>
                        <a:t>Gaole</a:t>
                      </a:r>
                      <a:r>
                        <a:rPr lang="en-IN" sz="1400" dirty="0"/>
                        <a:t> He , </a:t>
                      </a:r>
                      <a:r>
                        <a:rPr lang="en-IN" sz="1400" dirty="0" err="1"/>
                        <a:t>Jinhao</a:t>
                      </a:r>
                      <a:r>
                        <a:rPr lang="en-IN" sz="1400" dirty="0"/>
                        <a:t> Jiang, Jing Jiang, Wayne Xin Zhao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IEEE TRANSACTIONS ON KNOWLEDGE AND DATA ENGINEERING</a:t>
                      </a:r>
                      <a:endParaRPr lang="en-IN" sz="1400" dirty="0"/>
                    </a:p>
                  </a:txBody>
                  <a:tcPr/>
                </a:tc>
                <a:tc>
                  <a:txBody>
                    <a:bodyPr/>
                    <a:lstStyle/>
                    <a:p>
                      <a:pPr marL="285750" indent="-285750">
                        <a:buFont typeface="Arial" panose="020B0604020202020204" pitchFamily="34" charset="0"/>
                        <a:buChar char="•"/>
                      </a:pPr>
                      <a:r>
                        <a:rPr lang="en-US" sz="1400" dirty="0"/>
                        <a:t>Overview of recent methods in KBQA with a focus on solving complex questions.</a:t>
                      </a:r>
                    </a:p>
                    <a:p>
                      <a:pPr marL="285750" indent="-285750">
                        <a:buFont typeface="Arial" panose="020B0604020202020204" pitchFamily="34" charset="0"/>
                        <a:buChar char="•"/>
                      </a:pPr>
                      <a:r>
                        <a:rPr lang="en-US" sz="1400" dirty="0"/>
                        <a:t>Key challenges that arise when answering such complex questions.</a:t>
                      </a:r>
                    </a:p>
                    <a:p>
                      <a:pPr marL="285750" indent="-285750">
                        <a:buFont typeface="Arial" panose="020B0604020202020204" pitchFamily="34" charset="0"/>
                        <a:buChar char="•"/>
                      </a:pPr>
                      <a:r>
                        <a:rPr lang="en-US" sz="1400" dirty="0"/>
                        <a:t>Technique used: SP and IR</a:t>
                      </a:r>
                      <a:endParaRPr lang="en-IN" sz="1400" dirty="0"/>
                    </a:p>
                  </a:txBody>
                  <a:tcPr/>
                </a:tc>
                <a:tc>
                  <a:txBody>
                    <a:bodyPr/>
                    <a:lstStyle/>
                    <a:p>
                      <a:r>
                        <a:rPr lang="en-US" sz="1400" dirty="0"/>
                        <a:t>SP:</a:t>
                      </a:r>
                    </a:p>
                    <a:p>
                      <a:pPr marL="285750" indent="-285750">
                        <a:buFont typeface="Arial" panose="020B0604020202020204" pitchFamily="34" charset="0"/>
                        <a:buChar char="•"/>
                      </a:pPr>
                      <a:r>
                        <a:rPr lang="en-US" sz="1400" dirty="0"/>
                        <a:t>Interpretability</a:t>
                      </a:r>
                    </a:p>
                    <a:p>
                      <a:pPr marL="285750" indent="-285750">
                        <a:buFont typeface="Arial" panose="020B0604020202020204" pitchFamily="34" charset="0"/>
                        <a:buChar char="•"/>
                      </a:pPr>
                      <a:r>
                        <a:rPr lang="en-US" sz="1400" dirty="0"/>
                        <a:t>Robustness</a:t>
                      </a:r>
                    </a:p>
                    <a:p>
                      <a:pPr marL="285750" indent="-285750">
                        <a:buFont typeface="Arial" panose="020B0604020202020204" pitchFamily="34" charset="0"/>
                        <a:buChar char="•"/>
                      </a:pPr>
                      <a:r>
                        <a:rPr lang="en-US" sz="1400" dirty="0"/>
                        <a:t>Expressiveness</a:t>
                      </a:r>
                    </a:p>
                    <a:p>
                      <a:r>
                        <a:rPr lang="en-US" sz="1400" dirty="0"/>
                        <a:t>IR:</a:t>
                      </a:r>
                    </a:p>
                    <a:p>
                      <a:pPr marL="285750" indent="-285750">
                        <a:buFont typeface="Arial" panose="020B0604020202020204" pitchFamily="34" charset="0"/>
                        <a:buChar char="•"/>
                      </a:pPr>
                      <a:r>
                        <a:rPr lang="en-US" sz="1400" dirty="0"/>
                        <a:t>Efficiency</a:t>
                      </a:r>
                    </a:p>
                    <a:p>
                      <a:pPr marL="285750" indent="-285750">
                        <a:buFont typeface="Arial" panose="020B0604020202020204" pitchFamily="34" charset="0"/>
                        <a:buChar char="•"/>
                      </a:pPr>
                      <a:r>
                        <a:rPr lang="en-US" sz="1400" dirty="0"/>
                        <a:t>Flexibility</a:t>
                      </a:r>
                    </a:p>
                  </a:txBody>
                  <a:tcPr/>
                </a:tc>
                <a:tc>
                  <a:txBody>
                    <a:bodyPr/>
                    <a:lstStyle/>
                    <a:p>
                      <a:r>
                        <a:rPr lang="en-IN" sz="1400" dirty="0"/>
                        <a:t>SP:</a:t>
                      </a:r>
                    </a:p>
                    <a:p>
                      <a:pPr marL="285750" indent="-285750">
                        <a:buFont typeface="Arial" panose="020B0604020202020204" pitchFamily="34" charset="0"/>
                        <a:buChar char="•"/>
                      </a:pPr>
                      <a:r>
                        <a:rPr lang="en-US" sz="1400" dirty="0"/>
                        <a:t>Difficult to train</a:t>
                      </a:r>
                    </a:p>
                    <a:p>
                      <a:pPr marL="285750" indent="-285750">
                        <a:buFont typeface="Arial" panose="020B0604020202020204" pitchFamily="34" charset="0"/>
                        <a:buChar char="•"/>
                      </a:pPr>
                      <a:r>
                        <a:rPr lang="en-US" sz="1400" dirty="0"/>
                        <a:t>Computationally expensive</a:t>
                      </a:r>
                    </a:p>
                    <a:p>
                      <a:pPr marL="0" indent="0">
                        <a:buFont typeface="Arial" panose="020B0604020202020204" pitchFamily="34" charset="0"/>
                        <a:buNone/>
                      </a:pPr>
                      <a:r>
                        <a:rPr lang="en-US" sz="1400" dirty="0"/>
                        <a:t>IR:</a:t>
                      </a:r>
                    </a:p>
                    <a:p>
                      <a:pPr marL="285750" indent="-285750">
                        <a:buFont typeface="Arial" panose="020B0604020202020204" pitchFamily="34" charset="0"/>
                        <a:buChar char="•"/>
                      </a:pPr>
                      <a:r>
                        <a:rPr lang="en-IN" sz="1400" dirty="0"/>
                        <a:t>Robustness</a:t>
                      </a:r>
                    </a:p>
                    <a:p>
                      <a:pPr marL="285750" indent="-285750">
                        <a:buFont typeface="Arial" panose="020B0604020202020204" pitchFamily="34" charset="0"/>
                        <a:buChar char="•"/>
                      </a:pPr>
                      <a:r>
                        <a:rPr lang="en-IN" sz="1400" dirty="0"/>
                        <a:t>Expressiveness</a:t>
                      </a:r>
                    </a:p>
                  </a:txBody>
                  <a:tcPr/>
                </a:tc>
                <a:extLst>
                  <a:ext uri="{0D108BD9-81ED-4DB2-BD59-A6C34878D82A}">
                    <a16:rowId xmlns:a16="http://schemas.microsoft.com/office/drawing/2014/main" val="3929022363"/>
                  </a:ext>
                </a:extLst>
              </a:tr>
              <a:tr h="9532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mn-lt"/>
                          <a:ea typeface="+mn-ea"/>
                          <a:cs typeface="+mn-cs"/>
                        </a:rPr>
                        <a:t>Design and Development of We-CDSS Using Django Framework: Conducing Predictive and Prescriptive Analytics for Coronary Artery Disease</a:t>
                      </a:r>
                    </a:p>
                    <a:p>
                      <a:endParaRPr lang="en-IN" sz="1400" dirty="0"/>
                    </a:p>
                  </a:txBody>
                  <a:tcPr/>
                </a:tc>
                <a:tc>
                  <a:txBody>
                    <a:bodyPr/>
                    <a:lstStyle/>
                    <a:p>
                      <a:r>
                        <a:rPr lang="en-US" sz="1400" dirty="0"/>
                        <a:t>2022</a:t>
                      </a:r>
                      <a:endParaRPr lang="en-IN" sz="1400" dirty="0"/>
                    </a:p>
                  </a:txBody>
                  <a:tcPr/>
                </a:tc>
                <a:tc>
                  <a:txBody>
                    <a:bodyPr/>
                    <a:lstStyle/>
                    <a:p>
                      <a:r>
                        <a:rPr lang="en-US" sz="1400" dirty="0"/>
                        <a:t>DIVYASHREE N. , (Member, IEEE), AND NANDINI PRASAD K. S., (Senior Member, IEEE)</a:t>
                      </a:r>
                      <a:endParaRPr lang="en-IN" sz="1400" dirty="0"/>
                    </a:p>
                  </a:txBody>
                  <a:tcPr/>
                </a:tc>
                <a:tc>
                  <a:txBody>
                    <a:bodyPr/>
                    <a:lstStyle/>
                    <a:p>
                      <a:r>
                        <a:rPr lang="en-US" sz="1400" dirty="0"/>
                        <a:t>IEEE  Access</a:t>
                      </a:r>
                      <a:endParaRPr lang="en-IN" sz="1400" dirty="0"/>
                    </a:p>
                  </a:txBody>
                  <a:tcPr/>
                </a:tc>
                <a:tc>
                  <a:txBody>
                    <a:bodyPr/>
                    <a:lstStyle/>
                    <a:p>
                      <a:pPr marL="285750" indent="-285750">
                        <a:buFont typeface="Arial" panose="020B0604020202020204" pitchFamily="34" charset="0"/>
                        <a:buChar char="•"/>
                      </a:pPr>
                      <a:r>
                        <a:rPr lang="en-US" sz="1400" dirty="0"/>
                        <a:t>This paper is mainly taken into consideration to understand the concepts of Django framework </a:t>
                      </a:r>
                      <a:endParaRPr lang="en-IN" sz="1400" dirty="0"/>
                    </a:p>
                  </a:txBody>
                  <a:tcPr/>
                </a:tc>
                <a:tc>
                  <a:txBody>
                    <a:bodyPr/>
                    <a:lstStyle/>
                    <a:p>
                      <a:pPr marL="285750" indent="-285750">
                        <a:buFont typeface="Arial" panose="020B0604020202020204" pitchFamily="34" charset="0"/>
                        <a:buChar char="•"/>
                      </a:pPr>
                      <a:r>
                        <a:rPr lang="en-US" sz="1400" dirty="0"/>
                        <a:t>Accessibility</a:t>
                      </a:r>
                    </a:p>
                    <a:p>
                      <a:pPr marL="285750" indent="-285750">
                        <a:buFont typeface="Arial" panose="020B0604020202020204" pitchFamily="34" charset="0"/>
                        <a:buChar char="•"/>
                      </a:pPr>
                      <a:r>
                        <a:rPr lang="en-IN" sz="1400" dirty="0"/>
                        <a:t>Security features</a:t>
                      </a:r>
                    </a:p>
                    <a:p>
                      <a:pPr marL="285750" indent="-285750">
                        <a:buFont typeface="Arial" panose="020B0604020202020204" pitchFamily="34" charset="0"/>
                        <a:buChar char="•"/>
                      </a:pPr>
                      <a:r>
                        <a:rPr lang="en-IN" sz="1400" dirty="0"/>
                        <a:t>Wide range of in built features and libraries</a:t>
                      </a:r>
                    </a:p>
                  </a:txBody>
                  <a:tcPr/>
                </a:tc>
                <a:tc>
                  <a:txBody>
                    <a:bodyPr/>
                    <a:lstStyle/>
                    <a:p>
                      <a:pPr marL="285750" indent="-285750">
                        <a:buFont typeface="Arial" panose="020B0604020202020204" pitchFamily="34" charset="0"/>
                        <a:buChar char="•"/>
                      </a:pPr>
                      <a:r>
                        <a:rPr lang="en-US" sz="1400" dirty="0"/>
                        <a:t>Learning curve</a:t>
                      </a:r>
                    </a:p>
                    <a:p>
                      <a:pPr marL="285750" indent="-285750">
                        <a:buFont typeface="Arial" panose="020B0604020202020204" pitchFamily="34" charset="0"/>
                        <a:buChar char="•"/>
                      </a:pPr>
                      <a:r>
                        <a:rPr lang="en-US" sz="1400" dirty="0"/>
                        <a:t>Upgrades and compatibility</a:t>
                      </a:r>
                      <a:endParaRPr lang="en-IN" sz="1400" dirty="0"/>
                    </a:p>
                  </a:txBody>
                  <a:tcPr/>
                </a:tc>
                <a:extLst>
                  <a:ext uri="{0D108BD9-81ED-4DB2-BD59-A6C34878D82A}">
                    <a16:rowId xmlns:a16="http://schemas.microsoft.com/office/drawing/2014/main" val="522075983"/>
                  </a:ext>
                </a:extLst>
              </a:tr>
            </a:tbl>
          </a:graphicData>
        </a:graphic>
      </p:graphicFrame>
      <p:sp>
        <p:nvSpPr>
          <p:cNvPr id="9" name="TextBox 8">
            <a:extLst>
              <a:ext uri="{FF2B5EF4-FFF2-40B4-BE49-F238E27FC236}">
                <a16:creationId xmlns:a16="http://schemas.microsoft.com/office/drawing/2014/main" id="{2BE55821-48C8-BB88-C875-2A8C82FA806A}"/>
              </a:ext>
            </a:extLst>
          </p:cNvPr>
          <p:cNvSpPr txBox="1"/>
          <p:nvPr/>
        </p:nvSpPr>
        <p:spPr>
          <a:xfrm>
            <a:off x="80682" y="-116341"/>
            <a:ext cx="1425388" cy="661720"/>
          </a:xfrm>
          <a:prstGeom prst="rect">
            <a:avLst/>
          </a:prstGeom>
          <a:noFill/>
        </p:spPr>
        <p:txBody>
          <a:bodyPr wrap="square" rtlCol="0">
            <a:spAutoFit/>
          </a:bodyPr>
          <a:lstStyle/>
          <a:p>
            <a:r>
              <a:rPr lang="en-IN" sz="3700" b="1" dirty="0">
                <a:solidFill>
                  <a:schemeClr val="bg1"/>
                </a:solidFill>
                <a:effectLst>
                  <a:outerShdw blurRad="38100" dist="38100" dir="2700000" algn="tl">
                    <a:srgbClr val="000000">
                      <a:alpha val="43137"/>
                    </a:srgbClr>
                  </a:outerShdw>
                </a:effectLst>
                <a:latin typeface="+mj-lt"/>
              </a:rPr>
              <a:t>Cont..</a:t>
            </a:r>
          </a:p>
        </p:txBody>
      </p:sp>
      <p:sp>
        <p:nvSpPr>
          <p:cNvPr id="10" name="TextBox 9">
            <a:extLst>
              <a:ext uri="{FF2B5EF4-FFF2-40B4-BE49-F238E27FC236}">
                <a16:creationId xmlns:a16="http://schemas.microsoft.com/office/drawing/2014/main" id="{D3635AA5-55F4-AE04-2C3D-BE0078643963}"/>
              </a:ext>
            </a:extLst>
          </p:cNvPr>
          <p:cNvSpPr txBox="1"/>
          <p:nvPr/>
        </p:nvSpPr>
        <p:spPr>
          <a:xfrm>
            <a:off x="11707906" y="0"/>
            <a:ext cx="1748117" cy="369332"/>
          </a:xfrm>
          <a:prstGeom prst="rect">
            <a:avLst/>
          </a:prstGeom>
          <a:noFill/>
        </p:spPr>
        <p:txBody>
          <a:bodyPr wrap="square" rtlCol="0">
            <a:spAutoFit/>
          </a:bodyPr>
          <a:lstStyle/>
          <a:p>
            <a:r>
              <a:rPr lang="en-IN" dirty="0"/>
              <a:t>8</a:t>
            </a:r>
          </a:p>
        </p:txBody>
      </p:sp>
    </p:spTree>
    <p:extLst>
      <p:ext uri="{BB962C8B-B14F-4D97-AF65-F5344CB8AC3E}">
        <p14:creationId xmlns:p14="http://schemas.microsoft.com/office/powerpoint/2010/main" val="361620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21AC507-630D-C87A-ECA5-17560224A995}"/>
              </a:ext>
            </a:extLst>
          </p:cNvPr>
          <p:cNvSpPr>
            <a:spLocks noGrp="1"/>
          </p:cNvSpPr>
          <p:nvPr>
            <p:ph type="subTitle" idx="1"/>
          </p:nvPr>
        </p:nvSpPr>
        <p:spPr>
          <a:xfrm>
            <a:off x="170330" y="608132"/>
            <a:ext cx="11743764" cy="6142292"/>
          </a:xfrm>
        </p:spPr>
        <p:txBody>
          <a:bodyPr/>
          <a:lstStyle/>
          <a:p>
            <a:endParaRPr lang="en-IN" dirty="0"/>
          </a:p>
        </p:txBody>
      </p:sp>
      <p:graphicFrame>
        <p:nvGraphicFramePr>
          <p:cNvPr id="4" name="Table 3">
            <a:extLst>
              <a:ext uri="{FF2B5EF4-FFF2-40B4-BE49-F238E27FC236}">
                <a16:creationId xmlns:a16="http://schemas.microsoft.com/office/drawing/2014/main" id="{AF6D56D4-D1B6-7B63-B4E4-024EB7AE2612}"/>
              </a:ext>
            </a:extLst>
          </p:cNvPr>
          <p:cNvGraphicFramePr>
            <a:graphicFrameLocks noGrp="1"/>
          </p:cNvGraphicFramePr>
          <p:nvPr>
            <p:extLst>
              <p:ext uri="{D42A27DB-BD31-4B8C-83A1-F6EECF244321}">
                <p14:modId xmlns:p14="http://schemas.microsoft.com/office/powerpoint/2010/main" val="3872763082"/>
              </p:ext>
            </p:extLst>
          </p:nvPr>
        </p:nvGraphicFramePr>
        <p:xfrm>
          <a:off x="143435" y="536413"/>
          <a:ext cx="11878235" cy="5785498"/>
        </p:xfrm>
        <a:graphic>
          <a:graphicData uri="http://schemas.openxmlformats.org/drawingml/2006/table">
            <a:tbl>
              <a:tblPr firstRow="1" bandRow="1">
                <a:tableStyleId>{073A0DAA-6AF3-43AB-8588-CEC1D06C72B9}</a:tableStyleId>
              </a:tblPr>
              <a:tblGrid>
                <a:gridCol w="1718649">
                  <a:extLst>
                    <a:ext uri="{9D8B030D-6E8A-4147-A177-3AD203B41FA5}">
                      <a16:colId xmlns:a16="http://schemas.microsoft.com/office/drawing/2014/main" val="3230281717"/>
                    </a:ext>
                  </a:extLst>
                </a:gridCol>
                <a:gridCol w="606138">
                  <a:extLst>
                    <a:ext uri="{9D8B030D-6E8A-4147-A177-3AD203B41FA5}">
                      <a16:colId xmlns:a16="http://schemas.microsoft.com/office/drawing/2014/main" val="1281280619"/>
                    </a:ext>
                  </a:extLst>
                </a:gridCol>
                <a:gridCol w="1381883">
                  <a:extLst>
                    <a:ext uri="{9D8B030D-6E8A-4147-A177-3AD203B41FA5}">
                      <a16:colId xmlns:a16="http://schemas.microsoft.com/office/drawing/2014/main" val="717022364"/>
                    </a:ext>
                  </a:extLst>
                </a:gridCol>
                <a:gridCol w="1385283">
                  <a:extLst>
                    <a:ext uri="{9D8B030D-6E8A-4147-A177-3AD203B41FA5}">
                      <a16:colId xmlns:a16="http://schemas.microsoft.com/office/drawing/2014/main" val="4216064601"/>
                    </a:ext>
                  </a:extLst>
                </a:gridCol>
                <a:gridCol w="2859741">
                  <a:extLst>
                    <a:ext uri="{9D8B030D-6E8A-4147-A177-3AD203B41FA5}">
                      <a16:colId xmlns:a16="http://schemas.microsoft.com/office/drawing/2014/main" val="2644064183"/>
                    </a:ext>
                  </a:extLst>
                </a:gridCol>
                <a:gridCol w="1755305">
                  <a:extLst>
                    <a:ext uri="{9D8B030D-6E8A-4147-A177-3AD203B41FA5}">
                      <a16:colId xmlns:a16="http://schemas.microsoft.com/office/drawing/2014/main" val="3031527653"/>
                    </a:ext>
                  </a:extLst>
                </a:gridCol>
                <a:gridCol w="2171236">
                  <a:extLst>
                    <a:ext uri="{9D8B030D-6E8A-4147-A177-3AD203B41FA5}">
                      <a16:colId xmlns:a16="http://schemas.microsoft.com/office/drawing/2014/main" val="260418188"/>
                    </a:ext>
                  </a:extLst>
                </a:gridCol>
              </a:tblGrid>
              <a:tr h="672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Title of the paper</a:t>
                      </a:r>
                    </a:p>
                    <a:p>
                      <a:endParaRPr lang="en-IN" sz="1400" dirty="0"/>
                    </a:p>
                  </a:txBody>
                  <a:tcPr/>
                </a:tc>
                <a:tc>
                  <a:txBody>
                    <a:bodyPr/>
                    <a:lstStyle/>
                    <a:p>
                      <a:r>
                        <a:rPr lang="en-IN" sz="1400" dirty="0"/>
                        <a:t>Year</a:t>
                      </a:r>
                    </a:p>
                  </a:txBody>
                  <a:tcPr/>
                </a:tc>
                <a:tc>
                  <a:txBody>
                    <a:bodyPr/>
                    <a:lstStyle/>
                    <a:p>
                      <a:r>
                        <a:rPr lang="en-IN" sz="1400" dirty="0"/>
                        <a:t>Authors</a:t>
                      </a:r>
                    </a:p>
                  </a:txBody>
                  <a:tcPr/>
                </a:tc>
                <a:tc>
                  <a:txBody>
                    <a:bodyPr/>
                    <a:lstStyle/>
                    <a:p>
                      <a:r>
                        <a:rPr lang="en-IN" sz="1400" dirty="0"/>
                        <a:t>Publication</a:t>
                      </a:r>
                    </a:p>
                  </a:txBody>
                  <a:tcPr/>
                </a:tc>
                <a:tc>
                  <a:txBody>
                    <a:bodyPr/>
                    <a:lstStyle/>
                    <a:p>
                      <a:r>
                        <a:rPr lang="en-IN" sz="1400" dirty="0"/>
                        <a:t>Comments</a:t>
                      </a:r>
                    </a:p>
                  </a:txBody>
                  <a:tcPr/>
                </a:tc>
                <a:tc>
                  <a:txBody>
                    <a:bodyPr/>
                    <a:lstStyle/>
                    <a:p>
                      <a:r>
                        <a:rPr lang="en-IN" sz="1400" dirty="0"/>
                        <a:t>Advantages</a:t>
                      </a:r>
                    </a:p>
                  </a:txBody>
                  <a:tcPr/>
                </a:tc>
                <a:tc>
                  <a:txBody>
                    <a:bodyPr/>
                    <a:lstStyle/>
                    <a:p>
                      <a:r>
                        <a:rPr lang="en-IN" sz="1400" dirty="0"/>
                        <a:t>Drawbacks</a:t>
                      </a:r>
                    </a:p>
                  </a:txBody>
                  <a:tcPr/>
                </a:tc>
                <a:extLst>
                  <a:ext uri="{0D108BD9-81ED-4DB2-BD59-A6C34878D82A}">
                    <a16:rowId xmlns:a16="http://schemas.microsoft.com/office/drawing/2014/main" val="3897730251"/>
                  </a:ext>
                </a:extLst>
              </a:tr>
              <a:tr h="1516006">
                <a:tc>
                  <a:txBody>
                    <a:bodyPr/>
                    <a:lstStyle/>
                    <a:p>
                      <a:r>
                        <a:rPr lang="en-US" sz="1400" dirty="0"/>
                        <a:t>Question Answering Over Knowledge Graphs: A Case Study in Tourism</a:t>
                      </a:r>
                      <a:endParaRPr lang="en-IN" sz="1400" dirty="0"/>
                    </a:p>
                  </a:txBody>
                  <a:tcPr/>
                </a:tc>
                <a:tc>
                  <a:txBody>
                    <a:bodyPr/>
                    <a:lstStyle/>
                    <a:p>
                      <a:pPr algn="ctr"/>
                      <a:r>
                        <a:rPr lang="en-IN" sz="1400" dirty="0"/>
                        <a:t>2022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ambria"/>
                        </a:rPr>
                        <a:t>Sereh </a:t>
                      </a:r>
                      <a:r>
                        <a:rPr lang="en-US" sz="1400" dirty="0" err="1">
                          <a:effectLst/>
                          <a:latin typeface="Cambria"/>
                        </a:rPr>
                        <a:t>Aghaei</a:t>
                      </a:r>
                      <a:r>
                        <a:rPr lang="en-US" sz="1400" dirty="0">
                          <a:effectLst/>
                          <a:latin typeface="Cambria"/>
                        </a:rPr>
                        <a:t>, Elie </a:t>
                      </a:r>
                      <a:r>
                        <a:rPr lang="en-US" sz="1400" dirty="0" err="1">
                          <a:effectLst/>
                          <a:latin typeface="Cambria"/>
                        </a:rPr>
                        <a:t>Raad</a:t>
                      </a:r>
                      <a:r>
                        <a:rPr lang="en-US" sz="1400" dirty="0">
                          <a:effectLst/>
                          <a:latin typeface="Cambria"/>
                        </a:rPr>
                        <a:t>, And Anna </a:t>
                      </a:r>
                      <a:r>
                        <a:rPr lang="en-US" sz="1400" dirty="0" err="1">
                          <a:effectLst/>
                          <a:latin typeface="Cambria"/>
                        </a:rPr>
                        <a:t>Fesnel</a:t>
                      </a:r>
                      <a:endParaRPr lang="en-US" sz="1400" dirty="0">
                        <a:effectLst/>
                        <a:latin typeface="Cambri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ambria"/>
                        </a:rPr>
                        <a:t>IEEE Access</a:t>
                      </a:r>
                    </a:p>
                  </a:txBody>
                  <a:tcPr/>
                </a:tc>
                <a:tc>
                  <a:txBody>
                    <a:bodyPr/>
                    <a:lstStyle/>
                    <a:p>
                      <a:pPr marL="285750" indent="-285750">
                        <a:buFont typeface="Arial" panose="020B0604020202020204" pitchFamily="34" charset="0"/>
                        <a:buChar char="•"/>
                      </a:pPr>
                      <a:r>
                        <a:rPr lang="en-US" sz="1400" dirty="0"/>
                        <a:t>Aims to provide answers to natural language questions (NLQs) using </a:t>
                      </a:r>
                      <a:r>
                        <a:rPr lang="en-US" sz="1400" dirty="0" err="1"/>
                        <a:t>KGs.</a:t>
                      </a:r>
                      <a:endParaRPr lang="en-US" sz="1400" dirty="0"/>
                    </a:p>
                    <a:p>
                      <a:pPr marL="285750" indent="-285750">
                        <a:buFont typeface="Arial" panose="020B0604020202020204" pitchFamily="34" charset="0"/>
                        <a:buChar char="•"/>
                      </a:pPr>
                      <a:r>
                        <a:rPr lang="en-US" sz="1400" dirty="0"/>
                        <a:t>This paper proposes a two-phase approach to QA-KG for small and medium-sized </a:t>
                      </a:r>
                      <a:r>
                        <a:rPr lang="en-US" sz="1400" dirty="0" err="1"/>
                        <a:t>KGs.</a:t>
                      </a:r>
                      <a:endParaRPr lang="en-US" sz="1400" dirty="0"/>
                    </a:p>
                  </a:txBody>
                  <a:tcPr/>
                </a:tc>
                <a:tc>
                  <a:txBody>
                    <a:bodyPr/>
                    <a:lstStyle/>
                    <a:p>
                      <a:pPr marL="285750" indent="-285750">
                        <a:buFont typeface="Arial" panose="020B0604020202020204" pitchFamily="34" charset="0"/>
                        <a:buChar char="•"/>
                      </a:pPr>
                      <a:r>
                        <a:rPr lang="en-US" sz="1400" dirty="0"/>
                        <a:t>More scalable</a:t>
                      </a:r>
                    </a:p>
                    <a:p>
                      <a:pPr marL="285750" indent="-285750">
                        <a:buFont typeface="Arial" panose="020B0604020202020204" pitchFamily="34" charset="0"/>
                        <a:buChar char="•"/>
                      </a:pPr>
                      <a:r>
                        <a:rPr lang="en-US" sz="1400" dirty="0"/>
                        <a:t>More accurate</a:t>
                      </a:r>
                    </a:p>
                    <a:p>
                      <a:pPr marL="285750" indent="-285750">
                        <a:buFont typeface="Arial" panose="020B0604020202020204" pitchFamily="34" charset="0"/>
                        <a:buChar char="•"/>
                      </a:pPr>
                      <a:r>
                        <a:rPr lang="en-US" sz="1400" dirty="0"/>
                        <a:t>More flexible</a:t>
                      </a:r>
                      <a:endParaRPr lang="en-IN" sz="1400" dirty="0"/>
                    </a:p>
                  </a:txBody>
                  <a:tcPr/>
                </a:tc>
                <a:tc>
                  <a:txBody>
                    <a:bodyPr/>
                    <a:lstStyle/>
                    <a:p>
                      <a:pPr marL="285750" indent="-285750">
                        <a:buFont typeface="Arial" panose="020B0604020202020204" pitchFamily="34" charset="0"/>
                        <a:buChar char="•"/>
                      </a:pPr>
                      <a:r>
                        <a:rPr lang="en-IN" sz="1400" dirty="0"/>
                        <a:t>Time-consuming process</a:t>
                      </a:r>
                    </a:p>
                    <a:p>
                      <a:pPr marL="285750" indent="-285750">
                        <a:buFont typeface="Arial" panose="020B0604020202020204" pitchFamily="34" charset="0"/>
                        <a:buChar char="•"/>
                      </a:pPr>
                      <a:r>
                        <a:rPr lang="en-IN" sz="1400" dirty="0"/>
                        <a:t>Over fitting</a:t>
                      </a:r>
                    </a:p>
                  </a:txBody>
                  <a:tcPr/>
                </a:tc>
                <a:extLst>
                  <a:ext uri="{0D108BD9-81ED-4DB2-BD59-A6C34878D82A}">
                    <a16:rowId xmlns:a16="http://schemas.microsoft.com/office/drawing/2014/main" val="3929022363"/>
                  </a:ext>
                </a:extLst>
              </a:tr>
              <a:tr h="1542181">
                <a:tc>
                  <a:txBody>
                    <a:bodyPr/>
                    <a:lstStyle/>
                    <a:p>
                      <a:r>
                        <a:rPr lang="en-US" sz="1500" dirty="0"/>
                        <a:t>Knowledge Graph for China’s Genealogy</a:t>
                      </a:r>
                      <a:endParaRPr lang="en-IN" sz="1500" dirty="0"/>
                    </a:p>
                  </a:txBody>
                  <a:tcPr/>
                </a:tc>
                <a:tc>
                  <a:txBody>
                    <a:bodyPr/>
                    <a:lstStyle/>
                    <a:p>
                      <a:r>
                        <a:rPr lang="en-IN" sz="1400" dirty="0"/>
                        <a:t>2021</a:t>
                      </a:r>
                    </a:p>
                  </a:txBody>
                  <a:tcPr/>
                </a:tc>
                <a:tc>
                  <a:txBody>
                    <a:bodyPr/>
                    <a:lstStyle/>
                    <a:p>
                      <a:r>
                        <a:rPr lang="en-IN" sz="1500" dirty="0" err="1"/>
                        <a:t>Xindong</a:t>
                      </a:r>
                      <a:r>
                        <a:rPr lang="en-IN" sz="1500" dirty="0"/>
                        <a:t> Wu , Fellow, IEEE, </a:t>
                      </a:r>
                      <a:r>
                        <a:rPr lang="en-IN" sz="1500" dirty="0" err="1"/>
                        <a:t>Tingting</a:t>
                      </a:r>
                      <a:r>
                        <a:rPr lang="en-IN" sz="1500" dirty="0"/>
                        <a:t> Jiang Yi Zhu , and </a:t>
                      </a:r>
                      <a:r>
                        <a:rPr lang="en-IN" sz="1500" dirty="0" err="1"/>
                        <a:t>Chenyang</a:t>
                      </a:r>
                      <a:r>
                        <a:rPr lang="en-IN" sz="1500" dirty="0"/>
                        <a:t> Bu</a:t>
                      </a:r>
                    </a:p>
                  </a:txBody>
                  <a:tcPr/>
                </a:tc>
                <a:tc>
                  <a:txBody>
                    <a:bodyPr/>
                    <a:lstStyle/>
                    <a:p>
                      <a:r>
                        <a:rPr lang="en-US" sz="1400" dirty="0"/>
                        <a:t>IEEE TRANSACTIONS ON KNOWLEDGE AND DATA ENGINEERING</a:t>
                      </a:r>
                      <a:endParaRPr lang="en-IN" sz="1400" dirty="0"/>
                    </a:p>
                  </a:txBody>
                  <a:tcPr/>
                </a:tc>
                <a:tc>
                  <a:txBody>
                    <a:bodyPr/>
                    <a:lstStyle/>
                    <a:p>
                      <a:pPr marL="285750" indent="-285750">
                        <a:buFont typeface="Arial" panose="020B0604020202020204" pitchFamily="34" charset="0"/>
                        <a:buChar char="•"/>
                      </a:pPr>
                      <a:r>
                        <a:rPr lang="en-US" sz="1400" dirty="0"/>
                        <a:t>This paper focuses on the development of a genealogical knowledge graph model called </a:t>
                      </a:r>
                      <a:r>
                        <a:rPr lang="en-US" sz="1400" dirty="0" err="1"/>
                        <a:t>Huapu</a:t>
                      </a:r>
                      <a:r>
                        <a:rPr lang="en-US" sz="1400" dirty="0"/>
                        <a:t>-Kg and  utilize genealogical knowledge graphs. </a:t>
                      </a:r>
                      <a:endParaRPr lang="en-IN" sz="1400" dirty="0"/>
                    </a:p>
                  </a:txBody>
                  <a:tcPr/>
                </a:tc>
                <a:tc>
                  <a:txBody>
                    <a:bodyPr/>
                    <a:lstStyle/>
                    <a:p>
                      <a:pPr marL="285750" indent="-285750">
                        <a:buFont typeface="Arial" panose="020B0604020202020204" pitchFamily="34" charset="0"/>
                        <a:buChar char="•"/>
                      </a:pPr>
                      <a:r>
                        <a:rPr lang="en-US" sz="1400" dirty="0"/>
                        <a:t>Structured data representation</a:t>
                      </a:r>
                    </a:p>
                    <a:p>
                      <a:pPr marL="285750" indent="-285750">
                        <a:buFont typeface="Arial" panose="020B0604020202020204" pitchFamily="34" charset="0"/>
                        <a:buChar char="•"/>
                      </a:pPr>
                      <a:r>
                        <a:rPr lang="en-US" sz="1400" dirty="0"/>
                        <a:t>Query and analysis</a:t>
                      </a:r>
                    </a:p>
                    <a:p>
                      <a:pPr marL="285750" indent="-285750">
                        <a:buFont typeface="Arial" panose="020B0604020202020204" pitchFamily="34" charset="0"/>
                        <a:buChar char="•"/>
                      </a:pPr>
                      <a:r>
                        <a:rPr lang="en-US" sz="1400" dirty="0"/>
                        <a:t>Integration of ai</a:t>
                      </a:r>
                    </a:p>
                    <a:p>
                      <a:pPr marL="285750" indent="-285750">
                        <a:buFont typeface="Arial" panose="020B0604020202020204" pitchFamily="34" charset="0"/>
                        <a:buChar char="•"/>
                      </a:pPr>
                      <a:r>
                        <a:rPr lang="en-US" sz="1400" dirty="0"/>
                        <a:t>Feasibility validation</a:t>
                      </a:r>
                      <a:endParaRPr lang="en-IN" sz="1400" dirty="0"/>
                    </a:p>
                  </a:txBody>
                  <a:tcPr/>
                </a:tc>
                <a:tc>
                  <a:txBody>
                    <a:bodyPr/>
                    <a:lstStyle/>
                    <a:p>
                      <a:pPr marL="285750" indent="-285750">
                        <a:buFont typeface="Arial" panose="020B0604020202020204" pitchFamily="34" charset="0"/>
                        <a:buChar char="•"/>
                      </a:pPr>
                      <a:r>
                        <a:rPr lang="en-US" sz="1400" dirty="0"/>
                        <a:t>Data quality integration</a:t>
                      </a:r>
                    </a:p>
                    <a:p>
                      <a:pPr marL="285750" indent="-285750">
                        <a:buFont typeface="Arial" panose="020B0604020202020204" pitchFamily="34" charset="0"/>
                        <a:buChar char="•"/>
                      </a:pPr>
                      <a:r>
                        <a:rPr lang="en-US" sz="1400" dirty="0"/>
                        <a:t>Scalability</a:t>
                      </a:r>
                    </a:p>
                    <a:p>
                      <a:pPr marL="285750" indent="-285750">
                        <a:buFont typeface="Arial" panose="020B0604020202020204" pitchFamily="34" charset="0"/>
                        <a:buChar char="•"/>
                      </a:pPr>
                      <a:r>
                        <a:rPr lang="en-US" sz="1400" dirty="0"/>
                        <a:t>Complexity</a:t>
                      </a:r>
                    </a:p>
                    <a:p>
                      <a:pPr marL="285750" indent="-285750">
                        <a:buFont typeface="Arial" panose="020B0604020202020204" pitchFamily="34" charset="0"/>
                        <a:buChar char="•"/>
                      </a:pPr>
                      <a:r>
                        <a:rPr lang="en-US" sz="1400" dirty="0"/>
                        <a:t>Expertise requirements</a:t>
                      </a:r>
                      <a:endParaRPr lang="en-IN" sz="1400" dirty="0"/>
                    </a:p>
                  </a:txBody>
                  <a:tcPr/>
                </a:tc>
                <a:extLst>
                  <a:ext uri="{0D108BD9-81ED-4DB2-BD59-A6C34878D82A}">
                    <a16:rowId xmlns:a16="http://schemas.microsoft.com/office/drawing/2014/main" val="42070086"/>
                  </a:ext>
                </a:extLst>
              </a:tr>
              <a:tr h="1957384">
                <a:tc>
                  <a:txBody>
                    <a:bodyPr/>
                    <a:lstStyle/>
                    <a:p>
                      <a:r>
                        <a:rPr lang="en-US" sz="1400" dirty="0"/>
                        <a:t>Automated clinical knowledge graph generation framework for evidence based medicine </a:t>
                      </a:r>
                      <a:endParaRPr lang="en-IN" sz="1400" dirty="0"/>
                    </a:p>
                  </a:txBody>
                  <a:tcPr/>
                </a:tc>
                <a:tc>
                  <a:txBody>
                    <a:bodyPr/>
                    <a:lstStyle/>
                    <a:p>
                      <a:r>
                        <a:rPr lang="en-IN" sz="1400" dirty="0"/>
                        <a:t>2023</a:t>
                      </a:r>
                    </a:p>
                  </a:txBody>
                  <a:tcPr/>
                </a:tc>
                <a:tc>
                  <a:txBody>
                    <a:bodyPr/>
                    <a:lstStyle/>
                    <a:p>
                      <a:r>
                        <a:rPr lang="en-US" sz="1400" dirty="0" err="1"/>
                        <a:t>Fakhare</a:t>
                      </a:r>
                      <a:r>
                        <a:rPr lang="en-US" sz="1400" dirty="0"/>
                        <a:t> Alam a , Hamed </a:t>
                      </a:r>
                      <a:r>
                        <a:rPr lang="en-US" sz="1400" dirty="0" err="1"/>
                        <a:t>Babaei</a:t>
                      </a:r>
                      <a:r>
                        <a:rPr lang="en-US" sz="1400" dirty="0"/>
                        <a:t> </a:t>
                      </a:r>
                      <a:r>
                        <a:rPr lang="en-US" sz="1400" dirty="0" err="1"/>
                        <a:t>Giglou</a:t>
                      </a:r>
                      <a:r>
                        <a:rPr lang="en-US" sz="1400" dirty="0"/>
                        <a:t> b , Khalid Mahmood Malik a</a:t>
                      </a:r>
                      <a:endParaRPr lang="en-IN" sz="1400" dirty="0"/>
                    </a:p>
                  </a:txBody>
                  <a:tcPr/>
                </a:tc>
                <a:tc>
                  <a:txBody>
                    <a:bodyPr/>
                    <a:lstStyle/>
                    <a:p>
                      <a:r>
                        <a:rPr lang="en-IN" sz="1400" dirty="0"/>
                        <a:t>Elsevier Journal Expert systems with applications</a:t>
                      </a:r>
                    </a:p>
                  </a:txBody>
                  <a:tcPr/>
                </a:tc>
                <a:tc>
                  <a:txBody>
                    <a:bodyPr/>
                    <a:lstStyle/>
                    <a:p>
                      <a:pPr marL="285750" indent="-285750">
                        <a:buFont typeface="Arial" panose="020B0604020202020204" pitchFamily="34" charset="0"/>
                        <a:buChar char="•"/>
                      </a:pPr>
                      <a:r>
                        <a:rPr lang="en-US" sz="1400" dirty="0"/>
                        <a:t>Proposes a topic specific, PICO enabled, and fully automated framework to curate information and create KG of different clinical domains.</a:t>
                      </a:r>
                      <a:endParaRPr lang="en-IN" sz="1400" dirty="0"/>
                    </a:p>
                  </a:txBody>
                  <a:tcPr/>
                </a:tc>
                <a:tc>
                  <a:txBody>
                    <a:bodyPr/>
                    <a:lstStyle/>
                    <a:p>
                      <a:pPr marL="285750" indent="-285750">
                        <a:buFont typeface="Arial" panose="020B0604020202020204" pitchFamily="34" charset="0"/>
                        <a:buChar char="•"/>
                      </a:pPr>
                      <a:r>
                        <a:rPr lang="en-US" sz="1400" dirty="0"/>
                        <a:t>Building a knowledge graph according to the need and the results they are achieved with the PICO framework are remarkable.</a:t>
                      </a:r>
                      <a:endParaRPr lang="en-IN" sz="1400" dirty="0"/>
                    </a:p>
                  </a:txBody>
                  <a:tcPr/>
                </a:tc>
                <a:tc>
                  <a:txBody>
                    <a:bodyPr/>
                    <a:lstStyle/>
                    <a:p>
                      <a:pPr marL="285750" indent="-285750">
                        <a:buFont typeface="Arial" panose="020B0604020202020204" pitchFamily="34" charset="0"/>
                        <a:buChar char="•"/>
                      </a:pPr>
                      <a:r>
                        <a:rPr lang="en-US" sz="1400" dirty="0"/>
                        <a:t>The knowledge graph is built according to the two data sets which are considered so they are limited to an extent along with the relations of the KG.</a:t>
                      </a:r>
                      <a:endParaRPr lang="en-IN" sz="1400" dirty="0"/>
                    </a:p>
                  </a:txBody>
                  <a:tcPr/>
                </a:tc>
                <a:extLst>
                  <a:ext uri="{0D108BD9-81ED-4DB2-BD59-A6C34878D82A}">
                    <a16:rowId xmlns:a16="http://schemas.microsoft.com/office/drawing/2014/main" val="1653037242"/>
                  </a:ext>
                </a:extLst>
              </a:tr>
            </a:tbl>
          </a:graphicData>
        </a:graphic>
      </p:graphicFrame>
      <p:sp>
        <p:nvSpPr>
          <p:cNvPr id="9" name="TextBox 8">
            <a:extLst>
              <a:ext uri="{FF2B5EF4-FFF2-40B4-BE49-F238E27FC236}">
                <a16:creationId xmlns:a16="http://schemas.microsoft.com/office/drawing/2014/main" id="{2BE55821-48C8-BB88-C875-2A8C82FA806A}"/>
              </a:ext>
            </a:extLst>
          </p:cNvPr>
          <p:cNvSpPr txBox="1"/>
          <p:nvPr/>
        </p:nvSpPr>
        <p:spPr>
          <a:xfrm>
            <a:off x="80682" y="-116341"/>
            <a:ext cx="1425388" cy="661720"/>
          </a:xfrm>
          <a:prstGeom prst="rect">
            <a:avLst/>
          </a:prstGeom>
          <a:noFill/>
        </p:spPr>
        <p:txBody>
          <a:bodyPr wrap="square" rtlCol="0">
            <a:spAutoFit/>
          </a:bodyPr>
          <a:lstStyle/>
          <a:p>
            <a:r>
              <a:rPr lang="en-IN" sz="3700" b="1" dirty="0">
                <a:solidFill>
                  <a:schemeClr val="bg1"/>
                </a:solidFill>
                <a:effectLst>
                  <a:outerShdw blurRad="38100" dist="38100" dir="2700000" algn="tl">
                    <a:srgbClr val="000000">
                      <a:alpha val="43137"/>
                    </a:srgbClr>
                  </a:outerShdw>
                </a:effectLst>
                <a:latin typeface="+mj-lt"/>
              </a:rPr>
              <a:t>Cont..</a:t>
            </a:r>
          </a:p>
        </p:txBody>
      </p:sp>
      <p:sp>
        <p:nvSpPr>
          <p:cNvPr id="10" name="TextBox 9">
            <a:extLst>
              <a:ext uri="{FF2B5EF4-FFF2-40B4-BE49-F238E27FC236}">
                <a16:creationId xmlns:a16="http://schemas.microsoft.com/office/drawing/2014/main" id="{D3635AA5-55F4-AE04-2C3D-BE0078643963}"/>
              </a:ext>
            </a:extLst>
          </p:cNvPr>
          <p:cNvSpPr txBox="1"/>
          <p:nvPr/>
        </p:nvSpPr>
        <p:spPr>
          <a:xfrm>
            <a:off x="11707906" y="0"/>
            <a:ext cx="1748117"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371815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1491</TotalTime>
  <Words>1683</Words>
  <Application>Microsoft Office PowerPoint</Application>
  <PresentationFormat>Widescreen</PresentationFormat>
  <Paragraphs>244</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HelveticaNeue Regular</vt:lpstr>
      <vt:lpstr>Wingdings</vt:lpstr>
      <vt:lpstr>Wingdings 2</vt:lpstr>
      <vt:lpstr>Wingdings 3</vt:lpstr>
      <vt:lpstr>Medical design template</vt:lpstr>
      <vt:lpstr>Medical Chatbot Development: Utilizing Knowledge Graph &amp; Machine Learning Techniques</vt:lpstr>
      <vt:lpstr>Team members</vt:lpstr>
      <vt:lpstr>OBJECTIVES</vt:lpstr>
      <vt:lpstr>Comments from review1</vt:lpstr>
      <vt:lpstr>TIME LINE</vt:lpstr>
      <vt:lpstr>Literature Survey</vt:lpstr>
      <vt:lpstr>Cont..</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Chatbot Development: Utilizing Knowledge Graph &amp; Machine Learning Techniques</dc:title>
  <dc:creator>Sai Tarun Desu</dc:creator>
  <cp:lastModifiedBy>Sai Tarun Desu</cp:lastModifiedBy>
  <cp:revision>15</cp:revision>
  <dcterms:created xsi:type="dcterms:W3CDTF">2023-11-09T11:09:03Z</dcterms:created>
  <dcterms:modified xsi:type="dcterms:W3CDTF">2023-11-27T04:29:19Z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