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257" r:id="rId3"/>
    <p:sldId id="258" r:id="rId4"/>
    <p:sldId id="259" r:id="rId5"/>
    <p:sldId id="260" r:id="rId6"/>
    <p:sldId id="261" r:id="rId7"/>
    <p:sldId id="262" r:id="rId8"/>
    <p:sldId id="263" r:id="rId9"/>
    <p:sldId id="268" r:id="rId10"/>
    <p:sldId id="269" r:id="rId11"/>
    <p:sldId id="270" r:id="rId12"/>
    <p:sldId id="264" r:id="rId13"/>
    <p:sldId id="265" r:id="rId14"/>
    <p:sldId id="266" r:id="rId15"/>
    <p:sldId id="267" r:id="rId16"/>
    <p:sldId id="271" r:id="rId17"/>
    <p:sldId id="272" r:id="rId18"/>
    <p:sldId id="273" r:id="rId19"/>
  </p:sldIdLst>
  <p:sldSz cx="7559675" cy="1069181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608" y="-3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B8F70D2-4668-41E4-8D9F-0C2935C02719}"/>
              </a:ext>
            </a:extLst>
          </p:cNvPr>
          <p:cNvSpPr txBox="1">
            <a:spLocks noGrp="1"/>
          </p:cNvSpPr>
          <p:nvPr>
            <p:ph type="hdr" sz="quarter"/>
          </p:nvPr>
        </p:nvSpPr>
        <p:spPr>
          <a:xfrm>
            <a:off x="0" y="0"/>
            <a:ext cx="3280680" cy="534240"/>
          </a:xfrm>
          <a:prstGeom prst="rect">
            <a:avLst/>
          </a:prstGeom>
          <a:noFill/>
          <a:ln>
            <a:noFill/>
          </a:ln>
        </p:spPr>
        <p:txBody>
          <a:bodyPr vert="horz" wrap="none" lIns="90000" tIns="45000" rIns="90000" bIns="45000" anchorCtr="0" compatLnSpc="0">
            <a:noAutofit/>
          </a:bodyPr>
          <a:lstStyle/>
          <a:p>
            <a:pPr marL="0" marR="0" lvl="0" indent="0" rtl="0" hangingPunct="0">
              <a:lnSpc>
                <a:spcPct val="100000"/>
              </a:lnSpc>
              <a:spcBef>
                <a:spcPts val="0"/>
              </a:spcBef>
              <a:spcAft>
                <a:spcPts val="0"/>
              </a:spcAft>
              <a:buNone/>
              <a:tabLst/>
              <a:defRPr sz="1400"/>
            </a:pPr>
            <a:endParaRPr lang="en-SG" sz="1400" b="0" i="0" u="none" strike="noStrike" kern="1200">
              <a:ln>
                <a:noFill/>
              </a:ln>
              <a:latin typeface="Arial" pitchFamily="18"/>
              <a:ea typeface="Microsoft YaHei" pitchFamily="2"/>
              <a:cs typeface="Arial" pitchFamily="2"/>
            </a:endParaRPr>
          </a:p>
        </p:txBody>
      </p:sp>
      <p:sp>
        <p:nvSpPr>
          <p:cNvPr id="3" name="Date Placeholder 2">
            <a:extLst>
              <a:ext uri="{FF2B5EF4-FFF2-40B4-BE49-F238E27FC236}">
                <a16:creationId xmlns:a16="http://schemas.microsoft.com/office/drawing/2014/main" id="{0C72EE07-1B48-49B5-8FE2-AAE650285027}"/>
              </a:ext>
            </a:extLst>
          </p:cNvPr>
          <p:cNvSpPr txBox="1">
            <a:spLocks noGrp="1"/>
          </p:cNvSpPr>
          <p:nvPr>
            <p:ph type="dt" sz="quarter" idx="1"/>
          </p:nvPr>
        </p:nvSpPr>
        <p:spPr>
          <a:xfrm>
            <a:off x="4278960" y="0"/>
            <a:ext cx="3280680" cy="534240"/>
          </a:xfrm>
          <a:prstGeom prst="rect">
            <a:avLst/>
          </a:prstGeom>
          <a:noFill/>
          <a:ln>
            <a:noFill/>
          </a:ln>
        </p:spPr>
        <p:txBody>
          <a:bodyPr vert="horz" wrap="none" lIns="90000" tIns="45000" rIns="90000" bIns="45000" anchorCtr="0" compatLnSpc="0">
            <a:noAutofit/>
          </a:bodyPr>
          <a:lstStyle/>
          <a:p>
            <a:pPr marL="0" marR="0" lvl="0" indent="0" algn="r" rtl="0" hangingPunct="0">
              <a:lnSpc>
                <a:spcPct val="100000"/>
              </a:lnSpc>
              <a:spcBef>
                <a:spcPts val="0"/>
              </a:spcBef>
              <a:spcAft>
                <a:spcPts val="0"/>
              </a:spcAft>
              <a:buNone/>
              <a:tabLst/>
              <a:defRPr sz="1400"/>
            </a:pPr>
            <a:endParaRPr lang="en-SG" sz="1400" b="0" i="0" u="none" strike="noStrike" kern="1200">
              <a:ln>
                <a:noFill/>
              </a:ln>
              <a:latin typeface="Arial" pitchFamily="18"/>
              <a:ea typeface="Microsoft YaHei" pitchFamily="2"/>
              <a:cs typeface="Arial" pitchFamily="2"/>
            </a:endParaRPr>
          </a:p>
        </p:txBody>
      </p:sp>
      <p:sp>
        <p:nvSpPr>
          <p:cNvPr id="4" name="Footer Placeholder 3">
            <a:extLst>
              <a:ext uri="{FF2B5EF4-FFF2-40B4-BE49-F238E27FC236}">
                <a16:creationId xmlns:a16="http://schemas.microsoft.com/office/drawing/2014/main" id="{CE5019FF-8A9D-4D13-9E86-C2F658B8A14D}"/>
              </a:ext>
            </a:extLst>
          </p:cNvPr>
          <p:cNvSpPr txBox="1">
            <a:spLocks noGrp="1"/>
          </p:cNvSpPr>
          <p:nvPr>
            <p:ph type="ftr" sz="quarter" idx="2"/>
          </p:nvPr>
        </p:nvSpPr>
        <p:spPr>
          <a:xfrm>
            <a:off x="0" y="10157400"/>
            <a:ext cx="3280680" cy="534240"/>
          </a:xfrm>
          <a:prstGeom prst="rect">
            <a:avLst/>
          </a:prstGeom>
          <a:noFill/>
          <a:ln>
            <a:noFill/>
          </a:ln>
        </p:spPr>
        <p:txBody>
          <a:bodyPr vert="horz" wrap="none" lIns="90000" tIns="45000" rIns="90000" bIns="45000" anchor="b" anchorCtr="0" compatLnSpc="0">
            <a:noAutofit/>
          </a:bodyPr>
          <a:lstStyle/>
          <a:p>
            <a:pPr marL="0" marR="0" lvl="0" indent="0" rtl="0" hangingPunct="0">
              <a:lnSpc>
                <a:spcPct val="100000"/>
              </a:lnSpc>
              <a:spcBef>
                <a:spcPts val="0"/>
              </a:spcBef>
              <a:spcAft>
                <a:spcPts val="0"/>
              </a:spcAft>
              <a:buNone/>
              <a:tabLst/>
              <a:defRPr sz="1400"/>
            </a:pPr>
            <a:endParaRPr lang="en-SG" sz="1400" b="0" i="0" u="none" strike="noStrike" kern="1200">
              <a:ln>
                <a:noFill/>
              </a:ln>
              <a:latin typeface="Arial" pitchFamily="18"/>
              <a:ea typeface="Microsoft YaHei" pitchFamily="2"/>
              <a:cs typeface="Arial" pitchFamily="2"/>
            </a:endParaRPr>
          </a:p>
        </p:txBody>
      </p:sp>
      <p:sp>
        <p:nvSpPr>
          <p:cNvPr id="5" name="Slide Number Placeholder 4">
            <a:extLst>
              <a:ext uri="{FF2B5EF4-FFF2-40B4-BE49-F238E27FC236}">
                <a16:creationId xmlns:a16="http://schemas.microsoft.com/office/drawing/2014/main" id="{636EEC45-AFFF-45E8-BFB4-E88B306B662A}"/>
              </a:ext>
            </a:extLst>
          </p:cNvPr>
          <p:cNvSpPr txBox="1">
            <a:spLocks noGrp="1"/>
          </p:cNvSpPr>
          <p:nvPr>
            <p:ph type="sldNum" sz="quarter" idx="3"/>
          </p:nvPr>
        </p:nvSpPr>
        <p:spPr>
          <a:xfrm>
            <a:off x="4278960" y="10157400"/>
            <a:ext cx="3280680" cy="534240"/>
          </a:xfrm>
          <a:prstGeom prst="rect">
            <a:avLst/>
          </a:prstGeom>
          <a:noFill/>
          <a:ln>
            <a:noFill/>
          </a:ln>
        </p:spPr>
        <p:txBody>
          <a:bodyPr vert="horz" wrap="none" lIns="90000" tIns="45000" rIns="90000" bIns="45000" anchor="b" anchorCtr="0" compatLnSpc="0">
            <a:noAutofit/>
          </a:bodyPr>
          <a:lstStyle/>
          <a:p>
            <a:pPr marL="0" marR="0" lvl="0" indent="0" algn="r" rtl="0" hangingPunct="0">
              <a:lnSpc>
                <a:spcPct val="100000"/>
              </a:lnSpc>
              <a:spcBef>
                <a:spcPts val="0"/>
              </a:spcBef>
              <a:spcAft>
                <a:spcPts val="0"/>
              </a:spcAft>
              <a:buNone/>
              <a:tabLst/>
              <a:defRPr sz="1400"/>
            </a:pPr>
            <a:fld id="{E56CD055-F302-48BD-8076-E366951623D9}" type="slidenum">
              <a:t>‹#›</a:t>
            </a:fld>
            <a:endParaRPr lang="en-SG" sz="1400" b="0" i="0" u="none" strike="noStrike" kern="1200">
              <a:ln>
                <a:noFill/>
              </a:ln>
              <a:latin typeface="Arial" pitchFamily="18"/>
              <a:ea typeface="Microsoft YaHei" pitchFamily="2"/>
              <a:cs typeface="Arial" pitchFamily="2"/>
            </a:endParaRPr>
          </a:p>
        </p:txBody>
      </p:sp>
    </p:spTree>
    <p:extLst>
      <p:ext uri="{BB962C8B-B14F-4D97-AF65-F5344CB8AC3E}">
        <p14:creationId xmlns:p14="http://schemas.microsoft.com/office/powerpoint/2010/main" val="7670897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A45721-E3C0-457E-9BC1-BA5ACDD5BC10}"/>
              </a:ext>
            </a:extLst>
          </p:cNvPr>
          <p:cNvSpPr>
            <a:spLocks noGrp="1" noRot="1" noChangeAspect="1"/>
          </p:cNvSpPr>
          <p:nvPr>
            <p:ph type="sldImg" idx="2"/>
          </p:nvPr>
        </p:nvSpPr>
        <p:spPr>
          <a:xfrm>
            <a:off x="1107000" y="812520"/>
            <a:ext cx="5345280" cy="4008959"/>
          </a:xfrm>
          <a:prstGeom prst="rect">
            <a:avLst/>
          </a:prstGeom>
          <a:noFill/>
          <a:ln>
            <a:noFill/>
            <a:prstDash val="solid"/>
          </a:ln>
        </p:spPr>
      </p:sp>
      <p:sp>
        <p:nvSpPr>
          <p:cNvPr id="3" name="Notes Placeholder 2">
            <a:extLst>
              <a:ext uri="{FF2B5EF4-FFF2-40B4-BE49-F238E27FC236}">
                <a16:creationId xmlns:a16="http://schemas.microsoft.com/office/drawing/2014/main" id="{BAB5FDED-A01E-423B-BD64-A0C381C0A239}"/>
              </a:ext>
            </a:extLst>
          </p:cNvPr>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SG"/>
          </a:p>
        </p:txBody>
      </p:sp>
      <p:sp>
        <p:nvSpPr>
          <p:cNvPr id="4" name="Header Placeholder 3">
            <a:extLst>
              <a:ext uri="{FF2B5EF4-FFF2-40B4-BE49-F238E27FC236}">
                <a16:creationId xmlns:a16="http://schemas.microsoft.com/office/drawing/2014/main" id="{685D7644-780E-435B-BD16-99F456737FCB}"/>
              </a:ext>
            </a:extLst>
          </p:cNvPr>
          <p:cNvSpPr txBox="1">
            <a:spLocks noGrp="1"/>
          </p:cNvSpPr>
          <p:nvPr>
            <p:ph type="hdr" sz="quarter"/>
          </p:nvPr>
        </p:nvSpPr>
        <p:spPr>
          <a:xfrm>
            <a:off x="0" y="0"/>
            <a:ext cx="3280680" cy="534240"/>
          </a:xfrm>
          <a:prstGeom prst="rect">
            <a:avLst/>
          </a:prstGeom>
          <a:noFill/>
          <a:ln>
            <a:noFill/>
          </a:ln>
        </p:spPr>
        <p:txBody>
          <a:bodyPr lIns="0" tIns="0" rIns="0" bIns="0" anchorCtr="0">
            <a:noAutofit/>
          </a:bodyPr>
          <a:lstStyle>
            <a:lvl1pPr lvl="0" rtl="0" hangingPunct="0">
              <a:buNone/>
              <a:tabLst/>
              <a:defRPr lang="en-SG" sz="1400" kern="1200">
                <a:latin typeface="Times New Roman" pitchFamily="18"/>
                <a:ea typeface="Lucida Sans Unicode" pitchFamily="2"/>
                <a:cs typeface="Tahoma" pitchFamily="2"/>
              </a:defRPr>
            </a:lvl1pPr>
          </a:lstStyle>
          <a:p>
            <a:pPr lvl="0"/>
            <a:endParaRPr lang="en-SG"/>
          </a:p>
        </p:txBody>
      </p:sp>
      <p:sp>
        <p:nvSpPr>
          <p:cNvPr id="5" name="Date Placeholder 4">
            <a:extLst>
              <a:ext uri="{FF2B5EF4-FFF2-40B4-BE49-F238E27FC236}">
                <a16:creationId xmlns:a16="http://schemas.microsoft.com/office/drawing/2014/main" id="{BC7A17F8-BB6A-481D-9B7D-CB96DF06CBFA}"/>
              </a:ext>
            </a:extLst>
          </p:cNvPr>
          <p:cNvSpPr txBox="1">
            <a:spLocks noGrp="1"/>
          </p:cNvSpPr>
          <p:nvPr>
            <p:ph type="dt" idx="1"/>
          </p:nvPr>
        </p:nvSpPr>
        <p:spPr>
          <a:xfrm>
            <a:off x="4278960" y="0"/>
            <a:ext cx="3280680" cy="534240"/>
          </a:xfrm>
          <a:prstGeom prst="rect">
            <a:avLst/>
          </a:prstGeom>
          <a:noFill/>
          <a:ln>
            <a:noFill/>
          </a:ln>
        </p:spPr>
        <p:txBody>
          <a:bodyPr lIns="0" tIns="0" rIns="0" bIns="0" anchorCtr="0">
            <a:noAutofit/>
          </a:bodyPr>
          <a:lstStyle>
            <a:lvl1pPr lvl="0" algn="r" rtl="0" hangingPunct="0">
              <a:buNone/>
              <a:tabLst/>
              <a:defRPr lang="en-SG" sz="1400" kern="1200">
                <a:latin typeface="Times New Roman" pitchFamily="18"/>
                <a:ea typeface="Lucida Sans Unicode" pitchFamily="2"/>
                <a:cs typeface="Tahoma" pitchFamily="2"/>
              </a:defRPr>
            </a:lvl1pPr>
          </a:lstStyle>
          <a:p>
            <a:pPr lvl="0"/>
            <a:endParaRPr lang="en-SG"/>
          </a:p>
        </p:txBody>
      </p:sp>
      <p:sp>
        <p:nvSpPr>
          <p:cNvPr id="6" name="Footer Placeholder 5">
            <a:extLst>
              <a:ext uri="{FF2B5EF4-FFF2-40B4-BE49-F238E27FC236}">
                <a16:creationId xmlns:a16="http://schemas.microsoft.com/office/drawing/2014/main" id="{589EAA12-BDCE-46DF-A54B-67A2B4F84BB0}"/>
              </a:ext>
            </a:extLst>
          </p:cNvPr>
          <p:cNvSpPr txBox="1">
            <a:spLocks noGrp="1"/>
          </p:cNvSpPr>
          <p:nvPr>
            <p:ph type="ftr" sz="quarter" idx="4"/>
          </p:nvPr>
        </p:nvSpPr>
        <p:spPr>
          <a:xfrm>
            <a:off x="0" y="10157400"/>
            <a:ext cx="3280680" cy="534240"/>
          </a:xfrm>
          <a:prstGeom prst="rect">
            <a:avLst/>
          </a:prstGeom>
          <a:noFill/>
          <a:ln>
            <a:noFill/>
          </a:ln>
        </p:spPr>
        <p:txBody>
          <a:bodyPr lIns="0" tIns="0" rIns="0" bIns="0" anchor="b" anchorCtr="0">
            <a:noAutofit/>
          </a:bodyPr>
          <a:lstStyle>
            <a:lvl1pPr lvl="0" rtl="0" hangingPunct="0">
              <a:buNone/>
              <a:tabLst/>
              <a:defRPr lang="en-SG" sz="1400" kern="1200">
                <a:latin typeface="Times New Roman" pitchFamily="18"/>
                <a:ea typeface="Lucida Sans Unicode" pitchFamily="2"/>
                <a:cs typeface="Tahoma" pitchFamily="2"/>
              </a:defRPr>
            </a:lvl1pPr>
          </a:lstStyle>
          <a:p>
            <a:pPr lvl="0"/>
            <a:endParaRPr lang="en-SG"/>
          </a:p>
        </p:txBody>
      </p:sp>
      <p:sp>
        <p:nvSpPr>
          <p:cNvPr id="7" name="Slide Number Placeholder 6">
            <a:extLst>
              <a:ext uri="{FF2B5EF4-FFF2-40B4-BE49-F238E27FC236}">
                <a16:creationId xmlns:a16="http://schemas.microsoft.com/office/drawing/2014/main" id="{896941B0-12CB-40F3-92B6-085634CDB44C}"/>
              </a:ext>
            </a:extLst>
          </p:cNvPr>
          <p:cNvSpPr txBox="1">
            <a:spLocks noGrp="1"/>
          </p:cNvSpPr>
          <p:nvPr>
            <p:ph type="sldNum" sz="quarter" idx="5"/>
          </p:nvPr>
        </p:nvSpPr>
        <p:spPr>
          <a:xfrm>
            <a:off x="4278960" y="10157400"/>
            <a:ext cx="3280680" cy="534240"/>
          </a:xfrm>
          <a:prstGeom prst="rect">
            <a:avLst/>
          </a:prstGeom>
          <a:noFill/>
          <a:ln>
            <a:noFill/>
          </a:ln>
        </p:spPr>
        <p:txBody>
          <a:bodyPr lIns="0" tIns="0" rIns="0" bIns="0" anchor="b" anchorCtr="0">
            <a:noAutofit/>
          </a:bodyPr>
          <a:lstStyle>
            <a:lvl1pPr lvl="0" algn="r" rtl="0" hangingPunct="0">
              <a:buNone/>
              <a:tabLst/>
              <a:defRPr lang="en-SG" sz="1400" kern="1200">
                <a:latin typeface="Times New Roman" pitchFamily="18"/>
                <a:ea typeface="Lucida Sans Unicode" pitchFamily="2"/>
                <a:cs typeface="Tahoma" pitchFamily="2"/>
              </a:defRPr>
            </a:lvl1pPr>
          </a:lstStyle>
          <a:p>
            <a:pPr lvl="0"/>
            <a:fld id="{ECA079C2-50E5-40EA-B820-651F1A9DD9BE}" type="slidenum">
              <a:t>‹#›</a:t>
            </a:fld>
            <a:endParaRPr lang="en-SG"/>
          </a:p>
        </p:txBody>
      </p:sp>
    </p:spTree>
    <p:extLst>
      <p:ext uri="{BB962C8B-B14F-4D97-AF65-F5344CB8AC3E}">
        <p14:creationId xmlns:p14="http://schemas.microsoft.com/office/powerpoint/2010/main" val="1448085634"/>
      </p:ext>
    </p:extLst>
  </p:cSld>
  <p:clrMap bg1="lt1" tx1="dk1" bg2="lt2" tx2="dk2" accent1="accent1" accent2="accent2" accent3="accent3" accent4="accent4" accent5="accent5" accent6="accent6" hlink="hlink" folHlink="folHlink"/>
  <p:notesStyle>
    <a:lvl1pPr marL="216000" marR="0" indent="-216000" rtl="0" hangingPunct="0">
      <a:tabLst/>
      <a:defRPr lang="en-SG" sz="2000" b="0" i="0" u="none" strike="noStrike" kern="1200">
        <a:ln>
          <a:noFill/>
        </a:ln>
        <a:latin typeface="Arial" pitchFamily="18"/>
        <a:ea typeface="Microsoft YaHei" pitchFamily="2"/>
        <a:cs typeface="Ari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88CDBE3-BBFF-40E3-8C7B-4B6D4A54910E}"/>
              </a:ext>
            </a:extLst>
          </p:cNvPr>
          <p:cNvSpPr txBox="1">
            <a:spLocks noGrp="1"/>
          </p:cNvSpPr>
          <p:nvPr>
            <p:ph type="sldNum" sz="quarter" idx="5"/>
          </p:nvPr>
        </p:nvSpPr>
        <p:spPr>
          <a:ln/>
        </p:spPr>
        <p:txBody>
          <a:bodyPr lIns="0" tIns="0" rIns="0" bIns="0" anchor="b" anchorCtr="0">
            <a:noAutofit/>
          </a:bodyPr>
          <a:lstStyle/>
          <a:p>
            <a:pPr lvl="0"/>
            <a:fld id="{6274818B-DC2D-4AA1-8F0B-70B4345F8D26}" type="slidenum">
              <a:t>1</a:t>
            </a:fld>
            <a:endParaRPr lang="en-SG"/>
          </a:p>
        </p:txBody>
      </p:sp>
      <p:sp>
        <p:nvSpPr>
          <p:cNvPr id="2" name="Slide Image Placeholder 1">
            <a:extLst>
              <a:ext uri="{FF2B5EF4-FFF2-40B4-BE49-F238E27FC236}">
                <a16:creationId xmlns:a16="http://schemas.microsoft.com/office/drawing/2014/main" id="{4C73A540-EE29-4078-9944-51373A4E722D}"/>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3D648355-3610-42DF-AE7D-5492FB7C7C6A}"/>
              </a:ext>
            </a:extLst>
          </p:cNvPr>
          <p:cNvSpPr txBox="1">
            <a:spLocks noGrp="1"/>
          </p:cNvSpPr>
          <p:nvPr>
            <p:ph type="body" sz="quarter" idx="1"/>
          </p:nvPr>
        </p:nvSpPr>
        <p:spPr/>
        <p:txBody>
          <a:bodyPr>
            <a:spAutoFit/>
          </a:bodyPr>
          <a:lstStyle/>
          <a:p>
            <a:endParaRPr lang="en-SG"/>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10</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a:p>
        </p:txBody>
      </p:sp>
    </p:spTree>
    <p:extLst>
      <p:ext uri="{BB962C8B-B14F-4D97-AF65-F5344CB8AC3E}">
        <p14:creationId xmlns:p14="http://schemas.microsoft.com/office/powerpoint/2010/main" val="21819946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11</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a:p>
        </p:txBody>
      </p:sp>
    </p:spTree>
    <p:extLst>
      <p:ext uri="{BB962C8B-B14F-4D97-AF65-F5344CB8AC3E}">
        <p14:creationId xmlns:p14="http://schemas.microsoft.com/office/powerpoint/2010/main" val="39181604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12</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a:p>
        </p:txBody>
      </p:sp>
    </p:spTree>
    <p:extLst>
      <p:ext uri="{BB962C8B-B14F-4D97-AF65-F5344CB8AC3E}">
        <p14:creationId xmlns:p14="http://schemas.microsoft.com/office/powerpoint/2010/main" val="26261261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13</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dirty="0"/>
          </a:p>
        </p:txBody>
      </p:sp>
    </p:spTree>
    <p:extLst>
      <p:ext uri="{BB962C8B-B14F-4D97-AF65-F5344CB8AC3E}">
        <p14:creationId xmlns:p14="http://schemas.microsoft.com/office/powerpoint/2010/main" val="12986223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14</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dirty="0"/>
          </a:p>
        </p:txBody>
      </p:sp>
    </p:spTree>
    <p:extLst>
      <p:ext uri="{BB962C8B-B14F-4D97-AF65-F5344CB8AC3E}">
        <p14:creationId xmlns:p14="http://schemas.microsoft.com/office/powerpoint/2010/main" val="2743329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15</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a:p>
        </p:txBody>
      </p:sp>
    </p:spTree>
    <p:extLst>
      <p:ext uri="{BB962C8B-B14F-4D97-AF65-F5344CB8AC3E}">
        <p14:creationId xmlns:p14="http://schemas.microsoft.com/office/powerpoint/2010/main" val="11987403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16</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a:p>
        </p:txBody>
      </p:sp>
    </p:spTree>
    <p:extLst>
      <p:ext uri="{BB962C8B-B14F-4D97-AF65-F5344CB8AC3E}">
        <p14:creationId xmlns:p14="http://schemas.microsoft.com/office/powerpoint/2010/main" val="13748420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17</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a:p>
        </p:txBody>
      </p:sp>
    </p:spTree>
    <p:extLst>
      <p:ext uri="{BB962C8B-B14F-4D97-AF65-F5344CB8AC3E}">
        <p14:creationId xmlns:p14="http://schemas.microsoft.com/office/powerpoint/2010/main" val="35838157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18</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a:p>
        </p:txBody>
      </p:sp>
    </p:spTree>
    <p:extLst>
      <p:ext uri="{BB962C8B-B14F-4D97-AF65-F5344CB8AC3E}">
        <p14:creationId xmlns:p14="http://schemas.microsoft.com/office/powerpoint/2010/main" val="3574962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9A9AE22-BA88-4F2E-B5E6-729DE3D5308E}"/>
              </a:ext>
            </a:extLst>
          </p:cNvPr>
          <p:cNvSpPr txBox="1">
            <a:spLocks noGrp="1"/>
          </p:cNvSpPr>
          <p:nvPr>
            <p:ph type="sldNum" sz="quarter" idx="5"/>
          </p:nvPr>
        </p:nvSpPr>
        <p:spPr>
          <a:ln/>
        </p:spPr>
        <p:txBody>
          <a:bodyPr lIns="0" tIns="0" rIns="0" bIns="0" anchor="b" anchorCtr="0">
            <a:noAutofit/>
          </a:bodyPr>
          <a:lstStyle/>
          <a:p>
            <a:pPr lvl="0"/>
            <a:fld id="{7942AB0F-BA07-4717-870A-F0AE1B9F4A65}" type="slidenum">
              <a:t>2</a:t>
            </a:fld>
            <a:endParaRPr lang="en-SG"/>
          </a:p>
        </p:txBody>
      </p:sp>
      <p:sp>
        <p:nvSpPr>
          <p:cNvPr id="2" name="Slide Image Placeholder 1">
            <a:extLst>
              <a:ext uri="{FF2B5EF4-FFF2-40B4-BE49-F238E27FC236}">
                <a16:creationId xmlns:a16="http://schemas.microsoft.com/office/drawing/2014/main" id="{079BDB3D-D3B7-4921-A7B5-686D8D097C49}"/>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9929E910-7827-4D3B-8773-A6A518E250F8}"/>
              </a:ext>
            </a:extLst>
          </p:cNvPr>
          <p:cNvSpPr txBox="1">
            <a:spLocks noGrp="1"/>
          </p:cNvSpPr>
          <p:nvPr>
            <p:ph type="body" sz="quarter" idx="1"/>
          </p:nvPr>
        </p:nvSpPr>
        <p:spPr/>
        <p:txBody>
          <a:bodyPr/>
          <a:lstStyle/>
          <a:p>
            <a:endParaRPr lang="en-SG"/>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3</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4</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a:p>
        </p:txBody>
      </p:sp>
    </p:spTree>
    <p:extLst>
      <p:ext uri="{BB962C8B-B14F-4D97-AF65-F5344CB8AC3E}">
        <p14:creationId xmlns:p14="http://schemas.microsoft.com/office/powerpoint/2010/main" val="1802007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5</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dirty="0"/>
          </a:p>
        </p:txBody>
      </p:sp>
    </p:spTree>
    <p:extLst>
      <p:ext uri="{BB962C8B-B14F-4D97-AF65-F5344CB8AC3E}">
        <p14:creationId xmlns:p14="http://schemas.microsoft.com/office/powerpoint/2010/main" val="1573750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6</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a:p>
        </p:txBody>
      </p:sp>
    </p:spTree>
    <p:extLst>
      <p:ext uri="{BB962C8B-B14F-4D97-AF65-F5344CB8AC3E}">
        <p14:creationId xmlns:p14="http://schemas.microsoft.com/office/powerpoint/2010/main" val="2873096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7</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a:p>
        </p:txBody>
      </p:sp>
    </p:spTree>
    <p:extLst>
      <p:ext uri="{BB962C8B-B14F-4D97-AF65-F5344CB8AC3E}">
        <p14:creationId xmlns:p14="http://schemas.microsoft.com/office/powerpoint/2010/main" val="23061386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8</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a:p>
        </p:txBody>
      </p:sp>
    </p:spTree>
    <p:extLst>
      <p:ext uri="{BB962C8B-B14F-4D97-AF65-F5344CB8AC3E}">
        <p14:creationId xmlns:p14="http://schemas.microsoft.com/office/powerpoint/2010/main" val="2543262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9</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dirty="0"/>
          </a:p>
        </p:txBody>
      </p:sp>
    </p:spTree>
    <p:extLst>
      <p:ext uri="{BB962C8B-B14F-4D97-AF65-F5344CB8AC3E}">
        <p14:creationId xmlns:p14="http://schemas.microsoft.com/office/powerpoint/2010/main" val="4048969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8DF1C-CDC4-453B-B51A-619E22A5C1EF}"/>
              </a:ext>
            </a:extLst>
          </p:cNvPr>
          <p:cNvSpPr>
            <a:spLocks noGrp="1"/>
          </p:cNvSpPr>
          <p:nvPr>
            <p:ph type="ctrTitle"/>
          </p:nvPr>
        </p:nvSpPr>
        <p:spPr>
          <a:xfrm>
            <a:off x="944563" y="1749425"/>
            <a:ext cx="5670550" cy="3722688"/>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C7708F08-DDDA-41D4-AFCF-251BF91B4CC0}"/>
              </a:ext>
            </a:extLst>
          </p:cNvPr>
          <p:cNvSpPr>
            <a:spLocks noGrp="1"/>
          </p:cNvSpPr>
          <p:nvPr>
            <p:ph type="subTitle" idx="1"/>
          </p:nvPr>
        </p:nvSpPr>
        <p:spPr>
          <a:xfrm>
            <a:off x="944563" y="5614988"/>
            <a:ext cx="5670550" cy="25828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1A6E296D-27AA-4C17-BBE3-21B7EF7A5CC5}"/>
              </a:ext>
            </a:extLst>
          </p:cNvPr>
          <p:cNvSpPr>
            <a:spLocks noGrp="1"/>
          </p:cNvSpPr>
          <p:nvPr>
            <p:ph type="dt" sz="half" idx="10"/>
          </p:nvPr>
        </p:nvSpPr>
        <p:spPr/>
        <p:txBody>
          <a:bodyPr/>
          <a:lstStyle/>
          <a:p>
            <a:pPr lvl="0"/>
            <a:endParaRPr lang="en-SG"/>
          </a:p>
        </p:txBody>
      </p:sp>
      <p:sp>
        <p:nvSpPr>
          <p:cNvPr id="5" name="Footer Placeholder 4">
            <a:extLst>
              <a:ext uri="{FF2B5EF4-FFF2-40B4-BE49-F238E27FC236}">
                <a16:creationId xmlns:a16="http://schemas.microsoft.com/office/drawing/2014/main" id="{A2C615E7-F761-4563-93D4-295D5CE62385}"/>
              </a:ext>
            </a:extLst>
          </p:cNvPr>
          <p:cNvSpPr>
            <a:spLocks noGrp="1"/>
          </p:cNvSpPr>
          <p:nvPr>
            <p:ph type="ftr" sz="quarter" idx="11"/>
          </p:nvPr>
        </p:nvSpPr>
        <p:spPr/>
        <p:txBody>
          <a:bodyPr/>
          <a:lstStyle/>
          <a:p>
            <a:pPr lvl="0"/>
            <a:endParaRPr lang="en-SG"/>
          </a:p>
        </p:txBody>
      </p:sp>
      <p:sp>
        <p:nvSpPr>
          <p:cNvPr id="6" name="Slide Number Placeholder 5">
            <a:extLst>
              <a:ext uri="{FF2B5EF4-FFF2-40B4-BE49-F238E27FC236}">
                <a16:creationId xmlns:a16="http://schemas.microsoft.com/office/drawing/2014/main" id="{A059FF15-EF3C-4214-8614-8B869A375CCB}"/>
              </a:ext>
            </a:extLst>
          </p:cNvPr>
          <p:cNvSpPr>
            <a:spLocks noGrp="1"/>
          </p:cNvSpPr>
          <p:nvPr>
            <p:ph type="sldNum" sz="quarter" idx="12"/>
          </p:nvPr>
        </p:nvSpPr>
        <p:spPr/>
        <p:txBody>
          <a:bodyPr/>
          <a:lstStyle/>
          <a:p>
            <a:pPr lvl="0"/>
            <a:fld id="{71BECD7A-F299-48A3-82A4-159773190AE0}" type="slidenum">
              <a:t>‹#›</a:t>
            </a:fld>
            <a:endParaRPr lang="en-SG"/>
          </a:p>
        </p:txBody>
      </p:sp>
    </p:spTree>
    <p:extLst>
      <p:ext uri="{BB962C8B-B14F-4D97-AF65-F5344CB8AC3E}">
        <p14:creationId xmlns:p14="http://schemas.microsoft.com/office/powerpoint/2010/main" val="1217480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5BCD0-D216-4A41-A497-AD542A626DF8}"/>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B1BFFAAF-C341-45A6-B0AF-0FFB5A78B1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3E9E3AFA-E53E-4FB8-A5C1-A6F24D242502}"/>
              </a:ext>
            </a:extLst>
          </p:cNvPr>
          <p:cNvSpPr>
            <a:spLocks noGrp="1"/>
          </p:cNvSpPr>
          <p:nvPr>
            <p:ph type="dt" sz="half" idx="10"/>
          </p:nvPr>
        </p:nvSpPr>
        <p:spPr/>
        <p:txBody>
          <a:bodyPr/>
          <a:lstStyle/>
          <a:p>
            <a:pPr lvl="0"/>
            <a:endParaRPr lang="en-SG"/>
          </a:p>
        </p:txBody>
      </p:sp>
      <p:sp>
        <p:nvSpPr>
          <p:cNvPr id="5" name="Footer Placeholder 4">
            <a:extLst>
              <a:ext uri="{FF2B5EF4-FFF2-40B4-BE49-F238E27FC236}">
                <a16:creationId xmlns:a16="http://schemas.microsoft.com/office/drawing/2014/main" id="{F2D6E83C-34ED-4EA9-BA7E-31760104AACC}"/>
              </a:ext>
            </a:extLst>
          </p:cNvPr>
          <p:cNvSpPr>
            <a:spLocks noGrp="1"/>
          </p:cNvSpPr>
          <p:nvPr>
            <p:ph type="ftr" sz="quarter" idx="11"/>
          </p:nvPr>
        </p:nvSpPr>
        <p:spPr/>
        <p:txBody>
          <a:bodyPr/>
          <a:lstStyle/>
          <a:p>
            <a:pPr lvl="0"/>
            <a:endParaRPr lang="en-SG"/>
          </a:p>
        </p:txBody>
      </p:sp>
      <p:sp>
        <p:nvSpPr>
          <p:cNvPr id="6" name="Slide Number Placeholder 5">
            <a:extLst>
              <a:ext uri="{FF2B5EF4-FFF2-40B4-BE49-F238E27FC236}">
                <a16:creationId xmlns:a16="http://schemas.microsoft.com/office/drawing/2014/main" id="{EFABAC44-ABAF-4E45-AA47-0FE0BA097C89}"/>
              </a:ext>
            </a:extLst>
          </p:cNvPr>
          <p:cNvSpPr>
            <a:spLocks noGrp="1"/>
          </p:cNvSpPr>
          <p:nvPr>
            <p:ph type="sldNum" sz="quarter" idx="12"/>
          </p:nvPr>
        </p:nvSpPr>
        <p:spPr/>
        <p:txBody>
          <a:bodyPr/>
          <a:lstStyle/>
          <a:p>
            <a:pPr lvl="0"/>
            <a:fld id="{D43DB2D4-03D6-435C-9F4F-FC0495D535DF}" type="slidenum">
              <a:t>‹#›</a:t>
            </a:fld>
            <a:endParaRPr lang="en-SG"/>
          </a:p>
        </p:txBody>
      </p:sp>
    </p:spTree>
    <p:extLst>
      <p:ext uri="{BB962C8B-B14F-4D97-AF65-F5344CB8AC3E}">
        <p14:creationId xmlns:p14="http://schemas.microsoft.com/office/powerpoint/2010/main" val="3253335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36B997-A222-4FE7-ABE8-1D183E5EF590}"/>
              </a:ext>
            </a:extLst>
          </p:cNvPr>
          <p:cNvSpPr>
            <a:spLocks noGrp="1"/>
          </p:cNvSpPr>
          <p:nvPr>
            <p:ph type="title" orient="vert"/>
          </p:nvPr>
        </p:nvSpPr>
        <p:spPr>
          <a:xfrm>
            <a:off x="5321300" y="754063"/>
            <a:ext cx="1539875" cy="8523287"/>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23617CA8-C035-4AB8-B45F-E79388A0F52B}"/>
              </a:ext>
            </a:extLst>
          </p:cNvPr>
          <p:cNvSpPr>
            <a:spLocks noGrp="1"/>
          </p:cNvSpPr>
          <p:nvPr>
            <p:ph type="body" orient="vert" idx="1"/>
          </p:nvPr>
        </p:nvSpPr>
        <p:spPr>
          <a:xfrm>
            <a:off x="698500" y="754063"/>
            <a:ext cx="4470400" cy="85232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701892DA-BE9C-4DCA-A9DD-07AA94FB229F}"/>
              </a:ext>
            </a:extLst>
          </p:cNvPr>
          <p:cNvSpPr>
            <a:spLocks noGrp="1"/>
          </p:cNvSpPr>
          <p:nvPr>
            <p:ph type="dt" sz="half" idx="10"/>
          </p:nvPr>
        </p:nvSpPr>
        <p:spPr/>
        <p:txBody>
          <a:bodyPr/>
          <a:lstStyle/>
          <a:p>
            <a:pPr lvl="0"/>
            <a:endParaRPr lang="en-SG"/>
          </a:p>
        </p:txBody>
      </p:sp>
      <p:sp>
        <p:nvSpPr>
          <p:cNvPr id="5" name="Footer Placeholder 4">
            <a:extLst>
              <a:ext uri="{FF2B5EF4-FFF2-40B4-BE49-F238E27FC236}">
                <a16:creationId xmlns:a16="http://schemas.microsoft.com/office/drawing/2014/main" id="{612BC144-21B6-4E4F-8C06-EC31C7E4D8D4}"/>
              </a:ext>
            </a:extLst>
          </p:cNvPr>
          <p:cNvSpPr>
            <a:spLocks noGrp="1"/>
          </p:cNvSpPr>
          <p:nvPr>
            <p:ph type="ftr" sz="quarter" idx="11"/>
          </p:nvPr>
        </p:nvSpPr>
        <p:spPr/>
        <p:txBody>
          <a:bodyPr/>
          <a:lstStyle/>
          <a:p>
            <a:pPr lvl="0"/>
            <a:endParaRPr lang="en-SG"/>
          </a:p>
        </p:txBody>
      </p:sp>
      <p:sp>
        <p:nvSpPr>
          <p:cNvPr id="6" name="Slide Number Placeholder 5">
            <a:extLst>
              <a:ext uri="{FF2B5EF4-FFF2-40B4-BE49-F238E27FC236}">
                <a16:creationId xmlns:a16="http://schemas.microsoft.com/office/drawing/2014/main" id="{AE41C341-A595-4AD9-A48B-5A643F3E3C89}"/>
              </a:ext>
            </a:extLst>
          </p:cNvPr>
          <p:cNvSpPr>
            <a:spLocks noGrp="1"/>
          </p:cNvSpPr>
          <p:nvPr>
            <p:ph type="sldNum" sz="quarter" idx="12"/>
          </p:nvPr>
        </p:nvSpPr>
        <p:spPr/>
        <p:txBody>
          <a:bodyPr/>
          <a:lstStyle/>
          <a:p>
            <a:pPr lvl="0"/>
            <a:fld id="{EA03933D-1200-4024-86E1-DFACDF5B0D7F}" type="slidenum">
              <a:t>‹#›</a:t>
            </a:fld>
            <a:endParaRPr lang="en-SG"/>
          </a:p>
        </p:txBody>
      </p:sp>
    </p:spTree>
    <p:extLst>
      <p:ext uri="{BB962C8B-B14F-4D97-AF65-F5344CB8AC3E}">
        <p14:creationId xmlns:p14="http://schemas.microsoft.com/office/powerpoint/2010/main" val="4269678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1B497-D9C8-4E2C-8EB5-112F1F271E5F}"/>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5232B564-2937-4CE6-9AFD-FF0B0708CF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B9EC931-C148-4876-8F21-640BF92A2250}"/>
              </a:ext>
            </a:extLst>
          </p:cNvPr>
          <p:cNvSpPr>
            <a:spLocks noGrp="1"/>
          </p:cNvSpPr>
          <p:nvPr>
            <p:ph type="dt" sz="half" idx="10"/>
          </p:nvPr>
        </p:nvSpPr>
        <p:spPr/>
        <p:txBody>
          <a:bodyPr/>
          <a:lstStyle/>
          <a:p>
            <a:pPr lvl="0"/>
            <a:endParaRPr lang="en-SG"/>
          </a:p>
        </p:txBody>
      </p:sp>
      <p:sp>
        <p:nvSpPr>
          <p:cNvPr id="5" name="Footer Placeholder 4">
            <a:extLst>
              <a:ext uri="{FF2B5EF4-FFF2-40B4-BE49-F238E27FC236}">
                <a16:creationId xmlns:a16="http://schemas.microsoft.com/office/drawing/2014/main" id="{6677AA6B-50AD-4A12-8B4F-850B84A512E2}"/>
              </a:ext>
            </a:extLst>
          </p:cNvPr>
          <p:cNvSpPr>
            <a:spLocks noGrp="1"/>
          </p:cNvSpPr>
          <p:nvPr>
            <p:ph type="ftr" sz="quarter" idx="11"/>
          </p:nvPr>
        </p:nvSpPr>
        <p:spPr/>
        <p:txBody>
          <a:bodyPr/>
          <a:lstStyle/>
          <a:p>
            <a:pPr lvl="0"/>
            <a:endParaRPr lang="en-SG"/>
          </a:p>
        </p:txBody>
      </p:sp>
      <p:sp>
        <p:nvSpPr>
          <p:cNvPr id="6" name="Slide Number Placeholder 5">
            <a:extLst>
              <a:ext uri="{FF2B5EF4-FFF2-40B4-BE49-F238E27FC236}">
                <a16:creationId xmlns:a16="http://schemas.microsoft.com/office/drawing/2014/main" id="{4BBBC543-2201-4FB1-8FFD-98EB58AAC1E8}"/>
              </a:ext>
            </a:extLst>
          </p:cNvPr>
          <p:cNvSpPr>
            <a:spLocks noGrp="1"/>
          </p:cNvSpPr>
          <p:nvPr>
            <p:ph type="sldNum" sz="quarter" idx="12"/>
          </p:nvPr>
        </p:nvSpPr>
        <p:spPr/>
        <p:txBody>
          <a:bodyPr/>
          <a:lstStyle/>
          <a:p>
            <a:pPr lvl="0"/>
            <a:fld id="{F91A9C2E-3C15-4D8B-BF2E-06831EBD4A7A}" type="slidenum">
              <a:t>‹#›</a:t>
            </a:fld>
            <a:endParaRPr lang="en-SG"/>
          </a:p>
        </p:txBody>
      </p:sp>
    </p:spTree>
    <p:extLst>
      <p:ext uri="{BB962C8B-B14F-4D97-AF65-F5344CB8AC3E}">
        <p14:creationId xmlns:p14="http://schemas.microsoft.com/office/powerpoint/2010/main" val="1223333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15037-1C59-4092-B1FB-9B525A4FB704}"/>
              </a:ext>
            </a:extLst>
          </p:cNvPr>
          <p:cNvSpPr>
            <a:spLocks noGrp="1"/>
          </p:cNvSpPr>
          <p:nvPr>
            <p:ph type="title"/>
          </p:nvPr>
        </p:nvSpPr>
        <p:spPr>
          <a:xfrm>
            <a:off x="515938" y="2665413"/>
            <a:ext cx="6519862" cy="4448175"/>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4501632A-F4E2-49F3-AF7B-64ACAB063962}"/>
              </a:ext>
            </a:extLst>
          </p:cNvPr>
          <p:cNvSpPr>
            <a:spLocks noGrp="1"/>
          </p:cNvSpPr>
          <p:nvPr>
            <p:ph type="body" idx="1"/>
          </p:nvPr>
        </p:nvSpPr>
        <p:spPr>
          <a:xfrm>
            <a:off x="515938" y="7154863"/>
            <a:ext cx="6519862" cy="23383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54CADD-6C92-499A-B192-99D28ED80795}"/>
              </a:ext>
            </a:extLst>
          </p:cNvPr>
          <p:cNvSpPr>
            <a:spLocks noGrp="1"/>
          </p:cNvSpPr>
          <p:nvPr>
            <p:ph type="dt" sz="half" idx="10"/>
          </p:nvPr>
        </p:nvSpPr>
        <p:spPr/>
        <p:txBody>
          <a:bodyPr/>
          <a:lstStyle/>
          <a:p>
            <a:pPr lvl="0"/>
            <a:endParaRPr lang="en-SG"/>
          </a:p>
        </p:txBody>
      </p:sp>
      <p:sp>
        <p:nvSpPr>
          <p:cNvPr id="5" name="Footer Placeholder 4">
            <a:extLst>
              <a:ext uri="{FF2B5EF4-FFF2-40B4-BE49-F238E27FC236}">
                <a16:creationId xmlns:a16="http://schemas.microsoft.com/office/drawing/2014/main" id="{67997F97-5692-4A18-8E9F-6BED45A90003}"/>
              </a:ext>
            </a:extLst>
          </p:cNvPr>
          <p:cNvSpPr>
            <a:spLocks noGrp="1"/>
          </p:cNvSpPr>
          <p:nvPr>
            <p:ph type="ftr" sz="quarter" idx="11"/>
          </p:nvPr>
        </p:nvSpPr>
        <p:spPr/>
        <p:txBody>
          <a:bodyPr/>
          <a:lstStyle/>
          <a:p>
            <a:pPr lvl="0"/>
            <a:endParaRPr lang="en-SG"/>
          </a:p>
        </p:txBody>
      </p:sp>
      <p:sp>
        <p:nvSpPr>
          <p:cNvPr id="6" name="Slide Number Placeholder 5">
            <a:extLst>
              <a:ext uri="{FF2B5EF4-FFF2-40B4-BE49-F238E27FC236}">
                <a16:creationId xmlns:a16="http://schemas.microsoft.com/office/drawing/2014/main" id="{CBD32432-79A5-4A6F-B1F9-F257CD2A9A19}"/>
              </a:ext>
            </a:extLst>
          </p:cNvPr>
          <p:cNvSpPr>
            <a:spLocks noGrp="1"/>
          </p:cNvSpPr>
          <p:nvPr>
            <p:ph type="sldNum" sz="quarter" idx="12"/>
          </p:nvPr>
        </p:nvSpPr>
        <p:spPr/>
        <p:txBody>
          <a:bodyPr/>
          <a:lstStyle/>
          <a:p>
            <a:pPr lvl="0"/>
            <a:fld id="{12AD2406-81D1-4F1D-87B1-571F4145AD90}" type="slidenum">
              <a:t>‹#›</a:t>
            </a:fld>
            <a:endParaRPr lang="en-SG"/>
          </a:p>
        </p:txBody>
      </p:sp>
    </p:spTree>
    <p:extLst>
      <p:ext uri="{BB962C8B-B14F-4D97-AF65-F5344CB8AC3E}">
        <p14:creationId xmlns:p14="http://schemas.microsoft.com/office/powerpoint/2010/main" val="1948472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CC5E0-0DDE-45DF-A809-EE971119D8C8}"/>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6DC724C8-0BAB-4AB1-8770-2AAC2BEEB2B0}"/>
              </a:ext>
            </a:extLst>
          </p:cNvPr>
          <p:cNvSpPr>
            <a:spLocks noGrp="1"/>
          </p:cNvSpPr>
          <p:nvPr>
            <p:ph sz="half" idx="1"/>
          </p:nvPr>
        </p:nvSpPr>
        <p:spPr>
          <a:xfrm>
            <a:off x="698500" y="2692400"/>
            <a:ext cx="3005138" cy="6584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2A1E089D-B6DB-42F6-AD00-6A33ACA5A666}"/>
              </a:ext>
            </a:extLst>
          </p:cNvPr>
          <p:cNvSpPr>
            <a:spLocks noGrp="1"/>
          </p:cNvSpPr>
          <p:nvPr>
            <p:ph sz="half" idx="2"/>
          </p:nvPr>
        </p:nvSpPr>
        <p:spPr>
          <a:xfrm>
            <a:off x="3856038" y="2692400"/>
            <a:ext cx="3005137" cy="6584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A4DA503C-B6C3-46D8-AFF0-456D14F49C1E}"/>
              </a:ext>
            </a:extLst>
          </p:cNvPr>
          <p:cNvSpPr>
            <a:spLocks noGrp="1"/>
          </p:cNvSpPr>
          <p:nvPr>
            <p:ph type="dt" sz="half" idx="10"/>
          </p:nvPr>
        </p:nvSpPr>
        <p:spPr/>
        <p:txBody>
          <a:bodyPr/>
          <a:lstStyle/>
          <a:p>
            <a:pPr lvl="0"/>
            <a:endParaRPr lang="en-SG"/>
          </a:p>
        </p:txBody>
      </p:sp>
      <p:sp>
        <p:nvSpPr>
          <p:cNvPr id="6" name="Footer Placeholder 5">
            <a:extLst>
              <a:ext uri="{FF2B5EF4-FFF2-40B4-BE49-F238E27FC236}">
                <a16:creationId xmlns:a16="http://schemas.microsoft.com/office/drawing/2014/main" id="{6D2C7CE6-CA90-4DAD-87FA-7A7FDD9C03D5}"/>
              </a:ext>
            </a:extLst>
          </p:cNvPr>
          <p:cNvSpPr>
            <a:spLocks noGrp="1"/>
          </p:cNvSpPr>
          <p:nvPr>
            <p:ph type="ftr" sz="quarter" idx="11"/>
          </p:nvPr>
        </p:nvSpPr>
        <p:spPr/>
        <p:txBody>
          <a:bodyPr/>
          <a:lstStyle/>
          <a:p>
            <a:pPr lvl="0"/>
            <a:endParaRPr lang="en-SG"/>
          </a:p>
        </p:txBody>
      </p:sp>
      <p:sp>
        <p:nvSpPr>
          <p:cNvPr id="7" name="Slide Number Placeholder 6">
            <a:extLst>
              <a:ext uri="{FF2B5EF4-FFF2-40B4-BE49-F238E27FC236}">
                <a16:creationId xmlns:a16="http://schemas.microsoft.com/office/drawing/2014/main" id="{23700D96-544C-49CF-8865-04A1C50A4E9A}"/>
              </a:ext>
            </a:extLst>
          </p:cNvPr>
          <p:cNvSpPr>
            <a:spLocks noGrp="1"/>
          </p:cNvSpPr>
          <p:nvPr>
            <p:ph type="sldNum" sz="quarter" idx="12"/>
          </p:nvPr>
        </p:nvSpPr>
        <p:spPr/>
        <p:txBody>
          <a:bodyPr/>
          <a:lstStyle/>
          <a:p>
            <a:pPr lvl="0"/>
            <a:fld id="{AD581478-03C4-491F-B065-95C76EAE6CA3}" type="slidenum">
              <a:t>‹#›</a:t>
            </a:fld>
            <a:endParaRPr lang="en-SG"/>
          </a:p>
        </p:txBody>
      </p:sp>
    </p:spTree>
    <p:extLst>
      <p:ext uri="{BB962C8B-B14F-4D97-AF65-F5344CB8AC3E}">
        <p14:creationId xmlns:p14="http://schemas.microsoft.com/office/powerpoint/2010/main" val="4013256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E8941-D6E6-4232-84AC-3AABB41EAA29}"/>
              </a:ext>
            </a:extLst>
          </p:cNvPr>
          <p:cNvSpPr>
            <a:spLocks noGrp="1"/>
          </p:cNvSpPr>
          <p:nvPr>
            <p:ph type="title"/>
          </p:nvPr>
        </p:nvSpPr>
        <p:spPr>
          <a:xfrm>
            <a:off x="520700" y="569913"/>
            <a:ext cx="6519863" cy="2065337"/>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150E263D-39B0-4752-91B6-A5C5CD65AAEE}"/>
              </a:ext>
            </a:extLst>
          </p:cNvPr>
          <p:cNvSpPr>
            <a:spLocks noGrp="1"/>
          </p:cNvSpPr>
          <p:nvPr>
            <p:ph type="body" idx="1"/>
          </p:nvPr>
        </p:nvSpPr>
        <p:spPr>
          <a:xfrm>
            <a:off x="520700" y="2620963"/>
            <a:ext cx="3198813" cy="12842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E759B1-A279-40F1-985F-062FA3B213BC}"/>
              </a:ext>
            </a:extLst>
          </p:cNvPr>
          <p:cNvSpPr>
            <a:spLocks noGrp="1"/>
          </p:cNvSpPr>
          <p:nvPr>
            <p:ph sz="half" idx="2"/>
          </p:nvPr>
        </p:nvSpPr>
        <p:spPr>
          <a:xfrm>
            <a:off x="520700" y="3905250"/>
            <a:ext cx="3198813" cy="5745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6C715E03-4722-4AA0-A8A5-697D1517ED20}"/>
              </a:ext>
            </a:extLst>
          </p:cNvPr>
          <p:cNvSpPr>
            <a:spLocks noGrp="1"/>
          </p:cNvSpPr>
          <p:nvPr>
            <p:ph type="body" sz="quarter" idx="3"/>
          </p:nvPr>
        </p:nvSpPr>
        <p:spPr>
          <a:xfrm>
            <a:off x="3827463" y="2620963"/>
            <a:ext cx="3213100" cy="12842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5231AD-F747-4308-AC84-FA9D09606977}"/>
              </a:ext>
            </a:extLst>
          </p:cNvPr>
          <p:cNvSpPr>
            <a:spLocks noGrp="1"/>
          </p:cNvSpPr>
          <p:nvPr>
            <p:ph sz="quarter" idx="4"/>
          </p:nvPr>
        </p:nvSpPr>
        <p:spPr>
          <a:xfrm>
            <a:off x="3827463" y="3905250"/>
            <a:ext cx="3213100" cy="5745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1D721BD6-BF3E-42B2-8E7E-A6C2017F6840}"/>
              </a:ext>
            </a:extLst>
          </p:cNvPr>
          <p:cNvSpPr>
            <a:spLocks noGrp="1"/>
          </p:cNvSpPr>
          <p:nvPr>
            <p:ph type="dt" sz="half" idx="10"/>
          </p:nvPr>
        </p:nvSpPr>
        <p:spPr/>
        <p:txBody>
          <a:bodyPr/>
          <a:lstStyle/>
          <a:p>
            <a:pPr lvl="0"/>
            <a:endParaRPr lang="en-SG"/>
          </a:p>
        </p:txBody>
      </p:sp>
      <p:sp>
        <p:nvSpPr>
          <p:cNvPr id="8" name="Footer Placeholder 7">
            <a:extLst>
              <a:ext uri="{FF2B5EF4-FFF2-40B4-BE49-F238E27FC236}">
                <a16:creationId xmlns:a16="http://schemas.microsoft.com/office/drawing/2014/main" id="{F2D4AC7C-13E9-4DAB-BD59-95617250D31A}"/>
              </a:ext>
            </a:extLst>
          </p:cNvPr>
          <p:cNvSpPr>
            <a:spLocks noGrp="1"/>
          </p:cNvSpPr>
          <p:nvPr>
            <p:ph type="ftr" sz="quarter" idx="11"/>
          </p:nvPr>
        </p:nvSpPr>
        <p:spPr/>
        <p:txBody>
          <a:bodyPr/>
          <a:lstStyle/>
          <a:p>
            <a:pPr lvl="0"/>
            <a:endParaRPr lang="en-SG"/>
          </a:p>
        </p:txBody>
      </p:sp>
      <p:sp>
        <p:nvSpPr>
          <p:cNvPr id="9" name="Slide Number Placeholder 8">
            <a:extLst>
              <a:ext uri="{FF2B5EF4-FFF2-40B4-BE49-F238E27FC236}">
                <a16:creationId xmlns:a16="http://schemas.microsoft.com/office/drawing/2014/main" id="{621277E5-D320-439C-88E9-A9832E706AA5}"/>
              </a:ext>
            </a:extLst>
          </p:cNvPr>
          <p:cNvSpPr>
            <a:spLocks noGrp="1"/>
          </p:cNvSpPr>
          <p:nvPr>
            <p:ph type="sldNum" sz="quarter" idx="12"/>
          </p:nvPr>
        </p:nvSpPr>
        <p:spPr/>
        <p:txBody>
          <a:bodyPr/>
          <a:lstStyle/>
          <a:p>
            <a:pPr lvl="0"/>
            <a:fld id="{0D59DA77-F4C4-4916-80CB-BC39D92F8821}" type="slidenum">
              <a:t>‹#›</a:t>
            </a:fld>
            <a:endParaRPr lang="en-SG"/>
          </a:p>
        </p:txBody>
      </p:sp>
    </p:spTree>
    <p:extLst>
      <p:ext uri="{BB962C8B-B14F-4D97-AF65-F5344CB8AC3E}">
        <p14:creationId xmlns:p14="http://schemas.microsoft.com/office/powerpoint/2010/main" val="3891316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B3028-ED5C-45D5-AEB3-B11B8C776C66}"/>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58D42DEC-EB6D-429D-B64B-3AF5FF7F3CB7}"/>
              </a:ext>
            </a:extLst>
          </p:cNvPr>
          <p:cNvSpPr>
            <a:spLocks noGrp="1"/>
          </p:cNvSpPr>
          <p:nvPr>
            <p:ph type="dt" sz="half" idx="10"/>
          </p:nvPr>
        </p:nvSpPr>
        <p:spPr/>
        <p:txBody>
          <a:bodyPr/>
          <a:lstStyle/>
          <a:p>
            <a:pPr lvl="0"/>
            <a:endParaRPr lang="en-SG"/>
          </a:p>
        </p:txBody>
      </p:sp>
      <p:sp>
        <p:nvSpPr>
          <p:cNvPr id="4" name="Footer Placeholder 3">
            <a:extLst>
              <a:ext uri="{FF2B5EF4-FFF2-40B4-BE49-F238E27FC236}">
                <a16:creationId xmlns:a16="http://schemas.microsoft.com/office/drawing/2014/main" id="{AED819FD-5F95-4295-95CA-07EF5243E224}"/>
              </a:ext>
            </a:extLst>
          </p:cNvPr>
          <p:cNvSpPr>
            <a:spLocks noGrp="1"/>
          </p:cNvSpPr>
          <p:nvPr>
            <p:ph type="ftr" sz="quarter" idx="11"/>
          </p:nvPr>
        </p:nvSpPr>
        <p:spPr/>
        <p:txBody>
          <a:bodyPr/>
          <a:lstStyle/>
          <a:p>
            <a:pPr lvl="0"/>
            <a:endParaRPr lang="en-SG"/>
          </a:p>
        </p:txBody>
      </p:sp>
      <p:sp>
        <p:nvSpPr>
          <p:cNvPr id="5" name="Slide Number Placeholder 4">
            <a:extLst>
              <a:ext uri="{FF2B5EF4-FFF2-40B4-BE49-F238E27FC236}">
                <a16:creationId xmlns:a16="http://schemas.microsoft.com/office/drawing/2014/main" id="{BD76815F-82E2-4BF9-96A0-14D5C998D501}"/>
              </a:ext>
            </a:extLst>
          </p:cNvPr>
          <p:cNvSpPr>
            <a:spLocks noGrp="1"/>
          </p:cNvSpPr>
          <p:nvPr>
            <p:ph type="sldNum" sz="quarter" idx="12"/>
          </p:nvPr>
        </p:nvSpPr>
        <p:spPr/>
        <p:txBody>
          <a:bodyPr/>
          <a:lstStyle/>
          <a:p>
            <a:pPr lvl="0"/>
            <a:fld id="{2D216D62-AAEE-4A76-8BEA-43D4652ED2BD}" type="slidenum">
              <a:t>‹#›</a:t>
            </a:fld>
            <a:endParaRPr lang="en-SG"/>
          </a:p>
        </p:txBody>
      </p:sp>
    </p:spTree>
    <p:extLst>
      <p:ext uri="{BB962C8B-B14F-4D97-AF65-F5344CB8AC3E}">
        <p14:creationId xmlns:p14="http://schemas.microsoft.com/office/powerpoint/2010/main" val="4275486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F8AEF3-8D96-4941-A829-9A3E7201D12E}"/>
              </a:ext>
            </a:extLst>
          </p:cNvPr>
          <p:cNvSpPr>
            <a:spLocks noGrp="1"/>
          </p:cNvSpPr>
          <p:nvPr>
            <p:ph type="dt" sz="half" idx="10"/>
          </p:nvPr>
        </p:nvSpPr>
        <p:spPr/>
        <p:txBody>
          <a:bodyPr/>
          <a:lstStyle/>
          <a:p>
            <a:pPr lvl="0"/>
            <a:endParaRPr lang="en-SG"/>
          </a:p>
        </p:txBody>
      </p:sp>
      <p:sp>
        <p:nvSpPr>
          <p:cNvPr id="3" name="Footer Placeholder 2">
            <a:extLst>
              <a:ext uri="{FF2B5EF4-FFF2-40B4-BE49-F238E27FC236}">
                <a16:creationId xmlns:a16="http://schemas.microsoft.com/office/drawing/2014/main" id="{63BF1928-7021-424A-A83B-C6AE7A3A059D}"/>
              </a:ext>
            </a:extLst>
          </p:cNvPr>
          <p:cNvSpPr>
            <a:spLocks noGrp="1"/>
          </p:cNvSpPr>
          <p:nvPr>
            <p:ph type="ftr" sz="quarter" idx="11"/>
          </p:nvPr>
        </p:nvSpPr>
        <p:spPr/>
        <p:txBody>
          <a:bodyPr/>
          <a:lstStyle/>
          <a:p>
            <a:pPr lvl="0"/>
            <a:endParaRPr lang="en-SG"/>
          </a:p>
        </p:txBody>
      </p:sp>
      <p:sp>
        <p:nvSpPr>
          <p:cNvPr id="4" name="Slide Number Placeholder 3">
            <a:extLst>
              <a:ext uri="{FF2B5EF4-FFF2-40B4-BE49-F238E27FC236}">
                <a16:creationId xmlns:a16="http://schemas.microsoft.com/office/drawing/2014/main" id="{BF207C2D-3799-4BA6-B7FE-4757FE556C69}"/>
              </a:ext>
            </a:extLst>
          </p:cNvPr>
          <p:cNvSpPr>
            <a:spLocks noGrp="1"/>
          </p:cNvSpPr>
          <p:nvPr>
            <p:ph type="sldNum" sz="quarter" idx="12"/>
          </p:nvPr>
        </p:nvSpPr>
        <p:spPr/>
        <p:txBody>
          <a:bodyPr/>
          <a:lstStyle/>
          <a:p>
            <a:pPr lvl="0"/>
            <a:fld id="{6162DF14-55CA-4669-819F-408C687C3836}" type="slidenum">
              <a:t>‹#›</a:t>
            </a:fld>
            <a:endParaRPr lang="en-SG"/>
          </a:p>
        </p:txBody>
      </p:sp>
    </p:spTree>
    <p:extLst>
      <p:ext uri="{BB962C8B-B14F-4D97-AF65-F5344CB8AC3E}">
        <p14:creationId xmlns:p14="http://schemas.microsoft.com/office/powerpoint/2010/main" val="250708363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F5D95-6504-41AC-8565-8343B1DBA04A}"/>
              </a:ext>
            </a:extLst>
          </p:cNvPr>
          <p:cNvSpPr>
            <a:spLocks noGrp="1"/>
          </p:cNvSpPr>
          <p:nvPr>
            <p:ph type="title"/>
          </p:nvPr>
        </p:nvSpPr>
        <p:spPr>
          <a:xfrm>
            <a:off x="520700" y="712788"/>
            <a:ext cx="2438400" cy="249555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4EBF224B-D51E-4AE2-ABC3-EF795EF708AF}"/>
              </a:ext>
            </a:extLst>
          </p:cNvPr>
          <p:cNvSpPr>
            <a:spLocks noGrp="1"/>
          </p:cNvSpPr>
          <p:nvPr>
            <p:ph idx="1"/>
          </p:nvPr>
        </p:nvSpPr>
        <p:spPr>
          <a:xfrm>
            <a:off x="3213100" y="1539875"/>
            <a:ext cx="3827463" cy="75977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8211DEB3-2AAC-430C-A67F-6F071D3F9DF7}"/>
              </a:ext>
            </a:extLst>
          </p:cNvPr>
          <p:cNvSpPr>
            <a:spLocks noGrp="1"/>
          </p:cNvSpPr>
          <p:nvPr>
            <p:ph type="body" sz="half" idx="2"/>
          </p:nvPr>
        </p:nvSpPr>
        <p:spPr>
          <a:xfrm>
            <a:off x="520700" y="3208338"/>
            <a:ext cx="2438400" cy="59420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8A0B25-DEBE-4084-8F1A-2183B1BA94D1}"/>
              </a:ext>
            </a:extLst>
          </p:cNvPr>
          <p:cNvSpPr>
            <a:spLocks noGrp="1"/>
          </p:cNvSpPr>
          <p:nvPr>
            <p:ph type="dt" sz="half" idx="10"/>
          </p:nvPr>
        </p:nvSpPr>
        <p:spPr/>
        <p:txBody>
          <a:bodyPr/>
          <a:lstStyle/>
          <a:p>
            <a:pPr lvl="0"/>
            <a:endParaRPr lang="en-SG"/>
          </a:p>
        </p:txBody>
      </p:sp>
      <p:sp>
        <p:nvSpPr>
          <p:cNvPr id="6" name="Footer Placeholder 5">
            <a:extLst>
              <a:ext uri="{FF2B5EF4-FFF2-40B4-BE49-F238E27FC236}">
                <a16:creationId xmlns:a16="http://schemas.microsoft.com/office/drawing/2014/main" id="{65C56A9E-8157-41DE-B9C3-2C2F0C98ECF6}"/>
              </a:ext>
            </a:extLst>
          </p:cNvPr>
          <p:cNvSpPr>
            <a:spLocks noGrp="1"/>
          </p:cNvSpPr>
          <p:nvPr>
            <p:ph type="ftr" sz="quarter" idx="11"/>
          </p:nvPr>
        </p:nvSpPr>
        <p:spPr/>
        <p:txBody>
          <a:bodyPr/>
          <a:lstStyle/>
          <a:p>
            <a:pPr lvl="0"/>
            <a:endParaRPr lang="en-SG"/>
          </a:p>
        </p:txBody>
      </p:sp>
      <p:sp>
        <p:nvSpPr>
          <p:cNvPr id="7" name="Slide Number Placeholder 6">
            <a:extLst>
              <a:ext uri="{FF2B5EF4-FFF2-40B4-BE49-F238E27FC236}">
                <a16:creationId xmlns:a16="http://schemas.microsoft.com/office/drawing/2014/main" id="{26F010A5-A8FB-4EBA-8149-31CA5D310E01}"/>
              </a:ext>
            </a:extLst>
          </p:cNvPr>
          <p:cNvSpPr>
            <a:spLocks noGrp="1"/>
          </p:cNvSpPr>
          <p:nvPr>
            <p:ph type="sldNum" sz="quarter" idx="12"/>
          </p:nvPr>
        </p:nvSpPr>
        <p:spPr/>
        <p:txBody>
          <a:bodyPr/>
          <a:lstStyle/>
          <a:p>
            <a:pPr lvl="0"/>
            <a:fld id="{0C58A3FB-F178-413B-88BD-F4CEED8903AA}" type="slidenum">
              <a:t>‹#›</a:t>
            </a:fld>
            <a:endParaRPr lang="en-SG"/>
          </a:p>
        </p:txBody>
      </p:sp>
    </p:spTree>
    <p:extLst>
      <p:ext uri="{BB962C8B-B14F-4D97-AF65-F5344CB8AC3E}">
        <p14:creationId xmlns:p14="http://schemas.microsoft.com/office/powerpoint/2010/main" val="873116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58A67-535F-418D-B5C7-E9DFA9FF1936}"/>
              </a:ext>
            </a:extLst>
          </p:cNvPr>
          <p:cNvSpPr>
            <a:spLocks noGrp="1"/>
          </p:cNvSpPr>
          <p:nvPr>
            <p:ph type="title"/>
          </p:nvPr>
        </p:nvSpPr>
        <p:spPr>
          <a:xfrm>
            <a:off x="520700" y="712788"/>
            <a:ext cx="2438400" cy="249555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BF8894CF-D64A-43E4-BEE9-F82B5BAE011C}"/>
              </a:ext>
            </a:extLst>
          </p:cNvPr>
          <p:cNvSpPr>
            <a:spLocks noGrp="1"/>
          </p:cNvSpPr>
          <p:nvPr>
            <p:ph type="pic" idx="1"/>
          </p:nvPr>
        </p:nvSpPr>
        <p:spPr>
          <a:xfrm>
            <a:off x="3213100" y="1539875"/>
            <a:ext cx="3827463" cy="75977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1A1E6B5E-E4A7-44BD-823A-6D7AE4640978}"/>
              </a:ext>
            </a:extLst>
          </p:cNvPr>
          <p:cNvSpPr>
            <a:spLocks noGrp="1"/>
          </p:cNvSpPr>
          <p:nvPr>
            <p:ph type="body" sz="half" idx="2"/>
          </p:nvPr>
        </p:nvSpPr>
        <p:spPr>
          <a:xfrm>
            <a:off x="520700" y="3208338"/>
            <a:ext cx="2438400" cy="59420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AC0A48-6C6E-483D-A816-AE3C62EE146C}"/>
              </a:ext>
            </a:extLst>
          </p:cNvPr>
          <p:cNvSpPr>
            <a:spLocks noGrp="1"/>
          </p:cNvSpPr>
          <p:nvPr>
            <p:ph type="dt" sz="half" idx="10"/>
          </p:nvPr>
        </p:nvSpPr>
        <p:spPr/>
        <p:txBody>
          <a:bodyPr/>
          <a:lstStyle/>
          <a:p>
            <a:pPr lvl="0"/>
            <a:endParaRPr lang="en-SG"/>
          </a:p>
        </p:txBody>
      </p:sp>
      <p:sp>
        <p:nvSpPr>
          <p:cNvPr id="6" name="Footer Placeholder 5">
            <a:extLst>
              <a:ext uri="{FF2B5EF4-FFF2-40B4-BE49-F238E27FC236}">
                <a16:creationId xmlns:a16="http://schemas.microsoft.com/office/drawing/2014/main" id="{AB7C390A-260D-4810-88C9-FA213AACD49F}"/>
              </a:ext>
            </a:extLst>
          </p:cNvPr>
          <p:cNvSpPr>
            <a:spLocks noGrp="1"/>
          </p:cNvSpPr>
          <p:nvPr>
            <p:ph type="ftr" sz="quarter" idx="11"/>
          </p:nvPr>
        </p:nvSpPr>
        <p:spPr/>
        <p:txBody>
          <a:bodyPr/>
          <a:lstStyle/>
          <a:p>
            <a:pPr lvl="0"/>
            <a:endParaRPr lang="en-SG"/>
          </a:p>
        </p:txBody>
      </p:sp>
      <p:sp>
        <p:nvSpPr>
          <p:cNvPr id="7" name="Slide Number Placeholder 6">
            <a:extLst>
              <a:ext uri="{FF2B5EF4-FFF2-40B4-BE49-F238E27FC236}">
                <a16:creationId xmlns:a16="http://schemas.microsoft.com/office/drawing/2014/main" id="{6DC390C6-FC82-4C81-A07D-8A3DB888A105}"/>
              </a:ext>
            </a:extLst>
          </p:cNvPr>
          <p:cNvSpPr>
            <a:spLocks noGrp="1"/>
          </p:cNvSpPr>
          <p:nvPr>
            <p:ph type="sldNum" sz="quarter" idx="12"/>
          </p:nvPr>
        </p:nvSpPr>
        <p:spPr/>
        <p:txBody>
          <a:bodyPr/>
          <a:lstStyle/>
          <a:p>
            <a:pPr lvl="0"/>
            <a:fld id="{9684F48D-C476-4D8C-958E-7884CE97AC4E}" type="slidenum">
              <a:t>‹#›</a:t>
            </a:fld>
            <a:endParaRPr lang="en-SG"/>
          </a:p>
        </p:txBody>
      </p:sp>
    </p:spTree>
    <p:extLst>
      <p:ext uri="{BB962C8B-B14F-4D97-AF65-F5344CB8AC3E}">
        <p14:creationId xmlns:p14="http://schemas.microsoft.com/office/powerpoint/2010/main" val="2354662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90B753-A4E4-40B0-A448-6323533B6B32}"/>
              </a:ext>
            </a:extLst>
          </p:cNvPr>
          <p:cNvSpPr txBox="1">
            <a:spLocks noGrp="1"/>
          </p:cNvSpPr>
          <p:nvPr>
            <p:ph type="title"/>
          </p:nvPr>
        </p:nvSpPr>
        <p:spPr>
          <a:xfrm>
            <a:off x="698759" y="754199"/>
            <a:ext cx="6161760" cy="1666079"/>
          </a:xfrm>
          <a:prstGeom prst="rect">
            <a:avLst/>
          </a:prstGeom>
          <a:noFill/>
          <a:ln>
            <a:noFill/>
          </a:ln>
        </p:spPr>
        <p:txBody>
          <a:bodyPr lIns="0" tIns="0" rIns="0" bIns="0" anchor="ctr"/>
          <a:lstStyle/>
          <a:p>
            <a:endParaRPr lang="en-SG"/>
          </a:p>
        </p:txBody>
      </p:sp>
      <p:sp>
        <p:nvSpPr>
          <p:cNvPr id="3" name="Text Placeholder 2">
            <a:extLst>
              <a:ext uri="{FF2B5EF4-FFF2-40B4-BE49-F238E27FC236}">
                <a16:creationId xmlns:a16="http://schemas.microsoft.com/office/drawing/2014/main" id="{5B02383A-A0A0-4740-A5F9-F31652D1D9F4}"/>
              </a:ext>
            </a:extLst>
          </p:cNvPr>
          <p:cNvSpPr txBox="1">
            <a:spLocks noGrp="1"/>
          </p:cNvSpPr>
          <p:nvPr>
            <p:ph type="body" idx="1"/>
          </p:nvPr>
        </p:nvSpPr>
        <p:spPr>
          <a:xfrm>
            <a:off x="698759" y="2691720"/>
            <a:ext cx="6161760" cy="6585480"/>
          </a:xfrm>
          <a:prstGeom prst="rect">
            <a:avLst/>
          </a:prstGeom>
          <a:noFill/>
          <a:ln>
            <a:noFill/>
          </a:ln>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E53204E4-EA71-4D85-BBF1-A257AA320A83}"/>
              </a:ext>
            </a:extLst>
          </p:cNvPr>
          <p:cNvSpPr txBox="1">
            <a:spLocks noGrp="1"/>
          </p:cNvSpPr>
          <p:nvPr>
            <p:ph type="dt" sz="half" idx="2"/>
          </p:nvPr>
        </p:nvSpPr>
        <p:spPr>
          <a:xfrm>
            <a:off x="698759" y="9447119"/>
            <a:ext cx="1595160" cy="687959"/>
          </a:xfrm>
          <a:prstGeom prst="rect">
            <a:avLst/>
          </a:prstGeom>
          <a:noFill/>
          <a:ln>
            <a:noFill/>
          </a:ln>
        </p:spPr>
        <p:txBody>
          <a:bodyPr lIns="0" tIns="0" rIns="0" bIns="0" anchorCtr="0">
            <a:noAutofit/>
          </a:bodyPr>
          <a:lstStyle>
            <a:lvl1pPr lvl="0" rtl="0" hangingPunct="0">
              <a:buNone/>
              <a:tabLst/>
              <a:defRPr lang="en-SG" sz="1400" kern="1200">
                <a:latin typeface="Times New Roman" pitchFamily="18"/>
                <a:ea typeface="Lucida Sans Unicode" pitchFamily="2"/>
                <a:cs typeface="Tahoma" pitchFamily="2"/>
              </a:defRPr>
            </a:lvl1pPr>
          </a:lstStyle>
          <a:p>
            <a:pPr lvl="0"/>
            <a:endParaRPr lang="en-SG"/>
          </a:p>
        </p:txBody>
      </p:sp>
      <p:sp>
        <p:nvSpPr>
          <p:cNvPr id="5" name="Footer Placeholder 4">
            <a:extLst>
              <a:ext uri="{FF2B5EF4-FFF2-40B4-BE49-F238E27FC236}">
                <a16:creationId xmlns:a16="http://schemas.microsoft.com/office/drawing/2014/main" id="{13C38C86-08DB-4C00-A3AC-A76CC6971B3A}"/>
              </a:ext>
            </a:extLst>
          </p:cNvPr>
          <p:cNvSpPr txBox="1">
            <a:spLocks noGrp="1"/>
          </p:cNvSpPr>
          <p:nvPr>
            <p:ph type="ftr" sz="quarter" idx="3"/>
          </p:nvPr>
        </p:nvSpPr>
        <p:spPr>
          <a:xfrm>
            <a:off x="2698200" y="9447119"/>
            <a:ext cx="2170080" cy="687959"/>
          </a:xfrm>
          <a:prstGeom prst="rect">
            <a:avLst/>
          </a:prstGeom>
          <a:noFill/>
          <a:ln>
            <a:noFill/>
          </a:ln>
        </p:spPr>
        <p:txBody>
          <a:bodyPr lIns="0" tIns="0" rIns="0" bIns="0" anchorCtr="0">
            <a:noAutofit/>
          </a:bodyPr>
          <a:lstStyle>
            <a:lvl1pPr lvl="0" algn="ctr" rtl="0" hangingPunct="0">
              <a:buNone/>
              <a:tabLst/>
              <a:defRPr lang="en-SG" sz="1400" kern="1200">
                <a:latin typeface="Times New Roman" pitchFamily="18"/>
                <a:ea typeface="Lucida Sans Unicode" pitchFamily="2"/>
                <a:cs typeface="Tahoma" pitchFamily="2"/>
              </a:defRPr>
            </a:lvl1pPr>
          </a:lstStyle>
          <a:p>
            <a:pPr lvl="0"/>
            <a:endParaRPr lang="en-SG"/>
          </a:p>
        </p:txBody>
      </p:sp>
      <p:sp>
        <p:nvSpPr>
          <p:cNvPr id="6" name="Slide Number Placeholder 5">
            <a:extLst>
              <a:ext uri="{FF2B5EF4-FFF2-40B4-BE49-F238E27FC236}">
                <a16:creationId xmlns:a16="http://schemas.microsoft.com/office/drawing/2014/main" id="{5906BE54-FDC2-4071-A5B8-2F95C3873180}"/>
              </a:ext>
            </a:extLst>
          </p:cNvPr>
          <p:cNvSpPr txBox="1">
            <a:spLocks noGrp="1"/>
          </p:cNvSpPr>
          <p:nvPr>
            <p:ph type="sldNum" sz="quarter" idx="4"/>
          </p:nvPr>
        </p:nvSpPr>
        <p:spPr>
          <a:xfrm>
            <a:off x="5265360" y="9447119"/>
            <a:ext cx="1595160" cy="687959"/>
          </a:xfrm>
          <a:prstGeom prst="rect">
            <a:avLst/>
          </a:prstGeom>
          <a:noFill/>
          <a:ln>
            <a:noFill/>
          </a:ln>
        </p:spPr>
        <p:txBody>
          <a:bodyPr lIns="0" tIns="0" rIns="0" bIns="0" anchorCtr="0">
            <a:noAutofit/>
          </a:bodyPr>
          <a:lstStyle>
            <a:lvl1pPr lvl="0" algn="r" rtl="0" hangingPunct="0">
              <a:buNone/>
              <a:tabLst/>
              <a:defRPr lang="en-SG" sz="1400" kern="1200">
                <a:latin typeface="Times New Roman" pitchFamily="18"/>
                <a:ea typeface="Lucida Sans Unicode" pitchFamily="2"/>
                <a:cs typeface="Tahoma" pitchFamily="2"/>
              </a:defRPr>
            </a:lvl1pPr>
          </a:lstStyle>
          <a:p>
            <a:pPr lvl="0"/>
            <a:fld id="{EDCFF249-DD71-48B0-B49A-7365D562686C}" type="slidenum">
              <a:t>‹#›</a:t>
            </a:fld>
            <a:endParaRPr lang="en-SG"/>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hangingPunct="0">
        <a:tabLst/>
        <a:defRPr lang="en-SG" sz="5810" b="0" i="0" u="none" strike="noStrike" kern="1200">
          <a:ln>
            <a:noFill/>
          </a:ln>
          <a:latin typeface="Arial" pitchFamily="18"/>
          <a:ea typeface="Microsoft YaHei" pitchFamily="2"/>
          <a:cs typeface="Arial" pitchFamily="2"/>
        </a:defRPr>
      </a:lvl1pPr>
    </p:titleStyle>
    <p:bodyStyle>
      <a:lvl1pPr marL="0" marR="0" indent="0" rtl="0" hangingPunct="0">
        <a:spcBef>
          <a:spcPts val="0"/>
        </a:spcBef>
        <a:spcAft>
          <a:spcPts val="1865"/>
        </a:spcAft>
        <a:tabLst/>
        <a:defRPr lang="en-SG" sz="4220" b="0" i="0" u="none" strike="noStrike" kern="1200">
          <a:ln>
            <a:noFill/>
          </a:ln>
          <a:latin typeface="Arial" pitchFamily="18"/>
          <a:ea typeface="Microsoft YaHei" pitchFamily="2"/>
          <a:cs typeface="Arial"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4.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29.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32.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8.png"/><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18.xml.rels><?xml version="1.0" encoding="UTF-8" standalone="yes"?>
<Relationships xmlns="http://schemas.openxmlformats.org/package/2006/relationships"><Relationship Id="rId3" Type="http://schemas.openxmlformats.org/officeDocument/2006/relationships/hyperlink" Target="mailto:jerryj@doremi.com"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hyperlink" Target="mailto:packingteam@doremi.com" TargetMode="External"/><Relationship Id="rId5" Type="http://schemas.openxmlformats.org/officeDocument/2006/relationships/hyperlink" Target="mailto:jamiel@doremi.com" TargetMode="External"/><Relationship Id="rId4" Type="http://schemas.openxmlformats.org/officeDocument/2006/relationships/hyperlink" Target="mailto:timg@doremi.com" TargetMode="External"/></Relationships>
</file>

<file path=ppt/slides/_rels/slide2.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16.xml"/><Relationship Id="rId3" Type="http://schemas.openxmlformats.org/officeDocument/2006/relationships/slide" Target="slide3.xml"/><Relationship Id="rId7" Type="http://schemas.openxmlformats.org/officeDocument/2006/relationships/slide" Target="slide9.xml"/><Relationship Id="rId12" Type="http://schemas.openxmlformats.org/officeDocument/2006/relationships/slide" Target="slide15.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slide" Target="slide8.xml"/><Relationship Id="rId11" Type="http://schemas.openxmlformats.org/officeDocument/2006/relationships/slide" Target="slide14.xml"/><Relationship Id="rId5" Type="http://schemas.openxmlformats.org/officeDocument/2006/relationships/slide" Target="slide7.xml"/><Relationship Id="rId15" Type="http://schemas.openxmlformats.org/officeDocument/2006/relationships/slide" Target="slide18.xml"/><Relationship Id="rId10" Type="http://schemas.openxmlformats.org/officeDocument/2006/relationships/slide" Target="slide13.xml"/><Relationship Id="rId4" Type="http://schemas.openxmlformats.org/officeDocument/2006/relationships/slide" Target="slide4.xml"/><Relationship Id="rId9" Type="http://schemas.openxmlformats.org/officeDocument/2006/relationships/slide" Target="slide12.xml"/><Relationship Id="rId14" Type="http://schemas.openxmlformats.org/officeDocument/2006/relationships/slide" Target="slide1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hyperlink" Target="https://doremiwebapp.azurewebsites.net/"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DC2F15-2C26-45D7-AA80-8F9B72A21696}"/>
              </a:ext>
            </a:extLst>
          </p:cNvPr>
          <p:cNvSpPr/>
          <p:nvPr/>
        </p:nvSpPr>
        <p:spPr>
          <a:xfrm>
            <a:off x="0" y="1240200"/>
            <a:ext cx="7560000" cy="1103040"/>
          </a:xfrm>
          <a:prstGeom prst="rect">
            <a:avLst/>
          </a:prstGeom>
          <a:solidFill>
            <a:srgbClr val="FFFFFF"/>
          </a:solidFill>
          <a:ln>
            <a:noFill/>
            <a:prstDash val="solid"/>
          </a:ln>
        </p:spPr>
        <p:txBody>
          <a:bodyPr vert="horz" wrap="none" lIns="90000" tIns="45000" rIns="90000" bIns="45000" anchor="ctr" anchorCtr="0" compatLnSpc="0"/>
          <a:lstStyle/>
          <a:p>
            <a:pPr marL="0" marR="0" lvl="0" indent="0" algn="l" rtl="0" hangingPunct="0">
              <a:lnSpc>
                <a:spcPct val="100000"/>
              </a:lnSpc>
              <a:spcBef>
                <a:spcPts val="0"/>
              </a:spcBef>
              <a:spcAft>
                <a:spcPts val="0"/>
              </a:spcAft>
              <a:buNone/>
              <a:tabLst/>
              <a:defRPr sz="2400" b="1">
                <a:latin typeface="Calibri" pitchFamily="34"/>
              </a:defRPr>
            </a:pPr>
            <a:r>
              <a:rPr lang="en-SG" sz="4000" b="1" i="0" u="none" strike="noStrike" kern="1200" dirty="0">
                <a:ln>
                  <a:noFill/>
                </a:ln>
                <a:latin typeface="Calibri" pitchFamily="34"/>
                <a:ea typeface="Microsoft YaHei" pitchFamily="2"/>
                <a:cs typeface="Arial" pitchFamily="2"/>
              </a:rPr>
              <a:t>   </a:t>
            </a:r>
            <a:r>
              <a:rPr lang="en-SG" sz="4000" b="1" i="0" u="none" strike="noStrike" kern="1200" dirty="0">
                <a:ln>
                  <a:noFill/>
                </a:ln>
                <a:solidFill>
                  <a:srgbClr val="0084D1"/>
                </a:solidFill>
                <a:latin typeface="Calibri" pitchFamily="34"/>
                <a:ea typeface="Microsoft YaHei" pitchFamily="2"/>
                <a:cs typeface="Arial" pitchFamily="2"/>
              </a:rPr>
              <a:t>DoReMi</a:t>
            </a:r>
          </a:p>
          <a:p>
            <a:pPr marL="0" marR="0" lvl="0" indent="0" algn="ctr" rtl="0" hangingPunct="0">
              <a:lnSpc>
                <a:spcPct val="100000"/>
              </a:lnSpc>
              <a:spcBef>
                <a:spcPts val="0"/>
              </a:spcBef>
              <a:spcAft>
                <a:spcPts val="0"/>
              </a:spcAft>
              <a:buNone/>
              <a:tabLst/>
              <a:defRPr sz="2400" b="1">
                <a:latin typeface="Calibri" pitchFamily="34"/>
              </a:defRPr>
            </a:pPr>
            <a:r>
              <a:rPr lang="en-SG" sz="2400" b="1" i="0" u="none" strike="noStrike" kern="1200" dirty="0">
                <a:ln>
                  <a:noFill/>
                </a:ln>
                <a:latin typeface="Calibri" pitchFamily="34"/>
                <a:ea typeface="Microsoft YaHei" pitchFamily="2"/>
                <a:cs typeface="Arial" pitchFamily="2"/>
              </a:rPr>
              <a:t>Online Order Management System</a:t>
            </a:r>
          </a:p>
          <a:p>
            <a:pPr marL="0" marR="0" lvl="0" indent="0" algn="ctr" rtl="0" hangingPunct="0">
              <a:lnSpc>
                <a:spcPct val="100000"/>
              </a:lnSpc>
              <a:spcBef>
                <a:spcPts val="0"/>
              </a:spcBef>
              <a:spcAft>
                <a:spcPts val="0"/>
              </a:spcAft>
              <a:buNone/>
              <a:tabLst/>
              <a:defRPr sz="2400" b="1">
                <a:latin typeface="Calibri" pitchFamily="34"/>
              </a:defRPr>
            </a:pPr>
            <a:r>
              <a:rPr lang="en-SG" sz="2400" b="1" i="0" u="none" strike="noStrike" kern="1200" dirty="0">
                <a:ln>
                  <a:noFill/>
                </a:ln>
                <a:latin typeface="Calibri" pitchFamily="34"/>
                <a:ea typeface="Microsoft YaHei" pitchFamily="2"/>
                <a:cs typeface="Arial" pitchFamily="2"/>
              </a:rPr>
              <a:t>(User Guide </a:t>
            </a:r>
            <a:r>
              <a:rPr lang="en-SG" sz="1800" b="1" i="0" u="none" strike="noStrike" kern="1200" dirty="0">
                <a:ln>
                  <a:noFill/>
                </a:ln>
                <a:latin typeface="Calibri" pitchFamily="34"/>
                <a:ea typeface="Microsoft YaHei" pitchFamily="2"/>
                <a:cs typeface="Arial" pitchFamily="2"/>
              </a:rPr>
              <a:t>v1.3</a:t>
            </a:r>
            <a:r>
              <a:rPr lang="en-SG" sz="2400" b="1" i="0" u="none" strike="noStrike" kern="1200" dirty="0">
                <a:ln>
                  <a:noFill/>
                </a:ln>
                <a:latin typeface="Calibri" pitchFamily="34"/>
                <a:ea typeface="Microsoft YaHei" pitchFamily="2"/>
                <a:cs typeface="Arial" pitchFamily="2"/>
              </a:rPr>
              <a:t>)</a:t>
            </a:r>
          </a:p>
        </p:txBody>
      </p:sp>
      <p:sp>
        <p:nvSpPr>
          <p:cNvPr id="3" name="Rectangle 2">
            <a:extLst>
              <a:ext uri="{FF2B5EF4-FFF2-40B4-BE49-F238E27FC236}">
                <a16:creationId xmlns:a16="http://schemas.microsoft.com/office/drawing/2014/main" id="{B388522D-FE97-485C-B917-3741B9BDB0B6}"/>
              </a:ext>
            </a:extLst>
          </p:cNvPr>
          <p:cNvSpPr/>
          <p:nvPr/>
        </p:nvSpPr>
        <p:spPr>
          <a:xfrm>
            <a:off x="0" y="2736360"/>
            <a:ext cx="7560000" cy="182880"/>
          </a:xfrm>
          <a:prstGeom prst="rect">
            <a:avLst/>
          </a:prstGeom>
          <a:solidFill>
            <a:srgbClr val="CFE7F5"/>
          </a:solidFill>
          <a:ln>
            <a:no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SG" sz="1800" b="0" i="0" u="none" strike="noStrike" kern="1200">
              <a:ln>
                <a:noFill/>
              </a:ln>
              <a:latin typeface="Arial" pitchFamily="18"/>
              <a:ea typeface="Microsoft YaHei" pitchFamily="2"/>
              <a:cs typeface="Arial" pitchFamily="2"/>
            </a:endParaRPr>
          </a:p>
        </p:txBody>
      </p:sp>
      <p:sp>
        <p:nvSpPr>
          <p:cNvPr id="4" name="Rectangle 3">
            <a:extLst>
              <a:ext uri="{FF2B5EF4-FFF2-40B4-BE49-F238E27FC236}">
                <a16:creationId xmlns:a16="http://schemas.microsoft.com/office/drawing/2014/main" id="{74426B6D-A67D-464A-887A-DE2D3DB7D77B}"/>
              </a:ext>
            </a:extLst>
          </p:cNvPr>
          <p:cNvSpPr/>
          <p:nvPr/>
        </p:nvSpPr>
        <p:spPr>
          <a:xfrm>
            <a:off x="0" y="7491240"/>
            <a:ext cx="7560000" cy="182880"/>
          </a:xfrm>
          <a:prstGeom prst="rect">
            <a:avLst/>
          </a:prstGeom>
          <a:solidFill>
            <a:srgbClr val="CFE7F5"/>
          </a:solidFill>
          <a:ln>
            <a:no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SG" sz="1800" b="0" i="0" u="none" strike="noStrike" kern="1200">
              <a:ln>
                <a:noFill/>
              </a:ln>
              <a:latin typeface="Arial" pitchFamily="18"/>
              <a:ea typeface="Microsoft YaHei" pitchFamily="2"/>
              <a:cs typeface="Arial" pitchFamily="2"/>
            </a:endParaRPr>
          </a:p>
        </p:txBody>
      </p:sp>
      <p:pic>
        <p:nvPicPr>
          <p:cNvPr id="5" name="Picture 4">
            <a:extLst>
              <a:ext uri="{FF2B5EF4-FFF2-40B4-BE49-F238E27FC236}">
                <a16:creationId xmlns:a16="http://schemas.microsoft.com/office/drawing/2014/main" id="{BF959601-1BE3-463E-89E8-9C7B2F9E24D6}"/>
              </a:ext>
            </a:extLst>
          </p:cNvPr>
          <p:cNvPicPr>
            <a:picLocks noChangeAspect="1"/>
          </p:cNvPicPr>
          <p:nvPr/>
        </p:nvPicPr>
        <p:blipFill>
          <a:blip r:embed="rId3">
            <a:lum/>
            <a:alphaModFix/>
          </a:blip>
          <a:srcRect/>
          <a:stretch>
            <a:fillRect/>
          </a:stretch>
        </p:blipFill>
        <p:spPr>
          <a:xfrm>
            <a:off x="0" y="2919240"/>
            <a:ext cx="7560000" cy="4572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9</a:t>
              </a:r>
            </a:p>
          </p:txBody>
        </p:sp>
      </p:grpSp>
      <p:pic>
        <p:nvPicPr>
          <p:cNvPr id="2" name="Picture 1">
            <a:extLst>
              <a:ext uri="{FF2B5EF4-FFF2-40B4-BE49-F238E27FC236}">
                <a16:creationId xmlns:a16="http://schemas.microsoft.com/office/drawing/2014/main" id="{9657E1E5-742E-4840-B980-424ECF0C689C}"/>
              </a:ext>
            </a:extLst>
          </p:cNvPr>
          <p:cNvPicPr>
            <a:picLocks noChangeAspect="1"/>
          </p:cNvPicPr>
          <p:nvPr/>
        </p:nvPicPr>
        <p:blipFill>
          <a:blip r:embed="rId3"/>
          <a:stretch>
            <a:fillRect/>
          </a:stretch>
        </p:blipFill>
        <p:spPr>
          <a:xfrm>
            <a:off x="1027112" y="1001712"/>
            <a:ext cx="2105025" cy="561975"/>
          </a:xfrm>
          <a:prstGeom prst="rect">
            <a:avLst/>
          </a:prstGeom>
          <a:ln>
            <a:solidFill>
              <a:schemeClr val="bg1">
                <a:lumMod val="75000"/>
              </a:schemeClr>
            </a:solidFill>
          </a:ln>
        </p:spPr>
      </p:pic>
      <p:pic>
        <p:nvPicPr>
          <p:cNvPr id="3" name="Picture 2">
            <a:extLst>
              <a:ext uri="{FF2B5EF4-FFF2-40B4-BE49-F238E27FC236}">
                <a16:creationId xmlns:a16="http://schemas.microsoft.com/office/drawing/2014/main" id="{01B6C1FA-3E90-493B-82D8-139595B1C183}"/>
              </a:ext>
            </a:extLst>
          </p:cNvPr>
          <p:cNvPicPr>
            <a:picLocks noChangeAspect="1"/>
          </p:cNvPicPr>
          <p:nvPr/>
        </p:nvPicPr>
        <p:blipFill>
          <a:blip r:embed="rId4"/>
          <a:stretch>
            <a:fillRect/>
          </a:stretch>
        </p:blipFill>
        <p:spPr>
          <a:xfrm>
            <a:off x="1027112" y="1656116"/>
            <a:ext cx="6375400" cy="1944353"/>
          </a:xfrm>
          <a:prstGeom prst="rect">
            <a:avLst/>
          </a:prstGeom>
          <a:ln>
            <a:solidFill>
              <a:schemeClr val="bg1">
                <a:lumMod val="75000"/>
              </a:schemeClr>
            </a:solidFill>
          </a:ln>
        </p:spPr>
      </p:pic>
      <p:sp>
        <p:nvSpPr>
          <p:cNvPr id="9" name="Rectangle 8">
            <a:extLst>
              <a:ext uri="{FF2B5EF4-FFF2-40B4-BE49-F238E27FC236}">
                <a16:creationId xmlns:a16="http://schemas.microsoft.com/office/drawing/2014/main" id="{DB08A51D-5A0F-4972-9C63-B77B220E1545}"/>
              </a:ext>
            </a:extLst>
          </p:cNvPr>
          <p:cNvSpPr/>
          <p:nvPr/>
        </p:nvSpPr>
        <p:spPr>
          <a:xfrm>
            <a:off x="1027112" y="3806764"/>
            <a:ext cx="4678363" cy="2308324"/>
          </a:xfrm>
          <a:prstGeom prst="rect">
            <a:avLst/>
          </a:prstGeom>
        </p:spPr>
        <p:txBody>
          <a:bodyPr wrap="square">
            <a:spAutoFit/>
          </a:bodyPr>
          <a:lstStyle/>
          <a:p>
            <a:r>
              <a:rPr lang="en-SG" sz="1600" b="1" dirty="0"/>
              <a:t>ADD  A NEW SALES ORDER</a:t>
            </a:r>
          </a:p>
          <a:p>
            <a:endParaRPr lang="en-SG" sz="1600" dirty="0"/>
          </a:p>
          <a:p>
            <a:r>
              <a:rPr lang="en-SG" sz="1600" dirty="0"/>
              <a:t>A customer service representative or a sales person would be able to create a new sales order on DoReMi’s online order management system.</a:t>
            </a:r>
          </a:p>
          <a:p>
            <a:endParaRPr lang="en-SG" sz="1600" dirty="0"/>
          </a:p>
          <a:p>
            <a:r>
              <a:rPr lang="en-SG" sz="1600" dirty="0"/>
              <a:t>To do this, select the Sales Order from the left menu bar and click on the “+” icon to start a new sales order.</a:t>
            </a:r>
          </a:p>
          <a:p>
            <a:endParaRPr lang="en-SG" sz="1600" dirty="0"/>
          </a:p>
        </p:txBody>
      </p:sp>
      <p:grpSp>
        <p:nvGrpSpPr>
          <p:cNvPr id="10" name="Group 9">
            <a:extLst>
              <a:ext uri="{FF2B5EF4-FFF2-40B4-BE49-F238E27FC236}">
                <a16:creationId xmlns:a16="http://schemas.microsoft.com/office/drawing/2014/main" id="{60CFCC03-3ACE-4B96-ABAA-AD7F47F61125}"/>
              </a:ext>
            </a:extLst>
          </p:cNvPr>
          <p:cNvGrpSpPr/>
          <p:nvPr/>
        </p:nvGrpSpPr>
        <p:grpSpPr>
          <a:xfrm>
            <a:off x="5811367" y="4952599"/>
            <a:ext cx="1605433" cy="589751"/>
            <a:chOff x="5544340" y="3946548"/>
            <a:chExt cx="1605433" cy="589751"/>
          </a:xfrm>
        </p:grpSpPr>
        <p:pic>
          <p:nvPicPr>
            <p:cNvPr id="12" name="Picture 11">
              <a:extLst>
                <a:ext uri="{FF2B5EF4-FFF2-40B4-BE49-F238E27FC236}">
                  <a16:creationId xmlns:a16="http://schemas.microsoft.com/office/drawing/2014/main" id="{DFFB9CDD-08AE-4F46-89CF-BE5D2F2AF5B2}"/>
                </a:ext>
              </a:extLst>
            </p:cNvPr>
            <p:cNvPicPr>
              <a:picLocks noChangeAspect="1"/>
            </p:cNvPicPr>
            <p:nvPr/>
          </p:nvPicPr>
          <p:blipFill>
            <a:blip r:embed="rId5"/>
            <a:stretch>
              <a:fillRect/>
            </a:stretch>
          </p:blipFill>
          <p:spPr>
            <a:xfrm>
              <a:off x="5544340" y="3946548"/>
              <a:ext cx="1605433" cy="589751"/>
            </a:xfrm>
            <a:prstGeom prst="rect">
              <a:avLst/>
            </a:prstGeom>
            <a:ln>
              <a:solidFill>
                <a:schemeClr val="bg1">
                  <a:lumMod val="75000"/>
                </a:schemeClr>
              </a:solidFill>
            </a:ln>
          </p:spPr>
        </p:pic>
        <p:sp>
          <p:nvSpPr>
            <p:cNvPr id="15" name="Rectangle 14">
              <a:extLst>
                <a:ext uri="{FF2B5EF4-FFF2-40B4-BE49-F238E27FC236}">
                  <a16:creationId xmlns:a16="http://schemas.microsoft.com/office/drawing/2014/main" id="{7C7B66AC-89F7-4F85-B63D-F6853182D562}"/>
                </a:ext>
              </a:extLst>
            </p:cNvPr>
            <p:cNvSpPr/>
            <p:nvPr/>
          </p:nvSpPr>
          <p:spPr>
            <a:xfrm>
              <a:off x="5619303" y="4038223"/>
              <a:ext cx="388706" cy="4064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pic>
        <p:nvPicPr>
          <p:cNvPr id="4" name="Picture 3">
            <a:extLst>
              <a:ext uri="{FF2B5EF4-FFF2-40B4-BE49-F238E27FC236}">
                <a16:creationId xmlns:a16="http://schemas.microsoft.com/office/drawing/2014/main" id="{01594471-ED12-4F8C-A379-5E7E46D35D54}"/>
              </a:ext>
            </a:extLst>
          </p:cNvPr>
          <p:cNvPicPr>
            <a:picLocks noChangeAspect="1"/>
          </p:cNvPicPr>
          <p:nvPr/>
        </p:nvPicPr>
        <p:blipFill>
          <a:blip r:embed="rId6"/>
          <a:stretch>
            <a:fillRect/>
          </a:stretch>
        </p:blipFill>
        <p:spPr>
          <a:xfrm>
            <a:off x="4558031" y="6012276"/>
            <a:ext cx="2844481" cy="3557582"/>
          </a:xfrm>
          <a:prstGeom prst="rect">
            <a:avLst/>
          </a:prstGeom>
          <a:ln>
            <a:solidFill>
              <a:schemeClr val="bg1">
                <a:lumMod val="75000"/>
              </a:schemeClr>
            </a:solidFill>
          </a:ln>
        </p:spPr>
      </p:pic>
      <p:sp>
        <p:nvSpPr>
          <p:cNvPr id="16" name="Rectangle 15">
            <a:extLst>
              <a:ext uri="{FF2B5EF4-FFF2-40B4-BE49-F238E27FC236}">
                <a16:creationId xmlns:a16="http://schemas.microsoft.com/office/drawing/2014/main" id="{EA7A1E6E-09D9-44FD-AFBE-D996BD0F57B1}"/>
              </a:ext>
            </a:extLst>
          </p:cNvPr>
          <p:cNvSpPr/>
          <p:nvPr/>
        </p:nvSpPr>
        <p:spPr>
          <a:xfrm>
            <a:off x="1196505" y="5915963"/>
            <a:ext cx="3261196" cy="4031873"/>
          </a:xfrm>
          <a:prstGeom prst="rect">
            <a:avLst/>
          </a:prstGeom>
        </p:spPr>
        <p:txBody>
          <a:bodyPr wrap="square">
            <a:spAutoFit/>
          </a:bodyPr>
          <a:lstStyle/>
          <a:p>
            <a:r>
              <a:rPr lang="en-SG" sz="1600" dirty="0"/>
              <a:t>Enter the require data into the fields provide as shown on the po-up dialog box (Right). </a:t>
            </a:r>
          </a:p>
          <a:p>
            <a:endParaRPr lang="en-SG" sz="1600" dirty="0"/>
          </a:p>
          <a:p>
            <a:r>
              <a:rPr lang="en-SG" sz="1600" dirty="0"/>
              <a:t>If the sales order is a bulk order, make sure you checked the “Is Bulk Order?” checkbox.</a:t>
            </a:r>
          </a:p>
          <a:p>
            <a:endParaRPr lang="en-SG" sz="1600" dirty="0"/>
          </a:p>
          <a:p>
            <a:r>
              <a:rPr lang="en-SG" sz="1600" dirty="0"/>
              <a:t>Make sure you select the customer this sales order is to be assigned to. </a:t>
            </a:r>
          </a:p>
          <a:p>
            <a:r>
              <a:rPr lang="en-SG" sz="1600" dirty="0"/>
              <a:t>The first status for a new sales order is always “Drafting”.  The sales order number will be automatically assigned by the system.</a:t>
            </a:r>
          </a:p>
          <a:p>
            <a:endParaRPr lang="en-SG" sz="1600" dirty="0"/>
          </a:p>
          <a:p>
            <a:endParaRPr lang="en-SG" sz="1600" dirty="0"/>
          </a:p>
        </p:txBody>
      </p:sp>
      <p:pic>
        <p:nvPicPr>
          <p:cNvPr id="17" name="Picture 16">
            <a:extLst>
              <a:ext uri="{FF2B5EF4-FFF2-40B4-BE49-F238E27FC236}">
                <a16:creationId xmlns:a16="http://schemas.microsoft.com/office/drawing/2014/main" id="{7B67A5C3-56CD-49AA-A1B6-BC7F1FEF8789}"/>
              </a:ext>
            </a:extLst>
          </p:cNvPr>
          <p:cNvPicPr>
            <a:picLocks noChangeAspect="1"/>
          </p:cNvPicPr>
          <p:nvPr/>
        </p:nvPicPr>
        <p:blipFill>
          <a:blip r:embed="rId7">
            <a:clrChange>
              <a:clrFrom>
                <a:srgbClr val="FFFFFF"/>
              </a:clrFrom>
              <a:clrTo>
                <a:srgbClr val="FFFFFF">
                  <a:alpha val="0"/>
                </a:srgbClr>
              </a:clrTo>
            </a:clrChange>
            <a:duotone>
              <a:schemeClr val="accent6">
                <a:shade val="45000"/>
                <a:satMod val="135000"/>
              </a:schemeClr>
              <a:prstClr val="white"/>
            </a:duotone>
          </a:blip>
          <a:stretch>
            <a:fillRect/>
          </a:stretch>
        </p:blipFill>
        <p:spPr>
          <a:xfrm>
            <a:off x="509541" y="6823154"/>
            <a:ext cx="857342" cy="843625"/>
          </a:xfrm>
          <a:prstGeom prst="rect">
            <a:avLst/>
          </a:prstGeom>
        </p:spPr>
      </p:pic>
      <p:cxnSp>
        <p:nvCxnSpPr>
          <p:cNvPr id="18" name="Straight Arrow Connector 17">
            <a:extLst>
              <a:ext uri="{FF2B5EF4-FFF2-40B4-BE49-F238E27FC236}">
                <a16:creationId xmlns:a16="http://schemas.microsoft.com/office/drawing/2014/main" id="{2DB923EF-595A-4866-BCF6-794D7A335862}"/>
              </a:ext>
            </a:extLst>
          </p:cNvPr>
          <p:cNvCxnSpPr>
            <a:cxnSpLocks/>
            <a:stCxn id="19" idx="2"/>
          </p:cNvCxnSpPr>
          <p:nvPr/>
        </p:nvCxnSpPr>
        <p:spPr>
          <a:xfrm flipH="1">
            <a:off x="6045200" y="4507453"/>
            <a:ext cx="439836" cy="507320"/>
          </a:xfrm>
          <a:prstGeom prst="straightConnector1">
            <a:avLst/>
          </a:prstGeom>
          <a:ln w="127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6E2F6638-64E8-4B0A-BAF2-A1869879FD42}"/>
              </a:ext>
            </a:extLst>
          </p:cNvPr>
          <p:cNvSpPr/>
          <p:nvPr/>
        </p:nvSpPr>
        <p:spPr>
          <a:xfrm>
            <a:off x="5734253" y="4199676"/>
            <a:ext cx="1501565" cy="307777"/>
          </a:xfrm>
          <a:prstGeom prst="rect">
            <a:avLst/>
          </a:prstGeom>
        </p:spPr>
        <p:txBody>
          <a:bodyPr wrap="none">
            <a:spAutoFit/>
          </a:bodyPr>
          <a:lstStyle/>
          <a:p>
            <a:r>
              <a:rPr lang="en-SG" sz="1400" b="1" dirty="0"/>
              <a:t>Add New “+”</a:t>
            </a:r>
            <a:r>
              <a:rPr lang="en-SG" sz="1400" dirty="0"/>
              <a:t> Icon</a:t>
            </a:r>
          </a:p>
        </p:txBody>
      </p:sp>
    </p:spTree>
    <p:extLst>
      <p:ext uri="{BB962C8B-B14F-4D97-AF65-F5344CB8AC3E}">
        <p14:creationId xmlns:p14="http://schemas.microsoft.com/office/powerpoint/2010/main" val="3000783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10</a:t>
              </a:r>
            </a:p>
          </p:txBody>
        </p:sp>
      </p:grpSp>
      <p:sp>
        <p:nvSpPr>
          <p:cNvPr id="9" name="Rectangle 8">
            <a:extLst>
              <a:ext uri="{FF2B5EF4-FFF2-40B4-BE49-F238E27FC236}">
                <a16:creationId xmlns:a16="http://schemas.microsoft.com/office/drawing/2014/main" id="{863AA3F8-AB8F-4176-A9F8-266412AE5F37}"/>
              </a:ext>
            </a:extLst>
          </p:cNvPr>
          <p:cNvSpPr/>
          <p:nvPr/>
        </p:nvSpPr>
        <p:spPr>
          <a:xfrm>
            <a:off x="1193800" y="1161020"/>
            <a:ext cx="5487988" cy="1815882"/>
          </a:xfrm>
          <a:prstGeom prst="rect">
            <a:avLst/>
          </a:prstGeom>
        </p:spPr>
        <p:txBody>
          <a:bodyPr wrap="square">
            <a:spAutoFit/>
          </a:bodyPr>
          <a:lstStyle/>
          <a:p>
            <a:r>
              <a:rPr lang="en-SG" sz="1600" dirty="0"/>
              <a:t>Please note that creating a sales order consist of 2 steps process. After creating a parent record, you are required to add in products for the sales order. </a:t>
            </a:r>
          </a:p>
          <a:p>
            <a:endParaRPr lang="en-SG" sz="1600" i="1" dirty="0">
              <a:solidFill>
                <a:srgbClr val="0070C0"/>
              </a:solidFill>
            </a:endParaRPr>
          </a:p>
          <a:p>
            <a:r>
              <a:rPr lang="en-SG" sz="1600" dirty="0"/>
              <a:t>This you will do so by select the “</a:t>
            </a:r>
            <a:r>
              <a:rPr lang="en-SG" sz="1600" b="1" dirty="0"/>
              <a:t>Detail</a:t>
            </a:r>
            <a:r>
              <a:rPr lang="en-SG" sz="1600" dirty="0"/>
              <a:t>” link that is shown on the parent record.</a:t>
            </a:r>
          </a:p>
          <a:p>
            <a:endParaRPr lang="en-SG" sz="1600" i="1" dirty="0">
              <a:solidFill>
                <a:srgbClr val="0070C0"/>
              </a:solidFill>
            </a:endParaRPr>
          </a:p>
        </p:txBody>
      </p:sp>
      <p:grpSp>
        <p:nvGrpSpPr>
          <p:cNvPr id="3" name="Group 2">
            <a:extLst>
              <a:ext uri="{FF2B5EF4-FFF2-40B4-BE49-F238E27FC236}">
                <a16:creationId xmlns:a16="http://schemas.microsoft.com/office/drawing/2014/main" id="{6389C58F-9871-4569-925F-8171E6609D00}"/>
              </a:ext>
            </a:extLst>
          </p:cNvPr>
          <p:cNvGrpSpPr/>
          <p:nvPr/>
        </p:nvGrpSpPr>
        <p:grpSpPr>
          <a:xfrm>
            <a:off x="1295400" y="2804297"/>
            <a:ext cx="5981700" cy="1512902"/>
            <a:chOff x="1435100" y="3414694"/>
            <a:chExt cx="6223000" cy="1501793"/>
          </a:xfrm>
        </p:grpSpPr>
        <p:pic>
          <p:nvPicPr>
            <p:cNvPr id="2" name="Picture 1">
              <a:extLst>
                <a:ext uri="{FF2B5EF4-FFF2-40B4-BE49-F238E27FC236}">
                  <a16:creationId xmlns:a16="http://schemas.microsoft.com/office/drawing/2014/main" id="{D05B08CB-43DE-4E2B-8B1B-6AF97304129E}"/>
                </a:ext>
              </a:extLst>
            </p:cNvPr>
            <p:cNvPicPr>
              <a:picLocks noChangeAspect="1"/>
            </p:cNvPicPr>
            <p:nvPr/>
          </p:nvPicPr>
          <p:blipFill>
            <a:blip r:embed="rId3"/>
            <a:stretch>
              <a:fillRect/>
            </a:stretch>
          </p:blipFill>
          <p:spPr>
            <a:xfrm>
              <a:off x="1435100" y="3414694"/>
              <a:ext cx="6223000" cy="1501793"/>
            </a:xfrm>
            <a:prstGeom prst="rect">
              <a:avLst/>
            </a:prstGeom>
            <a:ln>
              <a:solidFill>
                <a:schemeClr val="bg1">
                  <a:lumMod val="75000"/>
                </a:schemeClr>
              </a:solidFill>
            </a:ln>
          </p:spPr>
        </p:pic>
        <p:sp>
          <p:nvSpPr>
            <p:cNvPr id="10" name="Rectangle 9">
              <a:extLst>
                <a:ext uri="{FF2B5EF4-FFF2-40B4-BE49-F238E27FC236}">
                  <a16:creationId xmlns:a16="http://schemas.microsoft.com/office/drawing/2014/main" id="{0EAAE3D8-7A6E-46A3-9A5C-7265C00AE526}"/>
                </a:ext>
              </a:extLst>
            </p:cNvPr>
            <p:cNvSpPr/>
            <p:nvPr/>
          </p:nvSpPr>
          <p:spPr>
            <a:xfrm>
              <a:off x="1435100" y="4510087"/>
              <a:ext cx="1295400" cy="4064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12" name="Rectangle 11">
            <a:extLst>
              <a:ext uri="{FF2B5EF4-FFF2-40B4-BE49-F238E27FC236}">
                <a16:creationId xmlns:a16="http://schemas.microsoft.com/office/drawing/2014/main" id="{65748850-4C66-4E7D-A60E-13366AF505C1}"/>
              </a:ext>
            </a:extLst>
          </p:cNvPr>
          <p:cNvSpPr/>
          <p:nvPr/>
        </p:nvSpPr>
        <p:spPr>
          <a:xfrm>
            <a:off x="1257300" y="8254470"/>
            <a:ext cx="5487988" cy="1323439"/>
          </a:xfrm>
          <a:prstGeom prst="rect">
            <a:avLst/>
          </a:prstGeom>
        </p:spPr>
        <p:txBody>
          <a:bodyPr wrap="square">
            <a:spAutoFit/>
          </a:bodyPr>
          <a:lstStyle/>
          <a:p>
            <a:r>
              <a:rPr lang="en-SG" sz="1600" dirty="0"/>
              <a:t>To add a new product to a new sales order, click the “+” icon and enter the necessary data into the fields provided on the inline entry fields. Click the </a:t>
            </a:r>
            <a:r>
              <a:rPr lang="en-SG" sz="1600" b="1" dirty="0"/>
              <a:t>Save </a:t>
            </a:r>
            <a:r>
              <a:rPr lang="en-SG" sz="1600" dirty="0"/>
              <a:t>Icon to update the record. The selling price and total amount will be computed once the record is saved.</a:t>
            </a:r>
            <a:endParaRPr lang="en-SG" sz="1600" i="1" dirty="0">
              <a:solidFill>
                <a:srgbClr val="0070C0"/>
              </a:solidFill>
            </a:endParaRPr>
          </a:p>
        </p:txBody>
      </p:sp>
      <p:pic>
        <p:nvPicPr>
          <p:cNvPr id="7" name="Picture 6">
            <a:extLst>
              <a:ext uri="{FF2B5EF4-FFF2-40B4-BE49-F238E27FC236}">
                <a16:creationId xmlns:a16="http://schemas.microsoft.com/office/drawing/2014/main" id="{53735E1F-7224-40D5-8567-BE5192DEF1AB}"/>
              </a:ext>
            </a:extLst>
          </p:cNvPr>
          <p:cNvPicPr>
            <a:picLocks noChangeAspect="1"/>
          </p:cNvPicPr>
          <p:nvPr/>
        </p:nvPicPr>
        <p:blipFill>
          <a:blip r:embed="rId4"/>
          <a:stretch>
            <a:fillRect/>
          </a:stretch>
        </p:blipFill>
        <p:spPr>
          <a:xfrm>
            <a:off x="1295400" y="4425920"/>
            <a:ext cx="3562350" cy="1933575"/>
          </a:xfrm>
          <a:prstGeom prst="rect">
            <a:avLst/>
          </a:prstGeom>
          <a:ln>
            <a:solidFill>
              <a:schemeClr val="bg1">
                <a:lumMod val="75000"/>
              </a:schemeClr>
            </a:solidFill>
          </a:ln>
        </p:spPr>
      </p:pic>
      <p:pic>
        <p:nvPicPr>
          <p:cNvPr id="15" name="Picture 14">
            <a:extLst>
              <a:ext uri="{FF2B5EF4-FFF2-40B4-BE49-F238E27FC236}">
                <a16:creationId xmlns:a16="http://schemas.microsoft.com/office/drawing/2014/main" id="{95355107-E421-4EC9-A0B1-3520BFBDFD14}"/>
              </a:ext>
            </a:extLst>
          </p:cNvPr>
          <p:cNvPicPr>
            <a:picLocks noChangeAspect="1"/>
          </p:cNvPicPr>
          <p:nvPr/>
        </p:nvPicPr>
        <p:blipFill>
          <a:blip r:embed="rId5"/>
          <a:stretch>
            <a:fillRect/>
          </a:stretch>
        </p:blipFill>
        <p:spPr>
          <a:xfrm>
            <a:off x="1295400" y="6533472"/>
            <a:ext cx="5981700" cy="1578654"/>
          </a:xfrm>
          <a:prstGeom prst="rect">
            <a:avLst/>
          </a:prstGeom>
          <a:ln>
            <a:solidFill>
              <a:schemeClr val="bg1">
                <a:lumMod val="75000"/>
              </a:schemeClr>
            </a:solidFill>
          </a:ln>
        </p:spPr>
      </p:pic>
      <p:grpSp>
        <p:nvGrpSpPr>
          <p:cNvPr id="18" name="Group 17">
            <a:extLst>
              <a:ext uri="{FF2B5EF4-FFF2-40B4-BE49-F238E27FC236}">
                <a16:creationId xmlns:a16="http://schemas.microsoft.com/office/drawing/2014/main" id="{25468E23-5322-4C76-A85B-DCD70CA2CA6E}"/>
              </a:ext>
            </a:extLst>
          </p:cNvPr>
          <p:cNvGrpSpPr/>
          <p:nvPr/>
        </p:nvGrpSpPr>
        <p:grpSpPr>
          <a:xfrm>
            <a:off x="5407025" y="5869734"/>
            <a:ext cx="1714500" cy="333375"/>
            <a:chOff x="5407025" y="6174534"/>
            <a:chExt cx="1714500" cy="333375"/>
          </a:xfrm>
        </p:grpSpPr>
        <p:pic>
          <p:nvPicPr>
            <p:cNvPr id="16" name="Picture 15">
              <a:extLst>
                <a:ext uri="{FF2B5EF4-FFF2-40B4-BE49-F238E27FC236}">
                  <a16:creationId xmlns:a16="http://schemas.microsoft.com/office/drawing/2014/main" id="{78B743EB-480F-4453-83AB-ADF8CD140A0F}"/>
                </a:ext>
              </a:extLst>
            </p:cNvPr>
            <p:cNvPicPr>
              <a:picLocks noChangeAspect="1"/>
            </p:cNvPicPr>
            <p:nvPr/>
          </p:nvPicPr>
          <p:blipFill>
            <a:blip r:embed="rId6"/>
            <a:stretch>
              <a:fillRect/>
            </a:stretch>
          </p:blipFill>
          <p:spPr>
            <a:xfrm>
              <a:off x="5407025" y="6174534"/>
              <a:ext cx="1714500" cy="333375"/>
            </a:xfrm>
            <a:prstGeom prst="rect">
              <a:avLst/>
            </a:prstGeom>
            <a:ln>
              <a:solidFill>
                <a:schemeClr val="bg1">
                  <a:lumMod val="75000"/>
                </a:schemeClr>
              </a:solidFill>
            </a:ln>
          </p:spPr>
        </p:pic>
        <p:sp>
          <p:nvSpPr>
            <p:cNvPr id="17" name="Rectangle 16">
              <a:extLst>
                <a:ext uri="{FF2B5EF4-FFF2-40B4-BE49-F238E27FC236}">
                  <a16:creationId xmlns:a16="http://schemas.microsoft.com/office/drawing/2014/main" id="{AB521EC3-FB1B-4E6E-8AA1-325E9C71CF9E}"/>
                </a:ext>
              </a:extLst>
            </p:cNvPr>
            <p:cNvSpPr/>
            <p:nvPr/>
          </p:nvSpPr>
          <p:spPr>
            <a:xfrm>
              <a:off x="6385942" y="6178570"/>
              <a:ext cx="306958" cy="313004"/>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cxnSp>
        <p:nvCxnSpPr>
          <p:cNvPr id="20" name="Straight Arrow Connector 19">
            <a:extLst>
              <a:ext uri="{FF2B5EF4-FFF2-40B4-BE49-F238E27FC236}">
                <a16:creationId xmlns:a16="http://schemas.microsoft.com/office/drawing/2014/main" id="{F5A82509-3B61-4657-9CCD-2053B0AF264C}"/>
              </a:ext>
            </a:extLst>
          </p:cNvPr>
          <p:cNvCxnSpPr>
            <a:cxnSpLocks/>
          </p:cNvCxnSpPr>
          <p:nvPr/>
        </p:nvCxnSpPr>
        <p:spPr>
          <a:xfrm>
            <a:off x="6264275" y="5345906"/>
            <a:ext cx="288925" cy="523828"/>
          </a:xfrm>
          <a:prstGeom prst="straightConnector1">
            <a:avLst/>
          </a:prstGeom>
          <a:ln w="127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678C0154-8CA3-41B6-8ABB-1FFC43F69546}"/>
              </a:ext>
            </a:extLst>
          </p:cNvPr>
          <p:cNvSpPr/>
          <p:nvPr/>
        </p:nvSpPr>
        <p:spPr>
          <a:xfrm>
            <a:off x="5831642" y="5031987"/>
            <a:ext cx="867802" cy="307777"/>
          </a:xfrm>
          <a:prstGeom prst="rect">
            <a:avLst/>
          </a:prstGeom>
        </p:spPr>
        <p:txBody>
          <a:bodyPr wrap="none">
            <a:spAutoFit/>
          </a:bodyPr>
          <a:lstStyle/>
          <a:p>
            <a:r>
              <a:rPr lang="en-SG" sz="1400" b="1" dirty="0"/>
              <a:t>Save</a:t>
            </a:r>
            <a:r>
              <a:rPr lang="en-SG" sz="1400" dirty="0"/>
              <a:t> Icon</a:t>
            </a:r>
          </a:p>
        </p:txBody>
      </p:sp>
    </p:spTree>
    <p:extLst>
      <p:ext uri="{BB962C8B-B14F-4D97-AF65-F5344CB8AC3E}">
        <p14:creationId xmlns:p14="http://schemas.microsoft.com/office/powerpoint/2010/main" val="1626552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11</a:t>
              </a:r>
            </a:p>
          </p:txBody>
        </p:sp>
      </p:grpSp>
      <p:pic>
        <p:nvPicPr>
          <p:cNvPr id="2" name="Picture 1">
            <a:extLst>
              <a:ext uri="{FF2B5EF4-FFF2-40B4-BE49-F238E27FC236}">
                <a16:creationId xmlns:a16="http://schemas.microsoft.com/office/drawing/2014/main" id="{E0D879B4-B3F0-4A97-A38A-05FDD43DD54A}"/>
              </a:ext>
            </a:extLst>
          </p:cNvPr>
          <p:cNvPicPr>
            <a:picLocks noChangeAspect="1"/>
          </p:cNvPicPr>
          <p:nvPr/>
        </p:nvPicPr>
        <p:blipFill>
          <a:blip r:embed="rId3"/>
          <a:stretch>
            <a:fillRect/>
          </a:stretch>
        </p:blipFill>
        <p:spPr>
          <a:xfrm>
            <a:off x="873127" y="3900223"/>
            <a:ext cx="6543673" cy="2941705"/>
          </a:xfrm>
          <a:prstGeom prst="rect">
            <a:avLst/>
          </a:prstGeom>
          <a:ln>
            <a:solidFill>
              <a:schemeClr val="bg1">
                <a:lumMod val="75000"/>
              </a:schemeClr>
            </a:solidFill>
          </a:ln>
        </p:spPr>
      </p:pic>
      <p:pic>
        <p:nvPicPr>
          <p:cNvPr id="3" name="Picture 2">
            <a:extLst>
              <a:ext uri="{FF2B5EF4-FFF2-40B4-BE49-F238E27FC236}">
                <a16:creationId xmlns:a16="http://schemas.microsoft.com/office/drawing/2014/main" id="{6A862A28-CE67-48E0-8955-4542F483FDF5}"/>
              </a:ext>
            </a:extLst>
          </p:cNvPr>
          <p:cNvPicPr>
            <a:picLocks noChangeAspect="1"/>
          </p:cNvPicPr>
          <p:nvPr/>
        </p:nvPicPr>
        <p:blipFill>
          <a:blip r:embed="rId4"/>
          <a:stretch>
            <a:fillRect/>
          </a:stretch>
        </p:blipFill>
        <p:spPr>
          <a:xfrm>
            <a:off x="5410200" y="1226212"/>
            <a:ext cx="1914525" cy="533400"/>
          </a:xfrm>
          <a:prstGeom prst="rect">
            <a:avLst/>
          </a:prstGeom>
          <a:ln>
            <a:solidFill>
              <a:schemeClr val="bg1">
                <a:lumMod val="75000"/>
              </a:schemeClr>
            </a:solidFill>
          </a:ln>
        </p:spPr>
      </p:pic>
      <p:sp>
        <p:nvSpPr>
          <p:cNvPr id="9" name="Rectangle 8">
            <a:extLst>
              <a:ext uri="{FF2B5EF4-FFF2-40B4-BE49-F238E27FC236}">
                <a16:creationId xmlns:a16="http://schemas.microsoft.com/office/drawing/2014/main" id="{C09ABB20-0A09-4D3E-8B39-7346ECD19AF8}"/>
              </a:ext>
            </a:extLst>
          </p:cNvPr>
          <p:cNvSpPr/>
          <p:nvPr/>
        </p:nvSpPr>
        <p:spPr>
          <a:xfrm>
            <a:off x="949326" y="1177720"/>
            <a:ext cx="4368799" cy="2400657"/>
          </a:xfrm>
          <a:prstGeom prst="rect">
            <a:avLst/>
          </a:prstGeom>
        </p:spPr>
        <p:txBody>
          <a:bodyPr wrap="square">
            <a:spAutoFit/>
          </a:bodyPr>
          <a:lstStyle/>
          <a:p>
            <a:pPr algn="just"/>
            <a:r>
              <a:rPr lang="en-SG" sz="1600" b="1" dirty="0">
                <a:solidFill>
                  <a:srgbClr val="0070C0"/>
                </a:solidFill>
              </a:rPr>
              <a:t>EVENT LOGS</a:t>
            </a:r>
          </a:p>
          <a:p>
            <a:pPr algn="just"/>
            <a:endParaRPr lang="en-SG" sz="800" dirty="0"/>
          </a:p>
          <a:p>
            <a:pPr algn="just"/>
            <a:r>
              <a:rPr lang="en-SG" sz="1600" dirty="0"/>
              <a:t>The system provides a quick and useful mean of checking all activities that were performed by different users for traceability and for audit purposes. A user may easily check his activity logs using the “Event Log” feature.</a:t>
            </a:r>
          </a:p>
          <a:p>
            <a:pPr algn="just"/>
            <a:endParaRPr lang="en-SG" sz="1600" i="1" dirty="0">
              <a:solidFill>
                <a:srgbClr val="0070C0"/>
              </a:solidFill>
            </a:endParaRPr>
          </a:p>
          <a:p>
            <a:r>
              <a:rPr lang="en-SG" sz="1500" i="1" dirty="0">
                <a:solidFill>
                  <a:srgbClr val="0070C0"/>
                </a:solidFill>
              </a:rPr>
              <a:t>You may see a list of activities by selecting the Event Log item from the left menu bar.</a:t>
            </a:r>
          </a:p>
        </p:txBody>
      </p:sp>
      <p:pic>
        <p:nvPicPr>
          <p:cNvPr id="10" name="Picture 9">
            <a:extLst>
              <a:ext uri="{FF2B5EF4-FFF2-40B4-BE49-F238E27FC236}">
                <a16:creationId xmlns:a16="http://schemas.microsoft.com/office/drawing/2014/main" id="{8EE5DEAC-315D-4142-95AF-99199EC64044}"/>
              </a:ext>
            </a:extLst>
          </p:cNvPr>
          <p:cNvPicPr>
            <a:picLocks noChangeAspect="1"/>
          </p:cNvPicPr>
          <p:nvPr/>
        </p:nvPicPr>
        <p:blipFill>
          <a:blip r:embed="rId5">
            <a:clrChange>
              <a:clrFrom>
                <a:srgbClr val="FFFFFF"/>
              </a:clrFrom>
              <a:clrTo>
                <a:srgbClr val="FFFFFF">
                  <a:alpha val="0"/>
                </a:srgbClr>
              </a:clrTo>
            </a:clrChange>
            <a:duotone>
              <a:schemeClr val="accent6">
                <a:shade val="45000"/>
                <a:satMod val="135000"/>
              </a:schemeClr>
              <a:prstClr val="white"/>
            </a:duotone>
          </a:blip>
          <a:stretch>
            <a:fillRect/>
          </a:stretch>
        </p:blipFill>
        <p:spPr>
          <a:xfrm>
            <a:off x="5353050" y="2857863"/>
            <a:ext cx="857342" cy="843625"/>
          </a:xfrm>
          <a:prstGeom prst="rect">
            <a:avLst/>
          </a:prstGeom>
        </p:spPr>
      </p:pic>
    </p:spTree>
    <p:extLst>
      <p:ext uri="{BB962C8B-B14F-4D97-AF65-F5344CB8AC3E}">
        <p14:creationId xmlns:p14="http://schemas.microsoft.com/office/powerpoint/2010/main" val="260902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12</a:t>
              </a:r>
            </a:p>
          </p:txBody>
        </p:sp>
      </p:grpSp>
      <p:sp>
        <p:nvSpPr>
          <p:cNvPr id="7" name="Rectangle 6">
            <a:extLst>
              <a:ext uri="{FF2B5EF4-FFF2-40B4-BE49-F238E27FC236}">
                <a16:creationId xmlns:a16="http://schemas.microsoft.com/office/drawing/2014/main" id="{F8F4E7BF-B3D7-4FBA-9ADD-81C1C1B4FF0D}"/>
              </a:ext>
            </a:extLst>
          </p:cNvPr>
          <p:cNvSpPr/>
          <p:nvPr/>
        </p:nvSpPr>
        <p:spPr>
          <a:xfrm>
            <a:off x="949326" y="1177720"/>
            <a:ext cx="4394199" cy="2200602"/>
          </a:xfrm>
          <a:prstGeom prst="rect">
            <a:avLst/>
          </a:prstGeom>
        </p:spPr>
        <p:txBody>
          <a:bodyPr wrap="square">
            <a:spAutoFit/>
          </a:bodyPr>
          <a:lstStyle/>
          <a:p>
            <a:pPr algn="just"/>
            <a:r>
              <a:rPr lang="en-SG" sz="1600" b="1" dirty="0">
                <a:solidFill>
                  <a:srgbClr val="0070C0"/>
                </a:solidFill>
              </a:rPr>
              <a:t>CHANGE PASSWORD</a:t>
            </a:r>
          </a:p>
          <a:p>
            <a:pPr algn="just"/>
            <a:endParaRPr lang="en-SG" sz="800" b="1" i="1" dirty="0">
              <a:solidFill>
                <a:srgbClr val="0070C0"/>
              </a:solidFill>
            </a:endParaRPr>
          </a:p>
          <a:p>
            <a:pPr algn="just"/>
            <a:r>
              <a:rPr lang="en-SG" sz="1400" dirty="0"/>
              <a:t>Any user may conveniently change his / her account password  by select the “Change Password” feature from the left menu bar shown on the right. </a:t>
            </a:r>
          </a:p>
          <a:p>
            <a:pPr algn="just"/>
            <a:endParaRPr lang="en-SG" sz="1400" dirty="0"/>
          </a:p>
          <a:p>
            <a:pPr algn="just"/>
            <a:r>
              <a:rPr lang="en-SG" sz="1400" dirty="0"/>
              <a:t>Select your account from the list of account below and click the “</a:t>
            </a:r>
            <a:r>
              <a:rPr lang="en-SG" sz="1400" b="1" dirty="0"/>
              <a:t>Edit </a:t>
            </a:r>
            <a:r>
              <a:rPr lang="en-SG" sz="1400" dirty="0"/>
              <a:t>icon” to proceed.</a:t>
            </a:r>
          </a:p>
          <a:p>
            <a:pPr algn="just"/>
            <a:endParaRPr lang="en-SG" sz="1400" i="1" dirty="0">
              <a:solidFill>
                <a:srgbClr val="0070C0"/>
              </a:solidFill>
            </a:endParaRPr>
          </a:p>
          <a:p>
            <a:pPr algn="just"/>
            <a:endParaRPr lang="en-SG" sz="1500" i="1" dirty="0">
              <a:solidFill>
                <a:srgbClr val="0070C0"/>
              </a:solidFill>
            </a:endParaRPr>
          </a:p>
        </p:txBody>
      </p:sp>
      <p:pic>
        <p:nvPicPr>
          <p:cNvPr id="2" name="Picture 1">
            <a:extLst>
              <a:ext uri="{FF2B5EF4-FFF2-40B4-BE49-F238E27FC236}">
                <a16:creationId xmlns:a16="http://schemas.microsoft.com/office/drawing/2014/main" id="{AB4A2ACE-DB6E-4F75-900C-BD92B21088D4}"/>
              </a:ext>
            </a:extLst>
          </p:cNvPr>
          <p:cNvPicPr>
            <a:picLocks noChangeAspect="1"/>
          </p:cNvPicPr>
          <p:nvPr/>
        </p:nvPicPr>
        <p:blipFill>
          <a:blip r:embed="rId3"/>
          <a:stretch>
            <a:fillRect/>
          </a:stretch>
        </p:blipFill>
        <p:spPr>
          <a:xfrm>
            <a:off x="935038" y="3551691"/>
            <a:ext cx="6467474" cy="2308569"/>
          </a:xfrm>
          <a:prstGeom prst="rect">
            <a:avLst/>
          </a:prstGeom>
          <a:ln>
            <a:solidFill>
              <a:schemeClr val="bg1">
                <a:lumMod val="75000"/>
              </a:schemeClr>
            </a:solidFill>
          </a:ln>
        </p:spPr>
      </p:pic>
      <p:grpSp>
        <p:nvGrpSpPr>
          <p:cNvPr id="16" name="Group 15">
            <a:extLst>
              <a:ext uri="{FF2B5EF4-FFF2-40B4-BE49-F238E27FC236}">
                <a16:creationId xmlns:a16="http://schemas.microsoft.com/office/drawing/2014/main" id="{6D8920CC-4607-43C1-81DB-16AD36AEC7DD}"/>
              </a:ext>
            </a:extLst>
          </p:cNvPr>
          <p:cNvGrpSpPr/>
          <p:nvPr/>
        </p:nvGrpSpPr>
        <p:grpSpPr>
          <a:xfrm>
            <a:off x="5503862" y="1144021"/>
            <a:ext cx="1895475" cy="2305050"/>
            <a:chOff x="5503862" y="1029721"/>
            <a:chExt cx="1895475" cy="2305050"/>
          </a:xfrm>
        </p:grpSpPr>
        <p:pic>
          <p:nvPicPr>
            <p:cNvPr id="3" name="Picture 2">
              <a:extLst>
                <a:ext uri="{FF2B5EF4-FFF2-40B4-BE49-F238E27FC236}">
                  <a16:creationId xmlns:a16="http://schemas.microsoft.com/office/drawing/2014/main" id="{0C11FBFC-EDD1-4FC1-BEDD-7E1B7AE94A24}"/>
                </a:ext>
              </a:extLst>
            </p:cNvPr>
            <p:cNvPicPr>
              <a:picLocks noChangeAspect="1"/>
            </p:cNvPicPr>
            <p:nvPr/>
          </p:nvPicPr>
          <p:blipFill>
            <a:blip r:embed="rId4"/>
            <a:stretch>
              <a:fillRect/>
            </a:stretch>
          </p:blipFill>
          <p:spPr>
            <a:xfrm>
              <a:off x="5503862" y="1029721"/>
              <a:ext cx="1895475" cy="2305050"/>
            </a:xfrm>
            <a:prstGeom prst="rect">
              <a:avLst/>
            </a:prstGeom>
            <a:ln>
              <a:solidFill>
                <a:schemeClr val="bg1">
                  <a:lumMod val="75000"/>
                </a:schemeClr>
              </a:solidFill>
            </a:ln>
          </p:spPr>
        </p:pic>
        <p:sp>
          <p:nvSpPr>
            <p:cNvPr id="15" name="Rectangle 14">
              <a:extLst>
                <a:ext uri="{FF2B5EF4-FFF2-40B4-BE49-F238E27FC236}">
                  <a16:creationId xmlns:a16="http://schemas.microsoft.com/office/drawing/2014/main" id="{EA46A380-AC87-4540-803D-D3CE78FD9222}"/>
                </a:ext>
              </a:extLst>
            </p:cNvPr>
            <p:cNvSpPr/>
            <p:nvPr/>
          </p:nvSpPr>
          <p:spPr>
            <a:xfrm>
              <a:off x="5547557" y="1776908"/>
              <a:ext cx="1794630" cy="313004"/>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cxnSp>
        <p:nvCxnSpPr>
          <p:cNvPr id="10" name="Straight Arrow Connector 9">
            <a:extLst>
              <a:ext uri="{FF2B5EF4-FFF2-40B4-BE49-F238E27FC236}">
                <a16:creationId xmlns:a16="http://schemas.microsoft.com/office/drawing/2014/main" id="{1BE85947-FDEE-4A53-84C4-87C62F81CD92}"/>
              </a:ext>
            </a:extLst>
          </p:cNvPr>
          <p:cNvCxnSpPr>
            <a:cxnSpLocks/>
            <a:endCxn id="15" idx="1"/>
          </p:cNvCxnSpPr>
          <p:nvPr/>
        </p:nvCxnSpPr>
        <p:spPr>
          <a:xfrm flipV="1">
            <a:off x="3779837" y="2047710"/>
            <a:ext cx="1767720" cy="85890"/>
          </a:xfrm>
          <a:prstGeom prst="straightConnector1">
            <a:avLst/>
          </a:prstGeom>
          <a:ln w="127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5CB0C52A-B82F-4E87-8272-4550D505C0D0}"/>
              </a:ext>
            </a:extLst>
          </p:cNvPr>
          <p:cNvPicPr>
            <a:picLocks noChangeAspect="1"/>
          </p:cNvPicPr>
          <p:nvPr/>
        </p:nvPicPr>
        <p:blipFill>
          <a:blip r:embed="rId5"/>
          <a:stretch>
            <a:fillRect/>
          </a:stretch>
        </p:blipFill>
        <p:spPr>
          <a:xfrm>
            <a:off x="3216274" y="5952593"/>
            <a:ext cx="4183063" cy="2128880"/>
          </a:xfrm>
          <a:prstGeom prst="rect">
            <a:avLst/>
          </a:prstGeom>
          <a:ln>
            <a:solidFill>
              <a:schemeClr val="bg1">
                <a:lumMod val="75000"/>
              </a:schemeClr>
            </a:solidFill>
          </a:ln>
        </p:spPr>
      </p:pic>
      <p:sp>
        <p:nvSpPr>
          <p:cNvPr id="19" name="Rectangle 18">
            <a:extLst>
              <a:ext uri="{FF2B5EF4-FFF2-40B4-BE49-F238E27FC236}">
                <a16:creationId xmlns:a16="http://schemas.microsoft.com/office/drawing/2014/main" id="{D4E467BA-9AF5-4E73-86C2-09876666CD37}"/>
              </a:ext>
            </a:extLst>
          </p:cNvPr>
          <p:cNvSpPr/>
          <p:nvPr/>
        </p:nvSpPr>
        <p:spPr>
          <a:xfrm>
            <a:off x="4065814" y="7048500"/>
            <a:ext cx="3230335" cy="6477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6" name="Straight Arrow Connector 25">
            <a:extLst>
              <a:ext uri="{FF2B5EF4-FFF2-40B4-BE49-F238E27FC236}">
                <a16:creationId xmlns:a16="http://schemas.microsoft.com/office/drawing/2014/main" id="{45863A08-A365-48BB-9F3C-FAB47AC824FE}"/>
              </a:ext>
            </a:extLst>
          </p:cNvPr>
          <p:cNvCxnSpPr>
            <a:cxnSpLocks/>
            <a:endCxn id="19" idx="1"/>
          </p:cNvCxnSpPr>
          <p:nvPr/>
        </p:nvCxnSpPr>
        <p:spPr>
          <a:xfrm>
            <a:off x="3028950" y="6956167"/>
            <a:ext cx="1036864" cy="416183"/>
          </a:xfrm>
          <a:prstGeom prst="straightConnector1">
            <a:avLst/>
          </a:prstGeom>
          <a:ln w="127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09307715-D72D-45C9-99D1-C09AD4FFA469}"/>
              </a:ext>
            </a:extLst>
          </p:cNvPr>
          <p:cNvSpPr/>
          <p:nvPr/>
        </p:nvSpPr>
        <p:spPr>
          <a:xfrm>
            <a:off x="949326" y="6247044"/>
            <a:ext cx="2163760" cy="1384995"/>
          </a:xfrm>
          <a:prstGeom prst="rect">
            <a:avLst/>
          </a:prstGeom>
        </p:spPr>
        <p:txBody>
          <a:bodyPr wrap="square">
            <a:spAutoFit/>
          </a:bodyPr>
          <a:lstStyle/>
          <a:p>
            <a:pPr algn="just"/>
            <a:r>
              <a:rPr lang="en-SG" sz="1400" dirty="0"/>
              <a:t>Enter your old password, </a:t>
            </a:r>
          </a:p>
          <a:p>
            <a:pPr algn="just"/>
            <a:r>
              <a:rPr lang="en-SG" sz="1400" dirty="0"/>
              <a:t>new password in the fields</a:t>
            </a:r>
          </a:p>
          <a:p>
            <a:pPr algn="just"/>
            <a:r>
              <a:rPr lang="en-SG" sz="1400" dirty="0"/>
              <a:t>Provided in the dialog box </a:t>
            </a:r>
          </a:p>
          <a:p>
            <a:pPr algn="just"/>
            <a:r>
              <a:rPr lang="en-SG" sz="1400" dirty="0"/>
              <a:t>shown on the screen. Click</a:t>
            </a:r>
          </a:p>
          <a:p>
            <a:pPr algn="just"/>
            <a:r>
              <a:rPr lang="en-SG" sz="1400" dirty="0"/>
              <a:t>The </a:t>
            </a:r>
            <a:r>
              <a:rPr lang="en-SG" sz="1400" b="1" dirty="0"/>
              <a:t>Save </a:t>
            </a:r>
            <a:r>
              <a:rPr lang="en-SG" sz="1400" dirty="0"/>
              <a:t>button update the changes. </a:t>
            </a:r>
          </a:p>
        </p:txBody>
      </p:sp>
      <p:sp>
        <p:nvSpPr>
          <p:cNvPr id="30" name="Rectangle 29">
            <a:extLst>
              <a:ext uri="{FF2B5EF4-FFF2-40B4-BE49-F238E27FC236}">
                <a16:creationId xmlns:a16="http://schemas.microsoft.com/office/drawing/2014/main" id="{680725BB-72C6-407C-AEB5-B5BFA5C9AADB}"/>
              </a:ext>
            </a:extLst>
          </p:cNvPr>
          <p:cNvSpPr/>
          <p:nvPr/>
        </p:nvSpPr>
        <p:spPr>
          <a:xfrm>
            <a:off x="3456214" y="7726911"/>
            <a:ext cx="839561" cy="28575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31" name="Picture 30">
            <a:extLst>
              <a:ext uri="{FF2B5EF4-FFF2-40B4-BE49-F238E27FC236}">
                <a16:creationId xmlns:a16="http://schemas.microsoft.com/office/drawing/2014/main" id="{634665C4-4CF6-4C65-8206-F7D1A1E9ABF0}"/>
              </a:ext>
            </a:extLst>
          </p:cNvPr>
          <p:cNvPicPr>
            <a:picLocks noChangeAspect="1"/>
          </p:cNvPicPr>
          <p:nvPr/>
        </p:nvPicPr>
        <p:blipFill>
          <a:blip r:embed="rId6"/>
          <a:stretch>
            <a:fillRect/>
          </a:stretch>
        </p:blipFill>
        <p:spPr>
          <a:xfrm>
            <a:off x="949326" y="8598202"/>
            <a:ext cx="489211" cy="489211"/>
          </a:xfrm>
          <a:prstGeom prst="rect">
            <a:avLst/>
          </a:prstGeom>
        </p:spPr>
      </p:pic>
      <p:sp>
        <p:nvSpPr>
          <p:cNvPr id="32" name="Rectangle 31">
            <a:extLst>
              <a:ext uri="{FF2B5EF4-FFF2-40B4-BE49-F238E27FC236}">
                <a16:creationId xmlns:a16="http://schemas.microsoft.com/office/drawing/2014/main" id="{C748AC16-F730-4D70-BDA0-CC61A1ED1AEC}"/>
              </a:ext>
            </a:extLst>
          </p:cNvPr>
          <p:cNvSpPr/>
          <p:nvPr/>
        </p:nvSpPr>
        <p:spPr>
          <a:xfrm>
            <a:off x="1549400" y="8554213"/>
            <a:ext cx="4689475" cy="738664"/>
          </a:xfrm>
          <a:prstGeom prst="rect">
            <a:avLst/>
          </a:prstGeom>
        </p:spPr>
        <p:txBody>
          <a:bodyPr wrap="square">
            <a:spAutoFit/>
          </a:bodyPr>
          <a:lstStyle/>
          <a:p>
            <a:pPr algn="just"/>
            <a:r>
              <a:rPr lang="en-SG" sz="1400" dirty="0"/>
              <a:t>A normal user may not access the (1) User, (2) Role, (3)Group or (4) Change Role features of the system. This can only be administered by the system administrator (Super User).</a:t>
            </a:r>
          </a:p>
        </p:txBody>
      </p:sp>
    </p:spTree>
    <p:extLst>
      <p:ext uri="{BB962C8B-B14F-4D97-AF65-F5344CB8AC3E}">
        <p14:creationId xmlns:p14="http://schemas.microsoft.com/office/powerpoint/2010/main" val="3514498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13</a:t>
              </a:r>
            </a:p>
          </p:txBody>
        </p:sp>
      </p:grpSp>
      <p:grpSp>
        <p:nvGrpSpPr>
          <p:cNvPr id="5" name="Group 4">
            <a:extLst>
              <a:ext uri="{FF2B5EF4-FFF2-40B4-BE49-F238E27FC236}">
                <a16:creationId xmlns:a16="http://schemas.microsoft.com/office/drawing/2014/main" id="{34FFC7A8-FC57-4FD1-A270-D01DD20C1F4B}"/>
              </a:ext>
            </a:extLst>
          </p:cNvPr>
          <p:cNvGrpSpPr/>
          <p:nvPr/>
        </p:nvGrpSpPr>
        <p:grpSpPr>
          <a:xfrm>
            <a:off x="4670347" y="3305619"/>
            <a:ext cx="2546272" cy="3768347"/>
            <a:chOff x="1946431" y="3523191"/>
            <a:chExt cx="2901794" cy="4436156"/>
          </a:xfrm>
        </p:grpSpPr>
        <p:pic>
          <p:nvPicPr>
            <p:cNvPr id="4" name="Picture 3">
              <a:extLst>
                <a:ext uri="{FF2B5EF4-FFF2-40B4-BE49-F238E27FC236}">
                  <a16:creationId xmlns:a16="http://schemas.microsoft.com/office/drawing/2014/main" id="{4B30EBFF-4A95-4EDD-B635-5D313C6E278C}"/>
                </a:ext>
              </a:extLst>
            </p:cNvPr>
            <p:cNvPicPr>
              <a:picLocks noChangeAspect="1"/>
            </p:cNvPicPr>
            <p:nvPr/>
          </p:nvPicPr>
          <p:blipFill>
            <a:blip r:embed="rId3"/>
            <a:stretch>
              <a:fillRect/>
            </a:stretch>
          </p:blipFill>
          <p:spPr>
            <a:xfrm>
              <a:off x="1946431" y="3523191"/>
              <a:ext cx="2901794" cy="3645429"/>
            </a:xfrm>
            <a:prstGeom prst="rect">
              <a:avLst/>
            </a:prstGeom>
            <a:ln>
              <a:solidFill>
                <a:schemeClr val="bg1">
                  <a:lumMod val="75000"/>
                </a:schemeClr>
              </a:solidFill>
            </a:ln>
          </p:spPr>
        </p:pic>
        <p:pic>
          <p:nvPicPr>
            <p:cNvPr id="3" name="Picture 2">
              <a:extLst>
                <a:ext uri="{FF2B5EF4-FFF2-40B4-BE49-F238E27FC236}">
                  <a16:creationId xmlns:a16="http://schemas.microsoft.com/office/drawing/2014/main" id="{082D4E88-A30D-4A0C-A90A-89026A528FFD}"/>
                </a:ext>
              </a:extLst>
            </p:cNvPr>
            <p:cNvPicPr>
              <a:picLocks noChangeAspect="1"/>
            </p:cNvPicPr>
            <p:nvPr/>
          </p:nvPicPr>
          <p:blipFill>
            <a:blip r:embed="rId4"/>
            <a:stretch>
              <a:fillRect/>
            </a:stretch>
          </p:blipFill>
          <p:spPr>
            <a:xfrm>
              <a:off x="3181350" y="6772109"/>
              <a:ext cx="1504950" cy="1187238"/>
            </a:xfrm>
            <a:prstGeom prst="rect">
              <a:avLst/>
            </a:prstGeom>
            <a:ln>
              <a:solidFill>
                <a:schemeClr val="bg1">
                  <a:lumMod val="75000"/>
                </a:schemeClr>
              </a:solidFill>
            </a:ln>
          </p:spPr>
        </p:pic>
      </p:grpSp>
      <p:pic>
        <p:nvPicPr>
          <p:cNvPr id="7" name="Picture 6">
            <a:extLst>
              <a:ext uri="{FF2B5EF4-FFF2-40B4-BE49-F238E27FC236}">
                <a16:creationId xmlns:a16="http://schemas.microsoft.com/office/drawing/2014/main" id="{410C7A68-2800-41C9-900D-BA3341B2273B}"/>
              </a:ext>
            </a:extLst>
          </p:cNvPr>
          <p:cNvPicPr>
            <a:picLocks noChangeAspect="1"/>
          </p:cNvPicPr>
          <p:nvPr/>
        </p:nvPicPr>
        <p:blipFill>
          <a:blip r:embed="rId5"/>
          <a:stretch>
            <a:fillRect/>
          </a:stretch>
        </p:blipFill>
        <p:spPr>
          <a:xfrm>
            <a:off x="590395" y="1033941"/>
            <a:ext cx="6626224" cy="2200680"/>
          </a:xfrm>
          <a:prstGeom prst="rect">
            <a:avLst/>
          </a:prstGeom>
          <a:ln>
            <a:solidFill>
              <a:schemeClr val="bg1">
                <a:lumMod val="75000"/>
              </a:schemeClr>
            </a:solidFill>
          </a:ln>
        </p:spPr>
      </p:pic>
      <p:sp>
        <p:nvSpPr>
          <p:cNvPr id="20" name="Rectangle 19">
            <a:extLst>
              <a:ext uri="{FF2B5EF4-FFF2-40B4-BE49-F238E27FC236}">
                <a16:creationId xmlns:a16="http://schemas.microsoft.com/office/drawing/2014/main" id="{D6432EE7-ACED-4BAB-8587-4A9F0557F786}"/>
              </a:ext>
            </a:extLst>
          </p:cNvPr>
          <p:cNvSpPr/>
          <p:nvPr/>
        </p:nvSpPr>
        <p:spPr>
          <a:xfrm>
            <a:off x="613999" y="4179450"/>
            <a:ext cx="3821268" cy="2785378"/>
          </a:xfrm>
          <a:prstGeom prst="rect">
            <a:avLst/>
          </a:prstGeom>
        </p:spPr>
        <p:txBody>
          <a:bodyPr wrap="square">
            <a:spAutoFit/>
          </a:bodyPr>
          <a:lstStyle/>
          <a:p>
            <a:pPr algn="just"/>
            <a:r>
              <a:rPr lang="en-SG" sz="1400" b="1" dirty="0"/>
              <a:t>SALES USER – CONFIRMS A SALES ORDER</a:t>
            </a:r>
          </a:p>
          <a:p>
            <a:pPr algn="just"/>
            <a:endParaRPr lang="en-SG" sz="600" dirty="0"/>
          </a:p>
          <a:p>
            <a:pPr algn="just"/>
            <a:r>
              <a:rPr lang="en-SG" sz="1400" dirty="0"/>
              <a:t>A user in Sales department may confirm a new sales order  by executing the following steps:</a:t>
            </a:r>
          </a:p>
          <a:p>
            <a:pPr algn="just"/>
            <a:endParaRPr lang="en-SG" sz="1400" dirty="0"/>
          </a:p>
          <a:p>
            <a:pPr marL="342900" indent="-342900" algn="just">
              <a:spcAft>
                <a:spcPts val="600"/>
              </a:spcAft>
              <a:buAutoNum type="arabicParenR"/>
            </a:pPr>
            <a:r>
              <a:rPr lang="en-SG" sz="1400" dirty="0"/>
              <a:t>Select the Sales Order item on the left menu bar.</a:t>
            </a:r>
          </a:p>
          <a:p>
            <a:pPr marL="342900" indent="-342900" algn="just">
              <a:spcAft>
                <a:spcPts val="600"/>
              </a:spcAft>
              <a:buAutoNum type="arabicParenR"/>
            </a:pPr>
            <a:r>
              <a:rPr lang="en-SG" sz="1400" dirty="0"/>
              <a:t>Click the </a:t>
            </a:r>
            <a:r>
              <a:rPr lang="en-SG" sz="1400" b="1" dirty="0"/>
              <a:t>Edit </a:t>
            </a:r>
            <a:r>
              <a:rPr lang="en-SG" sz="1400" dirty="0"/>
              <a:t>icon on the top menu of the sales order listing.</a:t>
            </a:r>
          </a:p>
          <a:p>
            <a:pPr marL="342900" indent="-342900" algn="just">
              <a:spcAft>
                <a:spcPts val="600"/>
              </a:spcAft>
              <a:buAutoNum type="arabicParenR"/>
            </a:pPr>
            <a:r>
              <a:rPr lang="en-SG" sz="1400" dirty="0"/>
              <a:t>Choose “</a:t>
            </a:r>
            <a:r>
              <a:rPr lang="en-SG" sz="1400" b="1" dirty="0"/>
              <a:t>Confirmed</a:t>
            </a:r>
            <a:r>
              <a:rPr lang="en-SG" sz="1400" dirty="0"/>
              <a:t>” from the Order Progress Type drop down menu.</a:t>
            </a:r>
          </a:p>
          <a:p>
            <a:pPr marL="342900" indent="-342900" algn="just">
              <a:spcAft>
                <a:spcPts val="600"/>
              </a:spcAft>
              <a:buAutoNum type="arabicParenR"/>
            </a:pPr>
            <a:r>
              <a:rPr lang="en-SG" sz="1400" dirty="0"/>
              <a:t>Click the </a:t>
            </a:r>
            <a:r>
              <a:rPr lang="en-SG" sz="1400" b="1" dirty="0"/>
              <a:t>Save </a:t>
            </a:r>
            <a:r>
              <a:rPr lang="en-SG" sz="1400" dirty="0"/>
              <a:t>button to update the changes.</a:t>
            </a:r>
          </a:p>
        </p:txBody>
      </p:sp>
      <p:sp>
        <p:nvSpPr>
          <p:cNvPr id="21" name="Rectangle 20">
            <a:extLst>
              <a:ext uri="{FF2B5EF4-FFF2-40B4-BE49-F238E27FC236}">
                <a16:creationId xmlns:a16="http://schemas.microsoft.com/office/drawing/2014/main" id="{A76745FB-395B-4DF1-980D-C46537BCB3E5}"/>
              </a:ext>
            </a:extLst>
          </p:cNvPr>
          <p:cNvSpPr/>
          <p:nvPr/>
        </p:nvSpPr>
        <p:spPr>
          <a:xfrm>
            <a:off x="1040973" y="7179976"/>
            <a:ext cx="6033560" cy="2693045"/>
          </a:xfrm>
          <a:prstGeom prst="rect">
            <a:avLst/>
          </a:prstGeom>
        </p:spPr>
        <p:txBody>
          <a:bodyPr wrap="square">
            <a:spAutoFit/>
          </a:bodyPr>
          <a:lstStyle/>
          <a:p>
            <a:r>
              <a:rPr lang="en-SG" sz="1300" dirty="0"/>
              <a:t>At this stage, the system’s Rules Engine would be fired and checks if the stock’s inventory has sufficient balance quantity to fulfil the quantity ordered for each product line items in the sales order. It will also check if any discount needs to be applied to the sales order and finally, check if the system can automatically approve the confirmed sales order based on the pre-set auto-approval limits of each customer. </a:t>
            </a:r>
          </a:p>
          <a:p>
            <a:endParaRPr lang="en-SG" sz="1300" dirty="0"/>
          </a:p>
          <a:p>
            <a:r>
              <a:rPr lang="en-SG" sz="1300" dirty="0"/>
              <a:t>If the order is </a:t>
            </a:r>
            <a:r>
              <a:rPr lang="en-SG" sz="1300" b="1" dirty="0"/>
              <a:t>auto-approved</a:t>
            </a:r>
            <a:r>
              <a:rPr lang="en-SG" sz="1300" dirty="0"/>
              <a:t>, an email notification would be sent to the packing team to start their process of packing the picked products from warehouse.</a:t>
            </a:r>
          </a:p>
          <a:p>
            <a:r>
              <a:rPr lang="en-SG" sz="1300" dirty="0"/>
              <a:t>If the order is </a:t>
            </a:r>
            <a:r>
              <a:rPr lang="en-SG" sz="1300" b="1" dirty="0"/>
              <a:t>NOT auto-approved</a:t>
            </a:r>
            <a:r>
              <a:rPr lang="en-SG" sz="1300" dirty="0"/>
              <a:t>, an email notification would be sent to the Accounts department to follow up on credit risk checks on the sales order’s customer.</a:t>
            </a:r>
          </a:p>
          <a:p>
            <a:r>
              <a:rPr lang="en-SG" sz="1300" dirty="0"/>
              <a:t>If the customer’s credit risk is cleared, the order gets approved and the process continues to the packing team in warehouse.</a:t>
            </a:r>
          </a:p>
          <a:p>
            <a:endParaRPr lang="en-SG" sz="1300" dirty="0"/>
          </a:p>
        </p:txBody>
      </p:sp>
      <p:pic>
        <p:nvPicPr>
          <p:cNvPr id="22" name="Picture 21">
            <a:extLst>
              <a:ext uri="{FF2B5EF4-FFF2-40B4-BE49-F238E27FC236}">
                <a16:creationId xmlns:a16="http://schemas.microsoft.com/office/drawing/2014/main" id="{D631F800-F3E1-4E32-BA09-69E0CAE74A32}"/>
              </a:ext>
            </a:extLst>
          </p:cNvPr>
          <p:cNvPicPr>
            <a:picLocks noChangeAspect="1"/>
          </p:cNvPicPr>
          <p:nvPr/>
        </p:nvPicPr>
        <p:blipFill>
          <a:blip r:embed="rId6">
            <a:clrChange>
              <a:clrFrom>
                <a:srgbClr val="FFFFFF"/>
              </a:clrFrom>
              <a:clrTo>
                <a:srgbClr val="FFFFFF">
                  <a:alpha val="0"/>
                </a:srgbClr>
              </a:clrTo>
            </a:clrChange>
            <a:duotone>
              <a:schemeClr val="accent6">
                <a:shade val="45000"/>
                <a:satMod val="135000"/>
              </a:schemeClr>
              <a:prstClr val="white"/>
            </a:duotone>
          </a:blip>
          <a:stretch>
            <a:fillRect/>
          </a:stretch>
        </p:blipFill>
        <p:spPr>
          <a:xfrm>
            <a:off x="232122" y="7315853"/>
            <a:ext cx="857342" cy="843625"/>
          </a:xfrm>
          <a:prstGeom prst="rect">
            <a:avLst/>
          </a:prstGeom>
        </p:spPr>
      </p:pic>
      <p:grpSp>
        <p:nvGrpSpPr>
          <p:cNvPr id="29" name="Group 28">
            <a:extLst>
              <a:ext uri="{FF2B5EF4-FFF2-40B4-BE49-F238E27FC236}">
                <a16:creationId xmlns:a16="http://schemas.microsoft.com/office/drawing/2014/main" id="{A4FB9E11-F43C-4947-8C86-8254C101A581}"/>
              </a:ext>
            </a:extLst>
          </p:cNvPr>
          <p:cNvGrpSpPr/>
          <p:nvPr/>
        </p:nvGrpSpPr>
        <p:grpSpPr>
          <a:xfrm>
            <a:off x="682149" y="3647239"/>
            <a:ext cx="2273404" cy="406409"/>
            <a:chOff x="596823" y="1192123"/>
            <a:chExt cx="2273404" cy="406409"/>
          </a:xfrm>
        </p:grpSpPr>
        <p:grpSp>
          <p:nvGrpSpPr>
            <p:cNvPr id="23" name="Group 22">
              <a:extLst>
                <a:ext uri="{FF2B5EF4-FFF2-40B4-BE49-F238E27FC236}">
                  <a16:creationId xmlns:a16="http://schemas.microsoft.com/office/drawing/2014/main" id="{9A999BCD-DDCC-4104-A0A4-29082E434461}"/>
                </a:ext>
              </a:extLst>
            </p:cNvPr>
            <p:cNvGrpSpPr/>
            <p:nvPr/>
          </p:nvGrpSpPr>
          <p:grpSpPr>
            <a:xfrm>
              <a:off x="596823" y="1192123"/>
              <a:ext cx="1166999" cy="406409"/>
              <a:chOff x="5544340" y="3946548"/>
              <a:chExt cx="1605433" cy="589751"/>
            </a:xfrm>
          </p:grpSpPr>
          <p:pic>
            <p:nvPicPr>
              <p:cNvPr id="24" name="Picture 23">
                <a:extLst>
                  <a:ext uri="{FF2B5EF4-FFF2-40B4-BE49-F238E27FC236}">
                    <a16:creationId xmlns:a16="http://schemas.microsoft.com/office/drawing/2014/main" id="{DBCA67F4-101E-439B-A132-2DAC9650870C}"/>
                  </a:ext>
                </a:extLst>
              </p:cNvPr>
              <p:cNvPicPr>
                <a:picLocks noChangeAspect="1"/>
              </p:cNvPicPr>
              <p:nvPr/>
            </p:nvPicPr>
            <p:blipFill>
              <a:blip r:embed="rId7"/>
              <a:stretch>
                <a:fillRect/>
              </a:stretch>
            </p:blipFill>
            <p:spPr>
              <a:xfrm>
                <a:off x="5544340" y="3946548"/>
                <a:ext cx="1605433" cy="589751"/>
              </a:xfrm>
              <a:prstGeom prst="rect">
                <a:avLst/>
              </a:prstGeom>
              <a:ln>
                <a:solidFill>
                  <a:schemeClr val="bg1">
                    <a:lumMod val="75000"/>
                  </a:schemeClr>
                </a:solidFill>
              </a:ln>
            </p:spPr>
          </p:pic>
          <p:sp>
            <p:nvSpPr>
              <p:cNvPr id="25" name="Rectangle 24">
                <a:extLst>
                  <a:ext uri="{FF2B5EF4-FFF2-40B4-BE49-F238E27FC236}">
                    <a16:creationId xmlns:a16="http://schemas.microsoft.com/office/drawing/2014/main" id="{90835A4A-681E-4C04-B524-96642F381C99}"/>
                  </a:ext>
                </a:extLst>
              </p:cNvPr>
              <p:cNvSpPr/>
              <p:nvPr/>
            </p:nvSpPr>
            <p:spPr>
              <a:xfrm>
                <a:off x="6222063" y="4024401"/>
                <a:ext cx="388706" cy="4064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cxnSp>
          <p:nvCxnSpPr>
            <p:cNvPr id="26" name="Straight Arrow Connector 25">
              <a:extLst>
                <a:ext uri="{FF2B5EF4-FFF2-40B4-BE49-F238E27FC236}">
                  <a16:creationId xmlns:a16="http://schemas.microsoft.com/office/drawing/2014/main" id="{CB7AA2D9-3885-48A8-BE6F-05165E0FEF95}"/>
                </a:ext>
              </a:extLst>
            </p:cNvPr>
            <p:cNvCxnSpPr>
              <a:cxnSpLocks/>
            </p:cNvCxnSpPr>
            <p:nvPr/>
          </p:nvCxnSpPr>
          <p:spPr>
            <a:xfrm flipH="1">
              <a:off x="1372017" y="1416557"/>
              <a:ext cx="636371" cy="0"/>
            </a:xfrm>
            <a:prstGeom prst="straightConnector1">
              <a:avLst/>
            </a:prstGeom>
            <a:ln w="127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C4573005-CFC3-4081-A14E-9E25DBBA1AAF}"/>
                </a:ext>
              </a:extLst>
            </p:cNvPr>
            <p:cNvSpPr/>
            <p:nvPr/>
          </p:nvSpPr>
          <p:spPr>
            <a:xfrm>
              <a:off x="2008388" y="1262668"/>
              <a:ext cx="861839" cy="307777"/>
            </a:xfrm>
            <a:prstGeom prst="rect">
              <a:avLst/>
            </a:prstGeom>
          </p:spPr>
          <p:txBody>
            <a:bodyPr wrap="none">
              <a:spAutoFit/>
            </a:bodyPr>
            <a:lstStyle/>
            <a:p>
              <a:r>
                <a:rPr lang="en-SG" sz="1400" b="1" dirty="0"/>
                <a:t>Edit  </a:t>
              </a:r>
              <a:r>
                <a:rPr lang="en-SG" sz="1400" dirty="0"/>
                <a:t>Icon</a:t>
              </a:r>
            </a:p>
          </p:txBody>
        </p:sp>
      </p:grpSp>
    </p:spTree>
    <p:extLst>
      <p:ext uri="{BB962C8B-B14F-4D97-AF65-F5344CB8AC3E}">
        <p14:creationId xmlns:p14="http://schemas.microsoft.com/office/powerpoint/2010/main" val="1633252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14</a:t>
              </a:r>
            </a:p>
          </p:txBody>
        </p:sp>
      </p:grpSp>
      <p:grpSp>
        <p:nvGrpSpPr>
          <p:cNvPr id="5" name="Group 4">
            <a:extLst>
              <a:ext uri="{FF2B5EF4-FFF2-40B4-BE49-F238E27FC236}">
                <a16:creationId xmlns:a16="http://schemas.microsoft.com/office/drawing/2014/main" id="{86781E3C-09EE-49AB-B01C-3A7DBFD06E67}"/>
              </a:ext>
            </a:extLst>
          </p:cNvPr>
          <p:cNvGrpSpPr/>
          <p:nvPr/>
        </p:nvGrpSpPr>
        <p:grpSpPr>
          <a:xfrm>
            <a:off x="4675902" y="1008331"/>
            <a:ext cx="2726610" cy="4196952"/>
            <a:chOff x="4675902" y="1008331"/>
            <a:chExt cx="2726610" cy="4196952"/>
          </a:xfrm>
        </p:grpSpPr>
        <p:grpSp>
          <p:nvGrpSpPr>
            <p:cNvPr id="4" name="Group 3">
              <a:extLst>
                <a:ext uri="{FF2B5EF4-FFF2-40B4-BE49-F238E27FC236}">
                  <a16:creationId xmlns:a16="http://schemas.microsoft.com/office/drawing/2014/main" id="{B3903C32-1C5F-4271-BEFD-66C20AFED1B4}"/>
                </a:ext>
              </a:extLst>
            </p:cNvPr>
            <p:cNvGrpSpPr/>
            <p:nvPr/>
          </p:nvGrpSpPr>
          <p:grpSpPr>
            <a:xfrm>
              <a:off x="4675902" y="1008331"/>
              <a:ext cx="2726610" cy="4196952"/>
              <a:chOff x="4094520" y="2949178"/>
              <a:chExt cx="2726610" cy="4196952"/>
            </a:xfrm>
          </p:grpSpPr>
          <p:pic>
            <p:nvPicPr>
              <p:cNvPr id="2" name="Picture 1">
                <a:extLst>
                  <a:ext uri="{FF2B5EF4-FFF2-40B4-BE49-F238E27FC236}">
                    <a16:creationId xmlns:a16="http://schemas.microsoft.com/office/drawing/2014/main" id="{A2066C8C-C2C1-4040-B668-9D2A9E4C3575}"/>
                  </a:ext>
                </a:extLst>
              </p:cNvPr>
              <p:cNvPicPr>
                <a:picLocks noChangeAspect="1"/>
              </p:cNvPicPr>
              <p:nvPr/>
            </p:nvPicPr>
            <p:blipFill>
              <a:blip r:embed="rId3"/>
              <a:stretch>
                <a:fillRect/>
              </a:stretch>
            </p:blipFill>
            <p:spPr>
              <a:xfrm>
                <a:off x="4094520" y="2949178"/>
                <a:ext cx="2726610" cy="3440905"/>
              </a:xfrm>
              <a:prstGeom prst="rect">
                <a:avLst/>
              </a:prstGeom>
              <a:ln>
                <a:solidFill>
                  <a:schemeClr val="bg1">
                    <a:lumMod val="75000"/>
                  </a:schemeClr>
                </a:solidFill>
              </a:ln>
            </p:spPr>
          </p:pic>
          <p:pic>
            <p:nvPicPr>
              <p:cNvPr id="3" name="Picture 2">
                <a:extLst>
                  <a:ext uri="{FF2B5EF4-FFF2-40B4-BE49-F238E27FC236}">
                    <a16:creationId xmlns:a16="http://schemas.microsoft.com/office/drawing/2014/main" id="{93649068-A4A5-41C7-8BBD-899797C5C8FC}"/>
                  </a:ext>
                </a:extLst>
              </p:cNvPr>
              <p:cNvPicPr>
                <a:picLocks noChangeAspect="1"/>
              </p:cNvPicPr>
              <p:nvPr/>
            </p:nvPicPr>
            <p:blipFill>
              <a:blip r:embed="rId4"/>
              <a:stretch>
                <a:fillRect/>
              </a:stretch>
            </p:blipFill>
            <p:spPr>
              <a:xfrm>
                <a:off x="5251449" y="6027723"/>
                <a:ext cx="1425575" cy="1118407"/>
              </a:xfrm>
              <a:prstGeom prst="rect">
                <a:avLst/>
              </a:prstGeom>
              <a:ln>
                <a:solidFill>
                  <a:schemeClr val="bg1">
                    <a:lumMod val="75000"/>
                  </a:schemeClr>
                </a:solidFill>
              </a:ln>
            </p:spPr>
          </p:pic>
        </p:grpSp>
        <p:sp>
          <p:nvSpPr>
            <p:cNvPr id="10" name="Rectangle 9">
              <a:extLst>
                <a:ext uri="{FF2B5EF4-FFF2-40B4-BE49-F238E27FC236}">
                  <a16:creationId xmlns:a16="http://schemas.microsoft.com/office/drawing/2014/main" id="{3AE05002-2C81-4067-BCD7-CCC1D2CD2DC8}"/>
                </a:ext>
              </a:extLst>
            </p:cNvPr>
            <p:cNvSpPr/>
            <p:nvPr/>
          </p:nvSpPr>
          <p:spPr>
            <a:xfrm>
              <a:off x="5832831" y="4501891"/>
              <a:ext cx="1272819" cy="28575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12" name="Rectangle 11">
            <a:extLst>
              <a:ext uri="{FF2B5EF4-FFF2-40B4-BE49-F238E27FC236}">
                <a16:creationId xmlns:a16="http://schemas.microsoft.com/office/drawing/2014/main" id="{2F335C0E-9036-4833-88B2-8E8D1577103B}"/>
              </a:ext>
            </a:extLst>
          </p:cNvPr>
          <p:cNvSpPr/>
          <p:nvPr/>
        </p:nvSpPr>
        <p:spPr>
          <a:xfrm>
            <a:off x="756874" y="1073383"/>
            <a:ext cx="3821268" cy="1908215"/>
          </a:xfrm>
          <a:prstGeom prst="rect">
            <a:avLst/>
          </a:prstGeom>
        </p:spPr>
        <p:txBody>
          <a:bodyPr wrap="square">
            <a:spAutoFit/>
          </a:bodyPr>
          <a:lstStyle/>
          <a:p>
            <a:pPr algn="just"/>
            <a:r>
              <a:rPr lang="en-SG" sz="1400" b="1" dirty="0"/>
              <a:t>PACKING TEAM USER – “Packing” status</a:t>
            </a:r>
          </a:p>
          <a:p>
            <a:pPr algn="just"/>
            <a:endParaRPr lang="en-SG" sz="600" dirty="0"/>
          </a:p>
          <a:p>
            <a:pPr algn="just"/>
            <a:r>
              <a:rPr lang="en-SG" sz="1400" dirty="0"/>
              <a:t>For any approved sales orders, the packing team is automatically informed via email.</a:t>
            </a:r>
          </a:p>
          <a:p>
            <a:pPr algn="just"/>
            <a:r>
              <a:rPr lang="en-SG" sz="1400" dirty="0"/>
              <a:t>A packing team user will need to access the sales order that </a:t>
            </a:r>
            <a:r>
              <a:rPr lang="en-SG" sz="1400"/>
              <a:t>is approved </a:t>
            </a:r>
            <a:r>
              <a:rPr lang="en-SG" sz="1400" dirty="0"/>
              <a:t>via the system and update it to the next status of “</a:t>
            </a:r>
            <a:r>
              <a:rPr lang="en-SG" sz="1400" b="1" dirty="0"/>
              <a:t>Packing</a:t>
            </a:r>
            <a:r>
              <a:rPr lang="en-SG" sz="1400" dirty="0"/>
              <a:t>”</a:t>
            </a:r>
          </a:p>
          <a:p>
            <a:pPr algn="just"/>
            <a:endParaRPr lang="en-SG" sz="1400" dirty="0"/>
          </a:p>
          <a:p>
            <a:pPr algn="just"/>
            <a:endParaRPr lang="en-SG" sz="1400" dirty="0"/>
          </a:p>
        </p:txBody>
      </p:sp>
      <p:pic>
        <p:nvPicPr>
          <p:cNvPr id="15" name="Picture 14">
            <a:extLst>
              <a:ext uri="{FF2B5EF4-FFF2-40B4-BE49-F238E27FC236}">
                <a16:creationId xmlns:a16="http://schemas.microsoft.com/office/drawing/2014/main" id="{06B87DDA-A93C-4C60-A93D-00AD9B4BB0CD}"/>
              </a:ext>
            </a:extLst>
          </p:cNvPr>
          <p:cNvPicPr>
            <a:picLocks noChangeAspect="1"/>
          </p:cNvPicPr>
          <p:nvPr/>
        </p:nvPicPr>
        <p:blipFill>
          <a:blip r:embed="rId5"/>
          <a:stretch>
            <a:fillRect/>
          </a:stretch>
        </p:blipFill>
        <p:spPr>
          <a:xfrm>
            <a:off x="415926" y="3010711"/>
            <a:ext cx="489211" cy="489211"/>
          </a:xfrm>
          <a:prstGeom prst="rect">
            <a:avLst/>
          </a:prstGeom>
        </p:spPr>
      </p:pic>
      <p:sp>
        <p:nvSpPr>
          <p:cNvPr id="16" name="Rectangle 15">
            <a:extLst>
              <a:ext uri="{FF2B5EF4-FFF2-40B4-BE49-F238E27FC236}">
                <a16:creationId xmlns:a16="http://schemas.microsoft.com/office/drawing/2014/main" id="{7868CF96-CE77-4429-B36B-67C7C1C2C58C}"/>
              </a:ext>
            </a:extLst>
          </p:cNvPr>
          <p:cNvSpPr/>
          <p:nvPr/>
        </p:nvSpPr>
        <p:spPr>
          <a:xfrm>
            <a:off x="1016000" y="2966722"/>
            <a:ext cx="3659901" cy="6601807"/>
          </a:xfrm>
          <a:prstGeom prst="rect">
            <a:avLst/>
          </a:prstGeom>
        </p:spPr>
        <p:txBody>
          <a:bodyPr wrap="square">
            <a:spAutoFit/>
          </a:bodyPr>
          <a:lstStyle/>
          <a:p>
            <a:pPr algn="just"/>
            <a:r>
              <a:rPr lang="en-SG" sz="1400" dirty="0"/>
              <a:t>Do note that when the rules engine execute the rules logic, it will execute some interim changes in the status updates before reaching the approved status.</a:t>
            </a:r>
          </a:p>
          <a:p>
            <a:pPr algn="just"/>
            <a:r>
              <a:rPr lang="en-SG" sz="1400" dirty="0"/>
              <a:t>That interim status is “</a:t>
            </a:r>
            <a:r>
              <a:rPr lang="en-SG" sz="1400" b="1" dirty="0"/>
              <a:t>Balance Verified</a:t>
            </a:r>
            <a:r>
              <a:rPr lang="en-SG" sz="1400" dirty="0"/>
              <a:t>”.</a:t>
            </a:r>
          </a:p>
          <a:p>
            <a:pPr algn="just"/>
            <a:endParaRPr lang="en-SG" sz="1400" dirty="0"/>
          </a:p>
          <a:p>
            <a:pPr algn="just"/>
            <a:r>
              <a:rPr lang="en-SG" sz="1400" i="1" dirty="0">
                <a:solidFill>
                  <a:srgbClr val="C00000"/>
                </a:solidFill>
              </a:rPr>
              <a:t>This MUST NOT be selected for updating a sales order’s  status.</a:t>
            </a:r>
          </a:p>
          <a:p>
            <a:endParaRPr lang="en-SG" sz="1200" i="1" dirty="0">
              <a:solidFill>
                <a:srgbClr val="0070C0"/>
              </a:solidFill>
            </a:endParaRPr>
          </a:p>
          <a:p>
            <a:r>
              <a:rPr lang="en-SG" sz="1300" i="1" dirty="0">
                <a:solidFill>
                  <a:srgbClr val="0070C0"/>
                </a:solidFill>
              </a:rPr>
              <a:t>See flow chart diagram: </a:t>
            </a:r>
          </a:p>
          <a:p>
            <a:r>
              <a:rPr lang="en-US" sz="1300" i="1" dirty="0">
                <a:solidFill>
                  <a:srgbClr val="0070C0"/>
                </a:solidFill>
              </a:rPr>
              <a:t>Sales Order Transaction Process Flow Chart v2.0.pdf</a:t>
            </a:r>
          </a:p>
          <a:p>
            <a:r>
              <a:rPr lang="en-US" sz="1300" i="1" dirty="0">
                <a:solidFill>
                  <a:srgbClr val="0070C0"/>
                </a:solidFill>
              </a:rPr>
              <a:t>at git hub: </a:t>
            </a:r>
          </a:p>
          <a:p>
            <a:endParaRPr lang="en-US" sz="1200" i="1" dirty="0">
              <a:solidFill>
                <a:srgbClr val="0070C0"/>
              </a:solidFill>
            </a:endParaRPr>
          </a:p>
          <a:p>
            <a:endParaRPr lang="en-SG" sz="1200" i="1" dirty="0">
              <a:solidFill>
                <a:srgbClr val="0070C0"/>
              </a:solidFill>
            </a:endParaRPr>
          </a:p>
          <a:p>
            <a:endParaRPr lang="en-SG" sz="1200" i="1" dirty="0">
              <a:solidFill>
                <a:srgbClr val="0070C0"/>
              </a:solidFill>
            </a:endParaRPr>
          </a:p>
          <a:p>
            <a:r>
              <a:rPr lang="en-SG" sz="1400" dirty="0"/>
              <a:t>Once packing of products is completed by the packing team, the products /goods are ready for shipping. The packing team user updates the sales order status to “</a:t>
            </a:r>
            <a:r>
              <a:rPr lang="en-SG" sz="1400" b="1" dirty="0"/>
              <a:t>Shipping</a:t>
            </a:r>
            <a:r>
              <a:rPr lang="en-SG" sz="1400" dirty="0"/>
              <a:t>”.</a:t>
            </a:r>
          </a:p>
          <a:p>
            <a:endParaRPr lang="en-SG" sz="1400" i="1" dirty="0">
              <a:solidFill>
                <a:srgbClr val="0070C0"/>
              </a:solidFill>
            </a:endParaRPr>
          </a:p>
          <a:p>
            <a:r>
              <a:rPr lang="en-SG" sz="1400" dirty="0"/>
              <a:t>Assuming that the shipment gets delivered to the customer. The logistic provider would proceed to update their tracking system and  they would have an interface to our WEB API which then updates DoReMi’s system’s sales order status to “</a:t>
            </a:r>
            <a:r>
              <a:rPr lang="en-SG" sz="1400" b="1" dirty="0"/>
              <a:t>Closed</a:t>
            </a:r>
            <a:r>
              <a:rPr lang="en-SG" sz="1400" dirty="0"/>
              <a:t>”. </a:t>
            </a:r>
          </a:p>
          <a:p>
            <a:endParaRPr lang="en-SG" sz="1400" i="1" dirty="0">
              <a:solidFill>
                <a:srgbClr val="0070C0"/>
              </a:solidFill>
            </a:endParaRPr>
          </a:p>
          <a:p>
            <a:r>
              <a:rPr lang="en-SG" sz="1400" dirty="0"/>
              <a:t>This completes a typical sales order cycle in DoReMi’s business work flow.</a:t>
            </a:r>
            <a:endParaRPr lang="en-SG" sz="1400" i="1" dirty="0">
              <a:solidFill>
                <a:srgbClr val="0070C0"/>
              </a:solidFill>
            </a:endParaRPr>
          </a:p>
          <a:p>
            <a:endParaRPr lang="en-SG" sz="1400" i="1" dirty="0">
              <a:solidFill>
                <a:srgbClr val="0070C0"/>
              </a:solidFill>
            </a:endParaRPr>
          </a:p>
          <a:p>
            <a:endParaRPr lang="en-SG" sz="1400" i="1" dirty="0">
              <a:solidFill>
                <a:srgbClr val="0070C0"/>
              </a:solidFill>
            </a:endParaRPr>
          </a:p>
        </p:txBody>
      </p:sp>
      <p:sp>
        <p:nvSpPr>
          <p:cNvPr id="7" name="Rectangle 6">
            <a:extLst>
              <a:ext uri="{FF2B5EF4-FFF2-40B4-BE49-F238E27FC236}">
                <a16:creationId xmlns:a16="http://schemas.microsoft.com/office/drawing/2014/main" id="{0734C0EB-90A6-461E-BB3C-08B68D21F139}"/>
              </a:ext>
            </a:extLst>
          </p:cNvPr>
          <p:cNvSpPr/>
          <p:nvPr/>
        </p:nvSpPr>
        <p:spPr>
          <a:xfrm>
            <a:off x="1016000" y="5550765"/>
            <a:ext cx="6154022" cy="276999"/>
          </a:xfrm>
          <a:prstGeom prst="rect">
            <a:avLst/>
          </a:prstGeom>
        </p:spPr>
        <p:txBody>
          <a:bodyPr wrap="square">
            <a:spAutoFit/>
          </a:bodyPr>
          <a:lstStyle/>
          <a:p>
            <a:r>
              <a:rPr lang="en-SG" sz="1200" dirty="0">
                <a:solidFill>
                  <a:srgbClr val="0000FF"/>
                </a:solidFill>
              </a:rPr>
              <a:t>https://tinyurl.com/y667ucum/Sales_Order_Transaction_Process_Flow_Chart_v2.0.pdf</a:t>
            </a:r>
          </a:p>
        </p:txBody>
      </p:sp>
      <p:grpSp>
        <p:nvGrpSpPr>
          <p:cNvPr id="22" name="Group 21">
            <a:extLst>
              <a:ext uri="{FF2B5EF4-FFF2-40B4-BE49-F238E27FC236}">
                <a16:creationId xmlns:a16="http://schemas.microsoft.com/office/drawing/2014/main" id="{04E3AE5E-2B41-4522-AA4E-E2282AB5A48D}"/>
              </a:ext>
            </a:extLst>
          </p:cNvPr>
          <p:cNvGrpSpPr/>
          <p:nvPr/>
        </p:nvGrpSpPr>
        <p:grpSpPr>
          <a:xfrm>
            <a:off x="3779837" y="5996297"/>
            <a:ext cx="3126145" cy="1381125"/>
            <a:chOff x="3779837" y="5996297"/>
            <a:chExt cx="3126145" cy="1381125"/>
          </a:xfrm>
        </p:grpSpPr>
        <p:pic>
          <p:nvPicPr>
            <p:cNvPr id="9" name="Picture 8">
              <a:extLst>
                <a:ext uri="{FF2B5EF4-FFF2-40B4-BE49-F238E27FC236}">
                  <a16:creationId xmlns:a16="http://schemas.microsoft.com/office/drawing/2014/main" id="{3B80D7E4-8EA7-4193-B1A3-4C2A7C967A7A}"/>
                </a:ext>
              </a:extLst>
            </p:cNvPr>
            <p:cNvPicPr>
              <a:picLocks noChangeAspect="1"/>
            </p:cNvPicPr>
            <p:nvPr/>
          </p:nvPicPr>
          <p:blipFill>
            <a:blip r:embed="rId6"/>
            <a:stretch>
              <a:fillRect/>
            </a:stretch>
          </p:blipFill>
          <p:spPr>
            <a:xfrm>
              <a:off x="5172432" y="5996297"/>
              <a:ext cx="1733550" cy="1381125"/>
            </a:xfrm>
            <a:prstGeom prst="rect">
              <a:avLst/>
            </a:prstGeom>
            <a:ln>
              <a:solidFill>
                <a:schemeClr val="bg1">
                  <a:lumMod val="75000"/>
                </a:schemeClr>
              </a:solidFill>
            </a:ln>
          </p:spPr>
        </p:pic>
        <p:sp>
          <p:nvSpPr>
            <p:cNvPr id="17" name="Rectangle 16">
              <a:extLst>
                <a:ext uri="{FF2B5EF4-FFF2-40B4-BE49-F238E27FC236}">
                  <a16:creationId xmlns:a16="http://schemas.microsoft.com/office/drawing/2014/main" id="{F59FAF4D-187E-42FE-8E17-4C55EF94613D}"/>
                </a:ext>
              </a:extLst>
            </p:cNvPr>
            <p:cNvSpPr/>
            <p:nvPr/>
          </p:nvSpPr>
          <p:spPr>
            <a:xfrm>
              <a:off x="5076825" y="6486525"/>
              <a:ext cx="1800225" cy="40005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8" name="Straight Arrow Connector 17">
              <a:extLst>
                <a:ext uri="{FF2B5EF4-FFF2-40B4-BE49-F238E27FC236}">
                  <a16:creationId xmlns:a16="http://schemas.microsoft.com/office/drawing/2014/main" id="{3ADF76D1-EB19-4421-85E3-E5957B9175E9}"/>
                </a:ext>
              </a:extLst>
            </p:cNvPr>
            <p:cNvCxnSpPr>
              <a:cxnSpLocks/>
              <a:endCxn id="17" idx="1"/>
            </p:cNvCxnSpPr>
            <p:nvPr/>
          </p:nvCxnSpPr>
          <p:spPr>
            <a:xfrm flipV="1">
              <a:off x="3779837" y="6686550"/>
              <a:ext cx="1296988" cy="76200"/>
            </a:xfrm>
            <a:prstGeom prst="straightConnector1">
              <a:avLst/>
            </a:prstGeom>
            <a:ln w="127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42864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15</a:t>
              </a:r>
            </a:p>
          </p:txBody>
        </p:sp>
      </p:grpSp>
      <p:pic>
        <p:nvPicPr>
          <p:cNvPr id="2" name="Picture 1">
            <a:extLst>
              <a:ext uri="{FF2B5EF4-FFF2-40B4-BE49-F238E27FC236}">
                <a16:creationId xmlns:a16="http://schemas.microsoft.com/office/drawing/2014/main" id="{BAA54BB5-D7BA-40B1-848D-BE3A3EF7AAFF}"/>
              </a:ext>
            </a:extLst>
          </p:cNvPr>
          <p:cNvPicPr>
            <a:picLocks noChangeAspect="1"/>
          </p:cNvPicPr>
          <p:nvPr/>
        </p:nvPicPr>
        <p:blipFill>
          <a:blip r:embed="rId3"/>
          <a:stretch>
            <a:fillRect/>
          </a:stretch>
        </p:blipFill>
        <p:spPr>
          <a:xfrm>
            <a:off x="755283" y="4929778"/>
            <a:ext cx="6645639" cy="2183312"/>
          </a:xfrm>
          <a:prstGeom prst="rect">
            <a:avLst/>
          </a:prstGeom>
          <a:ln>
            <a:solidFill>
              <a:schemeClr val="bg1">
                <a:lumMod val="75000"/>
              </a:schemeClr>
            </a:solidFill>
          </a:ln>
        </p:spPr>
      </p:pic>
      <p:sp>
        <p:nvSpPr>
          <p:cNvPr id="9" name="Rectangle 8">
            <a:extLst>
              <a:ext uri="{FF2B5EF4-FFF2-40B4-BE49-F238E27FC236}">
                <a16:creationId xmlns:a16="http://schemas.microsoft.com/office/drawing/2014/main" id="{55C591AC-EF15-4351-8C4B-7C591DBED014}"/>
              </a:ext>
            </a:extLst>
          </p:cNvPr>
          <p:cNvSpPr/>
          <p:nvPr/>
        </p:nvSpPr>
        <p:spPr>
          <a:xfrm>
            <a:off x="756873" y="1073383"/>
            <a:ext cx="5472477" cy="307777"/>
          </a:xfrm>
          <a:prstGeom prst="rect">
            <a:avLst/>
          </a:prstGeom>
        </p:spPr>
        <p:txBody>
          <a:bodyPr wrap="square">
            <a:spAutoFit/>
          </a:bodyPr>
          <a:lstStyle/>
          <a:p>
            <a:pPr algn="just"/>
            <a:r>
              <a:rPr lang="en-SG" sz="1400" b="1" dirty="0"/>
              <a:t>A TYPICAL EVENT LOG FOR A STANDARD SALES ORDER</a:t>
            </a:r>
            <a:endParaRPr lang="en-SG" sz="1400" dirty="0"/>
          </a:p>
        </p:txBody>
      </p:sp>
      <p:sp>
        <p:nvSpPr>
          <p:cNvPr id="3" name="Rectangle 2">
            <a:extLst>
              <a:ext uri="{FF2B5EF4-FFF2-40B4-BE49-F238E27FC236}">
                <a16:creationId xmlns:a16="http://schemas.microsoft.com/office/drawing/2014/main" id="{1D4123B5-526A-4D7B-A805-5B8E8752A4D0}"/>
              </a:ext>
            </a:extLst>
          </p:cNvPr>
          <p:cNvSpPr/>
          <p:nvPr/>
        </p:nvSpPr>
        <p:spPr>
          <a:xfrm>
            <a:off x="756873" y="1613247"/>
            <a:ext cx="6282102" cy="1815882"/>
          </a:xfrm>
          <a:prstGeom prst="rect">
            <a:avLst/>
          </a:prstGeom>
        </p:spPr>
        <p:txBody>
          <a:bodyPr wrap="square">
            <a:spAutoFit/>
          </a:bodyPr>
          <a:lstStyle/>
          <a:p>
            <a:pPr algn="just"/>
            <a:r>
              <a:rPr lang="en-SG" sz="1400" dirty="0"/>
              <a:t>In this user guide example which we use sales order number “00008”, you can see the sales order was check with ”</a:t>
            </a:r>
            <a:r>
              <a:rPr lang="en-SG" sz="1400" b="1" dirty="0">
                <a:solidFill>
                  <a:schemeClr val="accent6">
                    <a:lumMod val="75000"/>
                  </a:schemeClr>
                </a:solidFill>
              </a:rPr>
              <a:t>BalanceCheckRule</a:t>
            </a:r>
            <a:r>
              <a:rPr lang="en-SG" sz="1400" dirty="0"/>
              <a:t>” rule. It was then processed by the “</a:t>
            </a:r>
            <a:r>
              <a:rPr lang="en-SG" sz="1400" b="1" dirty="0">
                <a:solidFill>
                  <a:schemeClr val="accent6">
                    <a:lumMod val="75000"/>
                  </a:schemeClr>
                </a:solidFill>
              </a:rPr>
              <a:t>BestDiscountRule</a:t>
            </a:r>
            <a:r>
              <a:rPr lang="en-SG" sz="1400" dirty="0"/>
              <a:t>” rule and the ordered quantity is verified by the “</a:t>
            </a:r>
            <a:r>
              <a:rPr lang="en-SG" sz="1400" b="1" dirty="0">
                <a:solidFill>
                  <a:schemeClr val="accent6">
                    <a:lumMod val="75000"/>
                  </a:schemeClr>
                </a:solidFill>
              </a:rPr>
              <a:t>AutoApprovedRule</a:t>
            </a:r>
            <a:r>
              <a:rPr lang="en-SG" sz="1400" dirty="0"/>
              <a:t>” rule.</a:t>
            </a:r>
          </a:p>
          <a:p>
            <a:pPr algn="just"/>
            <a:endParaRPr lang="en-SG" sz="1400" dirty="0"/>
          </a:p>
          <a:p>
            <a:pPr algn="just"/>
            <a:r>
              <a:rPr lang="en-SG" sz="1400" dirty="0"/>
              <a:t>Subsequently, the order is automatically approved based on the “</a:t>
            </a:r>
            <a:r>
              <a:rPr lang="en-SG" sz="1400" b="1" dirty="0">
                <a:solidFill>
                  <a:schemeClr val="accent6">
                    <a:lumMod val="75000"/>
                  </a:schemeClr>
                </a:solidFill>
              </a:rPr>
              <a:t>SalesOrderAutoApproveRule</a:t>
            </a:r>
            <a:r>
              <a:rPr lang="en-SG" sz="1400" dirty="0"/>
              <a:t>” Rule.</a:t>
            </a:r>
          </a:p>
          <a:p>
            <a:pPr algn="just"/>
            <a:endParaRPr lang="en-SG" sz="1400" dirty="0"/>
          </a:p>
        </p:txBody>
      </p:sp>
      <p:pic>
        <p:nvPicPr>
          <p:cNvPr id="4" name="Picture 3">
            <a:extLst>
              <a:ext uri="{FF2B5EF4-FFF2-40B4-BE49-F238E27FC236}">
                <a16:creationId xmlns:a16="http://schemas.microsoft.com/office/drawing/2014/main" id="{325732F2-CFAB-4C61-BBB8-EEC482E8F6DF}"/>
              </a:ext>
            </a:extLst>
          </p:cNvPr>
          <p:cNvPicPr>
            <a:picLocks noChangeAspect="1"/>
          </p:cNvPicPr>
          <p:nvPr/>
        </p:nvPicPr>
        <p:blipFill>
          <a:blip r:embed="rId4"/>
          <a:stretch>
            <a:fillRect/>
          </a:stretch>
        </p:blipFill>
        <p:spPr>
          <a:xfrm>
            <a:off x="755284" y="3591518"/>
            <a:ext cx="6647228" cy="1099588"/>
          </a:xfrm>
          <a:prstGeom prst="rect">
            <a:avLst/>
          </a:prstGeom>
          <a:ln>
            <a:solidFill>
              <a:schemeClr val="bg1">
                <a:lumMod val="75000"/>
              </a:schemeClr>
            </a:solidFill>
          </a:ln>
        </p:spPr>
      </p:pic>
    </p:spTree>
    <p:extLst>
      <p:ext uri="{BB962C8B-B14F-4D97-AF65-F5344CB8AC3E}">
        <p14:creationId xmlns:p14="http://schemas.microsoft.com/office/powerpoint/2010/main" val="2004726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16</a:t>
              </a:r>
            </a:p>
          </p:txBody>
        </p:sp>
      </p:grpSp>
      <p:sp>
        <p:nvSpPr>
          <p:cNvPr id="9" name="Rectangle 8">
            <a:extLst>
              <a:ext uri="{FF2B5EF4-FFF2-40B4-BE49-F238E27FC236}">
                <a16:creationId xmlns:a16="http://schemas.microsoft.com/office/drawing/2014/main" id="{F2C4777D-439E-4CBD-BCDD-73B93126BABD}"/>
              </a:ext>
            </a:extLst>
          </p:cNvPr>
          <p:cNvSpPr/>
          <p:nvPr/>
        </p:nvSpPr>
        <p:spPr>
          <a:xfrm>
            <a:off x="756874" y="1111483"/>
            <a:ext cx="6645638" cy="3200876"/>
          </a:xfrm>
          <a:prstGeom prst="rect">
            <a:avLst/>
          </a:prstGeom>
        </p:spPr>
        <p:txBody>
          <a:bodyPr wrap="square">
            <a:spAutoFit/>
          </a:bodyPr>
          <a:lstStyle/>
          <a:p>
            <a:pPr algn="just"/>
            <a:r>
              <a:rPr lang="en-SG" sz="1400" b="1" dirty="0"/>
              <a:t>WHEN A SALES ORDER QUANTITY EXCEEDS THE INVENTORY STOCK’S BALANCE</a:t>
            </a:r>
          </a:p>
          <a:p>
            <a:pPr algn="just"/>
            <a:endParaRPr lang="en-SG" sz="600" dirty="0"/>
          </a:p>
          <a:p>
            <a:pPr algn="just"/>
            <a:r>
              <a:rPr lang="en-SG" sz="1400" dirty="0"/>
              <a:t>In this simple example, we are looking at the sales order number “00005”.</a:t>
            </a:r>
          </a:p>
          <a:p>
            <a:pPr algn="just"/>
            <a:r>
              <a:rPr lang="en-SG" sz="1400" dirty="0"/>
              <a:t>You can clearly see that the ordered quantity is 10,000 pcs. However, there is clearly insufficient quantity in the warehouse to fulfil this order.</a:t>
            </a:r>
          </a:p>
          <a:p>
            <a:pPr algn="just"/>
            <a:endParaRPr lang="en-SG" sz="1400" dirty="0"/>
          </a:p>
          <a:p>
            <a:pPr algn="just"/>
            <a:r>
              <a:rPr lang="en-SG" sz="1400" dirty="0"/>
              <a:t>As such, when the order was confirmed, the “</a:t>
            </a:r>
            <a:r>
              <a:rPr lang="en-SG" sz="1400" b="1" dirty="0">
                <a:solidFill>
                  <a:schemeClr val="accent6">
                    <a:lumMod val="75000"/>
                  </a:schemeClr>
                </a:solidFill>
              </a:rPr>
              <a:t>BalanceCheckRule” </a:t>
            </a:r>
            <a:r>
              <a:rPr lang="en-SG" sz="1400" dirty="0"/>
              <a:t>rule executed its logic and cancelled the order and sent out an email to notify the sales and customer service teams. In this example, it is most likely a typing error that was entered into the quantity field. </a:t>
            </a:r>
          </a:p>
          <a:p>
            <a:pPr algn="just"/>
            <a:endParaRPr lang="en-SG" sz="1400" dirty="0"/>
          </a:p>
          <a:p>
            <a:pPr algn="just"/>
            <a:r>
              <a:rPr lang="en-SG" sz="1400" dirty="0"/>
              <a:t>This is just an example to high light how the rules are working in the system. Without the rules engine, the error could have potentially created unnecessary jobs for the packing team which means lost or revenue for DoReMi.</a:t>
            </a:r>
          </a:p>
          <a:p>
            <a:pPr algn="just"/>
            <a:endParaRPr lang="en-SG" sz="1400" dirty="0"/>
          </a:p>
        </p:txBody>
      </p:sp>
      <p:grpSp>
        <p:nvGrpSpPr>
          <p:cNvPr id="7" name="Group 6">
            <a:extLst>
              <a:ext uri="{FF2B5EF4-FFF2-40B4-BE49-F238E27FC236}">
                <a16:creationId xmlns:a16="http://schemas.microsoft.com/office/drawing/2014/main" id="{CA43FF49-241D-44F4-9413-66CEACB84EAD}"/>
              </a:ext>
            </a:extLst>
          </p:cNvPr>
          <p:cNvGrpSpPr/>
          <p:nvPr/>
        </p:nvGrpSpPr>
        <p:grpSpPr>
          <a:xfrm>
            <a:off x="756874" y="4257972"/>
            <a:ext cx="6802801" cy="1008682"/>
            <a:chOff x="756874" y="4257972"/>
            <a:chExt cx="6802801" cy="1008682"/>
          </a:xfrm>
        </p:grpSpPr>
        <p:pic>
          <p:nvPicPr>
            <p:cNvPr id="3" name="Picture 2">
              <a:extLst>
                <a:ext uri="{FF2B5EF4-FFF2-40B4-BE49-F238E27FC236}">
                  <a16:creationId xmlns:a16="http://schemas.microsoft.com/office/drawing/2014/main" id="{690D3768-D7F5-4D2B-A01A-F035E7A59A80}"/>
                </a:ext>
              </a:extLst>
            </p:cNvPr>
            <p:cNvPicPr>
              <a:picLocks noChangeAspect="1"/>
            </p:cNvPicPr>
            <p:nvPr/>
          </p:nvPicPr>
          <p:blipFill>
            <a:blip r:embed="rId3"/>
            <a:stretch>
              <a:fillRect/>
            </a:stretch>
          </p:blipFill>
          <p:spPr>
            <a:xfrm>
              <a:off x="888208" y="4611041"/>
              <a:ext cx="6671467" cy="655613"/>
            </a:xfrm>
            <a:prstGeom prst="rect">
              <a:avLst/>
            </a:prstGeom>
            <a:ln>
              <a:solidFill>
                <a:schemeClr val="bg1">
                  <a:lumMod val="75000"/>
                </a:schemeClr>
              </a:solidFill>
            </a:ln>
          </p:spPr>
        </p:pic>
        <p:sp>
          <p:nvSpPr>
            <p:cNvPr id="4" name="Rectangle 3">
              <a:extLst>
                <a:ext uri="{FF2B5EF4-FFF2-40B4-BE49-F238E27FC236}">
                  <a16:creationId xmlns:a16="http://schemas.microsoft.com/office/drawing/2014/main" id="{05214C0E-8D24-43FB-9CE3-08D82B2AA42F}"/>
                </a:ext>
              </a:extLst>
            </p:cNvPr>
            <p:cNvSpPr/>
            <p:nvPr/>
          </p:nvSpPr>
          <p:spPr>
            <a:xfrm>
              <a:off x="756874" y="4257972"/>
              <a:ext cx="1019895" cy="369332"/>
            </a:xfrm>
            <a:prstGeom prst="rect">
              <a:avLst/>
            </a:prstGeom>
          </p:spPr>
          <p:txBody>
            <a:bodyPr wrap="none">
              <a:spAutoFit/>
            </a:bodyPr>
            <a:lstStyle/>
            <a:p>
              <a:r>
                <a:rPr lang="en-SG" dirty="0"/>
                <a:t> </a:t>
              </a:r>
              <a:r>
                <a:rPr lang="en-SG" sz="1400" b="1" dirty="0"/>
                <a:t>Events Log</a:t>
              </a:r>
            </a:p>
          </p:txBody>
        </p:sp>
      </p:grpSp>
      <p:grpSp>
        <p:nvGrpSpPr>
          <p:cNvPr id="5" name="Group 4">
            <a:extLst>
              <a:ext uri="{FF2B5EF4-FFF2-40B4-BE49-F238E27FC236}">
                <a16:creationId xmlns:a16="http://schemas.microsoft.com/office/drawing/2014/main" id="{0C9C3DD8-B0B6-4CC5-9A67-3077E7A1AD31}"/>
              </a:ext>
            </a:extLst>
          </p:cNvPr>
          <p:cNvGrpSpPr/>
          <p:nvPr/>
        </p:nvGrpSpPr>
        <p:grpSpPr>
          <a:xfrm>
            <a:off x="785448" y="5435097"/>
            <a:ext cx="6774227" cy="3416806"/>
            <a:chOff x="785448" y="5292222"/>
            <a:chExt cx="6774227" cy="3416806"/>
          </a:xfrm>
        </p:grpSpPr>
        <p:pic>
          <p:nvPicPr>
            <p:cNvPr id="2" name="Picture 1">
              <a:extLst>
                <a:ext uri="{FF2B5EF4-FFF2-40B4-BE49-F238E27FC236}">
                  <a16:creationId xmlns:a16="http://schemas.microsoft.com/office/drawing/2014/main" id="{24DDEEF3-C213-4523-8CD6-D75B38E9A85D}"/>
                </a:ext>
              </a:extLst>
            </p:cNvPr>
            <p:cNvPicPr>
              <a:picLocks noChangeAspect="1"/>
            </p:cNvPicPr>
            <p:nvPr/>
          </p:nvPicPr>
          <p:blipFill>
            <a:blip r:embed="rId4"/>
            <a:stretch>
              <a:fillRect/>
            </a:stretch>
          </p:blipFill>
          <p:spPr>
            <a:xfrm>
              <a:off x="887186" y="5603179"/>
              <a:ext cx="6672489" cy="3105849"/>
            </a:xfrm>
            <a:prstGeom prst="rect">
              <a:avLst/>
            </a:prstGeom>
            <a:ln>
              <a:solidFill>
                <a:schemeClr val="bg1">
                  <a:lumMod val="75000"/>
                </a:schemeClr>
              </a:solidFill>
            </a:ln>
          </p:spPr>
        </p:pic>
        <p:sp>
          <p:nvSpPr>
            <p:cNvPr id="12" name="Rectangle 11">
              <a:extLst>
                <a:ext uri="{FF2B5EF4-FFF2-40B4-BE49-F238E27FC236}">
                  <a16:creationId xmlns:a16="http://schemas.microsoft.com/office/drawing/2014/main" id="{68CCCDF5-2A82-4DCE-8C65-A7FCD70E0F39}"/>
                </a:ext>
              </a:extLst>
            </p:cNvPr>
            <p:cNvSpPr/>
            <p:nvPr/>
          </p:nvSpPr>
          <p:spPr>
            <a:xfrm>
              <a:off x="785448" y="5292222"/>
              <a:ext cx="2001766" cy="307777"/>
            </a:xfrm>
            <a:prstGeom prst="rect">
              <a:avLst/>
            </a:prstGeom>
          </p:spPr>
          <p:txBody>
            <a:bodyPr wrap="none">
              <a:spAutoFit/>
            </a:bodyPr>
            <a:lstStyle/>
            <a:p>
              <a:r>
                <a:rPr lang="en-SG" sz="1400" b="1" dirty="0"/>
                <a:t>Sales order detail screen</a:t>
              </a:r>
            </a:p>
          </p:txBody>
        </p:sp>
      </p:grpSp>
    </p:spTree>
    <p:extLst>
      <p:ext uri="{BB962C8B-B14F-4D97-AF65-F5344CB8AC3E}">
        <p14:creationId xmlns:p14="http://schemas.microsoft.com/office/powerpoint/2010/main" val="1901554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17</a:t>
              </a:r>
            </a:p>
          </p:txBody>
        </p:sp>
      </p:grpSp>
      <p:sp>
        <p:nvSpPr>
          <p:cNvPr id="9" name="Rectangle 8">
            <a:extLst>
              <a:ext uri="{FF2B5EF4-FFF2-40B4-BE49-F238E27FC236}">
                <a16:creationId xmlns:a16="http://schemas.microsoft.com/office/drawing/2014/main" id="{F2C4777D-439E-4CBD-BCDD-73B93126BABD}"/>
              </a:ext>
            </a:extLst>
          </p:cNvPr>
          <p:cNvSpPr/>
          <p:nvPr/>
        </p:nvSpPr>
        <p:spPr>
          <a:xfrm>
            <a:off x="756874" y="1111483"/>
            <a:ext cx="6645638" cy="4078039"/>
          </a:xfrm>
          <a:prstGeom prst="rect">
            <a:avLst/>
          </a:prstGeom>
        </p:spPr>
        <p:txBody>
          <a:bodyPr wrap="square">
            <a:spAutoFit/>
          </a:bodyPr>
          <a:lstStyle/>
          <a:p>
            <a:pPr algn="just"/>
            <a:r>
              <a:rPr lang="en-SG" sz="1400" b="1" dirty="0"/>
              <a:t>KEY CONTACT PERSONS</a:t>
            </a:r>
          </a:p>
          <a:p>
            <a:pPr algn="just"/>
            <a:endParaRPr lang="en-SG" sz="1400" b="1" dirty="0"/>
          </a:p>
          <a:p>
            <a:pPr algn="just"/>
            <a:endParaRPr lang="en-SG" sz="600" dirty="0"/>
          </a:p>
          <a:p>
            <a:pPr algn="just"/>
            <a:r>
              <a:rPr lang="en-SG" sz="1300" dirty="0"/>
              <a:t>This user guide prepared by:   DoReMi’s IT Department (Jerry Jason)</a:t>
            </a:r>
          </a:p>
          <a:p>
            <a:pPr algn="just"/>
            <a:r>
              <a:rPr lang="en-SG" sz="1300" dirty="0"/>
              <a:t>For any enquiry on this guide, please contact Jerry at 451 76428 ext. 212, email: </a:t>
            </a:r>
            <a:r>
              <a:rPr lang="en-SG" sz="1300" dirty="0">
                <a:hlinkClick r:id="rId3"/>
              </a:rPr>
              <a:t>jerryj@doremi.com</a:t>
            </a:r>
            <a:r>
              <a:rPr lang="en-SG" sz="1300" dirty="0"/>
              <a:t>.</a:t>
            </a:r>
          </a:p>
          <a:p>
            <a:pPr algn="just"/>
            <a:endParaRPr lang="en-SG" sz="1300" dirty="0"/>
          </a:p>
          <a:p>
            <a:pPr algn="just"/>
            <a:r>
              <a:rPr lang="en-SG" sz="1300" dirty="0"/>
              <a:t>For any systems related support, please contact Tim Grey at 451 76429 ext. 213, email: </a:t>
            </a:r>
            <a:r>
              <a:rPr lang="en-SG" sz="1300" dirty="0">
                <a:hlinkClick r:id="rId4"/>
              </a:rPr>
              <a:t>timg@doremi.com</a:t>
            </a:r>
            <a:r>
              <a:rPr lang="en-SG" sz="1300" dirty="0"/>
              <a:t>.</a:t>
            </a:r>
          </a:p>
          <a:p>
            <a:pPr algn="just"/>
            <a:r>
              <a:rPr lang="en-SG" sz="1300" dirty="0"/>
              <a:t> </a:t>
            </a:r>
          </a:p>
          <a:p>
            <a:pPr algn="just"/>
            <a:endParaRPr lang="en-SG" sz="1300" dirty="0"/>
          </a:p>
          <a:p>
            <a:pPr algn="just"/>
            <a:r>
              <a:rPr lang="en-SG" sz="1300" dirty="0"/>
              <a:t>For any enquiries on credit risks issues for cancelled orders, please contact the Account department and look for Jamie Lawson at 451 76420 ext. 106, email: </a:t>
            </a:r>
            <a:r>
              <a:rPr lang="en-SG" sz="1300" dirty="0">
                <a:hlinkClick r:id="rId5"/>
              </a:rPr>
              <a:t>jamiel@doremi.com</a:t>
            </a:r>
            <a:r>
              <a:rPr lang="en-SG" sz="1300" dirty="0"/>
              <a:t>.</a:t>
            </a:r>
          </a:p>
          <a:p>
            <a:pPr algn="just"/>
            <a:endParaRPr lang="en-SG" sz="1300" dirty="0"/>
          </a:p>
          <a:p>
            <a:pPr algn="just"/>
            <a:r>
              <a:rPr lang="en-SG" sz="1300" dirty="0"/>
              <a:t>For any matters related to packing, packaging, and shipping please contact the warehouse packing team at 451 76431 ext. 323, email: </a:t>
            </a:r>
            <a:r>
              <a:rPr lang="en-SG" sz="1300" dirty="0">
                <a:hlinkClick r:id="rId6"/>
              </a:rPr>
              <a:t>packingteam@doremi.com</a:t>
            </a:r>
            <a:r>
              <a:rPr lang="en-SG" sz="1300" dirty="0"/>
              <a:t>.</a:t>
            </a:r>
          </a:p>
          <a:p>
            <a:pPr algn="just"/>
            <a:endParaRPr lang="en-SG" sz="1400" dirty="0"/>
          </a:p>
          <a:p>
            <a:pPr algn="just"/>
            <a:endParaRPr lang="en-SG" sz="1400" dirty="0"/>
          </a:p>
          <a:p>
            <a:pPr algn="just"/>
            <a:endParaRPr lang="en-SG" sz="1400" dirty="0"/>
          </a:p>
          <a:p>
            <a:pPr algn="just"/>
            <a:endParaRPr lang="en-SG" sz="1400" dirty="0"/>
          </a:p>
        </p:txBody>
      </p:sp>
    </p:spTree>
    <p:extLst>
      <p:ext uri="{BB962C8B-B14F-4D97-AF65-F5344CB8AC3E}">
        <p14:creationId xmlns:p14="http://schemas.microsoft.com/office/powerpoint/2010/main" val="643271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313B395-74DD-4AD4-8BA6-1B85648CB68E}"/>
              </a:ext>
            </a:extLst>
          </p:cNvPr>
          <p:cNvSpPr txBox="1"/>
          <p:nvPr/>
        </p:nvSpPr>
        <p:spPr>
          <a:xfrm>
            <a:off x="619124" y="1004677"/>
            <a:ext cx="6667501" cy="523220"/>
          </a:xfrm>
          <a:prstGeom prst="rect">
            <a:avLst/>
          </a:prstGeom>
          <a:noFill/>
        </p:spPr>
        <p:txBody>
          <a:bodyPr wrap="square" rtlCol="0">
            <a:spAutoFit/>
          </a:bodyPr>
          <a:lstStyle/>
          <a:p>
            <a:r>
              <a:rPr lang="en-SG" sz="2800" b="1" dirty="0">
                <a:solidFill>
                  <a:schemeClr val="accent1">
                    <a:lumMod val="75000"/>
                  </a:schemeClr>
                </a:solidFill>
              </a:rPr>
              <a:t>CONTENTS </a:t>
            </a:r>
          </a:p>
        </p:txBody>
      </p:sp>
      <p:cxnSp>
        <p:nvCxnSpPr>
          <p:cNvPr id="12" name="Straight Connector 11">
            <a:extLst>
              <a:ext uri="{FF2B5EF4-FFF2-40B4-BE49-F238E27FC236}">
                <a16:creationId xmlns:a16="http://schemas.microsoft.com/office/drawing/2014/main" id="{591D7D73-C7BC-40E0-8317-C79124871D37}"/>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D86ED57-F0E7-458A-8B24-5C4CDBDCA4D3}"/>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1</a:t>
            </a:r>
          </a:p>
        </p:txBody>
      </p:sp>
      <p:grpSp>
        <p:nvGrpSpPr>
          <p:cNvPr id="21" name="Group 20">
            <a:extLst>
              <a:ext uri="{FF2B5EF4-FFF2-40B4-BE49-F238E27FC236}">
                <a16:creationId xmlns:a16="http://schemas.microsoft.com/office/drawing/2014/main" id="{43852E88-87A5-4C32-9553-E95DF2B8133F}"/>
              </a:ext>
            </a:extLst>
          </p:cNvPr>
          <p:cNvGrpSpPr/>
          <p:nvPr/>
        </p:nvGrpSpPr>
        <p:grpSpPr>
          <a:xfrm>
            <a:off x="619123" y="1814664"/>
            <a:ext cx="6940552" cy="414186"/>
            <a:chOff x="619123" y="1795614"/>
            <a:chExt cx="6940552" cy="414186"/>
          </a:xfrm>
        </p:grpSpPr>
        <p:sp>
          <p:nvSpPr>
            <p:cNvPr id="14" name="TextBox 13">
              <a:extLst>
                <a:ext uri="{FF2B5EF4-FFF2-40B4-BE49-F238E27FC236}">
                  <a16:creationId xmlns:a16="http://schemas.microsoft.com/office/drawing/2014/main" id="{1936C673-B333-47D0-89A6-65C87D22CB85}"/>
                </a:ext>
              </a:extLst>
            </p:cNvPr>
            <p:cNvSpPr txBox="1"/>
            <p:nvPr/>
          </p:nvSpPr>
          <p:spPr>
            <a:xfrm>
              <a:off x="619123" y="1795614"/>
              <a:ext cx="6010277" cy="400110"/>
            </a:xfrm>
            <a:prstGeom prst="rect">
              <a:avLst/>
            </a:prstGeom>
            <a:noFill/>
          </p:spPr>
          <p:txBody>
            <a:bodyPr wrap="square" rtlCol="0">
              <a:spAutoFit/>
            </a:bodyPr>
            <a:lstStyle/>
            <a:p>
              <a:r>
                <a:rPr lang="en-SG" sz="2000" dirty="0">
                  <a:solidFill>
                    <a:schemeClr val="tx1">
                      <a:lumMod val="65000"/>
                      <a:lumOff val="35000"/>
                    </a:schemeClr>
                  </a:solidFill>
                </a:rPr>
                <a:t>How to Sign On to the system </a:t>
              </a:r>
            </a:p>
          </p:txBody>
        </p:sp>
        <p:sp>
          <p:nvSpPr>
            <p:cNvPr id="15" name="TextBox 14">
              <a:extLst>
                <a:ext uri="{FF2B5EF4-FFF2-40B4-BE49-F238E27FC236}">
                  <a16:creationId xmlns:a16="http://schemas.microsoft.com/office/drawing/2014/main" id="{0F0803D8-25FA-48D3-B7BC-FA13AE16C0B6}"/>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2</a:t>
              </a:r>
            </a:p>
          </p:txBody>
        </p:sp>
        <p:cxnSp>
          <p:nvCxnSpPr>
            <p:cNvPr id="18" name="Straight Connector 17">
              <a:extLst>
                <a:ext uri="{FF2B5EF4-FFF2-40B4-BE49-F238E27FC236}">
                  <a16:creationId xmlns:a16="http://schemas.microsoft.com/office/drawing/2014/main" id="{47DB712D-0E3B-496F-9044-94D1E62A2B2E}"/>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0" name="Rectangle 19">
              <a:hlinkClick r:id="rId3" action="ppaction://hlinksldjump"/>
              <a:extLst>
                <a:ext uri="{FF2B5EF4-FFF2-40B4-BE49-F238E27FC236}">
                  <a16:creationId xmlns:a16="http://schemas.microsoft.com/office/drawing/2014/main" id="{534186AD-7E1B-4B16-910C-9CA2DF346C2F}"/>
                </a:ext>
              </a:extLst>
            </p:cNvPr>
            <p:cNvSpPr/>
            <p:nvPr/>
          </p:nvSpPr>
          <p:spPr>
            <a:xfrm>
              <a:off x="619123" y="1795614"/>
              <a:ext cx="6783389"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cxnSp>
        <p:nvCxnSpPr>
          <p:cNvPr id="22" name="Straight Connector 21">
            <a:extLst>
              <a:ext uri="{FF2B5EF4-FFF2-40B4-BE49-F238E27FC236}">
                <a16:creationId xmlns:a16="http://schemas.microsoft.com/office/drawing/2014/main" id="{BE80D106-D909-49F8-8354-F69ABB8E4295}"/>
              </a:ext>
            </a:extLst>
          </p:cNvPr>
          <p:cNvCxnSpPr>
            <a:cxnSpLocks/>
          </p:cNvCxnSpPr>
          <p:nvPr/>
        </p:nvCxnSpPr>
        <p:spPr>
          <a:xfrm>
            <a:off x="619124" y="1647825"/>
            <a:ext cx="666750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30391264-AF8C-40E1-899E-055F22B0FB81}"/>
              </a:ext>
            </a:extLst>
          </p:cNvPr>
          <p:cNvGrpSpPr/>
          <p:nvPr/>
        </p:nvGrpSpPr>
        <p:grpSpPr>
          <a:xfrm>
            <a:off x="619123" y="2309964"/>
            <a:ext cx="6940552" cy="414186"/>
            <a:chOff x="619123" y="1795614"/>
            <a:chExt cx="6940552" cy="414186"/>
          </a:xfrm>
        </p:grpSpPr>
        <p:sp>
          <p:nvSpPr>
            <p:cNvPr id="29" name="TextBox 28">
              <a:extLst>
                <a:ext uri="{FF2B5EF4-FFF2-40B4-BE49-F238E27FC236}">
                  <a16:creationId xmlns:a16="http://schemas.microsoft.com/office/drawing/2014/main" id="{D0986A80-0384-43B3-9CCE-62D1554B9F28}"/>
                </a:ext>
              </a:extLst>
            </p:cNvPr>
            <p:cNvSpPr txBox="1"/>
            <p:nvPr/>
          </p:nvSpPr>
          <p:spPr>
            <a:xfrm>
              <a:off x="619123" y="1795614"/>
              <a:ext cx="6010277" cy="400110"/>
            </a:xfrm>
            <a:prstGeom prst="rect">
              <a:avLst/>
            </a:prstGeom>
            <a:noFill/>
          </p:spPr>
          <p:txBody>
            <a:bodyPr wrap="square" rtlCol="0">
              <a:spAutoFit/>
            </a:bodyPr>
            <a:lstStyle/>
            <a:p>
              <a:r>
                <a:rPr lang="en-SG" sz="2000" dirty="0">
                  <a:solidFill>
                    <a:schemeClr val="tx1">
                      <a:lumMod val="65000"/>
                      <a:lumOff val="35000"/>
                    </a:schemeClr>
                  </a:solidFill>
                </a:rPr>
                <a:t>Dashboard – Chart Summary </a:t>
              </a:r>
            </a:p>
          </p:txBody>
        </p:sp>
        <p:sp>
          <p:nvSpPr>
            <p:cNvPr id="30" name="TextBox 29">
              <a:extLst>
                <a:ext uri="{FF2B5EF4-FFF2-40B4-BE49-F238E27FC236}">
                  <a16:creationId xmlns:a16="http://schemas.microsoft.com/office/drawing/2014/main" id="{9B8211A6-BD71-462F-8BFB-4C65125C65EB}"/>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3</a:t>
              </a:r>
            </a:p>
          </p:txBody>
        </p:sp>
        <p:cxnSp>
          <p:nvCxnSpPr>
            <p:cNvPr id="31" name="Straight Connector 30">
              <a:extLst>
                <a:ext uri="{FF2B5EF4-FFF2-40B4-BE49-F238E27FC236}">
                  <a16:creationId xmlns:a16="http://schemas.microsoft.com/office/drawing/2014/main" id="{4F0CB8F5-7A70-4826-860E-38B23D343324}"/>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32" name="Rectangle 31">
              <a:hlinkClick r:id="rId4" action="ppaction://hlinksldjump"/>
              <a:extLst>
                <a:ext uri="{FF2B5EF4-FFF2-40B4-BE49-F238E27FC236}">
                  <a16:creationId xmlns:a16="http://schemas.microsoft.com/office/drawing/2014/main" id="{B98023FE-B708-4154-A58E-8757A307F017}"/>
                </a:ext>
              </a:extLst>
            </p:cNvPr>
            <p:cNvSpPr/>
            <p:nvPr/>
          </p:nvSpPr>
          <p:spPr>
            <a:xfrm>
              <a:off x="628650" y="1795614"/>
              <a:ext cx="6667500"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33" name="Group 32">
            <a:extLst>
              <a:ext uri="{FF2B5EF4-FFF2-40B4-BE49-F238E27FC236}">
                <a16:creationId xmlns:a16="http://schemas.microsoft.com/office/drawing/2014/main" id="{3292967B-CC70-48A0-A172-3CC75AEFB8D9}"/>
              </a:ext>
            </a:extLst>
          </p:cNvPr>
          <p:cNvGrpSpPr/>
          <p:nvPr/>
        </p:nvGrpSpPr>
        <p:grpSpPr>
          <a:xfrm>
            <a:off x="619123" y="2805264"/>
            <a:ext cx="6940552" cy="414186"/>
            <a:chOff x="619123" y="1795614"/>
            <a:chExt cx="6940552" cy="414186"/>
          </a:xfrm>
        </p:grpSpPr>
        <p:sp>
          <p:nvSpPr>
            <p:cNvPr id="34" name="TextBox 33">
              <a:extLst>
                <a:ext uri="{FF2B5EF4-FFF2-40B4-BE49-F238E27FC236}">
                  <a16:creationId xmlns:a16="http://schemas.microsoft.com/office/drawing/2014/main" id="{6ED34293-2A67-4DAD-B6A1-E3CF1566DD21}"/>
                </a:ext>
              </a:extLst>
            </p:cNvPr>
            <p:cNvSpPr txBox="1"/>
            <p:nvPr/>
          </p:nvSpPr>
          <p:spPr>
            <a:xfrm>
              <a:off x="619123" y="1795614"/>
              <a:ext cx="6010277" cy="400110"/>
            </a:xfrm>
            <a:prstGeom prst="rect">
              <a:avLst/>
            </a:prstGeom>
            <a:noFill/>
          </p:spPr>
          <p:txBody>
            <a:bodyPr wrap="square" rtlCol="0">
              <a:spAutoFit/>
            </a:bodyPr>
            <a:lstStyle/>
            <a:p>
              <a:r>
                <a:rPr lang="en-SG" sz="2000" dirty="0">
                  <a:solidFill>
                    <a:schemeClr val="tx1">
                      <a:lumMod val="65000"/>
                      <a:lumOff val="35000"/>
                    </a:schemeClr>
                  </a:solidFill>
                </a:rPr>
                <a:t>Customer Master</a:t>
              </a:r>
            </a:p>
          </p:txBody>
        </p:sp>
        <p:sp>
          <p:nvSpPr>
            <p:cNvPr id="35" name="TextBox 34">
              <a:extLst>
                <a:ext uri="{FF2B5EF4-FFF2-40B4-BE49-F238E27FC236}">
                  <a16:creationId xmlns:a16="http://schemas.microsoft.com/office/drawing/2014/main" id="{A48D8670-0635-46A0-BE8B-3C9153FF92C7}"/>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6</a:t>
              </a:r>
            </a:p>
          </p:txBody>
        </p:sp>
        <p:cxnSp>
          <p:nvCxnSpPr>
            <p:cNvPr id="36" name="Straight Connector 35">
              <a:extLst>
                <a:ext uri="{FF2B5EF4-FFF2-40B4-BE49-F238E27FC236}">
                  <a16:creationId xmlns:a16="http://schemas.microsoft.com/office/drawing/2014/main" id="{778F2160-1222-4D0E-95F9-2EF963C08204}"/>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37" name="Rectangle 36">
              <a:hlinkClick r:id="rId5" action="ppaction://hlinksldjump"/>
              <a:extLst>
                <a:ext uri="{FF2B5EF4-FFF2-40B4-BE49-F238E27FC236}">
                  <a16:creationId xmlns:a16="http://schemas.microsoft.com/office/drawing/2014/main" id="{6E41B505-58A7-4970-8C71-07EB9E1870C4}"/>
                </a:ext>
              </a:extLst>
            </p:cNvPr>
            <p:cNvSpPr/>
            <p:nvPr/>
          </p:nvSpPr>
          <p:spPr>
            <a:xfrm>
              <a:off x="628649" y="1795614"/>
              <a:ext cx="6657975"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38" name="Group 37">
            <a:extLst>
              <a:ext uri="{FF2B5EF4-FFF2-40B4-BE49-F238E27FC236}">
                <a16:creationId xmlns:a16="http://schemas.microsoft.com/office/drawing/2014/main" id="{11A4773B-42D2-4BE1-BDF4-08C07D2B447B}"/>
              </a:ext>
            </a:extLst>
          </p:cNvPr>
          <p:cNvGrpSpPr/>
          <p:nvPr/>
        </p:nvGrpSpPr>
        <p:grpSpPr>
          <a:xfrm>
            <a:off x="628649" y="3300564"/>
            <a:ext cx="6931026" cy="414186"/>
            <a:chOff x="628649" y="1795614"/>
            <a:chExt cx="6931026" cy="414186"/>
          </a:xfrm>
        </p:grpSpPr>
        <p:sp>
          <p:nvSpPr>
            <p:cNvPr id="39" name="TextBox 38">
              <a:extLst>
                <a:ext uri="{FF2B5EF4-FFF2-40B4-BE49-F238E27FC236}">
                  <a16:creationId xmlns:a16="http://schemas.microsoft.com/office/drawing/2014/main" id="{13D60E1B-8F0D-4F15-AE03-65F7ADDDFD8A}"/>
                </a:ext>
              </a:extLst>
            </p:cNvPr>
            <p:cNvSpPr txBox="1"/>
            <p:nvPr/>
          </p:nvSpPr>
          <p:spPr>
            <a:xfrm>
              <a:off x="1123950" y="1795614"/>
              <a:ext cx="5505450" cy="338554"/>
            </a:xfrm>
            <a:prstGeom prst="rect">
              <a:avLst/>
            </a:prstGeom>
            <a:noFill/>
          </p:spPr>
          <p:txBody>
            <a:bodyPr wrap="square" rtlCol="0">
              <a:spAutoFit/>
            </a:bodyPr>
            <a:lstStyle/>
            <a:p>
              <a:r>
                <a:rPr lang="en-SG" sz="1600" i="1" dirty="0">
                  <a:solidFill>
                    <a:schemeClr val="tx1">
                      <a:lumMod val="65000"/>
                      <a:lumOff val="35000"/>
                    </a:schemeClr>
                  </a:solidFill>
                </a:rPr>
                <a:t>EDIT AN EXISTING CUSTOMER RECORD</a:t>
              </a:r>
            </a:p>
          </p:txBody>
        </p:sp>
        <p:sp>
          <p:nvSpPr>
            <p:cNvPr id="40" name="TextBox 39">
              <a:extLst>
                <a:ext uri="{FF2B5EF4-FFF2-40B4-BE49-F238E27FC236}">
                  <a16:creationId xmlns:a16="http://schemas.microsoft.com/office/drawing/2014/main" id="{8D259B1B-B665-444E-BD1A-E733A176E184}"/>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7</a:t>
              </a:r>
            </a:p>
          </p:txBody>
        </p:sp>
        <p:cxnSp>
          <p:nvCxnSpPr>
            <p:cNvPr id="41" name="Straight Connector 40">
              <a:extLst>
                <a:ext uri="{FF2B5EF4-FFF2-40B4-BE49-F238E27FC236}">
                  <a16:creationId xmlns:a16="http://schemas.microsoft.com/office/drawing/2014/main" id="{1B6CE19E-C16E-4C8D-99EA-6C259BB82DB2}"/>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42" name="Rectangle 41">
              <a:hlinkClick r:id="rId6" action="ppaction://hlinksldjump"/>
              <a:extLst>
                <a:ext uri="{FF2B5EF4-FFF2-40B4-BE49-F238E27FC236}">
                  <a16:creationId xmlns:a16="http://schemas.microsoft.com/office/drawing/2014/main" id="{63CD4AD3-B8BE-4CBD-A1FF-8A38E284F3CF}"/>
                </a:ext>
              </a:extLst>
            </p:cNvPr>
            <p:cNvSpPr/>
            <p:nvPr/>
          </p:nvSpPr>
          <p:spPr>
            <a:xfrm>
              <a:off x="714376" y="1795614"/>
              <a:ext cx="6572248"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nvGrpSpPr>
          <p:cNvPr id="43" name="Group 42">
            <a:extLst>
              <a:ext uri="{FF2B5EF4-FFF2-40B4-BE49-F238E27FC236}">
                <a16:creationId xmlns:a16="http://schemas.microsoft.com/office/drawing/2014/main" id="{43F75F97-D4E5-47DC-90D7-0EA83BB789FF}"/>
              </a:ext>
            </a:extLst>
          </p:cNvPr>
          <p:cNvGrpSpPr/>
          <p:nvPr/>
        </p:nvGrpSpPr>
        <p:grpSpPr>
          <a:xfrm>
            <a:off x="638174" y="3795864"/>
            <a:ext cx="6931026" cy="414186"/>
            <a:chOff x="628649" y="1795614"/>
            <a:chExt cx="6931026" cy="414186"/>
          </a:xfrm>
        </p:grpSpPr>
        <p:sp>
          <p:nvSpPr>
            <p:cNvPr id="44" name="TextBox 43">
              <a:extLst>
                <a:ext uri="{FF2B5EF4-FFF2-40B4-BE49-F238E27FC236}">
                  <a16:creationId xmlns:a16="http://schemas.microsoft.com/office/drawing/2014/main" id="{3263210E-9FAC-4DCD-8554-1D55E9CDF463}"/>
                </a:ext>
              </a:extLst>
            </p:cNvPr>
            <p:cNvSpPr txBox="1"/>
            <p:nvPr/>
          </p:nvSpPr>
          <p:spPr>
            <a:xfrm>
              <a:off x="1123950" y="1795614"/>
              <a:ext cx="5505450" cy="338554"/>
            </a:xfrm>
            <a:prstGeom prst="rect">
              <a:avLst/>
            </a:prstGeom>
            <a:noFill/>
          </p:spPr>
          <p:txBody>
            <a:bodyPr wrap="square" rtlCol="0">
              <a:spAutoFit/>
            </a:bodyPr>
            <a:lstStyle/>
            <a:p>
              <a:r>
                <a:rPr lang="en-SG" sz="1600" i="1" dirty="0">
                  <a:solidFill>
                    <a:schemeClr val="tx1">
                      <a:lumMod val="65000"/>
                      <a:lumOff val="35000"/>
                    </a:schemeClr>
                  </a:solidFill>
                </a:rPr>
                <a:t>ADD  A NEW CUSTOMER RECORD</a:t>
              </a:r>
            </a:p>
          </p:txBody>
        </p:sp>
        <p:sp>
          <p:nvSpPr>
            <p:cNvPr id="45" name="TextBox 44">
              <a:extLst>
                <a:ext uri="{FF2B5EF4-FFF2-40B4-BE49-F238E27FC236}">
                  <a16:creationId xmlns:a16="http://schemas.microsoft.com/office/drawing/2014/main" id="{639271FC-8B3C-46FC-8141-736234D4B35E}"/>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8</a:t>
              </a:r>
            </a:p>
          </p:txBody>
        </p:sp>
        <p:cxnSp>
          <p:nvCxnSpPr>
            <p:cNvPr id="46" name="Straight Connector 45">
              <a:extLst>
                <a:ext uri="{FF2B5EF4-FFF2-40B4-BE49-F238E27FC236}">
                  <a16:creationId xmlns:a16="http://schemas.microsoft.com/office/drawing/2014/main" id="{245EF820-C516-4EFD-B0DE-D0F30BC2F7DF}"/>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47" name="Rectangle 46">
              <a:hlinkClick r:id="rId7" action="ppaction://hlinksldjump"/>
              <a:extLst>
                <a:ext uri="{FF2B5EF4-FFF2-40B4-BE49-F238E27FC236}">
                  <a16:creationId xmlns:a16="http://schemas.microsoft.com/office/drawing/2014/main" id="{0E8B4783-4D8A-4CA6-AE2E-B91551AA2FF3}"/>
                </a:ext>
              </a:extLst>
            </p:cNvPr>
            <p:cNvSpPr/>
            <p:nvPr/>
          </p:nvSpPr>
          <p:spPr>
            <a:xfrm>
              <a:off x="666750" y="1795614"/>
              <a:ext cx="6629400"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nvGrpSpPr>
          <p:cNvPr id="48" name="Group 47">
            <a:extLst>
              <a:ext uri="{FF2B5EF4-FFF2-40B4-BE49-F238E27FC236}">
                <a16:creationId xmlns:a16="http://schemas.microsoft.com/office/drawing/2014/main" id="{48D0BD13-8E9A-4949-AC79-6EFE1A83BD8B}"/>
              </a:ext>
            </a:extLst>
          </p:cNvPr>
          <p:cNvGrpSpPr/>
          <p:nvPr/>
        </p:nvGrpSpPr>
        <p:grpSpPr>
          <a:xfrm>
            <a:off x="619123" y="4291164"/>
            <a:ext cx="6940552" cy="414186"/>
            <a:chOff x="619123" y="1795614"/>
            <a:chExt cx="6940552" cy="414186"/>
          </a:xfrm>
        </p:grpSpPr>
        <p:sp>
          <p:nvSpPr>
            <p:cNvPr id="49" name="TextBox 48">
              <a:extLst>
                <a:ext uri="{FF2B5EF4-FFF2-40B4-BE49-F238E27FC236}">
                  <a16:creationId xmlns:a16="http://schemas.microsoft.com/office/drawing/2014/main" id="{4C1381BD-D9F4-4DB0-AFAF-FBDE087B8DBD}"/>
                </a:ext>
              </a:extLst>
            </p:cNvPr>
            <p:cNvSpPr txBox="1"/>
            <p:nvPr/>
          </p:nvSpPr>
          <p:spPr>
            <a:xfrm>
              <a:off x="619123" y="1795614"/>
              <a:ext cx="6010277" cy="400110"/>
            </a:xfrm>
            <a:prstGeom prst="rect">
              <a:avLst/>
            </a:prstGeom>
            <a:noFill/>
          </p:spPr>
          <p:txBody>
            <a:bodyPr wrap="square" rtlCol="0">
              <a:spAutoFit/>
            </a:bodyPr>
            <a:lstStyle/>
            <a:p>
              <a:r>
                <a:rPr lang="en-SG" sz="2000" dirty="0">
                  <a:solidFill>
                    <a:schemeClr val="tx1">
                      <a:lumMod val="65000"/>
                      <a:lumOff val="35000"/>
                    </a:schemeClr>
                  </a:solidFill>
                </a:rPr>
                <a:t>Add a New Sales Order</a:t>
              </a:r>
            </a:p>
          </p:txBody>
        </p:sp>
        <p:sp>
          <p:nvSpPr>
            <p:cNvPr id="50" name="TextBox 49">
              <a:extLst>
                <a:ext uri="{FF2B5EF4-FFF2-40B4-BE49-F238E27FC236}">
                  <a16:creationId xmlns:a16="http://schemas.microsoft.com/office/drawing/2014/main" id="{161EF2E9-3A07-40C4-9630-68725C7DF129}"/>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9</a:t>
              </a:r>
            </a:p>
          </p:txBody>
        </p:sp>
        <p:cxnSp>
          <p:nvCxnSpPr>
            <p:cNvPr id="51" name="Straight Connector 50">
              <a:extLst>
                <a:ext uri="{FF2B5EF4-FFF2-40B4-BE49-F238E27FC236}">
                  <a16:creationId xmlns:a16="http://schemas.microsoft.com/office/drawing/2014/main" id="{F4EC6567-AD55-41DF-9C38-3EA9C2D09851}"/>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52" name="Rectangle 51">
              <a:hlinkClick r:id="rId8" action="ppaction://hlinksldjump"/>
              <a:extLst>
                <a:ext uri="{FF2B5EF4-FFF2-40B4-BE49-F238E27FC236}">
                  <a16:creationId xmlns:a16="http://schemas.microsoft.com/office/drawing/2014/main" id="{64BC684B-06C7-4471-B00B-6E6ABAFD9C1A}"/>
                </a:ext>
              </a:extLst>
            </p:cNvPr>
            <p:cNvSpPr/>
            <p:nvPr/>
          </p:nvSpPr>
          <p:spPr>
            <a:xfrm>
              <a:off x="676275" y="1795614"/>
              <a:ext cx="6619875"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53" name="Group 52">
            <a:extLst>
              <a:ext uri="{FF2B5EF4-FFF2-40B4-BE49-F238E27FC236}">
                <a16:creationId xmlns:a16="http://schemas.microsoft.com/office/drawing/2014/main" id="{9F3828DF-4F24-4450-BC6F-60A7020FB6F2}"/>
              </a:ext>
            </a:extLst>
          </p:cNvPr>
          <p:cNvGrpSpPr/>
          <p:nvPr/>
        </p:nvGrpSpPr>
        <p:grpSpPr>
          <a:xfrm>
            <a:off x="628648" y="4786464"/>
            <a:ext cx="6940552" cy="414186"/>
            <a:chOff x="619123" y="1795614"/>
            <a:chExt cx="6940552" cy="414186"/>
          </a:xfrm>
        </p:grpSpPr>
        <p:sp>
          <p:nvSpPr>
            <p:cNvPr id="54" name="TextBox 53">
              <a:extLst>
                <a:ext uri="{FF2B5EF4-FFF2-40B4-BE49-F238E27FC236}">
                  <a16:creationId xmlns:a16="http://schemas.microsoft.com/office/drawing/2014/main" id="{2B0523A1-0CA5-4B26-A0E5-C7EE818718CA}"/>
                </a:ext>
              </a:extLst>
            </p:cNvPr>
            <p:cNvSpPr txBox="1"/>
            <p:nvPr/>
          </p:nvSpPr>
          <p:spPr>
            <a:xfrm>
              <a:off x="619123" y="1795614"/>
              <a:ext cx="6010277" cy="400110"/>
            </a:xfrm>
            <a:prstGeom prst="rect">
              <a:avLst/>
            </a:prstGeom>
            <a:noFill/>
          </p:spPr>
          <p:txBody>
            <a:bodyPr wrap="square" rtlCol="0">
              <a:spAutoFit/>
            </a:bodyPr>
            <a:lstStyle/>
            <a:p>
              <a:r>
                <a:rPr lang="en-SG" sz="2000" dirty="0">
                  <a:solidFill>
                    <a:schemeClr val="tx1">
                      <a:lumMod val="65000"/>
                      <a:lumOff val="35000"/>
                    </a:schemeClr>
                  </a:solidFill>
                </a:rPr>
                <a:t>Event Logs</a:t>
              </a:r>
            </a:p>
          </p:txBody>
        </p:sp>
        <p:sp>
          <p:nvSpPr>
            <p:cNvPr id="55" name="TextBox 54">
              <a:extLst>
                <a:ext uri="{FF2B5EF4-FFF2-40B4-BE49-F238E27FC236}">
                  <a16:creationId xmlns:a16="http://schemas.microsoft.com/office/drawing/2014/main" id="{F893213E-23A6-466A-A829-AA30A4A7B22B}"/>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11</a:t>
              </a:r>
            </a:p>
          </p:txBody>
        </p:sp>
        <p:cxnSp>
          <p:nvCxnSpPr>
            <p:cNvPr id="56" name="Straight Connector 55">
              <a:extLst>
                <a:ext uri="{FF2B5EF4-FFF2-40B4-BE49-F238E27FC236}">
                  <a16:creationId xmlns:a16="http://schemas.microsoft.com/office/drawing/2014/main" id="{6B346B03-7A8A-4BF3-A2A3-231B1844A94A}"/>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57" name="Rectangle 56">
              <a:hlinkClick r:id="rId9" action="ppaction://hlinksldjump"/>
              <a:extLst>
                <a:ext uri="{FF2B5EF4-FFF2-40B4-BE49-F238E27FC236}">
                  <a16:creationId xmlns:a16="http://schemas.microsoft.com/office/drawing/2014/main" id="{B10416BE-2CD8-4D64-A9EB-C8233C51174C}"/>
                </a:ext>
              </a:extLst>
            </p:cNvPr>
            <p:cNvSpPr/>
            <p:nvPr/>
          </p:nvSpPr>
          <p:spPr>
            <a:xfrm>
              <a:off x="666749" y="1795614"/>
              <a:ext cx="6726238"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nvGrpSpPr>
          <p:cNvPr id="58" name="Group 57">
            <a:extLst>
              <a:ext uri="{FF2B5EF4-FFF2-40B4-BE49-F238E27FC236}">
                <a16:creationId xmlns:a16="http://schemas.microsoft.com/office/drawing/2014/main" id="{44BC1487-0ACC-4215-A08C-74BCDA43C8E9}"/>
              </a:ext>
            </a:extLst>
          </p:cNvPr>
          <p:cNvGrpSpPr/>
          <p:nvPr/>
        </p:nvGrpSpPr>
        <p:grpSpPr>
          <a:xfrm>
            <a:off x="619124" y="5281764"/>
            <a:ext cx="6950076" cy="414186"/>
            <a:chOff x="609599" y="1795614"/>
            <a:chExt cx="6950076" cy="414186"/>
          </a:xfrm>
        </p:grpSpPr>
        <p:sp>
          <p:nvSpPr>
            <p:cNvPr id="59" name="TextBox 58">
              <a:extLst>
                <a:ext uri="{FF2B5EF4-FFF2-40B4-BE49-F238E27FC236}">
                  <a16:creationId xmlns:a16="http://schemas.microsoft.com/office/drawing/2014/main" id="{F8E29027-B985-4F21-A043-667FB9C55951}"/>
                </a:ext>
              </a:extLst>
            </p:cNvPr>
            <p:cNvSpPr txBox="1"/>
            <p:nvPr/>
          </p:nvSpPr>
          <p:spPr>
            <a:xfrm>
              <a:off x="619123" y="1795614"/>
              <a:ext cx="6010277" cy="400110"/>
            </a:xfrm>
            <a:prstGeom prst="rect">
              <a:avLst/>
            </a:prstGeom>
            <a:noFill/>
          </p:spPr>
          <p:txBody>
            <a:bodyPr wrap="square" rtlCol="0">
              <a:spAutoFit/>
            </a:bodyPr>
            <a:lstStyle/>
            <a:p>
              <a:r>
                <a:rPr lang="en-SG" sz="2000" dirty="0">
                  <a:solidFill>
                    <a:schemeClr val="tx1">
                      <a:lumMod val="65000"/>
                      <a:lumOff val="35000"/>
                    </a:schemeClr>
                  </a:solidFill>
                </a:rPr>
                <a:t>Change Password</a:t>
              </a:r>
            </a:p>
          </p:txBody>
        </p:sp>
        <p:sp>
          <p:nvSpPr>
            <p:cNvPr id="60" name="TextBox 59">
              <a:extLst>
                <a:ext uri="{FF2B5EF4-FFF2-40B4-BE49-F238E27FC236}">
                  <a16:creationId xmlns:a16="http://schemas.microsoft.com/office/drawing/2014/main" id="{2FF98CFF-A479-4806-A513-D2214FB5C750}"/>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12</a:t>
              </a:r>
            </a:p>
          </p:txBody>
        </p:sp>
        <p:cxnSp>
          <p:nvCxnSpPr>
            <p:cNvPr id="61" name="Straight Connector 60">
              <a:extLst>
                <a:ext uri="{FF2B5EF4-FFF2-40B4-BE49-F238E27FC236}">
                  <a16:creationId xmlns:a16="http://schemas.microsoft.com/office/drawing/2014/main" id="{D110E740-1975-4957-AE31-1F1C6856D101}"/>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62" name="Rectangle 61">
              <a:hlinkClick r:id="rId10" action="ppaction://hlinksldjump"/>
              <a:extLst>
                <a:ext uri="{FF2B5EF4-FFF2-40B4-BE49-F238E27FC236}">
                  <a16:creationId xmlns:a16="http://schemas.microsoft.com/office/drawing/2014/main" id="{1B8B822A-26EB-4D83-B310-B256CEB59D7F}"/>
                </a:ext>
              </a:extLst>
            </p:cNvPr>
            <p:cNvSpPr/>
            <p:nvPr/>
          </p:nvSpPr>
          <p:spPr>
            <a:xfrm>
              <a:off x="609599" y="1795614"/>
              <a:ext cx="6783388"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nvGrpSpPr>
          <p:cNvPr id="64" name="Group 63">
            <a:extLst>
              <a:ext uri="{FF2B5EF4-FFF2-40B4-BE49-F238E27FC236}">
                <a16:creationId xmlns:a16="http://schemas.microsoft.com/office/drawing/2014/main" id="{E523D414-3BE0-4AA2-98E3-00A422B148B7}"/>
              </a:ext>
            </a:extLst>
          </p:cNvPr>
          <p:cNvGrpSpPr/>
          <p:nvPr/>
        </p:nvGrpSpPr>
        <p:grpSpPr>
          <a:xfrm>
            <a:off x="628648" y="5777064"/>
            <a:ext cx="6940552" cy="414186"/>
            <a:chOff x="619123" y="1795614"/>
            <a:chExt cx="6940552" cy="414186"/>
          </a:xfrm>
        </p:grpSpPr>
        <p:sp>
          <p:nvSpPr>
            <p:cNvPr id="65" name="TextBox 64">
              <a:extLst>
                <a:ext uri="{FF2B5EF4-FFF2-40B4-BE49-F238E27FC236}">
                  <a16:creationId xmlns:a16="http://schemas.microsoft.com/office/drawing/2014/main" id="{B4A0B7FE-3DAE-4B36-B223-713267749F75}"/>
                </a:ext>
              </a:extLst>
            </p:cNvPr>
            <p:cNvSpPr txBox="1"/>
            <p:nvPr/>
          </p:nvSpPr>
          <p:spPr>
            <a:xfrm>
              <a:off x="619123" y="1795614"/>
              <a:ext cx="6010277" cy="369332"/>
            </a:xfrm>
            <a:prstGeom prst="rect">
              <a:avLst/>
            </a:prstGeom>
            <a:noFill/>
          </p:spPr>
          <p:txBody>
            <a:bodyPr wrap="square" rtlCol="0">
              <a:spAutoFit/>
            </a:bodyPr>
            <a:lstStyle/>
            <a:p>
              <a:pPr algn="just"/>
              <a:r>
                <a:rPr lang="en-SG" dirty="0">
                  <a:solidFill>
                    <a:schemeClr val="tx1">
                      <a:lumMod val="65000"/>
                      <a:lumOff val="35000"/>
                    </a:schemeClr>
                  </a:solidFill>
                </a:rPr>
                <a:t>Sales User – Confirms a Sales Order</a:t>
              </a:r>
            </a:p>
          </p:txBody>
        </p:sp>
        <p:sp>
          <p:nvSpPr>
            <p:cNvPr id="66" name="TextBox 65">
              <a:extLst>
                <a:ext uri="{FF2B5EF4-FFF2-40B4-BE49-F238E27FC236}">
                  <a16:creationId xmlns:a16="http://schemas.microsoft.com/office/drawing/2014/main" id="{9C0DE9D0-8399-4E70-8966-9F3191B28E16}"/>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13</a:t>
              </a:r>
            </a:p>
          </p:txBody>
        </p:sp>
        <p:cxnSp>
          <p:nvCxnSpPr>
            <p:cNvPr id="67" name="Straight Connector 66">
              <a:extLst>
                <a:ext uri="{FF2B5EF4-FFF2-40B4-BE49-F238E27FC236}">
                  <a16:creationId xmlns:a16="http://schemas.microsoft.com/office/drawing/2014/main" id="{6643AB7F-93D6-4261-ADBA-A408B61CC80B}"/>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68" name="Rectangle 67">
              <a:hlinkClick r:id="rId11" action="ppaction://hlinksldjump"/>
              <a:extLst>
                <a:ext uri="{FF2B5EF4-FFF2-40B4-BE49-F238E27FC236}">
                  <a16:creationId xmlns:a16="http://schemas.microsoft.com/office/drawing/2014/main" id="{0B15C60C-64BD-47AF-A46F-6B44A2F2012B}"/>
                </a:ext>
              </a:extLst>
            </p:cNvPr>
            <p:cNvSpPr/>
            <p:nvPr/>
          </p:nvSpPr>
          <p:spPr>
            <a:xfrm>
              <a:off x="666749" y="1795614"/>
              <a:ext cx="6726238"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nvGrpSpPr>
          <p:cNvPr id="70" name="Group 69">
            <a:extLst>
              <a:ext uri="{FF2B5EF4-FFF2-40B4-BE49-F238E27FC236}">
                <a16:creationId xmlns:a16="http://schemas.microsoft.com/office/drawing/2014/main" id="{EF5592B3-1CA8-4D4A-9D20-EC081FDD21FA}"/>
              </a:ext>
            </a:extLst>
          </p:cNvPr>
          <p:cNvGrpSpPr/>
          <p:nvPr/>
        </p:nvGrpSpPr>
        <p:grpSpPr>
          <a:xfrm>
            <a:off x="619123" y="6281201"/>
            <a:ext cx="6959603" cy="414186"/>
            <a:chOff x="600072" y="1795614"/>
            <a:chExt cx="6959603" cy="414186"/>
          </a:xfrm>
        </p:grpSpPr>
        <p:sp>
          <p:nvSpPr>
            <p:cNvPr id="71" name="TextBox 70">
              <a:extLst>
                <a:ext uri="{FF2B5EF4-FFF2-40B4-BE49-F238E27FC236}">
                  <a16:creationId xmlns:a16="http://schemas.microsoft.com/office/drawing/2014/main" id="{737601A3-81E2-456F-8965-0723C13B1A48}"/>
                </a:ext>
              </a:extLst>
            </p:cNvPr>
            <p:cNvSpPr txBox="1"/>
            <p:nvPr/>
          </p:nvSpPr>
          <p:spPr>
            <a:xfrm>
              <a:off x="619123" y="1795614"/>
              <a:ext cx="6010277" cy="369332"/>
            </a:xfrm>
            <a:prstGeom prst="rect">
              <a:avLst/>
            </a:prstGeom>
            <a:noFill/>
          </p:spPr>
          <p:txBody>
            <a:bodyPr wrap="square" rtlCol="0">
              <a:spAutoFit/>
            </a:bodyPr>
            <a:lstStyle/>
            <a:p>
              <a:pPr algn="just"/>
              <a:r>
                <a:rPr lang="en-SG" dirty="0">
                  <a:solidFill>
                    <a:schemeClr val="tx1">
                      <a:lumMod val="65000"/>
                      <a:lumOff val="35000"/>
                    </a:schemeClr>
                  </a:solidFill>
                </a:rPr>
                <a:t>Packing Team User – “Packing” Status</a:t>
              </a:r>
            </a:p>
          </p:txBody>
        </p:sp>
        <p:sp>
          <p:nvSpPr>
            <p:cNvPr id="72" name="TextBox 71">
              <a:extLst>
                <a:ext uri="{FF2B5EF4-FFF2-40B4-BE49-F238E27FC236}">
                  <a16:creationId xmlns:a16="http://schemas.microsoft.com/office/drawing/2014/main" id="{6885E976-9D70-49CC-A1B1-4AC17DF0F185}"/>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14</a:t>
              </a:r>
            </a:p>
          </p:txBody>
        </p:sp>
        <p:cxnSp>
          <p:nvCxnSpPr>
            <p:cNvPr id="73" name="Straight Connector 72">
              <a:extLst>
                <a:ext uri="{FF2B5EF4-FFF2-40B4-BE49-F238E27FC236}">
                  <a16:creationId xmlns:a16="http://schemas.microsoft.com/office/drawing/2014/main" id="{6754DB19-704C-4BC7-A742-1B0369E91178}"/>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74" name="Rectangle 73">
              <a:hlinkClick r:id="rId12" action="ppaction://hlinksldjump"/>
              <a:extLst>
                <a:ext uri="{FF2B5EF4-FFF2-40B4-BE49-F238E27FC236}">
                  <a16:creationId xmlns:a16="http://schemas.microsoft.com/office/drawing/2014/main" id="{E53048CB-DA96-45B7-B07E-C3719FE6225C}"/>
                </a:ext>
              </a:extLst>
            </p:cNvPr>
            <p:cNvSpPr/>
            <p:nvPr/>
          </p:nvSpPr>
          <p:spPr>
            <a:xfrm>
              <a:off x="600072" y="1795614"/>
              <a:ext cx="6783387"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nvGrpSpPr>
          <p:cNvPr id="76" name="Group 75">
            <a:extLst>
              <a:ext uri="{FF2B5EF4-FFF2-40B4-BE49-F238E27FC236}">
                <a16:creationId xmlns:a16="http://schemas.microsoft.com/office/drawing/2014/main" id="{207E5A1D-4708-4BB7-A36A-CEAD691D79BF}"/>
              </a:ext>
            </a:extLst>
          </p:cNvPr>
          <p:cNvGrpSpPr/>
          <p:nvPr/>
        </p:nvGrpSpPr>
        <p:grpSpPr>
          <a:xfrm>
            <a:off x="619124" y="6776501"/>
            <a:ext cx="6959602" cy="414186"/>
            <a:chOff x="600073" y="1795614"/>
            <a:chExt cx="6959602" cy="414186"/>
          </a:xfrm>
        </p:grpSpPr>
        <p:sp>
          <p:nvSpPr>
            <p:cNvPr id="77" name="TextBox 76">
              <a:extLst>
                <a:ext uri="{FF2B5EF4-FFF2-40B4-BE49-F238E27FC236}">
                  <a16:creationId xmlns:a16="http://schemas.microsoft.com/office/drawing/2014/main" id="{0CFF0E6E-811B-44DA-918D-72518BE00BAB}"/>
                </a:ext>
              </a:extLst>
            </p:cNvPr>
            <p:cNvSpPr txBox="1"/>
            <p:nvPr/>
          </p:nvSpPr>
          <p:spPr>
            <a:xfrm>
              <a:off x="619123" y="1795614"/>
              <a:ext cx="6010277" cy="369332"/>
            </a:xfrm>
            <a:prstGeom prst="rect">
              <a:avLst/>
            </a:prstGeom>
            <a:noFill/>
          </p:spPr>
          <p:txBody>
            <a:bodyPr wrap="square" rtlCol="0">
              <a:spAutoFit/>
            </a:bodyPr>
            <a:lstStyle/>
            <a:p>
              <a:pPr algn="just"/>
              <a:r>
                <a:rPr lang="en-SG" dirty="0">
                  <a:solidFill>
                    <a:schemeClr val="tx1">
                      <a:lumMod val="65000"/>
                      <a:lumOff val="35000"/>
                    </a:schemeClr>
                  </a:solidFill>
                </a:rPr>
                <a:t>A Typical Event Log for a Standard Sales Order</a:t>
              </a:r>
            </a:p>
          </p:txBody>
        </p:sp>
        <p:sp>
          <p:nvSpPr>
            <p:cNvPr id="78" name="TextBox 77">
              <a:extLst>
                <a:ext uri="{FF2B5EF4-FFF2-40B4-BE49-F238E27FC236}">
                  <a16:creationId xmlns:a16="http://schemas.microsoft.com/office/drawing/2014/main" id="{30FC6E59-8520-447B-8F83-7C0B2209E635}"/>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15</a:t>
              </a:r>
            </a:p>
          </p:txBody>
        </p:sp>
        <p:cxnSp>
          <p:nvCxnSpPr>
            <p:cNvPr id="79" name="Straight Connector 78">
              <a:extLst>
                <a:ext uri="{FF2B5EF4-FFF2-40B4-BE49-F238E27FC236}">
                  <a16:creationId xmlns:a16="http://schemas.microsoft.com/office/drawing/2014/main" id="{6BAA0003-552C-442F-BE7D-B1802ECB6687}"/>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80" name="Rectangle 79">
              <a:hlinkClick r:id="rId13" action="ppaction://hlinksldjump"/>
              <a:extLst>
                <a:ext uri="{FF2B5EF4-FFF2-40B4-BE49-F238E27FC236}">
                  <a16:creationId xmlns:a16="http://schemas.microsoft.com/office/drawing/2014/main" id="{043B9EB7-6C0E-404B-9C3C-9CD282177E98}"/>
                </a:ext>
              </a:extLst>
            </p:cNvPr>
            <p:cNvSpPr/>
            <p:nvPr/>
          </p:nvSpPr>
          <p:spPr>
            <a:xfrm>
              <a:off x="600073" y="1795614"/>
              <a:ext cx="6783386"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nvGrpSpPr>
          <p:cNvPr id="82" name="Group 81">
            <a:extLst>
              <a:ext uri="{FF2B5EF4-FFF2-40B4-BE49-F238E27FC236}">
                <a16:creationId xmlns:a16="http://schemas.microsoft.com/office/drawing/2014/main" id="{31890CF7-B998-4F95-A6FF-BD7CC1D1A0BE}"/>
              </a:ext>
            </a:extLst>
          </p:cNvPr>
          <p:cNvGrpSpPr/>
          <p:nvPr/>
        </p:nvGrpSpPr>
        <p:grpSpPr>
          <a:xfrm>
            <a:off x="647699" y="7281326"/>
            <a:ext cx="6940552" cy="414186"/>
            <a:chOff x="619123" y="1795614"/>
            <a:chExt cx="6940552" cy="414186"/>
          </a:xfrm>
        </p:grpSpPr>
        <p:sp>
          <p:nvSpPr>
            <p:cNvPr id="83" name="TextBox 82">
              <a:extLst>
                <a:ext uri="{FF2B5EF4-FFF2-40B4-BE49-F238E27FC236}">
                  <a16:creationId xmlns:a16="http://schemas.microsoft.com/office/drawing/2014/main" id="{0A0E747F-6D5D-41FF-A21E-A96721AF72EA}"/>
                </a:ext>
              </a:extLst>
            </p:cNvPr>
            <p:cNvSpPr txBox="1"/>
            <p:nvPr/>
          </p:nvSpPr>
          <p:spPr>
            <a:xfrm>
              <a:off x="619123" y="1795614"/>
              <a:ext cx="6010277" cy="369332"/>
            </a:xfrm>
            <a:prstGeom prst="rect">
              <a:avLst/>
            </a:prstGeom>
            <a:noFill/>
          </p:spPr>
          <p:txBody>
            <a:bodyPr wrap="square" rtlCol="0">
              <a:spAutoFit/>
            </a:bodyPr>
            <a:lstStyle/>
            <a:p>
              <a:pPr algn="just"/>
              <a:r>
                <a:rPr lang="en-SG" dirty="0">
                  <a:solidFill>
                    <a:schemeClr val="tx1">
                      <a:lumMod val="65000"/>
                      <a:lumOff val="35000"/>
                    </a:schemeClr>
                  </a:solidFill>
                </a:rPr>
                <a:t>When a Sales Order QTY Exceeds the Inventory Stock’s Balance</a:t>
              </a:r>
            </a:p>
          </p:txBody>
        </p:sp>
        <p:sp>
          <p:nvSpPr>
            <p:cNvPr id="84" name="TextBox 83">
              <a:extLst>
                <a:ext uri="{FF2B5EF4-FFF2-40B4-BE49-F238E27FC236}">
                  <a16:creationId xmlns:a16="http://schemas.microsoft.com/office/drawing/2014/main" id="{1CB5EC96-CBB4-4874-A610-B4F565524E58}"/>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16</a:t>
              </a:r>
            </a:p>
          </p:txBody>
        </p:sp>
        <p:cxnSp>
          <p:nvCxnSpPr>
            <p:cNvPr id="85" name="Straight Connector 84">
              <a:extLst>
                <a:ext uri="{FF2B5EF4-FFF2-40B4-BE49-F238E27FC236}">
                  <a16:creationId xmlns:a16="http://schemas.microsoft.com/office/drawing/2014/main" id="{53E66216-6790-4FFC-9398-04D3281D6B7B}"/>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86" name="Rectangle 85">
              <a:hlinkClick r:id="rId14" action="ppaction://hlinksldjump"/>
              <a:extLst>
                <a:ext uri="{FF2B5EF4-FFF2-40B4-BE49-F238E27FC236}">
                  <a16:creationId xmlns:a16="http://schemas.microsoft.com/office/drawing/2014/main" id="{AA73C009-76A3-4669-95DD-1C3760F58FEA}"/>
                </a:ext>
              </a:extLst>
            </p:cNvPr>
            <p:cNvSpPr/>
            <p:nvPr/>
          </p:nvSpPr>
          <p:spPr>
            <a:xfrm>
              <a:off x="628649" y="1795614"/>
              <a:ext cx="6783386"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nvGrpSpPr>
          <p:cNvPr id="88" name="Group 87">
            <a:extLst>
              <a:ext uri="{FF2B5EF4-FFF2-40B4-BE49-F238E27FC236}">
                <a16:creationId xmlns:a16="http://schemas.microsoft.com/office/drawing/2014/main" id="{B088736C-DEDC-4C32-B125-5724EF998F63}"/>
              </a:ext>
            </a:extLst>
          </p:cNvPr>
          <p:cNvGrpSpPr/>
          <p:nvPr/>
        </p:nvGrpSpPr>
        <p:grpSpPr>
          <a:xfrm>
            <a:off x="647699" y="7786151"/>
            <a:ext cx="6940552" cy="414186"/>
            <a:chOff x="619123" y="1795614"/>
            <a:chExt cx="6940552" cy="414186"/>
          </a:xfrm>
        </p:grpSpPr>
        <p:sp>
          <p:nvSpPr>
            <p:cNvPr id="89" name="TextBox 88">
              <a:extLst>
                <a:ext uri="{FF2B5EF4-FFF2-40B4-BE49-F238E27FC236}">
                  <a16:creationId xmlns:a16="http://schemas.microsoft.com/office/drawing/2014/main" id="{82C85D8F-BA52-4C41-A48E-56E7834C2BD6}"/>
                </a:ext>
              </a:extLst>
            </p:cNvPr>
            <p:cNvSpPr txBox="1"/>
            <p:nvPr/>
          </p:nvSpPr>
          <p:spPr>
            <a:xfrm>
              <a:off x="619123" y="1795614"/>
              <a:ext cx="6010277" cy="369332"/>
            </a:xfrm>
            <a:prstGeom prst="rect">
              <a:avLst/>
            </a:prstGeom>
            <a:noFill/>
          </p:spPr>
          <p:txBody>
            <a:bodyPr wrap="square" rtlCol="0">
              <a:spAutoFit/>
            </a:bodyPr>
            <a:lstStyle/>
            <a:p>
              <a:pPr algn="just"/>
              <a:r>
                <a:rPr lang="en-SG" dirty="0">
                  <a:solidFill>
                    <a:schemeClr val="tx1">
                      <a:lumMod val="65000"/>
                      <a:lumOff val="35000"/>
                    </a:schemeClr>
                  </a:solidFill>
                </a:rPr>
                <a:t>Key Contact Persons</a:t>
              </a:r>
            </a:p>
          </p:txBody>
        </p:sp>
        <p:sp>
          <p:nvSpPr>
            <p:cNvPr id="90" name="TextBox 89">
              <a:extLst>
                <a:ext uri="{FF2B5EF4-FFF2-40B4-BE49-F238E27FC236}">
                  <a16:creationId xmlns:a16="http://schemas.microsoft.com/office/drawing/2014/main" id="{5695BCE2-8C73-4949-96D6-03742DDB0958}"/>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17</a:t>
              </a:r>
            </a:p>
          </p:txBody>
        </p:sp>
        <p:cxnSp>
          <p:nvCxnSpPr>
            <p:cNvPr id="91" name="Straight Connector 90">
              <a:extLst>
                <a:ext uri="{FF2B5EF4-FFF2-40B4-BE49-F238E27FC236}">
                  <a16:creationId xmlns:a16="http://schemas.microsoft.com/office/drawing/2014/main" id="{904E90EC-053B-4395-88C2-987E868FBB0F}"/>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92" name="Rectangle 91">
              <a:hlinkClick r:id="rId15" action="ppaction://hlinksldjump"/>
              <a:extLst>
                <a:ext uri="{FF2B5EF4-FFF2-40B4-BE49-F238E27FC236}">
                  <a16:creationId xmlns:a16="http://schemas.microsoft.com/office/drawing/2014/main" id="{EF2E5EAD-C47E-4684-904C-048EE5613E44}"/>
                </a:ext>
              </a:extLst>
            </p:cNvPr>
            <p:cNvSpPr/>
            <p:nvPr/>
          </p:nvSpPr>
          <p:spPr>
            <a:xfrm>
              <a:off x="647699" y="1795614"/>
              <a:ext cx="6764336"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2</a:t>
              </a:r>
            </a:p>
          </p:txBody>
        </p:sp>
      </p:grpSp>
      <p:pic>
        <p:nvPicPr>
          <p:cNvPr id="20" name="Picture 19">
            <a:extLst>
              <a:ext uri="{FF2B5EF4-FFF2-40B4-BE49-F238E27FC236}">
                <a16:creationId xmlns:a16="http://schemas.microsoft.com/office/drawing/2014/main" id="{7D61B110-5648-4E13-800B-8A779321DE74}"/>
              </a:ext>
            </a:extLst>
          </p:cNvPr>
          <p:cNvPicPr>
            <a:picLocks noChangeAspect="1"/>
          </p:cNvPicPr>
          <p:nvPr/>
        </p:nvPicPr>
        <p:blipFill>
          <a:blip r:embed="rId3"/>
          <a:stretch>
            <a:fillRect/>
          </a:stretch>
        </p:blipFill>
        <p:spPr>
          <a:xfrm>
            <a:off x="605751" y="5015300"/>
            <a:ext cx="6626224" cy="4070394"/>
          </a:xfrm>
          <a:prstGeom prst="rect">
            <a:avLst/>
          </a:prstGeom>
          <a:ln>
            <a:solidFill>
              <a:schemeClr val="bg2">
                <a:lumMod val="90000"/>
              </a:schemeClr>
            </a:solidFill>
          </a:ln>
        </p:spPr>
      </p:pic>
      <p:pic>
        <p:nvPicPr>
          <p:cNvPr id="21" name="Picture 20">
            <a:extLst>
              <a:ext uri="{FF2B5EF4-FFF2-40B4-BE49-F238E27FC236}">
                <a16:creationId xmlns:a16="http://schemas.microsoft.com/office/drawing/2014/main" id="{A1AC0D1A-A24C-4A66-A790-25D35F3A7FCC}"/>
              </a:ext>
            </a:extLst>
          </p:cNvPr>
          <p:cNvPicPr>
            <a:picLocks noChangeAspect="1"/>
          </p:cNvPicPr>
          <p:nvPr/>
        </p:nvPicPr>
        <p:blipFill>
          <a:blip r:embed="rId4">
            <a:lum/>
            <a:alphaModFix/>
          </a:blip>
          <a:srcRect/>
          <a:stretch>
            <a:fillRect/>
          </a:stretch>
        </p:blipFill>
        <p:spPr>
          <a:xfrm>
            <a:off x="4386712" y="1063366"/>
            <a:ext cx="2845263" cy="2829161"/>
          </a:xfrm>
          <a:prstGeom prst="rect">
            <a:avLst/>
          </a:prstGeom>
          <a:noFill/>
          <a:ln w="6480">
            <a:solidFill>
              <a:srgbClr val="DDDDDD"/>
            </a:solidFill>
            <a:prstDash val="solid"/>
          </a:ln>
        </p:spPr>
      </p:pic>
      <p:sp>
        <p:nvSpPr>
          <p:cNvPr id="22" name="TextBox 21">
            <a:extLst>
              <a:ext uri="{FF2B5EF4-FFF2-40B4-BE49-F238E27FC236}">
                <a16:creationId xmlns:a16="http://schemas.microsoft.com/office/drawing/2014/main" id="{C96561F3-7F44-447A-8C0E-B79BFA935EC9}"/>
              </a:ext>
            </a:extLst>
          </p:cNvPr>
          <p:cNvSpPr txBox="1"/>
          <p:nvPr/>
        </p:nvSpPr>
        <p:spPr>
          <a:xfrm>
            <a:off x="508000" y="1155700"/>
            <a:ext cx="3878712" cy="3616375"/>
          </a:xfrm>
          <a:prstGeom prst="rect">
            <a:avLst/>
          </a:prstGeom>
          <a:noFill/>
        </p:spPr>
        <p:txBody>
          <a:bodyPr wrap="square" rtlCol="0">
            <a:spAutoFit/>
          </a:bodyPr>
          <a:lstStyle/>
          <a:p>
            <a:r>
              <a:rPr lang="en-SG" sz="1600" dirty="0"/>
              <a:t>DoReMi’s Web URL link is :</a:t>
            </a:r>
          </a:p>
          <a:p>
            <a:r>
              <a:rPr lang="en-SG" sz="1600" dirty="0">
                <a:hlinkClick r:id="rId5"/>
              </a:rPr>
              <a:t>https://doremiwebapp.azurewebsites.net/</a:t>
            </a:r>
            <a:endParaRPr lang="en-SG" sz="1600" dirty="0"/>
          </a:p>
          <a:p>
            <a:endParaRPr lang="en-SG" sz="1600" dirty="0"/>
          </a:p>
          <a:p>
            <a:r>
              <a:rPr lang="en-SG" sz="1600" dirty="0"/>
              <a:t>Click the above hyper link to navigate to DoReMi’s online order management system’s sign-on web page.</a:t>
            </a:r>
          </a:p>
          <a:p>
            <a:endParaRPr lang="en-SG" sz="1600" dirty="0"/>
          </a:p>
          <a:p>
            <a:r>
              <a:rPr lang="en-SG" sz="2000" b="1" dirty="0">
                <a:solidFill>
                  <a:srgbClr val="0070C0"/>
                </a:solidFill>
              </a:rPr>
              <a:t>Signing On</a:t>
            </a:r>
          </a:p>
          <a:p>
            <a:br>
              <a:rPr lang="en-SG" sz="1200" b="1" dirty="0"/>
            </a:br>
            <a:r>
              <a:rPr lang="en-SG" sz="1600" b="1" dirty="0"/>
              <a:t>STEPS:</a:t>
            </a:r>
          </a:p>
          <a:p>
            <a:pPr marL="342900" indent="-342900">
              <a:spcAft>
                <a:spcPts val="600"/>
              </a:spcAft>
              <a:buAutoNum type="arabicParenR"/>
            </a:pPr>
            <a:r>
              <a:rPr lang="en-SG" sz="1600" dirty="0"/>
              <a:t>Enter your email address and click the </a:t>
            </a:r>
            <a:r>
              <a:rPr lang="en-SG" sz="1600" b="1" dirty="0"/>
              <a:t>Sign In </a:t>
            </a:r>
            <a:r>
              <a:rPr lang="en-SG" sz="1600" dirty="0"/>
              <a:t>button to proceed.</a:t>
            </a:r>
          </a:p>
          <a:p>
            <a:pPr marL="342900" indent="-342900">
              <a:spcAft>
                <a:spcPts val="600"/>
              </a:spcAft>
              <a:buAutoNum type="arabicParenR"/>
            </a:pPr>
            <a:r>
              <a:rPr lang="en-SG" sz="1600" dirty="0"/>
              <a:t>You will see the user profile screen if you are successfully signed on.</a:t>
            </a:r>
          </a:p>
        </p:txBody>
      </p:sp>
      <p:sp>
        <p:nvSpPr>
          <p:cNvPr id="23" name="Rectangle 22">
            <a:extLst>
              <a:ext uri="{FF2B5EF4-FFF2-40B4-BE49-F238E27FC236}">
                <a16:creationId xmlns:a16="http://schemas.microsoft.com/office/drawing/2014/main" id="{E44BBCEB-7AFB-4F2C-8063-6C686751D742}"/>
              </a:ext>
            </a:extLst>
          </p:cNvPr>
          <p:cNvSpPr/>
          <p:nvPr/>
        </p:nvSpPr>
        <p:spPr>
          <a:xfrm>
            <a:off x="4521200" y="2235200"/>
            <a:ext cx="2540000" cy="3556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Rectangle 23">
            <a:extLst>
              <a:ext uri="{FF2B5EF4-FFF2-40B4-BE49-F238E27FC236}">
                <a16:creationId xmlns:a16="http://schemas.microsoft.com/office/drawing/2014/main" id="{67C3504C-6912-42CB-8B4A-F37927682ACC}"/>
              </a:ext>
            </a:extLst>
          </p:cNvPr>
          <p:cNvSpPr/>
          <p:nvPr/>
        </p:nvSpPr>
        <p:spPr>
          <a:xfrm>
            <a:off x="4508500" y="2832100"/>
            <a:ext cx="2540000" cy="3556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5" name="Straight Arrow Connector 24">
            <a:extLst>
              <a:ext uri="{FF2B5EF4-FFF2-40B4-BE49-F238E27FC236}">
                <a16:creationId xmlns:a16="http://schemas.microsoft.com/office/drawing/2014/main" id="{F86414B9-8137-44DB-AB02-A74F4E46FEA1}"/>
              </a:ext>
            </a:extLst>
          </p:cNvPr>
          <p:cNvCxnSpPr>
            <a:cxnSpLocks/>
            <a:stCxn id="26" idx="0"/>
          </p:cNvCxnSpPr>
          <p:nvPr/>
        </p:nvCxnSpPr>
        <p:spPr>
          <a:xfrm flipV="1">
            <a:off x="6347900" y="3562434"/>
            <a:ext cx="280988" cy="459332"/>
          </a:xfrm>
          <a:prstGeom prst="straightConnector1">
            <a:avLst/>
          </a:prstGeom>
          <a:ln w="127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F5475BCD-B741-4507-B664-54B50C87B2DC}"/>
              </a:ext>
            </a:extLst>
          </p:cNvPr>
          <p:cNvSpPr/>
          <p:nvPr/>
        </p:nvSpPr>
        <p:spPr>
          <a:xfrm>
            <a:off x="5463824" y="4021766"/>
            <a:ext cx="1768151" cy="307777"/>
          </a:xfrm>
          <a:prstGeom prst="rect">
            <a:avLst/>
          </a:prstGeom>
        </p:spPr>
        <p:txBody>
          <a:bodyPr wrap="square">
            <a:spAutoFit/>
          </a:bodyPr>
          <a:lstStyle/>
          <a:p>
            <a:r>
              <a:rPr lang="en-SG" sz="1400" b="1" dirty="0"/>
              <a:t>Sign In  </a:t>
            </a:r>
            <a:r>
              <a:rPr lang="en-SG" sz="1400" dirty="0"/>
              <a:t>Button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3</a:t>
              </a:r>
            </a:p>
          </p:txBody>
        </p:sp>
      </p:grpSp>
      <p:sp>
        <p:nvSpPr>
          <p:cNvPr id="7" name="TextBox 6">
            <a:extLst>
              <a:ext uri="{FF2B5EF4-FFF2-40B4-BE49-F238E27FC236}">
                <a16:creationId xmlns:a16="http://schemas.microsoft.com/office/drawing/2014/main" id="{D249FA1A-5B0A-4C66-BCC0-9665BF9942F8}"/>
              </a:ext>
            </a:extLst>
          </p:cNvPr>
          <p:cNvSpPr txBox="1"/>
          <p:nvPr/>
        </p:nvSpPr>
        <p:spPr>
          <a:xfrm>
            <a:off x="3086100" y="1173165"/>
            <a:ext cx="4330700" cy="5016758"/>
          </a:xfrm>
          <a:prstGeom prst="rect">
            <a:avLst/>
          </a:prstGeom>
          <a:noFill/>
        </p:spPr>
        <p:txBody>
          <a:bodyPr wrap="square" rtlCol="0">
            <a:spAutoFit/>
          </a:bodyPr>
          <a:lstStyle/>
          <a:p>
            <a:r>
              <a:rPr lang="en-SG" sz="1600" dirty="0"/>
              <a:t>All users would have similar limited look and feel of the web user interface.</a:t>
            </a:r>
          </a:p>
          <a:p>
            <a:r>
              <a:rPr lang="en-SG" sz="1600" dirty="0"/>
              <a:t>However, each user will have access only to the features or functionality of the system based on what role there are assigned to. </a:t>
            </a:r>
          </a:p>
          <a:p>
            <a:endParaRPr lang="en-SG" sz="1600" dirty="0"/>
          </a:p>
          <a:p>
            <a:r>
              <a:rPr lang="en-SG" sz="1600" dirty="0"/>
              <a:t>On the left is a typical menu bar accessible to every user of the system.</a:t>
            </a:r>
          </a:p>
          <a:p>
            <a:endParaRPr lang="en-SG" sz="1600" dirty="0"/>
          </a:p>
          <a:p>
            <a:r>
              <a:rPr lang="en-SG" sz="1600" b="1" dirty="0">
                <a:solidFill>
                  <a:srgbClr val="0070C0"/>
                </a:solidFill>
              </a:rPr>
              <a:t>DASHBOARD</a:t>
            </a:r>
            <a:endParaRPr lang="en-SG" sz="1600" dirty="0"/>
          </a:p>
          <a:p>
            <a:br>
              <a:rPr lang="en-SG" sz="1600" dirty="0"/>
            </a:br>
            <a:r>
              <a:rPr lang="en-SG" sz="1600" dirty="0"/>
              <a:t>The Dashboard on DoReMi’s web system contains a summary graphical views of some common data information that is useful to sales, operations and finance teams.</a:t>
            </a:r>
          </a:p>
          <a:p>
            <a:endParaRPr lang="en-SG" sz="1600" dirty="0"/>
          </a:p>
          <a:p>
            <a:r>
              <a:rPr lang="en-SG" sz="1600" dirty="0"/>
              <a:t>To access the Dashboard, click the </a:t>
            </a:r>
            <a:r>
              <a:rPr lang="en-SG" sz="1600" b="1" dirty="0"/>
              <a:t>Dashboard Main </a:t>
            </a:r>
            <a:r>
              <a:rPr lang="en-SG" sz="1600" dirty="0"/>
              <a:t>link.</a:t>
            </a:r>
          </a:p>
          <a:p>
            <a:endParaRPr lang="en-SG" sz="1600" dirty="0"/>
          </a:p>
          <a:p>
            <a:endParaRPr lang="en-SG" sz="1600" dirty="0"/>
          </a:p>
        </p:txBody>
      </p:sp>
      <p:grpSp>
        <p:nvGrpSpPr>
          <p:cNvPr id="3" name="Group 2">
            <a:extLst>
              <a:ext uri="{FF2B5EF4-FFF2-40B4-BE49-F238E27FC236}">
                <a16:creationId xmlns:a16="http://schemas.microsoft.com/office/drawing/2014/main" id="{98033977-0148-42AF-AB05-EB52C2CB3646}"/>
              </a:ext>
            </a:extLst>
          </p:cNvPr>
          <p:cNvGrpSpPr/>
          <p:nvPr/>
        </p:nvGrpSpPr>
        <p:grpSpPr>
          <a:xfrm>
            <a:off x="3086100" y="5854036"/>
            <a:ext cx="2095500" cy="1390650"/>
            <a:chOff x="4956175" y="955673"/>
            <a:chExt cx="2095500" cy="1390650"/>
          </a:xfrm>
        </p:grpSpPr>
        <p:pic>
          <p:nvPicPr>
            <p:cNvPr id="2" name="Picture 1">
              <a:extLst>
                <a:ext uri="{FF2B5EF4-FFF2-40B4-BE49-F238E27FC236}">
                  <a16:creationId xmlns:a16="http://schemas.microsoft.com/office/drawing/2014/main" id="{590B323A-5ADF-4F19-9B06-BFA048C49640}"/>
                </a:ext>
              </a:extLst>
            </p:cNvPr>
            <p:cNvPicPr>
              <a:picLocks noChangeAspect="1"/>
            </p:cNvPicPr>
            <p:nvPr/>
          </p:nvPicPr>
          <p:blipFill>
            <a:blip r:embed="rId3"/>
            <a:stretch>
              <a:fillRect/>
            </a:stretch>
          </p:blipFill>
          <p:spPr>
            <a:xfrm>
              <a:off x="4956175" y="955673"/>
              <a:ext cx="2095500" cy="1390650"/>
            </a:xfrm>
            <a:prstGeom prst="rect">
              <a:avLst/>
            </a:prstGeom>
            <a:ln>
              <a:solidFill>
                <a:srgbClr val="DDDDDD"/>
              </a:solidFill>
            </a:ln>
          </p:spPr>
        </p:pic>
        <p:sp>
          <p:nvSpPr>
            <p:cNvPr id="9" name="Rectangle 8">
              <a:extLst>
                <a:ext uri="{FF2B5EF4-FFF2-40B4-BE49-F238E27FC236}">
                  <a16:creationId xmlns:a16="http://schemas.microsoft.com/office/drawing/2014/main" id="{FFB149D3-225F-48DA-AAB1-8E3B80D287D6}"/>
                </a:ext>
              </a:extLst>
            </p:cNvPr>
            <p:cNvSpPr/>
            <p:nvPr/>
          </p:nvSpPr>
          <p:spPr>
            <a:xfrm>
              <a:off x="4956175" y="1952623"/>
              <a:ext cx="2095500" cy="3556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pic>
        <p:nvPicPr>
          <p:cNvPr id="4" name="Picture 3">
            <a:extLst>
              <a:ext uri="{FF2B5EF4-FFF2-40B4-BE49-F238E27FC236}">
                <a16:creationId xmlns:a16="http://schemas.microsoft.com/office/drawing/2014/main" id="{44CC4493-4C8E-461F-BD10-7464C63720E8}"/>
              </a:ext>
            </a:extLst>
          </p:cNvPr>
          <p:cNvPicPr>
            <a:picLocks noChangeAspect="1"/>
          </p:cNvPicPr>
          <p:nvPr/>
        </p:nvPicPr>
        <p:blipFill>
          <a:blip r:embed="rId4"/>
          <a:stretch>
            <a:fillRect/>
          </a:stretch>
        </p:blipFill>
        <p:spPr>
          <a:xfrm>
            <a:off x="894314" y="1173165"/>
            <a:ext cx="2007636" cy="6876834"/>
          </a:xfrm>
          <a:prstGeom prst="rect">
            <a:avLst/>
          </a:prstGeom>
          <a:ln>
            <a:solidFill>
              <a:schemeClr val="bg1">
                <a:lumMod val="75000"/>
              </a:schemeClr>
            </a:solidFill>
          </a:ln>
        </p:spPr>
      </p:pic>
    </p:spTree>
    <p:extLst>
      <p:ext uri="{BB962C8B-B14F-4D97-AF65-F5344CB8AC3E}">
        <p14:creationId xmlns:p14="http://schemas.microsoft.com/office/powerpoint/2010/main" val="3833711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4</a:t>
              </a:r>
            </a:p>
          </p:txBody>
        </p:sp>
      </p:grpSp>
      <p:pic>
        <p:nvPicPr>
          <p:cNvPr id="3" name="Picture 2">
            <a:extLst>
              <a:ext uri="{FF2B5EF4-FFF2-40B4-BE49-F238E27FC236}">
                <a16:creationId xmlns:a16="http://schemas.microsoft.com/office/drawing/2014/main" id="{2947D128-1588-4CB8-8B27-B8476F750DE7}"/>
              </a:ext>
            </a:extLst>
          </p:cNvPr>
          <p:cNvPicPr>
            <a:picLocks noChangeAspect="1"/>
          </p:cNvPicPr>
          <p:nvPr/>
        </p:nvPicPr>
        <p:blipFill>
          <a:blip r:embed="rId3"/>
          <a:stretch>
            <a:fillRect/>
          </a:stretch>
        </p:blipFill>
        <p:spPr>
          <a:xfrm>
            <a:off x="739640" y="1547202"/>
            <a:ext cx="6600960" cy="4222937"/>
          </a:xfrm>
          <a:prstGeom prst="rect">
            <a:avLst/>
          </a:prstGeom>
          <a:ln>
            <a:solidFill>
              <a:schemeClr val="bg1">
                <a:lumMod val="75000"/>
              </a:schemeClr>
            </a:solidFill>
          </a:ln>
        </p:spPr>
      </p:pic>
      <p:sp>
        <p:nvSpPr>
          <p:cNvPr id="4" name="Rectangle 3">
            <a:extLst>
              <a:ext uri="{FF2B5EF4-FFF2-40B4-BE49-F238E27FC236}">
                <a16:creationId xmlns:a16="http://schemas.microsoft.com/office/drawing/2014/main" id="{FE1B5D18-2283-4A99-BC8C-6AE59E60CAF4}"/>
              </a:ext>
            </a:extLst>
          </p:cNvPr>
          <p:cNvSpPr/>
          <p:nvPr/>
        </p:nvSpPr>
        <p:spPr>
          <a:xfrm>
            <a:off x="654050" y="1131257"/>
            <a:ext cx="2581541" cy="369332"/>
          </a:xfrm>
          <a:prstGeom prst="rect">
            <a:avLst/>
          </a:prstGeom>
        </p:spPr>
        <p:txBody>
          <a:bodyPr wrap="none">
            <a:spAutoFit/>
          </a:bodyPr>
          <a:lstStyle/>
          <a:p>
            <a:r>
              <a:rPr lang="en-SG" b="1" dirty="0"/>
              <a:t>Dashboard Main Sample </a:t>
            </a:r>
          </a:p>
        </p:txBody>
      </p:sp>
      <p:sp>
        <p:nvSpPr>
          <p:cNvPr id="10" name="Rectangle 9">
            <a:extLst>
              <a:ext uri="{FF2B5EF4-FFF2-40B4-BE49-F238E27FC236}">
                <a16:creationId xmlns:a16="http://schemas.microsoft.com/office/drawing/2014/main" id="{450CD471-982F-4272-ABC0-EECDEA9A7DDF}"/>
              </a:ext>
            </a:extLst>
          </p:cNvPr>
          <p:cNvSpPr/>
          <p:nvPr/>
        </p:nvSpPr>
        <p:spPr>
          <a:xfrm>
            <a:off x="595312" y="5919157"/>
            <a:ext cx="6506140" cy="2800767"/>
          </a:xfrm>
          <a:prstGeom prst="rect">
            <a:avLst/>
          </a:prstGeom>
        </p:spPr>
        <p:txBody>
          <a:bodyPr wrap="none">
            <a:spAutoFit/>
          </a:bodyPr>
          <a:lstStyle/>
          <a:p>
            <a:r>
              <a:rPr lang="en-SG" sz="1600" dirty="0"/>
              <a:t>There are basically three key charts made available on DoReMi’s Dashboard.</a:t>
            </a:r>
          </a:p>
          <a:p>
            <a:endParaRPr lang="en-SG" sz="1600" dirty="0"/>
          </a:p>
          <a:p>
            <a:pPr marL="342900" indent="-342900">
              <a:buAutoNum type="arabicParenR"/>
            </a:pPr>
            <a:r>
              <a:rPr lang="en-SG" sz="1600" dirty="0"/>
              <a:t>Sales Order Status </a:t>
            </a:r>
          </a:p>
          <a:p>
            <a:r>
              <a:rPr lang="en-SG" sz="1600" dirty="0"/>
              <a:t>        This provides a graphical indication of the number of orders</a:t>
            </a:r>
          </a:p>
          <a:p>
            <a:r>
              <a:rPr lang="en-SG" sz="1600" dirty="0"/>
              <a:t>        in various statuses.</a:t>
            </a:r>
          </a:p>
          <a:p>
            <a:pPr marL="342900" indent="-342900">
              <a:buAutoNum type="arabicParenR"/>
            </a:pPr>
            <a:endParaRPr lang="en-SG" sz="1600" dirty="0"/>
          </a:p>
          <a:p>
            <a:pPr marL="342900" indent="-342900">
              <a:buFont typeface="+mj-lt"/>
              <a:buAutoNum type="arabicParenR" startAt="2"/>
            </a:pPr>
            <a:r>
              <a:rPr lang="en-SG" sz="1600" dirty="0"/>
              <a:t>Bulk Order Status</a:t>
            </a:r>
            <a:br>
              <a:rPr lang="en-SG" sz="1600" dirty="0"/>
            </a:br>
            <a:r>
              <a:rPr lang="en-SG" sz="1600" dirty="0"/>
              <a:t>This is a graphical indication of bulk order versus non-bulk orders.</a:t>
            </a:r>
          </a:p>
          <a:p>
            <a:pPr marL="342900" indent="-342900">
              <a:buAutoNum type="arabicParenR" startAt="2"/>
            </a:pPr>
            <a:endParaRPr lang="en-SG" sz="1600" dirty="0"/>
          </a:p>
          <a:p>
            <a:pPr marL="342900" indent="-342900">
              <a:buAutoNum type="arabicParenR" startAt="2"/>
            </a:pPr>
            <a:r>
              <a:rPr lang="en-SG" sz="1600" dirty="0"/>
              <a:t>Sales versus Purchase (Dummy)  </a:t>
            </a:r>
          </a:p>
          <a:p>
            <a:r>
              <a:rPr lang="en-SG" sz="1600" dirty="0"/>
              <a:t>       </a:t>
            </a:r>
            <a:r>
              <a:rPr lang="en-SG" sz="1500" i="1" dirty="0">
                <a:solidFill>
                  <a:srgbClr val="0070C0"/>
                </a:solidFill>
              </a:rPr>
              <a:t>- This is not yet implemented. Will be included in phase 2.</a:t>
            </a:r>
          </a:p>
        </p:txBody>
      </p:sp>
    </p:spTree>
    <p:extLst>
      <p:ext uri="{BB962C8B-B14F-4D97-AF65-F5344CB8AC3E}">
        <p14:creationId xmlns:p14="http://schemas.microsoft.com/office/powerpoint/2010/main" val="2491494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5</a:t>
              </a:r>
            </a:p>
          </p:txBody>
        </p:sp>
      </p:grpSp>
      <p:pic>
        <p:nvPicPr>
          <p:cNvPr id="2" name="Picture 1">
            <a:extLst>
              <a:ext uri="{FF2B5EF4-FFF2-40B4-BE49-F238E27FC236}">
                <a16:creationId xmlns:a16="http://schemas.microsoft.com/office/drawing/2014/main" id="{CF4CD451-7C90-4E06-9FAE-0443034FB380}"/>
              </a:ext>
            </a:extLst>
          </p:cNvPr>
          <p:cNvPicPr>
            <a:picLocks noChangeAspect="1"/>
          </p:cNvPicPr>
          <p:nvPr/>
        </p:nvPicPr>
        <p:blipFill>
          <a:blip r:embed="rId3"/>
          <a:stretch>
            <a:fillRect/>
          </a:stretch>
        </p:blipFill>
        <p:spPr>
          <a:xfrm>
            <a:off x="1136650" y="2677058"/>
            <a:ext cx="5286374" cy="3660710"/>
          </a:xfrm>
          <a:prstGeom prst="rect">
            <a:avLst/>
          </a:prstGeom>
          <a:ln>
            <a:solidFill>
              <a:schemeClr val="bg1">
                <a:lumMod val="75000"/>
              </a:schemeClr>
            </a:solidFill>
          </a:ln>
        </p:spPr>
      </p:pic>
      <p:sp>
        <p:nvSpPr>
          <p:cNvPr id="9" name="Rectangle 8">
            <a:extLst>
              <a:ext uri="{FF2B5EF4-FFF2-40B4-BE49-F238E27FC236}">
                <a16:creationId xmlns:a16="http://schemas.microsoft.com/office/drawing/2014/main" id="{F85D73C1-8AAF-4C4A-B8E9-7D020A1ADE03}"/>
              </a:ext>
            </a:extLst>
          </p:cNvPr>
          <p:cNvSpPr/>
          <p:nvPr/>
        </p:nvSpPr>
        <p:spPr>
          <a:xfrm>
            <a:off x="1027112" y="1177306"/>
            <a:ext cx="5487988" cy="1323439"/>
          </a:xfrm>
          <a:prstGeom prst="rect">
            <a:avLst/>
          </a:prstGeom>
        </p:spPr>
        <p:txBody>
          <a:bodyPr wrap="square">
            <a:spAutoFit/>
          </a:bodyPr>
          <a:lstStyle/>
          <a:p>
            <a:r>
              <a:rPr lang="en-SG" sz="1600" dirty="0"/>
              <a:t>A user would not be able to view any functionality or feature that is not assigned to him or her. A message will be shown on the page indicating this. </a:t>
            </a:r>
            <a:r>
              <a:rPr lang="en-SG" sz="1600" b="1" i="1" dirty="0"/>
              <a:t>See Below.</a:t>
            </a:r>
          </a:p>
          <a:p>
            <a:endParaRPr lang="en-SG" sz="1600" b="1" i="1" dirty="0"/>
          </a:p>
          <a:p>
            <a:r>
              <a:rPr lang="en-SG" sz="1500" i="1" dirty="0">
                <a:solidFill>
                  <a:srgbClr val="0070C0"/>
                </a:solidFill>
              </a:rPr>
              <a:t>          Click the Back button to get back to the normal menu view.</a:t>
            </a:r>
          </a:p>
        </p:txBody>
      </p:sp>
      <p:pic>
        <p:nvPicPr>
          <p:cNvPr id="12" name="Picture 11">
            <a:extLst>
              <a:ext uri="{FF2B5EF4-FFF2-40B4-BE49-F238E27FC236}">
                <a16:creationId xmlns:a16="http://schemas.microsoft.com/office/drawing/2014/main" id="{523A3BBE-18C4-4137-8E37-07200E70CB43}"/>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1073150" y="2069604"/>
            <a:ext cx="371737" cy="371737"/>
          </a:xfrm>
          <a:prstGeom prst="rect">
            <a:avLst/>
          </a:prstGeom>
        </p:spPr>
      </p:pic>
    </p:spTree>
    <p:extLst>
      <p:ext uri="{BB962C8B-B14F-4D97-AF65-F5344CB8AC3E}">
        <p14:creationId xmlns:p14="http://schemas.microsoft.com/office/powerpoint/2010/main" val="1280442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6</a:t>
              </a:r>
            </a:p>
          </p:txBody>
        </p:sp>
      </p:grpSp>
      <p:grpSp>
        <p:nvGrpSpPr>
          <p:cNvPr id="5" name="Group 4">
            <a:extLst>
              <a:ext uri="{FF2B5EF4-FFF2-40B4-BE49-F238E27FC236}">
                <a16:creationId xmlns:a16="http://schemas.microsoft.com/office/drawing/2014/main" id="{6AAFDFDC-646C-4271-8382-218A500F9E94}"/>
              </a:ext>
            </a:extLst>
          </p:cNvPr>
          <p:cNvGrpSpPr/>
          <p:nvPr/>
        </p:nvGrpSpPr>
        <p:grpSpPr>
          <a:xfrm>
            <a:off x="1074738" y="1208493"/>
            <a:ext cx="6367462" cy="355600"/>
            <a:chOff x="1074738" y="1208493"/>
            <a:chExt cx="6367462" cy="355600"/>
          </a:xfrm>
        </p:grpSpPr>
        <p:pic>
          <p:nvPicPr>
            <p:cNvPr id="2" name="Picture 1">
              <a:extLst>
                <a:ext uri="{FF2B5EF4-FFF2-40B4-BE49-F238E27FC236}">
                  <a16:creationId xmlns:a16="http://schemas.microsoft.com/office/drawing/2014/main" id="{BF2EBA29-F3AC-4F07-82D5-614EE8D13F75}"/>
                </a:ext>
              </a:extLst>
            </p:cNvPr>
            <p:cNvPicPr>
              <a:picLocks noChangeAspect="1"/>
            </p:cNvPicPr>
            <p:nvPr/>
          </p:nvPicPr>
          <p:blipFill>
            <a:blip r:embed="rId3"/>
            <a:stretch>
              <a:fillRect/>
            </a:stretch>
          </p:blipFill>
          <p:spPr>
            <a:xfrm>
              <a:off x="1074738" y="1233893"/>
              <a:ext cx="6327774" cy="308479"/>
            </a:xfrm>
            <a:prstGeom prst="rect">
              <a:avLst/>
            </a:prstGeom>
          </p:spPr>
        </p:pic>
        <p:sp>
          <p:nvSpPr>
            <p:cNvPr id="9" name="Rectangle 8">
              <a:extLst>
                <a:ext uri="{FF2B5EF4-FFF2-40B4-BE49-F238E27FC236}">
                  <a16:creationId xmlns:a16="http://schemas.microsoft.com/office/drawing/2014/main" id="{01F09902-FB8E-4DEB-B968-0BA8E5B781C6}"/>
                </a:ext>
              </a:extLst>
            </p:cNvPr>
            <p:cNvSpPr/>
            <p:nvPr/>
          </p:nvSpPr>
          <p:spPr>
            <a:xfrm>
              <a:off x="5918200" y="1208493"/>
              <a:ext cx="1524000" cy="35560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10" name="Rectangle 9">
            <a:extLst>
              <a:ext uri="{FF2B5EF4-FFF2-40B4-BE49-F238E27FC236}">
                <a16:creationId xmlns:a16="http://schemas.microsoft.com/office/drawing/2014/main" id="{2D7DADF5-2FB9-4227-A87F-6BA99D195C08}"/>
              </a:ext>
            </a:extLst>
          </p:cNvPr>
          <p:cNvSpPr/>
          <p:nvPr/>
        </p:nvSpPr>
        <p:spPr>
          <a:xfrm>
            <a:off x="1074738" y="1656426"/>
            <a:ext cx="5487988" cy="4031873"/>
          </a:xfrm>
          <a:prstGeom prst="rect">
            <a:avLst/>
          </a:prstGeom>
        </p:spPr>
        <p:txBody>
          <a:bodyPr wrap="square">
            <a:spAutoFit/>
          </a:bodyPr>
          <a:lstStyle/>
          <a:p>
            <a:r>
              <a:rPr lang="en-SG" sz="1600" dirty="0"/>
              <a:t>To Sign out from the System, Click the User Profile Icon and select </a:t>
            </a:r>
            <a:r>
              <a:rPr lang="en-SG" sz="1600" b="1" dirty="0"/>
              <a:t>Sign Out </a:t>
            </a:r>
            <a:r>
              <a:rPr lang="en-SG" sz="1600" dirty="0"/>
              <a:t>link.</a:t>
            </a:r>
          </a:p>
          <a:p>
            <a:endParaRPr lang="en-SG" sz="1600" i="1" dirty="0">
              <a:solidFill>
                <a:srgbClr val="0070C0"/>
              </a:solidFill>
            </a:endParaRPr>
          </a:p>
          <a:p>
            <a:endParaRPr lang="en-SG" sz="1600" i="1" dirty="0">
              <a:solidFill>
                <a:srgbClr val="0070C0"/>
              </a:solidFill>
            </a:endParaRPr>
          </a:p>
          <a:p>
            <a:r>
              <a:rPr lang="en-SG" sz="1600" b="1" dirty="0">
                <a:solidFill>
                  <a:srgbClr val="0070C0"/>
                </a:solidFill>
              </a:rPr>
              <a:t>CUSTOMER MASTER</a:t>
            </a:r>
          </a:p>
          <a:p>
            <a:endParaRPr lang="en-SG" sz="1600" i="1" dirty="0">
              <a:solidFill>
                <a:srgbClr val="0070C0"/>
              </a:solidFill>
            </a:endParaRPr>
          </a:p>
          <a:p>
            <a:endParaRPr lang="en-SG" sz="1600" i="1" dirty="0">
              <a:solidFill>
                <a:srgbClr val="0070C0"/>
              </a:solidFill>
            </a:endParaRPr>
          </a:p>
          <a:p>
            <a:endParaRPr lang="en-SG" sz="1600" i="1" dirty="0">
              <a:solidFill>
                <a:srgbClr val="0070C0"/>
              </a:solidFill>
            </a:endParaRPr>
          </a:p>
          <a:p>
            <a:endParaRPr lang="en-SG" sz="1600" i="1" dirty="0">
              <a:solidFill>
                <a:srgbClr val="0070C0"/>
              </a:solidFill>
            </a:endParaRPr>
          </a:p>
          <a:p>
            <a:r>
              <a:rPr lang="en-SG" sz="1600" dirty="0"/>
              <a:t>The customer master contains the </a:t>
            </a:r>
          </a:p>
          <a:p>
            <a:r>
              <a:rPr lang="en-SG" sz="1600" dirty="0"/>
              <a:t>main customer account information data.</a:t>
            </a:r>
          </a:p>
          <a:p>
            <a:endParaRPr lang="en-SG" sz="1600" i="1" dirty="0">
              <a:solidFill>
                <a:srgbClr val="0070C0"/>
              </a:solidFill>
            </a:endParaRPr>
          </a:p>
          <a:p>
            <a:r>
              <a:rPr lang="en-SG" sz="1600" i="1" dirty="0">
                <a:solidFill>
                  <a:srgbClr val="0070C0"/>
                </a:solidFill>
              </a:rPr>
              <a:t>Only user that are assigned to maintain </a:t>
            </a:r>
          </a:p>
          <a:p>
            <a:r>
              <a:rPr lang="en-SG" sz="1600" i="1" dirty="0">
                <a:solidFill>
                  <a:srgbClr val="0070C0"/>
                </a:solidFill>
              </a:rPr>
              <a:t>the  customer master may add or update this records.</a:t>
            </a:r>
          </a:p>
          <a:p>
            <a:endParaRPr lang="en-SG" sz="1600" i="1" dirty="0">
              <a:solidFill>
                <a:srgbClr val="0070C0"/>
              </a:solidFill>
            </a:endParaRPr>
          </a:p>
          <a:p>
            <a:endParaRPr lang="en-SG" sz="1600" i="1" dirty="0">
              <a:solidFill>
                <a:srgbClr val="0070C0"/>
              </a:solidFill>
            </a:endParaRPr>
          </a:p>
        </p:txBody>
      </p:sp>
      <p:grpSp>
        <p:nvGrpSpPr>
          <p:cNvPr id="4" name="Group 3">
            <a:extLst>
              <a:ext uri="{FF2B5EF4-FFF2-40B4-BE49-F238E27FC236}">
                <a16:creationId xmlns:a16="http://schemas.microsoft.com/office/drawing/2014/main" id="{D832831D-31F1-40C6-AA82-861A2D8C98DD}"/>
              </a:ext>
            </a:extLst>
          </p:cNvPr>
          <p:cNvGrpSpPr/>
          <p:nvPr/>
        </p:nvGrpSpPr>
        <p:grpSpPr>
          <a:xfrm>
            <a:off x="4603750" y="2236613"/>
            <a:ext cx="2628900" cy="2544892"/>
            <a:chOff x="4603750" y="2236613"/>
            <a:chExt cx="2628900" cy="2544892"/>
          </a:xfrm>
        </p:grpSpPr>
        <p:pic>
          <p:nvPicPr>
            <p:cNvPr id="3" name="Picture 2">
              <a:extLst>
                <a:ext uri="{FF2B5EF4-FFF2-40B4-BE49-F238E27FC236}">
                  <a16:creationId xmlns:a16="http://schemas.microsoft.com/office/drawing/2014/main" id="{364C7C9A-0CF5-40EE-B13E-E7F5935751A8}"/>
                </a:ext>
              </a:extLst>
            </p:cNvPr>
            <p:cNvPicPr>
              <a:picLocks noChangeAspect="1"/>
            </p:cNvPicPr>
            <p:nvPr/>
          </p:nvPicPr>
          <p:blipFill>
            <a:blip r:embed="rId4"/>
            <a:stretch>
              <a:fillRect/>
            </a:stretch>
          </p:blipFill>
          <p:spPr>
            <a:xfrm>
              <a:off x="4603750" y="2236613"/>
              <a:ext cx="2628900" cy="2486025"/>
            </a:xfrm>
            <a:prstGeom prst="rect">
              <a:avLst/>
            </a:prstGeom>
            <a:ln>
              <a:solidFill>
                <a:schemeClr val="bg1">
                  <a:lumMod val="75000"/>
                </a:schemeClr>
              </a:solidFill>
            </a:ln>
          </p:spPr>
        </p:pic>
        <p:sp>
          <p:nvSpPr>
            <p:cNvPr id="12" name="Rectangle 11">
              <a:extLst>
                <a:ext uri="{FF2B5EF4-FFF2-40B4-BE49-F238E27FC236}">
                  <a16:creationId xmlns:a16="http://schemas.microsoft.com/office/drawing/2014/main" id="{0AAF2B87-FD53-4C3D-9F6E-4C58D529F7F8}"/>
                </a:ext>
              </a:extLst>
            </p:cNvPr>
            <p:cNvSpPr/>
            <p:nvPr/>
          </p:nvSpPr>
          <p:spPr>
            <a:xfrm>
              <a:off x="6311900" y="4356100"/>
              <a:ext cx="908050" cy="425405"/>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pic>
        <p:nvPicPr>
          <p:cNvPr id="7" name="Picture 6">
            <a:extLst>
              <a:ext uri="{FF2B5EF4-FFF2-40B4-BE49-F238E27FC236}">
                <a16:creationId xmlns:a16="http://schemas.microsoft.com/office/drawing/2014/main" id="{8D379558-5688-4D5D-9065-FB47FFE816DC}"/>
              </a:ext>
            </a:extLst>
          </p:cNvPr>
          <p:cNvPicPr>
            <a:picLocks noChangeAspect="1"/>
          </p:cNvPicPr>
          <p:nvPr/>
        </p:nvPicPr>
        <p:blipFill>
          <a:blip r:embed="rId5"/>
          <a:stretch>
            <a:fillRect/>
          </a:stretch>
        </p:blipFill>
        <p:spPr>
          <a:xfrm>
            <a:off x="1074738" y="3142076"/>
            <a:ext cx="2000250" cy="533400"/>
          </a:xfrm>
          <a:prstGeom prst="rect">
            <a:avLst/>
          </a:prstGeom>
          <a:ln>
            <a:solidFill>
              <a:schemeClr val="bg1">
                <a:lumMod val="75000"/>
              </a:schemeClr>
            </a:solidFill>
          </a:ln>
        </p:spPr>
      </p:pic>
      <p:pic>
        <p:nvPicPr>
          <p:cNvPr id="15" name="Picture 14">
            <a:extLst>
              <a:ext uri="{FF2B5EF4-FFF2-40B4-BE49-F238E27FC236}">
                <a16:creationId xmlns:a16="http://schemas.microsoft.com/office/drawing/2014/main" id="{4EBB18F4-FFA3-463A-8735-02AA5836CC5F}"/>
              </a:ext>
            </a:extLst>
          </p:cNvPr>
          <p:cNvPicPr>
            <a:picLocks noChangeAspect="1"/>
          </p:cNvPicPr>
          <p:nvPr/>
        </p:nvPicPr>
        <p:blipFill>
          <a:blip r:embed="rId6"/>
          <a:stretch>
            <a:fillRect/>
          </a:stretch>
        </p:blipFill>
        <p:spPr>
          <a:xfrm>
            <a:off x="1283494" y="5620799"/>
            <a:ext cx="5910262" cy="2963272"/>
          </a:xfrm>
          <a:prstGeom prst="rect">
            <a:avLst/>
          </a:prstGeom>
          <a:ln>
            <a:solidFill>
              <a:schemeClr val="bg1">
                <a:lumMod val="75000"/>
              </a:schemeClr>
            </a:solidFill>
          </a:ln>
        </p:spPr>
      </p:pic>
      <p:cxnSp>
        <p:nvCxnSpPr>
          <p:cNvPr id="16" name="Straight Arrow Connector 15">
            <a:extLst>
              <a:ext uri="{FF2B5EF4-FFF2-40B4-BE49-F238E27FC236}">
                <a16:creationId xmlns:a16="http://schemas.microsoft.com/office/drawing/2014/main" id="{92467E86-672A-4384-A30E-57A3C879B6A7}"/>
              </a:ext>
            </a:extLst>
          </p:cNvPr>
          <p:cNvCxnSpPr>
            <a:cxnSpLocks/>
            <a:stCxn id="17" idx="0"/>
            <a:endCxn id="12" idx="2"/>
          </p:cNvCxnSpPr>
          <p:nvPr/>
        </p:nvCxnSpPr>
        <p:spPr>
          <a:xfrm flipV="1">
            <a:off x="6484937" y="4781505"/>
            <a:ext cx="280988" cy="459332"/>
          </a:xfrm>
          <a:prstGeom prst="straightConnector1">
            <a:avLst/>
          </a:prstGeom>
          <a:ln w="127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A1CAF705-70F2-42CB-B6D1-AE7F1E381E8A}"/>
              </a:ext>
            </a:extLst>
          </p:cNvPr>
          <p:cNvSpPr/>
          <p:nvPr/>
        </p:nvSpPr>
        <p:spPr>
          <a:xfrm>
            <a:off x="5600861" y="5240837"/>
            <a:ext cx="1768151" cy="307777"/>
          </a:xfrm>
          <a:prstGeom prst="rect">
            <a:avLst/>
          </a:prstGeom>
        </p:spPr>
        <p:txBody>
          <a:bodyPr wrap="square">
            <a:spAutoFit/>
          </a:bodyPr>
          <a:lstStyle/>
          <a:p>
            <a:r>
              <a:rPr lang="en-SG" sz="1400" b="1" dirty="0"/>
              <a:t>Sign Out  </a:t>
            </a:r>
            <a:r>
              <a:rPr lang="en-SG" sz="1400" dirty="0"/>
              <a:t>Button</a:t>
            </a:r>
          </a:p>
        </p:txBody>
      </p:sp>
    </p:spTree>
    <p:extLst>
      <p:ext uri="{BB962C8B-B14F-4D97-AF65-F5344CB8AC3E}">
        <p14:creationId xmlns:p14="http://schemas.microsoft.com/office/powerpoint/2010/main" val="3853928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7</a:t>
              </a:r>
            </a:p>
          </p:txBody>
        </p:sp>
      </p:grpSp>
      <p:pic>
        <p:nvPicPr>
          <p:cNvPr id="2" name="Picture 1">
            <a:extLst>
              <a:ext uri="{FF2B5EF4-FFF2-40B4-BE49-F238E27FC236}">
                <a16:creationId xmlns:a16="http://schemas.microsoft.com/office/drawing/2014/main" id="{C261FD82-1614-4090-B4F6-A46F25844931}"/>
              </a:ext>
            </a:extLst>
          </p:cNvPr>
          <p:cNvPicPr>
            <a:picLocks noChangeAspect="1"/>
          </p:cNvPicPr>
          <p:nvPr/>
        </p:nvPicPr>
        <p:blipFill>
          <a:blip r:embed="rId3"/>
          <a:stretch>
            <a:fillRect/>
          </a:stretch>
        </p:blipFill>
        <p:spPr>
          <a:xfrm>
            <a:off x="859069" y="1344359"/>
            <a:ext cx="6543443" cy="1271841"/>
          </a:xfrm>
          <a:prstGeom prst="rect">
            <a:avLst/>
          </a:prstGeom>
          <a:ln>
            <a:solidFill>
              <a:schemeClr val="bg1">
                <a:lumMod val="75000"/>
              </a:schemeClr>
            </a:solidFill>
          </a:ln>
        </p:spPr>
      </p:pic>
      <p:sp>
        <p:nvSpPr>
          <p:cNvPr id="9" name="Rectangle 8">
            <a:extLst>
              <a:ext uri="{FF2B5EF4-FFF2-40B4-BE49-F238E27FC236}">
                <a16:creationId xmlns:a16="http://schemas.microsoft.com/office/drawing/2014/main" id="{58B1BAA9-1D3A-4927-9BF2-03AC21FE5240}"/>
              </a:ext>
            </a:extLst>
          </p:cNvPr>
          <p:cNvSpPr/>
          <p:nvPr/>
        </p:nvSpPr>
        <p:spPr>
          <a:xfrm>
            <a:off x="859068" y="3035233"/>
            <a:ext cx="5487988" cy="3046988"/>
          </a:xfrm>
          <a:prstGeom prst="rect">
            <a:avLst/>
          </a:prstGeom>
        </p:spPr>
        <p:txBody>
          <a:bodyPr wrap="square">
            <a:spAutoFit/>
          </a:bodyPr>
          <a:lstStyle/>
          <a:p>
            <a:r>
              <a:rPr lang="en-SG" sz="1600" b="1" dirty="0"/>
              <a:t>EDIT AN EXISTING CUSTOMER RECORD</a:t>
            </a:r>
          </a:p>
          <a:p>
            <a:endParaRPr lang="en-SG" sz="1600" dirty="0"/>
          </a:p>
          <a:p>
            <a:r>
              <a:rPr lang="en-SG" sz="1600" dirty="0"/>
              <a:t>To edit an existing customer record, select a record from the list of records on the customer master screen.</a:t>
            </a:r>
          </a:p>
          <a:p>
            <a:endParaRPr lang="en-SG" sz="1600" dirty="0"/>
          </a:p>
          <a:p>
            <a:r>
              <a:rPr lang="en-SG" sz="1600" dirty="0"/>
              <a:t>Click the pencil icon. A dialog pops up </a:t>
            </a:r>
          </a:p>
          <a:p>
            <a:r>
              <a:rPr lang="en-SG" sz="1600" dirty="0"/>
              <a:t>With the data fields that you may amend.</a:t>
            </a:r>
          </a:p>
          <a:p>
            <a:endParaRPr lang="en-SG" sz="1600" dirty="0"/>
          </a:p>
          <a:p>
            <a:r>
              <a:rPr lang="en-SG" sz="1600" dirty="0"/>
              <a:t>Make the changes required and click the</a:t>
            </a:r>
          </a:p>
          <a:p>
            <a:r>
              <a:rPr lang="en-SG" sz="1600" dirty="0"/>
              <a:t>Save </a:t>
            </a:r>
            <a:r>
              <a:rPr lang="en-SG" sz="1600" b="1" dirty="0"/>
              <a:t>button </a:t>
            </a:r>
            <a:r>
              <a:rPr lang="en-SG" sz="1600" dirty="0"/>
              <a:t>to save the changes.</a:t>
            </a:r>
          </a:p>
          <a:p>
            <a:endParaRPr lang="en-SG" sz="1600" dirty="0"/>
          </a:p>
          <a:p>
            <a:endParaRPr lang="en-SG" sz="1600" i="1" dirty="0">
              <a:solidFill>
                <a:srgbClr val="0070C0"/>
              </a:solidFill>
            </a:endParaRPr>
          </a:p>
        </p:txBody>
      </p:sp>
      <p:grpSp>
        <p:nvGrpSpPr>
          <p:cNvPr id="4" name="Group 3">
            <a:extLst>
              <a:ext uri="{FF2B5EF4-FFF2-40B4-BE49-F238E27FC236}">
                <a16:creationId xmlns:a16="http://schemas.microsoft.com/office/drawing/2014/main" id="{74EAF25A-A488-4EAE-8B9F-594142D7D72F}"/>
              </a:ext>
            </a:extLst>
          </p:cNvPr>
          <p:cNvGrpSpPr/>
          <p:nvPr/>
        </p:nvGrpSpPr>
        <p:grpSpPr>
          <a:xfrm>
            <a:off x="5544340" y="3946548"/>
            <a:ext cx="1605433" cy="589751"/>
            <a:chOff x="5544340" y="3946548"/>
            <a:chExt cx="1605433" cy="589751"/>
          </a:xfrm>
        </p:grpSpPr>
        <p:pic>
          <p:nvPicPr>
            <p:cNvPr id="3" name="Picture 2">
              <a:extLst>
                <a:ext uri="{FF2B5EF4-FFF2-40B4-BE49-F238E27FC236}">
                  <a16:creationId xmlns:a16="http://schemas.microsoft.com/office/drawing/2014/main" id="{199BC7CA-ACE1-4E78-8C51-C8E6F0D6D181}"/>
                </a:ext>
              </a:extLst>
            </p:cNvPr>
            <p:cNvPicPr>
              <a:picLocks noChangeAspect="1"/>
            </p:cNvPicPr>
            <p:nvPr/>
          </p:nvPicPr>
          <p:blipFill>
            <a:blip r:embed="rId4"/>
            <a:stretch>
              <a:fillRect/>
            </a:stretch>
          </p:blipFill>
          <p:spPr>
            <a:xfrm>
              <a:off x="5544340" y="3946548"/>
              <a:ext cx="1605433" cy="589751"/>
            </a:xfrm>
            <a:prstGeom prst="rect">
              <a:avLst/>
            </a:prstGeom>
            <a:ln>
              <a:solidFill>
                <a:schemeClr val="bg1">
                  <a:lumMod val="75000"/>
                </a:schemeClr>
              </a:solidFill>
            </a:ln>
          </p:spPr>
        </p:pic>
        <p:sp>
          <p:nvSpPr>
            <p:cNvPr id="10" name="Rectangle 9">
              <a:extLst>
                <a:ext uri="{FF2B5EF4-FFF2-40B4-BE49-F238E27FC236}">
                  <a16:creationId xmlns:a16="http://schemas.microsoft.com/office/drawing/2014/main" id="{683F96D8-BE7B-482D-A1A9-1219D89686E8}"/>
                </a:ext>
              </a:extLst>
            </p:cNvPr>
            <p:cNvSpPr/>
            <p:nvPr/>
          </p:nvSpPr>
          <p:spPr>
            <a:xfrm>
              <a:off x="6165403" y="4038223"/>
              <a:ext cx="388706" cy="4064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pic>
        <p:nvPicPr>
          <p:cNvPr id="5" name="Picture 4">
            <a:extLst>
              <a:ext uri="{FF2B5EF4-FFF2-40B4-BE49-F238E27FC236}">
                <a16:creationId xmlns:a16="http://schemas.microsoft.com/office/drawing/2014/main" id="{C8CD7FCC-36C9-4E51-8C17-FFCC2A64FF02}"/>
              </a:ext>
            </a:extLst>
          </p:cNvPr>
          <p:cNvPicPr>
            <a:picLocks noChangeAspect="1"/>
          </p:cNvPicPr>
          <p:nvPr/>
        </p:nvPicPr>
        <p:blipFill>
          <a:blip r:embed="rId5"/>
          <a:stretch>
            <a:fillRect/>
          </a:stretch>
        </p:blipFill>
        <p:spPr>
          <a:xfrm>
            <a:off x="4353726" y="4838632"/>
            <a:ext cx="2796047" cy="4621702"/>
          </a:xfrm>
          <a:prstGeom prst="rect">
            <a:avLst/>
          </a:prstGeom>
          <a:ln>
            <a:solidFill>
              <a:schemeClr val="bg1">
                <a:lumMod val="75000"/>
              </a:schemeClr>
            </a:solidFill>
          </a:ln>
        </p:spPr>
      </p:pic>
      <p:sp>
        <p:nvSpPr>
          <p:cNvPr id="12" name="Rectangle 11">
            <a:extLst>
              <a:ext uri="{FF2B5EF4-FFF2-40B4-BE49-F238E27FC236}">
                <a16:creationId xmlns:a16="http://schemas.microsoft.com/office/drawing/2014/main" id="{3FD06750-ED65-402A-B4DD-B74E7950EA54}"/>
              </a:ext>
            </a:extLst>
          </p:cNvPr>
          <p:cNvSpPr/>
          <p:nvPr/>
        </p:nvSpPr>
        <p:spPr>
          <a:xfrm>
            <a:off x="1538476" y="5966601"/>
            <a:ext cx="2815250" cy="2308324"/>
          </a:xfrm>
          <a:prstGeom prst="rect">
            <a:avLst/>
          </a:prstGeom>
        </p:spPr>
        <p:txBody>
          <a:bodyPr wrap="square">
            <a:spAutoFit/>
          </a:bodyPr>
          <a:lstStyle/>
          <a:p>
            <a:r>
              <a:rPr lang="en-SG" sz="1600" dirty="0"/>
              <a:t>The unique identifier for each customer record is the customer’s email address.</a:t>
            </a:r>
          </a:p>
          <a:p>
            <a:endParaRPr lang="en-SG" sz="1600" dirty="0"/>
          </a:p>
          <a:p>
            <a:r>
              <a:rPr lang="en-SG" sz="1600" dirty="0"/>
              <a:t>However, the system does have an internal customer number that is use for internal tracking purposes only.</a:t>
            </a:r>
          </a:p>
          <a:p>
            <a:endParaRPr lang="en-SG" sz="1600" dirty="0"/>
          </a:p>
        </p:txBody>
      </p:sp>
      <p:cxnSp>
        <p:nvCxnSpPr>
          <p:cNvPr id="15" name="Straight Arrow Connector 14">
            <a:extLst>
              <a:ext uri="{FF2B5EF4-FFF2-40B4-BE49-F238E27FC236}">
                <a16:creationId xmlns:a16="http://schemas.microsoft.com/office/drawing/2014/main" id="{4032C2D3-9A41-4DBA-9D98-E0FCD966F2FC}"/>
              </a:ext>
            </a:extLst>
          </p:cNvPr>
          <p:cNvCxnSpPr>
            <a:cxnSpLocks/>
            <a:stCxn id="16" idx="2"/>
          </p:cNvCxnSpPr>
          <p:nvPr/>
        </p:nvCxnSpPr>
        <p:spPr>
          <a:xfrm flipH="1">
            <a:off x="6347058" y="3470352"/>
            <a:ext cx="476721" cy="567871"/>
          </a:xfrm>
          <a:prstGeom prst="straightConnector1">
            <a:avLst/>
          </a:prstGeom>
          <a:ln w="127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83FB9233-78FA-4502-9A61-5C8C0E2C6FFC}"/>
              </a:ext>
            </a:extLst>
          </p:cNvPr>
          <p:cNvSpPr/>
          <p:nvPr/>
        </p:nvSpPr>
        <p:spPr>
          <a:xfrm>
            <a:off x="6317326" y="3162575"/>
            <a:ext cx="1012906" cy="307777"/>
          </a:xfrm>
          <a:prstGeom prst="rect">
            <a:avLst/>
          </a:prstGeom>
        </p:spPr>
        <p:txBody>
          <a:bodyPr wrap="none">
            <a:spAutoFit/>
          </a:bodyPr>
          <a:lstStyle/>
          <a:p>
            <a:r>
              <a:rPr lang="en-SG" sz="1400" b="1" dirty="0"/>
              <a:t>Edit </a:t>
            </a:r>
            <a:r>
              <a:rPr lang="en-SG" sz="1400" dirty="0"/>
              <a:t>Button</a:t>
            </a:r>
          </a:p>
        </p:txBody>
      </p:sp>
      <p:pic>
        <p:nvPicPr>
          <p:cNvPr id="18" name="Picture 17">
            <a:extLst>
              <a:ext uri="{FF2B5EF4-FFF2-40B4-BE49-F238E27FC236}">
                <a16:creationId xmlns:a16="http://schemas.microsoft.com/office/drawing/2014/main" id="{CCB618A2-35C4-4F91-B8EA-A2D9E0C133AC}"/>
              </a:ext>
            </a:extLst>
          </p:cNvPr>
          <p:cNvPicPr>
            <a:picLocks noChangeAspect="1"/>
          </p:cNvPicPr>
          <p:nvPr/>
        </p:nvPicPr>
        <p:blipFill>
          <a:blip r:embed="rId6"/>
          <a:stretch>
            <a:fillRect/>
          </a:stretch>
        </p:blipFill>
        <p:spPr>
          <a:xfrm>
            <a:off x="859068" y="7008185"/>
            <a:ext cx="489211" cy="489211"/>
          </a:xfrm>
          <a:prstGeom prst="rect">
            <a:avLst/>
          </a:prstGeom>
        </p:spPr>
      </p:pic>
    </p:spTree>
    <p:extLst>
      <p:ext uri="{BB962C8B-B14F-4D97-AF65-F5344CB8AC3E}">
        <p14:creationId xmlns:p14="http://schemas.microsoft.com/office/powerpoint/2010/main" val="3081111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8</a:t>
              </a:r>
            </a:p>
          </p:txBody>
        </p:sp>
      </p:grpSp>
      <p:sp>
        <p:nvSpPr>
          <p:cNvPr id="7" name="Rectangle 6">
            <a:extLst>
              <a:ext uri="{FF2B5EF4-FFF2-40B4-BE49-F238E27FC236}">
                <a16:creationId xmlns:a16="http://schemas.microsoft.com/office/drawing/2014/main" id="{D8ABB8F6-2915-4D9E-98D0-1FA693AD288C}"/>
              </a:ext>
            </a:extLst>
          </p:cNvPr>
          <p:cNvSpPr/>
          <p:nvPr/>
        </p:nvSpPr>
        <p:spPr>
          <a:xfrm>
            <a:off x="935268" y="1209215"/>
            <a:ext cx="4386032" cy="3293209"/>
          </a:xfrm>
          <a:prstGeom prst="rect">
            <a:avLst/>
          </a:prstGeom>
        </p:spPr>
        <p:txBody>
          <a:bodyPr wrap="square">
            <a:spAutoFit/>
          </a:bodyPr>
          <a:lstStyle/>
          <a:p>
            <a:r>
              <a:rPr lang="en-SG" sz="1600" b="1" dirty="0"/>
              <a:t>ADD  A NEW CUSTOMER RECORD</a:t>
            </a:r>
          </a:p>
          <a:p>
            <a:endParaRPr lang="en-SG" sz="1600" dirty="0"/>
          </a:p>
          <a:p>
            <a:r>
              <a:rPr lang="en-SG" sz="1600" dirty="0"/>
              <a:t>To add a new customer record, click the “+” icon on the top bar of the customer master listing.</a:t>
            </a:r>
          </a:p>
          <a:p>
            <a:endParaRPr lang="en-SG" sz="1600" dirty="0"/>
          </a:p>
          <a:p>
            <a:r>
              <a:rPr lang="en-SG" sz="1600" dirty="0"/>
              <a:t>Enter the required data into the customer form</a:t>
            </a:r>
          </a:p>
          <a:p>
            <a:r>
              <a:rPr lang="en-SG" sz="1600" dirty="0"/>
              <a:t>And click the </a:t>
            </a:r>
            <a:r>
              <a:rPr lang="en-SG" sz="1600" b="1" dirty="0"/>
              <a:t>Save </a:t>
            </a:r>
            <a:r>
              <a:rPr lang="en-SG" sz="1600" dirty="0"/>
              <a:t>button to update the record.</a:t>
            </a:r>
          </a:p>
          <a:p>
            <a:endParaRPr lang="en-SG" sz="1600" dirty="0"/>
          </a:p>
          <a:p>
            <a:r>
              <a:rPr lang="en-SG" sz="1600" dirty="0"/>
              <a:t>Click the </a:t>
            </a:r>
            <a:r>
              <a:rPr lang="en-SG" sz="1600" b="1" dirty="0"/>
              <a:t>Cancel</a:t>
            </a:r>
            <a:r>
              <a:rPr lang="en-SG" sz="1600" dirty="0"/>
              <a:t> button if you do </a:t>
            </a:r>
          </a:p>
          <a:p>
            <a:r>
              <a:rPr lang="en-SG" sz="1600" dirty="0"/>
              <a:t>not wish to save the record.</a:t>
            </a:r>
          </a:p>
          <a:p>
            <a:endParaRPr lang="en-SG" sz="1600" dirty="0"/>
          </a:p>
          <a:p>
            <a:endParaRPr lang="en-SG" sz="1600" dirty="0"/>
          </a:p>
          <a:p>
            <a:endParaRPr lang="en-SG" sz="1600" i="1" dirty="0">
              <a:solidFill>
                <a:srgbClr val="0070C0"/>
              </a:solidFill>
            </a:endParaRPr>
          </a:p>
        </p:txBody>
      </p:sp>
      <p:grpSp>
        <p:nvGrpSpPr>
          <p:cNvPr id="9" name="Group 8">
            <a:extLst>
              <a:ext uri="{FF2B5EF4-FFF2-40B4-BE49-F238E27FC236}">
                <a16:creationId xmlns:a16="http://schemas.microsoft.com/office/drawing/2014/main" id="{C7E11E5B-A859-4C07-B669-5F64D9B41CBC}"/>
              </a:ext>
            </a:extLst>
          </p:cNvPr>
          <p:cNvGrpSpPr/>
          <p:nvPr/>
        </p:nvGrpSpPr>
        <p:grpSpPr>
          <a:xfrm>
            <a:off x="5445356" y="2266069"/>
            <a:ext cx="1605433" cy="589751"/>
            <a:chOff x="5544340" y="3946548"/>
            <a:chExt cx="1605433" cy="589751"/>
          </a:xfrm>
        </p:grpSpPr>
        <p:pic>
          <p:nvPicPr>
            <p:cNvPr id="10" name="Picture 9">
              <a:extLst>
                <a:ext uri="{FF2B5EF4-FFF2-40B4-BE49-F238E27FC236}">
                  <a16:creationId xmlns:a16="http://schemas.microsoft.com/office/drawing/2014/main" id="{2A1CABDC-759B-4FDD-BF6C-EE50905A63EF}"/>
                </a:ext>
              </a:extLst>
            </p:cNvPr>
            <p:cNvPicPr>
              <a:picLocks noChangeAspect="1"/>
            </p:cNvPicPr>
            <p:nvPr/>
          </p:nvPicPr>
          <p:blipFill>
            <a:blip r:embed="rId3"/>
            <a:stretch>
              <a:fillRect/>
            </a:stretch>
          </p:blipFill>
          <p:spPr>
            <a:xfrm>
              <a:off x="5544340" y="3946548"/>
              <a:ext cx="1605433" cy="589751"/>
            </a:xfrm>
            <a:prstGeom prst="rect">
              <a:avLst/>
            </a:prstGeom>
            <a:ln>
              <a:solidFill>
                <a:schemeClr val="bg1">
                  <a:lumMod val="75000"/>
                </a:schemeClr>
              </a:solidFill>
            </a:ln>
          </p:spPr>
        </p:pic>
        <p:sp>
          <p:nvSpPr>
            <p:cNvPr id="12" name="Rectangle 11">
              <a:extLst>
                <a:ext uri="{FF2B5EF4-FFF2-40B4-BE49-F238E27FC236}">
                  <a16:creationId xmlns:a16="http://schemas.microsoft.com/office/drawing/2014/main" id="{9A5E2C1F-F986-4267-A90C-3317289B3E9C}"/>
                </a:ext>
              </a:extLst>
            </p:cNvPr>
            <p:cNvSpPr/>
            <p:nvPr/>
          </p:nvSpPr>
          <p:spPr>
            <a:xfrm>
              <a:off x="5619303" y="4038223"/>
              <a:ext cx="388706" cy="4064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pic>
        <p:nvPicPr>
          <p:cNvPr id="2" name="Picture 1">
            <a:extLst>
              <a:ext uri="{FF2B5EF4-FFF2-40B4-BE49-F238E27FC236}">
                <a16:creationId xmlns:a16="http://schemas.microsoft.com/office/drawing/2014/main" id="{05387239-DC40-4D39-BDF2-D03872FA61FA}"/>
              </a:ext>
            </a:extLst>
          </p:cNvPr>
          <p:cNvPicPr>
            <a:picLocks noChangeAspect="1"/>
          </p:cNvPicPr>
          <p:nvPr/>
        </p:nvPicPr>
        <p:blipFill>
          <a:blip r:embed="rId4"/>
          <a:stretch>
            <a:fillRect/>
          </a:stretch>
        </p:blipFill>
        <p:spPr>
          <a:xfrm>
            <a:off x="4113367" y="3103436"/>
            <a:ext cx="2937422" cy="5014028"/>
          </a:xfrm>
          <a:prstGeom prst="rect">
            <a:avLst/>
          </a:prstGeom>
          <a:ln>
            <a:solidFill>
              <a:schemeClr val="bg1">
                <a:lumMod val="75000"/>
              </a:schemeClr>
            </a:solidFill>
          </a:ln>
        </p:spPr>
      </p:pic>
      <p:sp>
        <p:nvSpPr>
          <p:cNvPr id="15" name="Rectangle 14">
            <a:extLst>
              <a:ext uri="{FF2B5EF4-FFF2-40B4-BE49-F238E27FC236}">
                <a16:creationId xmlns:a16="http://schemas.microsoft.com/office/drawing/2014/main" id="{83D86E98-4DF4-452D-B224-DEC1D8B9E6A6}"/>
              </a:ext>
            </a:extLst>
          </p:cNvPr>
          <p:cNvSpPr/>
          <p:nvPr/>
        </p:nvSpPr>
        <p:spPr>
          <a:xfrm>
            <a:off x="4382756" y="7698364"/>
            <a:ext cx="1037200" cy="4064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6" name="Straight Arrow Connector 15">
            <a:extLst>
              <a:ext uri="{FF2B5EF4-FFF2-40B4-BE49-F238E27FC236}">
                <a16:creationId xmlns:a16="http://schemas.microsoft.com/office/drawing/2014/main" id="{805D0DCE-813D-4FEA-9C36-8E62C631A3B6}"/>
              </a:ext>
            </a:extLst>
          </p:cNvPr>
          <p:cNvCxnSpPr>
            <a:cxnSpLocks/>
            <a:stCxn id="17" idx="2"/>
          </p:cNvCxnSpPr>
          <p:nvPr/>
        </p:nvCxnSpPr>
        <p:spPr>
          <a:xfrm>
            <a:off x="3291462" y="7610144"/>
            <a:ext cx="1091294" cy="314656"/>
          </a:xfrm>
          <a:prstGeom prst="straightConnector1">
            <a:avLst/>
          </a:prstGeom>
          <a:ln w="127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16B97026-5E47-43CC-9A9E-89F1D3B9B54A}"/>
              </a:ext>
            </a:extLst>
          </p:cNvPr>
          <p:cNvSpPr/>
          <p:nvPr/>
        </p:nvSpPr>
        <p:spPr>
          <a:xfrm>
            <a:off x="2751923" y="7302367"/>
            <a:ext cx="1079078" cy="307777"/>
          </a:xfrm>
          <a:prstGeom prst="rect">
            <a:avLst/>
          </a:prstGeom>
        </p:spPr>
        <p:txBody>
          <a:bodyPr wrap="none">
            <a:spAutoFit/>
          </a:bodyPr>
          <a:lstStyle/>
          <a:p>
            <a:r>
              <a:rPr lang="en-SG" sz="1400" b="1" dirty="0"/>
              <a:t>Save </a:t>
            </a:r>
            <a:r>
              <a:rPr lang="en-SG" sz="1400" dirty="0"/>
              <a:t>Button</a:t>
            </a:r>
          </a:p>
        </p:txBody>
      </p:sp>
      <p:sp>
        <p:nvSpPr>
          <p:cNvPr id="18" name="Rectangle 17">
            <a:extLst>
              <a:ext uri="{FF2B5EF4-FFF2-40B4-BE49-F238E27FC236}">
                <a16:creationId xmlns:a16="http://schemas.microsoft.com/office/drawing/2014/main" id="{F31E7234-90F9-48FD-A24D-24001BCD8646}"/>
              </a:ext>
            </a:extLst>
          </p:cNvPr>
          <p:cNvSpPr/>
          <p:nvPr/>
        </p:nvSpPr>
        <p:spPr>
          <a:xfrm>
            <a:off x="5986240" y="1229531"/>
            <a:ext cx="1501565" cy="307777"/>
          </a:xfrm>
          <a:prstGeom prst="rect">
            <a:avLst/>
          </a:prstGeom>
        </p:spPr>
        <p:txBody>
          <a:bodyPr wrap="none">
            <a:spAutoFit/>
          </a:bodyPr>
          <a:lstStyle/>
          <a:p>
            <a:r>
              <a:rPr lang="en-SG" sz="1400" b="1" dirty="0"/>
              <a:t>Add New “+”</a:t>
            </a:r>
            <a:r>
              <a:rPr lang="en-SG" sz="1400" dirty="0"/>
              <a:t> Icon</a:t>
            </a:r>
          </a:p>
        </p:txBody>
      </p:sp>
      <p:cxnSp>
        <p:nvCxnSpPr>
          <p:cNvPr id="19" name="Straight Arrow Connector 18">
            <a:extLst>
              <a:ext uri="{FF2B5EF4-FFF2-40B4-BE49-F238E27FC236}">
                <a16:creationId xmlns:a16="http://schemas.microsoft.com/office/drawing/2014/main" id="{4C9F4B9D-6330-4246-AAE5-8FC0DE004461}"/>
              </a:ext>
            </a:extLst>
          </p:cNvPr>
          <p:cNvCxnSpPr>
            <a:cxnSpLocks/>
            <a:stCxn id="18" idx="1"/>
            <a:endCxn id="12" idx="0"/>
          </p:cNvCxnSpPr>
          <p:nvPr/>
        </p:nvCxnSpPr>
        <p:spPr>
          <a:xfrm flipH="1">
            <a:off x="5714672" y="1383420"/>
            <a:ext cx="271568" cy="974324"/>
          </a:xfrm>
          <a:prstGeom prst="straightConnector1">
            <a:avLst/>
          </a:prstGeom>
          <a:ln w="127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7112212"/>
      </p:ext>
    </p:extLst>
  </p:cSld>
  <p:clrMapOvr>
    <a:masterClrMapping/>
  </p:clrMapOvr>
</p:sld>
</file>

<file path=ppt/theme/theme1.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531</TotalTime>
  <Words>1864</Words>
  <Application>Microsoft Office PowerPoint</Application>
  <PresentationFormat>Custom</PresentationFormat>
  <Paragraphs>249</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Times New Roman</vt:lpstr>
      <vt:lpstr>Default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chadng</dc:creator>
  <cp:lastModifiedBy>Chad Ng</cp:lastModifiedBy>
  <cp:revision>90</cp:revision>
  <dcterms:created xsi:type="dcterms:W3CDTF">2019-03-10T02:50:25Z</dcterms:created>
  <dcterms:modified xsi:type="dcterms:W3CDTF">2019-03-10T14:30:47Z</dcterms:modified>
</cp:coreProperties>
</file>