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1382" r:id="rId2"/>
    <p:sldId id="1385" r:id="rId3"/>
    <p:sldId id="1347" r:id="rId4"/>
    <p:sldId id="1386" r:id="rId5"/>
    <p:sldId id="1387" r:id="rId6"/>
    <p:sldId id="1388" r:id="rId7"/>
    <p:sldId id="1389" r:id="rId8"/>
    <p:sldId id="1390" r:id="rId9"/>
  </p:sldIdLst>
  <p:sldSz cx="12192000" cy="6858000"/>
  <p:notesSz cx="7099300" cy="10234613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F58220"/>
    <a:srgbClr val="173F7E"/>
    <a:srgbClr val="2159B5"/>
    <a:srgbClr val="FFFF99"/>
    <a:srgbClr val="33BBBC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642B8D-8EAF-431C-A477-F562D2A99ACA}" v="1381" dt="2020-04-14T04:21:18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6215" autoAdjust="0"/>
  </p:normalViewPr>
  <p:slideViewPr>
    <p:cSldViewPr snapToGrid="0">
      <p:cViewPr varScale="1">
        <p:scale>
          <a:sx n="83" d="100"/>
          <a:sy n="83" d="100"/>
        </p:scale>
        <p:origin x="35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92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ng Keng Han" userId="7fe2c3c0-6a5b-4dec-8932-38604cb16824" providerId="ADAL" clId="{EF642B8D-8EAF-431C-A477-F562D2A99ACA}"/>
    <pc:docChg chg="addSld modSld">
      <pc:chgData name="Chong Keng Han" userId="7fe2c3c0-6a5b-4dec-8932-38604cb16824" providerId="ADAL" clId="{EF642B8D-8EAF-431C-A477-F562D2A99ACA}" dt="2020-04-14T04:21:18.771" v="1408" actId="5793"/>
      <pc:docMkLst>
        <pc:docMk/>
      </pc:docMkLst>
      <pc:sldChg chg="modSp">
        <pc:chgData name="Chong Keng Han" userId="7fe2c3c0-6a5b-4dec-8932-38604cb16824" providerId="ADAL" clId="{EF642B8D-8EAF-431C-A477-F562D2A99ACA}" dt="2020-04-14T04:20:02.164" v="1374" actId="5793"/>
        <pc:sldMkLst>
          <pc:docMk/>
          <pc:sldMk cId="3430400209" sldId="1386"/>
        </pc:sldMkLst>
        <pc:spChg chg="mod">
          <ac:chgData name="Chong Keng Han" userId="7fe2c3c0-6a5b-4dec-8932-38604cb16824" providerId="ADAL" clId="{EF642B8D-8EAF-431C-A477-F562D2A99ACA}" dt="2020-04-14T02:48:57.913" v="7" actId="20577"/>
          <ac:spMkLst>
            <pc:docMk/>
            <pc:sldMk cId="3430400209" sldId="1386"/>
            <ac:spMk id="2" creationId="{00000000-0000-0000-0000-000000000000}"/>
          </ac:spMkLst>
        </pc:spChg>
        <pc:spChg chg="mod">
          <ac:chgData name="Chong Keng Han" userId="7fe2c3c0-6a5b-4dec-8932-38604cb16824" providerId="ADAL" clId="{EF642B8D-8EAF-431C-A477-F562D2A99ACA}" dt="2020-04-14T04:20:02.164" v="1374" actId="5793"/>
          <ac:spMkLst>
            <pc:docMk/>
            <pc:sldMk cId="3430400209" sldId="1386"/>
            <ac:spMk id="3" creationId="{00000000-0000-0000-0000-000000000000}"/>
          </ac:spMkLst>
        </pc:spChg>
      </pc:sldChg>
      <pc:sldChg chg="modSp">
        <pc:chgData name="Chong Keng Han" userId="7fe2c3c0-6a5b-4dec-8932-38604cb16824" providerId="ADAL" clId="{EF642B8D-8EAF-431C-A477-F562D2A99ACA}" dt="2020-04-14T04:20:04.851" v="1375" actId="5793"/>
        <pc:sldMkLst>
          <pc:docMk/>
          <pc:sldMk cId="10915567" sldId="1387"/>
        </pc:sldMkLst>
        <pc:spChg chg="mod">
          <ac:chgData name="Chong Keng Han" userId="7fe2c3c0-6a5b-4dec-8932-38604cb16824" providerId="ADAL" clId="{EF642B8D-8EAF-431C-A477-F562D2A99ACA}" dt="2020-04-14T02:49:03.961" v="10" actId="20577"/>
          <ac:spMkLst>
            <pc:docMk/>
            <pc:sldMk cId="10915567" sldId="1387"/>
            <ac:spMk id="2" creationId="{00000000-0000-0000-0000-000000000000}"/>
          </ac:spMkLst>
        </pc:spChg>
        <pc:spChg chg="mod">
          <ac:chgData name="Chong Keng Han" userId="7fe2c3c0-6a5b-4dec-8932-38604cb16824" providerId="ADAL" clId="{EF642B8D-8EAF-431C-A477-F562D2A99ACA}" dt="2020-04-14T04:20:04.851" v="1375" actId="5793"/>
          <ac:spMkLst>
            <pc:docMk/>
            <pc:sldMk cId="10915567" sldId="1387"/>
            <ac:spMk id="3" creationId="{00000000-0000-0000-0000-000000000000}"/>
          </ac:spMkLst>
        </pc:spChg>
      </pc:sldChg>
      <pc:sldChg chg="modSp">
        <pc:chgData name="Chong Keng Han" userId="7fe2c3c0-6a5b-4dec-8932-38604cb16824" providerId="ADAL" clId="{EF642B8D-8EAF-431C-A477-F562D2A99ACA}" dt="2020-04-14T04:19:56.508" v="1373" actId="5793"/>
        <pc:sldMkLst>
          <pc:docMk/>
          <pc:sldMk cId="913536933" sldId="1388"/>
        </pc:sldMkLst>
        <pc:spChg chg="mod">
          <ac:chgData name="Chong Keng Han" userId="7fe2c3c0-6a5b-4dec-8932-38604cb16824" providerId="ADAL" clId="{EF642B8D-8EAF-431C-A477-F562D2A99ACA}" dt="2020-04-14T02:49:10.458" v="13" actId="20577"/>
          <ac:spMkLst>
            <pc:docMk/>
            <pc:sldMk cId="913536933" sldId="1388"/>
            <ac:spMk id="2" creationId="{00000000-0000-0000-0000-000000000000}"/>
          </ac:spMkLst>
        </pc:spChg>
        <pc:spChg chg="mod">
          <ac:chgData name="Chong Keng Han" userId="7fe2c3c0-6a5b-4dec-8932-38604cb16824" providerId="ADAL" clId="{EF642B8D-8EAF-431C-A477-F562D2A99ACA}" dt="2020-04-14T04:19:56.508" v="1373" actId="5793"/>
          <ac:spMkLst>
            <pc:docMk/>
            <pc:sldMk cId="913536933" sldId="1388"/>
            <ac:spMk id="3" creationId="{00000000-0000-0000-0000-000000000000}"/>
          </ac:spMkLst>
        </pc:spChg>
      </pc:sldChg>
      <pc:sldChg chg="modSp add modAnim">
        <pc:chgData name="Chong Keng Han" userId="7fe2c3c0-6a5b-4dec-8932-38604cb16824" providerId="ADAL" clId="{EF642B8D-8EAF-431C-A477-F562D2A99ACA}" dt="2020-04-14T04:20:59.123" v="1384" actId="20577"/>
        <pc:sldMkLst>
          <pc:docMk/>
          <pc:sldMk cId="1685185975" sldId="1389"/>
        </pc:sldMkLst>
        <pc:spChg chg="mod">
          <ac:chgData name="Chong Keng Han" userId="7fe2c3c0-6a5b-4dec-8932-38604cb16824" providerId="ADAL" clId="{EF642B8D-8EAF-431C-A477-F562D2A99ACA}" dt="2020-04-14T02:50:01.278" v="26" actId="20577"/>
          <ac:spMkLst>
            <pc:docMk/>
            <pc:sldMk cId="1685185975" sldId="1389"/>
            <ac:spMk id="2" creationId="{00000000-0000-0000-0000-000000000000}"/>
          </ac:spMkLst>
        </pc:spChg>
        <pc:spChg chg="mod">
          <ac:chgData name="Chong Keng Han" userId="7fe2c3c0-6a5b-4dec-8932-38604cb16824" providerId="ADAL" clId="{EF642B8D-8EAF-431C-A477-F562D2A99ACA}" dt="2020-04-14T04:20:59.123" v="1384" actId="20577"/>
          <ac:spMkLst>
            <pc:docMk/>
            <pc:sldMk cId="1685185975" sldId="1389"/>
            <ac:spMk id="3" creationId="{00000000-0000-0000-0000-000000000000}"/>
          </ac:spMkLst>
        </pc:spChg>
      </pc:sldChg>
      <pc:sldChg chg="modSp add modAnim">
        <pc:chgData name="Chong Keng Han" userId="7fe2c3c0-6a5b-4dec-8932-38604cb16824" providerId="ADAL" clId="{EF642B8D-8EAF-431C-A477-F562D2A99ACA}" dt="2020-04-14T04:21:18.771" v="1408" actId="5793"/>
        <pc:sldMkLst>
          <pc:docMk/>
          <pc:sldMk cId="1289502882" sldId="1390"/>
        </pc:sldMkLst>
        <pc:spChg chg="mod">
          <ac:chgData name="Chong Keng Han" userId="7fe2c3c0-6a5b-4dec-8932-38604cb16824" providerId="ADAL" clId="{EF642B8D-8EAF-431C-A477-F562D2A99ACA}" dt="2020-04-14T03:40:31.936" v="852"/>
          <ac:spMkLst>
            <pc:docMk/>
            <pc:sldMk cId="1289502882" sldId="1390"/>
            <ac:spMk id="2" creationId="{00000000-0000-0000-0000-000000000000}"/>
          </ac:spMkLst>
        </pc:spChg>
        <pc:spChg chg="mod">
          <ac:chgData name="Chong Keng Han" userId="7fe2c3c0-6a5b-4dec-8932-38604cb16824" providerId="ADAL" clId="{EF642B8D-8EAF-431C-A477-F562D2A99ACA}" dt="2020-04-14T04:21:18.771" v="1408" actId="5793"/>
          <ac:spMkLst>
            <pc:docMk/>
            <pc:sldMk cId="1289502882" sldId="139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pPr/>
              <a:t>14/4/2020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7838" y="1277938"/>
            <a:ext cx="61436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538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688453" y="2121318"/>
            <a:ext cx="9882135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688450" y="3538494"/>
            <a:ext cx="9151352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+mj-lt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688453" y="4127589"/>
            <a:ext cx="9129183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Slides=5)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2020 National University of Singapore. All Rights Reserved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710" y="73507"/>
            <a:ext cx="2917736" cy="9845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34" y="162176"/>
            <a:ext cx="1744038" cy="6766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79" y="162176"/>
            <a:ext cx="780626" cy="88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250833"/>
            <a:ext cx="8800551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67032"/>
            <a:ext cx="10515600" cy="4143375"/>
          </a:xfrm>
        </p:spPr>
        <p:txBody>
          <a:bodyPr/>
          <a:lstStyle>
            <a:lvl1pPr marL="514338" indent="-514338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Slides=5)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2020 National University of Singapore. All Rights Reserved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08" y="26069"/>
            <a:ext cx="2595440" cy="8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250833"/>
            <a:ext cx="8800551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38200" y="1182208"/>
            <a:ext cx="10515600" cy="4651375"/>
          </a:xfrm>
        </p:spPr>
        <p:txBody>
          <a:bodyPr/>
          <a:lstStyle>
            <a:lvl1pPr marL="357179" indent="-357179">
              <a:lnSpc>
                <a:spcPct val="120000"/>
              </a:lnSpc>
              <a:defRPr b="1">
                <a:solidFill>
                  <a:srgbClr val="F58220"/>
                </a:solidFill>
                <a:latin typeface="+mj-lt"/>
              </a:defRPr>
            </a:lvl1pPr>
            <a:lvl2pPr marL="804843" indent="-447663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163610" indent="-358766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1520787" indent="-357179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(Total Slides=5)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2020 National University of Singapore. All Rights Reserved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08" y="26069"/>
            <a:ext cx="2595440" cy="8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250833"/>
            <a:ext cx="8800551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347887" y="1166818"/>
            <a:ext cx="5005916" cy="4143375"/>
          </a:xfrm>
        </p:spPr>
        <p:txBody>
          <a:bodyPr/>
          <a:lstStyle>
            <a:lvl1pPr marL="357179" indent="-357179">
              <a:defRPr b="1">
                <a:solidFill>
                  <a:srgbClr val="F58220"/>
                </a:solidFill>
                <a:latin typeface="+mj-lt"/>
              </a:defRPr>
            </a:lvl1pPr>
            <a:lvl2pPr marL="685783" indent="-328605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984226" indent="-26828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1341405" indent="-357179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838203" y="1166817"/>
            <a:ext cx="5125279" cy="4143375"/>
          </a:xfrm>
        </p:spPr>
        <p:txBody>
          <a:bodyPr/>
          <a:lstStyle>
            <a:lvl1pPr marL="357179" indent="-357179">
              <a:defRPr b="1">
                <a:solidFill>
                  <a:srgbClr val="F58220"/>
                </a:solidFill>
                <a:latin typeface="+mj-lt"/>
              </a:defRPr>
            </a:lvl1pPr>
            <a:lvl2pPr marL="685783" indent="-328605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984226" indent="-26828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1341405" indent="-357179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(Total Slides=5)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2020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08" y="26069"/>
            <a:ext cx="2595440" cy="8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22422" y="3318389"/>
            <a:ext cx="9882135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22419" y="4778847"/>
            <a:ext cx="9151352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+mj-lt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(Total Slides=5) &lt;Project code, file name, version&gt;</a:t>
            </a:r>
            <a:endParaRPr lang="en-S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2020 National University of Singapore. All Rights Reserved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478" y="58779"/>
            <a:ext cx="4046202" cy="13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250833"/>
            <a:ext cx="8800551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(Total Slides=5) &lt;Project code, file name, version&gt;</a:t>
            </a:r>
            <a:endParaRPr lang="en-S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/>
              <a:t>© 2017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08" y="26069"/>
            <a:ext cx="2595440" cy="8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7776" y="6492879"/>
            <a:ext cx="754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4709" y="6492878"/>
            <a:ext cx="62983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(Total Slides=5)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36988" y="6492879"/>
            <a:ext cx="4816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/>
              <a:t>© 2017 National University of Singapore. All Rights Reserved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0" y="5294124"/>
            <a:ext cx="12192000" cy="9570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93511" y="5321187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0742" y="5533192"/>
            <a:ext cx="1593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GRADUATE</a:t>
            </a:r>
          </a:p>
          <a:p>
            <a:r>
              <a:rPr lang="en-SG" sz="2000" dirty="0">
                <a:solidFill>
                  <a:schemeClr val="bg1"/>
                </a:solidFill>
              </a:rPr>
              <a:t>ALUMNI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243" y="5563984"/>
            <a:ext cx="1468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rgbClr val="FFFF00"/>
                </a:solidFill>
              </a:rPr>
              <a:t>6,250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69728" y="5321187"/>
            <a:ext cx="18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OFFERING OVER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69728" y="5601513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accent2">
                    <a:lumMod val="75000"/>
                  </a:schemeClr>
                </a:solidFill>
              </a:rPr>
              <a:t>150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10851" y="5541824"/>
            <a:ext cx="4003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ENTERPRISE IT, INNOVATION</a:t>
            </a:r>
          </a:p>
          <a:p>
            <a:r>
              <a:rPr lang="en-SG" sz="2000" dirty="0">
                <a:solidFill>
                  <a:schemeClr val="bg1"/>
                </a:solidFill>
              </a:rPr>
              <a:t>&amp; LEADERSHIP PROGRAMMES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20624" y="5358367"/>
            <a:ext cx="180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TRAINING OVER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20624" y="5584682"/>
            <a:ext cx="2039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rgbClr val="173F7E"/>
                </a:solidFill>
              </a:rPr>
              <a:t>135,000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30287" y="5527644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DIGITAL LEADERS</a:t>
            </a:r>
          </a:p>
          <a:p>
            <a:r>
              <a:rPr lang="en-SG" dirty="0">
                <a:solidFill>
                  <a:schemeClr val="bg1"/>
                </a:solidFill>
              </a:rPr>
              <a:t>&amp; PROFESSIONALS</a:t>
            </a:r>
          </a:p>
        </p:txBody>
      </p:sp>
      <p:sp>
        <p:nvSpPr>
          <p:cNvPr id="21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536988" y="6492879"/>
            <a:ext cx="4816813" cy="365125"/>
          </a:xfrm>
        </p:spPr>
        <p:txBody>
          <a:bodyPr/>
          <a:lstStyle/>
          <a:p>
            <a:pPr algn="l"/>
            <a:r>
              <a:rPr lang="en-US" sz="1000" dirty="0"/>
              <a:t>© 2020 National University of Singapore. All Rights Reserved</a:t>
            </a:r>
            <a:endParaRPr lang="en-SG" dirty="0"/>
          </a:p>
        </p:txBody>
      </p: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1688453" y="1762812"/>
            <a:ext cx="9882135" cy="1105648"/>
          </a:xfrm>
        </p:spPr>
        <p:txBody>
          <a:bodyPr>
            <a:noAutofit/>
          </a:bodyPr>
          <a:lstStyle/>
          <a:p>
            <a:r>
              <a:rPr lang="en-SG" dirty="0"/>
              <a:t>Mid-Project Presentation</a:t>
            </a:r>
            <a:endParaRPr lang="en-SG" sz="2800" dirty="0"/>
          </a:p>
        </p:txBody>
      </p:sp>
      <p:sp>
        <p:nvSpPr>
          <p:cNvPr id="23" name="Subtitle 4"/>
          <p:cNvSpPr>
            <a:spLocks noGrp="1"/>
          </p:cNvSpPr>
          <p:nvPr>
            <p:ph type="subTitle" idx="1"/>
          </p:nvPr>
        </p:nvSpPr>
        <p:spPr>
          <a:xfrm>
            <a:off x="1688453" y="3257581"/>
            <a:ext cx="9151352" cy="463297"/>
          </a:xfrm>
        </p:spPr>
        <p:txBody>
          <a:bodyPr>
            <a:noAutofit/>
          </a:bodyPr>
          <a:lstStyle/>
          <a:p>
            <a:r>
              <a:rPr lang="en-GB" sz="2800" dirty="0"/>
              <a:t>for certificate IN: </a:t>
            </a:r>
          </a:p>
          <a:p>
            <a:r>
              <a:rPr lang="en-GB" sz="2800" dirty="0"/>
              <a:t>intelligent reasoning systems (IRS)</a:t>
            </a:r>
          </a:p>
        </p:txBody>
      </p:sp>
    </p:spTree>
    <p:extLst>
      <p:ext uri="{BB962C8B-B14F-4D97-AF65-F5344CB8AC3E}">
        <p14:creationId xmlns:p14="http://schemas.microsoft.com/office/powerpoint/2010/main" val="9860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182208"/>
            <a:ext cx="10515600" cy="567579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SG" sz="2400" b="0" dirty="0">
                <a:solidFill>
                  <a:schemeClr val="accent1"/>
                </a:solidFill>
              </a:rPr>
              <a:t>Identify a business problem/case then engineer a hybrid reasoning solution/system. The chosen project use case must develop, integrate, and demonstrate at least </a:t>
            </a:r>
            <a:r>
              <a:rPr lang="en-SG" sz="2400" dirty="0">
                <a:solidFill>
                  <a:schemeClr val="accent2"/>
                </a:solidFill>
              </a:rPr>
              <a:t>three</a:t>
            </a:r>
            <a:r>
              <a:rPr lang="en-SG" sz="2400" b="0" dirty="0">
                <a:solidFill>
                  <a:schemeClr val="accent1"/>
                </a:solidFill>
              </a:rPr>
              <a:t> (</a:t>
            </a:r>
            <a:r>
              <a:rPr lang="en-SG" sz="2400" dirty="0">
                <a:solidFill>
                  <a:schemeClr val="accent2"/>
                </a:solidFill>
              </a:rPr>
              <a:t>two</a:t>
            </a:r>
            <a:r>
              <a:rPr lang="en-SG" sz="2400" b="0" dirty="0">
                <a:solidFill>
                  <a:schemeClr val="accent1"/>
                </a:solidFill>
              </a:rPr>
              <a:t> for course level project) out of following aspects: </a:t>
            </a:r>
          </a:p>
          <a:p>
            <a:pPr marL="0" lvl="0" indent="0">
              <a:buNone/>
            </a:pPr>
            <a:endParaRPr lang="en-SG" sz="2400" b="0" dirty="0">
              <a:solidFill>
                <a:schemeClr val="accent1"/>
              </a:solidFill>
            </a:endParaRPr>
          </a:p>
          <a:p>
            <a:pPr marL="814380" lvl="1" indent="-457200">
              <a:buFont typeface="+mj-lt"/>
              <a:buAutoNum type="arabicPeriod"/>
            </a:pPr>
            <a:r>
              <a:rPr lang="en-SG" dirty="0">
                <a:solidFill>
                  <a:schemeClr val="accent1"/>
                </a:solidFill>
              </a:rPr>
              <a:t>Business rule </a:t>
            </a:r>
            <a:r>
              <a:rPr lang="en-SG" b="1" dirty="0">
                <a:solidFill>
                  <a:schemeClr val="accent2"/>
                </a:solidFill>
              </a:rPr>
              <a:t>OR</a:t>
            </a:r>
            <a:r>
              <a:rPr lang="en-SG" dirty="0">
                <a:solidFill>
                  <a:schemeClr val="accent1"/>
                </a:solidFill>
              </a:rPr>
              <a:t> Business process</a:t>
            </a:r>
            <a:r>
              <a:rPr lang="en-SG" b="1" dirty="0">
                <a:solidFill>
                  <a:schemeClr val="accent2"/>
                </a:solidFill>
              </a:rPr>
              <a:t> OR</a:t>
            </a:r>
            <a:r>
              <a:rPr lang="en-SG" dirty="0">
                <a:solidFill>
                  <a:schemeClr val="accent1"/>
                </a:solidFill>
              </a:rPr>
              <a:t> Knowledge based reasoning techniques </a:t>
            </a:r>
          </a:p>
          <a:p>
            <a:pPr marL="814380" lvl="1" indent="-457200">
              <a:buFont typeface="+mj-lt"/>
              <a:buAutoNum type="arabicPeriod"/>
            </a:pPr>
            <a:r>
              <a:rPr lang="en-SG" dirty="0">
                <a:solidFill>
                  <a:schemeClr val="accent1"/>
                </a:solidFill>
              </a:rPr>
              <a:t>Business resource optimization techniques: Search </a:t>
            </a:r>
            <a:r>
              <a:rPr lang="en-SG" b="1" dirty="0">
                <a:solidFill>
                  <a:schemeClr val="accent2"/>
                </a:solidFill>
              </a:rPr>
              <a:t>OR</a:t>
            </a:r>
            <a:r>
              <a:rPr lang="en-SG" dirty="0">
                <a:solidFill>
                  <a:schemeClr val="accent1"/>
                </a:solidFill>
              </a:rPr>
              <a:t> Constraint satisfaction </a:t>
            </a:r>
            <a:r>
              <a:rPr lang="en-SG" b="1" dirty="0">
                <a:solidFill>
                  <a:schemeClr val="accent2"/>
                </a:solidFill>
              </a:rPr>
              <a:t>OR</a:t>
            </a:r>
            <a:r>
              <a:rPr lang="en-SG" dirty="0">
                <a:solidFill>
                  <a:schemeClr val="accent1"/>
                </a:solidFill>
              </a:rPr>
              <a:t> Evolutionary computing </a:t>
            </a:r>
          </a:p>
          <a:p>
            <a:pPr marL="814380" lvl="1" indent="-457200">
              <a:buFont typeface="+mj-lt"/>
              <a:buAutoNum type="arabicPeriod"/>
            </a:pPr>
            <a:r>
              <a:rPr lang="en-SG" dirty="0">
                <a:solidFill>
                  <a:schemeClr val="accent1"/>
                </a:solidFill>
              </a:rPr>
              <a:t>Knowledge Discovery using suitable data mining techniques </a:t>
            </a:r>
          </a:p>
          <a:p>
            <a:pPr marL="814380" lvl="1" indent="-457200">
              <a:buFont typeface="+mj-lt"/>
              <a:buAutoNum type="arabicPeriod"/>
            </a:pPr>
            <a:r>
              <a:rPr lang="en-SG" dirty="0">
                <a:solidFill>
                  <a:schemeClr val="accent1"/>
                </a:solidFill>
              </a:rPr>
              <a:t>Cognitive frameworks</a:t>
            </a:r>
            <a:endParaRPr lang="en-SG" b="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38446" y="6492875"/>
            <a:ext cx="3872141" cy="365125"/>
          </a:xfrm>
        </p:spPr>
        <p:txBody>
          <a:bodyPr/>
          <a:lstStyle/>
          <a:p>
            <a:pPr algn="l"/>
            <a:r>
              <a:rPr lang="en-SG" sz="1050" dirty="0"/>
              <a:t>© 2020 National University of Singapore. All Rights Reserved</a:t>
            </a:r>
            <a:endParaRPr lang="en-SG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/>
                </a:solidFill>
              </a:rPr>
              <a:t>Requirements Recapture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364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Mid-Project Presentation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182208"/>
            <a:ext cx="10515600" cy="5310667"/>
          </a:xfrm>
        </p:spPr>
        <p:txBody>
          <a:bodyPr>
            <a:normAutofit/>
          </a:bodyPr>
          <a:lstStyle/>
          <a:p>
            <a:r>
              <a:rPr lang="en-US" sz="2200" b="0" dirty="0">
                <a:solidFill>
                  <a:schemeClr val="accent1"/>
                </a:solidFill>
              </a:rPr>
              <a:t>18 April, </a:t>
            </a:r>
            <a:r>
              <a:rPr lang="en-US" altLang="zh-CN" sz="2200" b="0" dirty="0">
                <a:solidFill>
                  <a:schemeClr val="accent1"/>
                </a:solidFill>
              </a:rPr>
              <a:t>2</a:t>
            </a:r>
            <a:r>
              <a:rPr lang="en-US" sz="2200" b="0" dirty="0">
                <a:solidFill>
                  <a:schemeClr val="accent1"/>
                </a:solidFill>
              </a:rPr>
              <a:t>:</a:t>
            </a:r>
            <a:r>
              <a:rPr lang="en-US" altLang="zh-CN" sz="2200" b="0" dirty="0">
                <a:solidFill>
                  <a:schemeClr val="accent1"/>
                </a:solidFill>
              </a:rPr>
              <a:t>0</a:t>
            </a:r>
            <a:r>
              <a:rPr lang="en-US" sz="2200" b="0" dirty="0">
                <a:solidFill>
                  <a:schemeClr val="accent1"/>
                </a:solidFill>
              </a:rPr>
              <a:t>0pm – 5:</a:t>
            </a:r>
            <a:r>
              <a:rPr lang="en-US" altLang="zh-CN" sz="2200" b="0" dirty="0">
                <a:solidFill>
                  <a:schemeClr val="accent1"/>
                </a:solidFill>
              </a:rPr>
              <a:t>00</a:t>
            </a:r>
            <a:r>
              <a:rPr lang="en-US" sz="2200" b="0" dirty="0">
                <a:solidFill>
                  <a:schemeClr val="accent1"/>
                </a:solidFill>
              </a:rPr>
              <a:t>pm Day 2 of Cognitive System</a:t>
            </a:r>
            <a:endParaRPr lang="en-SG" sz="2200" b="0" dirty="0">
              <a:solidFill>
                <a:schemeClr val="accent1"/>
              </a:solidFill>
            </a:endParaRPr>
          </a:p>
          <a:p>
            <a:r>
              <a:rPr lang="en-SG" sz="2200" b="0" dirty="0">
                <a:solidFill>
                  <a:schemeClr val="accent1"/>
                </a:solidFill>
              </a:rPr>
              <a:t>The presentation will take 1</a:t>
            </a:r>
            <a:r>
              <a:rPr lang="en-US" altLang="zh-CN" sz="2200" b="0" dirty="0">
                <a:solidFill>
                  <a:schemeClr val="accent1"/>
                </a:solidFill>
              </a:rPr>
              <a:t>0</a:t>
            </a:r>
            <a:r>
              <a:rPr lang="en-SG" sz="2200" b="0" dirty="0">
                <a:solidFill>
                  <a:schemeClr val="accent1"/>
                </a:solidFill>
              </a:rPr>
              <a:t> minutes for each group through Zoom</a:t>
            </a:r>
          </a:p>
          <a:p>
            <a:r>
              <a:rPr lang="en-US" sz="2200" b="0" dirty="0">
                <a:solidFill>
                  <a:schemeClr val="accent1"/>
                </a:solidFill>
              </a:rPr>
              <a:t>1 or 2 presenters from each group </a:t>
            </a:r>
            <a:endParaRPr lang="en-SG" sz="2200" b="0" dirty="0">
              <a:solidFill>
                <a:schemeClr val="accent1"/>
              </a:solidFill>
            </a:endParaRPr>
          </a:p>
          <a:p>
            <a:pPr lvl="0"/>
            <a:r>
              <a:rPr lang="en-SG" sz="2200" b="0" dirty="0">
                <a:solidFill>
                  <a:schemeClr val="accent1"/>
                </a:solidFill>
              </a:rPr>
              <a:t>The presentation is assessed in a scheme including aspects of :</a:t>
            </a:r>
          </a:p>
          <a:p>
            <a:pPr marL="1319194" lvl="2" indent="-514350">
              <a:buFont typeface="+mj-lt"/>
              <a:buAutoNum type="arabicPeriod"/>
            </a:pPr>
            <a:r>
              <a:rPr lang="en-SG" sz="2200" dirty="0">
                <a:solidFill>
                  <a:schemeClr val="accent1"/>
                </a:solidFill>
              </a:rPr>
              <a:t>Business Value</a:t>
            </a:r>
          </a:p>
          <a:p>
            <a:pPr marL="1319194" lvl="2" indent="-514350">
              <a:buFont typeface="+mj-lt"/>
              <a:buAutoNum type="arabicPeriod"/>
            </a:pPr>
            <a:r>
              <a:rPr lang="en-SG" sz="2200" dirty="0">
                <a:solidFill>
                  <a:schemeClr val="accent1"/>
                </a:solidFill>
              </a:rPr>
              <a:t>Technological Sophistication/ Smart Functions/ System Design</a:t>
            </a:r>
          </a:p>
          <a:p>
            <a:pPr marL="1319194" lvl="2" indent="-514350">
              <a:buFont typeface="+mj-lt"/>
              <a:buAutoNum type="arabicPeriod"/>
            </a:pPr>
            <a:r>
              <a:rPr lang="en-SG" sz="2200" dirty="0">
                <a:solidFill>
                  <a:schemeClr val="accent1"/>
                </a:solidFill>
              </a:rPr>
              <a:t>System Implementation (progress update)</a:t>
            </a:r>
          </a:p>
          <a:p>
            <a:pPr marL="1319194" lvl="2" indent="-514350">
              <a:buFont typeface="+mj-lt"/>
              <a:buAutoNum type="arabicPeriod"/>
            </a:pPr>
            <a:r>
              <a:rPr lang="en-SG" sz="2200" dirty="0">
                <a:solidFill>
                  <a:schemeClr val="accent1"/>
                </a:solidFill>
              </a:rPr>
              <a:t>Value-Adds, e.g. relevant techniques explored, ground work</a:t>
            </a:r>
          </a:p>
          <a:p>
            <a:pPr marL="1319194" lvl="2" indent="-514350">
              <a:buFont typeface="+mj-lt"/>
              <a:buAutoNum type="arabicPeriod"/>
            </a:pPr>
            <a:r>
              <a:rPr lang="en-US" sz="2200" dirty="0">
                <a:solidFill>
                  <a:schemeClr val="accent1"/>
                </a:solidFill>
              </a:rPr>
              <a:t>Evaluation and future work (optional, based on the progress)</a:t>
            </a:r>
            <a:endParaRPr lang="en-SG" sz="2200" dirty="0">
              <a:solidFill>
                <a:schemeClr val="accent1"/>
              </a:solidFill>
            </a:endParaRPr>
          </a:p>
          <a:p>
            <a:pPr marL="1319194" lvl="2" indent="-514350">
              <a:buFont typeface="+mj-lt"/>
              <a:buAutoNum type="arabicPeriod"/>
            </a:pPr>
            <a:endParaRPr lang="en-SG" sz="2200" dirty="0">
              <a:solidFill>
                <a:schemeClr val="accent1"/>
              </a:solidFill>
            </a:endParaRPr>
          </a:p>
          <a:p>
            <a:endParaRPr lang="en-SG" sz="2200" b="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38446" y="6492875"/>
            <a:ext cx="3872141" cy="365125"/>
          </a:xfrm>
        </p:spPr>
        <p:txBody>
          <a:bodyPr/>
          <a:lstStyle/>
          <a:p>
            <a:pPr algn="l"/>
            <a:r>
              <a:rPr lang="en-SG" sz="1050" dirty="0"/>
              <a:t>© 2020 National University of Singapore. All Rights Reserved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39561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Food Planner and Recommendation</a:t>
            </a:r>
            <a:br>
              <a:rPr lang="en-US" dirty="0"/>
            </a:br>
            <a:r>
              <a:rPr lang="en-US" dirty="0"/>
              <a:t>1. Business Value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182208"/>
            <a:ext cx="10515600" cy="5310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dirty="0">
                <a:solidFill>
                  <a:schemeClr val="accent1"/>
                </a:solidFill>
              </a:rPr>
              <a:t>Motive:</a:t>
            </a:r>
          </a:p>
          <a:p>
            <a:pPr lvl="1"/>
            <a:r>
              <a:rPr lang="en-US" sz="1800" b="0" dirty="0">
                <a:solidFill>
                  <a:schemeClr val="accent1"/>
                </a:solidFill>
              </a:rPr>
              <a:t>People are increasingly aware that Diet plays the major part of people’s health.</a:t>
            </a:r>
          </a:p>
          <a:p>
            <a:pPr lvl="1"/>
            <a:r>
              <a:rPr lang="en-US" sz="1800" b="0" dirty="0">
                <a:solidFill>
                  <a:schemeClr val="accent1"/>
                </a:solidFill>
              </a:rPr>
              <a:t>In developed countries, obesity level has been increasing rapidly and people look for ways to effectively lose weight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Each individual is unique, people can try different options of diet style</a:t>
            </a:r>
          </a:p>
          <a:p>
            <a:pPr lvl="1"/>
            <a:r>
              <a:rPr lang="en-US" sz="1800" b="0" dirty="0">
                <a:solidFill>
                  <a:schemeClr val="accent1"/>
                </a:solidFill>
              </a:rPr>
              <a:t>Each diet style has its own rule which can be confusing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People need easy guidance and idea on the selection of food based on their diet style and their food preference based on their belief/values (i.e. religion, vegetarian, vegan, </a:t>
            </a:r>
            <a:r>
              <a:rPr lang="en-US" sz="1800" dirty="0" err="1">
                <a:solidFill>
                  <a:schemeClr val="accent1"/>
                </a:solidFill>
              </a:rPr>
              <a:t>etc</a:t>
            </a:r>
            <a:r>
              <a:rPr lang="en-US" sz="1800" dirty="0">
                <a:solidFill>
                  <a:schemeClr val="accent1"/>
                </a:solidFill>
              </a:rPr>
              <a:t>)</a:t>
            </a:r>
            <a:r>
              <a:rPr lang="en-US" sz="1800" b="0" dirty="0">
                <a:solidFill>
                  <a:schemeClr val="accent1"/>
                </a:solidFill>
              </a:rPr>
              <a:t> </a:t>
            </a:r>
          </a:p>
          <a:p>
            <a:pPr marL="357180" lvl="1" indent="0">
              <a:buNone/>
            </a:pPr>
            <a:endParaRPr lang="en-SG" sz="1800" dirty="0">
              <a:solidFill>
                <a:schemeClr val="accent1"/>
              </a:solidFill>
            </a:endParaRPr>
          </a:p>
          <a:p>
            <a:pPr marL="1319194" lvl="2" indent="-514350">
              <a:buFont typeface="+mj-lt"/>
              <a:buAutoNum type="arabicPeriod"/>
            </a:pPr>
            <a:endParaRPr lang="en-SG" sz="2200" dirty="0">
              <a:solidFill>
                <a:schemeClr val="accent1"/>
              </a:solidFill>
            </a:endParaRPr>
          </a:p>
          <a:p>
            <a:endParaRPr lang="en-SG" sz="2200" b="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38446" y="6492875"/>
            <a:ext cx="3872141" cy="365125"/>
          </a:xfrm>
        </p:spPr>
        <p:txBody>
          <a:bodyPr/>
          <a:lstStyle/>
          <a:p>
            <a:pPr algn="l"/>
            <a:r>
              <a:rPr lang="en-SG" sz="1050" dirty="0"/>
              <a:t>© 2020 National University of Singapore. All Rights Reserved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4304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Food Planner and Recommendation</a:t>
            </a:r>
            <a:br>
              <a:rPr lang="en-US" dirty="0"/>
            </a:br>
            <a:r>
              <a:rPr lang="en-US" dirty="0"/>
              <a:t>1. Business Value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182208"/>
            <a:ext cx="10515600" cy="5310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dirty="0">
                <a:solidFill>
                  <a:schemeClr val="accent1"/>
                </a:solidFill>
              </a:rPr>
              <a:t>Features and Value:</a:t>
            </a:r>
          </a:p>
          <a:p>
            <a:pPr lvl="1"/>
            <a:r>
              <a:rPr lang="en-SG" sz="1800" dirty="0">
                <a:solidFill>
                  <a:schemeClr val="accent1"/>
                </a:solidFill>
              </a:rPr>
              <a:t>2 Main Diet Style:</a:t>
            </a:r>
          </a:p>
          <a:p>
            <a:pPr lvl="2"/>
            <a:r>
              <a:rPr lang="en-SG" sz="1400" dirty="0">
                <a:solidFill>
                  <a:schemeClr val="accent1"/>
                </a:solidFill>
              </a:rPr>
              <a:t>General Diet:</a:t>
            </a:r>
          </a:p>
          <a:p>
            <a:pPr lvl="3"/>
            <a:r>
              <a:rPr lang="en-SG" sz="1200" dirty="0">
                <a:solidFill>
                  <a:schemeClr val="accent1"/>
                </a:solidFill>
              </a:rPr>
              <a:t>restrict calory per day based on BMR (Basal Metabolic Rate) and TDEE (Total Daily Energy Expenditure)</a:t>
            </a:r>
          </a:p>
          <a:p>
            <a:pPr lvl="3"/>
            <a:r>
              <a:rPr lang="en-SG" sz="1200" dirty="0">
                <a:solidFill>
                  <a:schemeClr val="accent1"/>
                </a:solidFill>
              </a:rPr>
              <a:t>minimum daily protein to maintain muscle mass</a:t>
            </a:r>
          </a:p>
          <a:p>
            <a:pPr lvl="2"/>
            <a:r>
              <a:rPr lang="en-SG" sz="1400" dirty="0">
                <a:solidFill>
                  <a:schemeClr val="accent1"/>
                </a:solidFill>
              </a:rPr>
              <a:t>Ketogenic Diet</a:t>
            </a:r>
          </a:p>
          <a:p>
            <a:pPr lvl="3"/>
            <a:r>
              <a:rPr lang="en-SG" sz="1200" dirty="0">
                <a:solidFill>
                  <a:schemeClr val="accent1"/>
                </a:solidFill>
              </a:rPr>
              <a:t>The 2 Rules in general diet are applicable</a:t>
            </a:r>
          </a:p>
          <a:p>
            <a:pPr lvl="3"/>
            <a:r>
              <a:rPr lang="en-SG" sz="1200" dirty="0">
                <a:solidFill>
                  <a:schemeClr val="accent1"/>
                </a:solidFill>
              </a:rPr>
              <a:t>Ketogenic Rule: </a:t>
            </a:r>
            <a:r>
              <a:rPr lang="en-US" sz="1200" dirty="0">
                <a:solidFill>
                  <a:schemeClr val="accent1"/>
                </a:solidFill>
              </a:rPr>
              <a:t>75% fat, 20% protein and only 5% or less than 50 grams of carbs per day</a:t>
            </a:r>
            <a:endParaRPr lang="en-SG" sz="1200" dirty="0">
              <a:solidFill>
                <a:schemeClr val="accent1"/>
              </a:solidFill>
            </a:endParaRPr>
          </a:p>
          <a:p>
            <a:pPr lvl="1"/>
            <a:r>
              <a:rPr lang="en-SG" sz="1800" dirty="0">
                <a:solidFill>
                  <a:schemeClr val="accent1"/>
                </a:solidFill>
              </a:rPr>
              <a:t>Additional Feature for exploration:</a:t>
            </a:r>
          </a:p>
          <a:p>
            <a:pPr lvl="2"/>
            <a:r>
              <a:rPr lang="en-SG" sz="1400" dirty="0">
                <a:solidFill>
                  <a:schemeClr val="accent1"/>
                </a:solidFill>
              </a:rPr>
              <a:t>Vegetarian: diet style with no meat but allows non-meat food source from animal (i.e. milk, cheese, honey, egg, etc)</a:t>
            </a:r>
          </a:p>
          <a:p>
            <a:pPr lvl="2"/>
            <a:r>
              <a:rPr lang="en-SG" sz="1400" dirty="0">
                <a:solidFill>
                  <a:schemeClr val="accent1"/>
                </a:solidFill>
              </a:rPr>
              <a:t>Vegan: diet style with totally no food source derived from animal (stricter as compared to Vegetarian)</a:t>
            </a:r>
          </a:p>
          <a:p>
            <a:pPr lvl="2"/>
            <a:r>
              <a:rPr lang="en-SG" sz="1400" dirty="0">
                <a:solidFill>
                  <a:schemeClr val="accent1"/>
                </a:solidFill>
              </a:rPr>
              <a:t>Halal: for Moslem, generally no pork, no lard and no alcohol. The real definition would be more complex and food need certification by recognized body (usually from a national Moslem Clerical organization)</a:t>
            </a:r>
          </a:p>
          <a:p>
            <a:pPr lvl="2"/>
            <a:r>
              <a:rPr lang="en-SG" sz="1400" dirty="0">
                <a:solidFill>
                  <a:schemeClr val="accent1"/>
                </a:solidFill>
              </a:rPr>
              <a:t>No Beef: this is usually for people with Hindu and Buddhism religion</a:t>
            </a:r>
          </a:p>
          <a:p>
            <a:pPr marL="1319194" lvl="2" indent="-514350">
              <a:buFont typeface="+mj-lt"/>
              <a:buAutoNum type="arabicPeriod"/>
            </a:pPr>
            <a:endParaRPr lang="en-SG" sz="2200" dirty="0">
              <a:solidFill>
                <a:schemeClr val="accent1"/>
              </a:solidFill>
            </a:endParaRPr>
          </a:p>
          <a:p>
            <a:endParaRPr lang="en-SG" sz="2200" b="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38446" y="6492875"/>
            <a:ext cx="3872141" cy="365125"/>
          </a:xfrm>
        </p:spPr>
        <p:txBody>
          <a:bodyPr/>
          <a:lstStyle/>
          <a:p>
            <a:pPr algn="l"/>
            <a:r>
              <a:rPr lang="en-SG" sz="1050" dirty="0"/>
              <a:t>© 2020 National University of Singapore. All Rights Reserved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091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Food Planner and Recommendation</a:t>
            </a:r>
            <a:br>
              <a:rPr lang="en-US" dirty="0"/>
            </a:br>
            <a:r>
              <a:rPr lang="en-US" dirty="0"/>
              <a:t>1. Business Value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182208"/>
            <a:ext cx="10515600" cy="5310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dirty="0">
                <a:solidFill>
                  <a:schemeClr val="accent1"/>
                </a:solidFill>
              </a:rPr>
              <a:t>Potential application:</a:t>
            </a:r>
          </a:p>
          <a:p>
            <a:pPr lvl="1"/>
            <a:r>
              <a:rPr lang="en-US" sz="1800" b="0" dirty="0">
                <a:solidFill>
                  <a:schemeClr val="accent1"/>
                </a:solidFill>
              </a:rPr>
              <a:t>End user app </a:t>
            </a:r>
            <a:r>
              <a:rPr lang="en-US" sz="1800" dirty="0">
                <a:solidFill>
                  <a:schemeClr val="accent1"/>
                </a:solidFill>
              </a:rPr>
              <a:t>for </a:t>
            </a:r>
            <a:r>
              <a:rPr lang="en-US" sz="1800" b="0" dirty="0">
                <a:solidFill>
                  <a:schemeClr val="accent1"/>
                </a:solidFill>
              </a:rPr>
              <a:t>food database to give users ideas on how to plan their meal. </a:t>
            </a:r>
            <a:r>
              <a:rPr lang="en-US" sz="1800" dirty="0">
                <a:solidFill>
                  <a:schemeClr val="accent1"/>
                </a:solidFill>
              </a:rPr>
              <a:t>The app may incorporate advertisement to generate revenue to sustain the operation</a:t>
            </a:r>
          </a:p>
          <a:p>
            <a:pPr lvl="1"/>
            <a:r>
              <a:rPr lang="en-US" sz="1800" b="0" dirty="0">
                <a:solidFill>
                  <a:schemeClr val="accent1"/>
                </a:solidFill>
              </a:rPr>
              <a:t>Serves as food database from various food vendors/restaurants. </a:t>
            </a:r>
            <a:r>
              <a:rPr lang="en-US" sz="1800" dirty="0">
                <a:solidFill>
                  <a:schemeClr val="accent1"/>
                </a:solidFill>
              </a:rPr>
              <a:t>It can be used as a platform to introduce their food to end users and potentially logic to boost the feature of some food from some premium customers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It can be developed further as food diary for end users which can dynamically adjust the daily food intake based on weekly or monthly objective.</a:t>
            </a:r>
            <a:endParaRPr lang="en-US" sz="1800" b="0" dirty="0">
              <a:solidFill>
                <a:schemeClr val="accent1"/>
              </a:solidFill>
            </a:endParaRPr>
          </a:p>
          <a:p>
            <a:pPr marL="357180" lvl="1" indent="0">
              <a:buNone/>
            </a:pPr>
            <a:endParaRPr lang="en-SG" sz="1800" dirty="0">
              <a:solidFill>
                <a:schemeClr val="accent1"/>
              </a:solidFill>
            </a:endParaRPr>
          </a:p>
          <a:p>
            <a:pPr marL="1319194" lvl="2" indent="-514350">
              <a:buFont typeface="+mj-lt"/>
              <a:buAutoNum type="arabicPeriod"/>
            </a:pPr>
            <a:endParaRPr lang="en-SG" sz="2200" dirty="0">
              <a:solidFill>
                <a:schemeClr val="accent1"/>
              </a:solidFill>
            </a:endParaRPr>
          </a:p>
          <a:p>
            <a:endParaRPr lang="en-SG" sz="2200" b="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38446" y="6492875"/>
            <a:ext cx="3872141" cy="365125"/>
          </a:xfrm>
        </p:spPr>
        <p:txBody>
          <a:bodyPr/>
          <a:lstStyle/>
          <a:p>
            <a:pPr algn="l"/>
            <a:r>
              <a:rPr lang="en-SG" sz="1050" dirty="0"/>
              <a:t>© 2020 National University of Singapore. All Rights Reserved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91353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Food Planner and Recommendation</a:t>
            </a:r>
            <a:br>
              <a:rPr lang="en-US" dirty="0"/>
            </a:br>
            <a:r>
              <a:rPr lang="en-US" dirty="0"/>
              <a:t>4. Value-Adds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182208"/>
            <a:ext cx="10515600" cy="5310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dirty="0">
                <a:solidFill>
                  <a:schemeClr val="accent1"/>
                </a:solidFill>
              </a:rPr>
              <a:t>Knowledge-based Reasoning 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Domain knowledge for nutritional health are used for the definition of various diet and food categories.</a:t>
            </a:r>
            <a:endParaRPr lang="en-US" sz="1600" b="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200" b="0" dirty="0">
                <a:solidFill>
                  <a:schemeClr val="accent1"/>
                </a:solidFill>
              </a:rPr>
              <a:t>Business Rules:</a:t>
            </a:r>
          </a:p>
          <a:p>
            <a:pPr lvl="1"/>
            <a:r>
              <a:rPr lang="en-US" sz="1600" b="1" u="sng" dirty="0">
                <a:solidFill>
                  <a:schemeClr val="accent1"/>
                </a:solidFill>
              </a:rPr>
              <a:t>Pyke</a:t>
            </a:r>
            <a:r>
              <a:rPr lang="en-US" sz="1600" b="0" dirty="0">
                <a:solidFill>
                  <a:schemeClr val="accent1"/>
                </a:solidFill>
              </a:rPr>
              <a:t> is the package used for th</a:t>
            </a:r>
            <a:r>
              <a:rPr lang="en-US" sz="1600" dirty="0">
                <a:solidFill>
                  <a:schemeClr val="accent1"/>
                </a:solidFill>
              </a:rPr>
              <a:t>e generation of business rules, namely ( Individual calorific intake derived from user inputs of height and weight + specific nutrients based on diet type.</a:t>
            </a:r>
          </a:p>
          <a:p>
            <a:pPr marL="0" indent="0">
              <a:buNone/>
            </a:pPr>
            <a:r>
              <a:rPr lang="en-US" sz="2200" b="0" dirty="0">
                <a:solidFill>
                  <a:schemeClr val="accent1"/>
                </a:solidFill>
              </a:rPr>
              <a:t>Constraint Satisfaction:</a:t>
            </a:r>
          </a:p>
          <a:p>
            <a:pPr lvl="1"/>
            <a:r>
              <a:rPr lang="en-US" sz="1600" b="1" u="sng" dirty="0">
                <a:solidFill>
                  <a:schemeClr val="accent1"/>
                </a:solidFill>
              </a:rPr>
              <a:t>OR-Tools</a:t>
            </a:r>
            <a:r>
              <a:rPr lang="en-US" sz="1600" dirty="0">
                <a:solidFill>
                  <a:schemeClr val="accent1"/>
                </a:solidFill>
              </a:rPr>
              <a:t> is the package used for the constraint optimization. A selection of Main Dishes, Breakfast and Beverages optimized based on calorific intakes and nutritional values are automatically selected for the user.</a:t>
            </a:r>
          </a:p>
          <a:p>
            <a:pPr marL="357180" lvl="1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357180" lvl="1" indent="0">
              <a:buNone/>
            </a:pPr>
            <a:endParaRPr lang="en-SG" sz="1800" dirty="0">
              <a:solidFill>
                <a:schemeClr val="accent1"/>
              </a:solidFill>
            </a:endParaRPr>
          </a:p>
          <a:p>
            <a:pPr marL="1319194" lvl="2" indent="-514350">
              <a:buFont typeface="+mj-lt"/>
              <a:buAutoNum type="arabicPeriod"/>
            </a:pPr>
            <a:endParaRPr lang="en-SG" sz="2200" dirty="0">
              <a:solidFill>
                <a:schemeClr val="accent1"/>
              </a:solidFill>
            </a:endParaRPr>
          </a:p>
          <a:p>
            <a:endParaRPr lang="en-SG" sz="2200" b="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38446" y="6492875"/>
            <a:ext cx="3872141" cy="365125"/>
          </a:xfrm>
        </p:spPr>
        <p:txBody>
          <a:bodyPr/>
          <a:lstStyle/>
          <a:p>
            <a:pPr algn="l"/>
            <a:r>
              <a:rPr lang="en-SG" sz="1050" dirty="0"/>
              <a:t>© 2020 National University of Singapore. All Rights Reserved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6851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Food Planner and Recommendation</a:t>
            </a:r>
            <a:br>
              <a:rPr lang="en-US" dirty="0"/>
            </a:br>
            <a:r>
              <a:rPr lang="en-US" dirty="0"/>
              <a:t>5. </a:t>
            </a:r>
            <a:r>
              <a:rPr lang="en-US" dirty="0">
                <a:solidFill>
                  <a:schemeClr val="accent1"/>
                </a:solidFill>
              </a:rPr>
              <a:t>Evaluation and future work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182208"/>
            <a:ext cx="10515600" cy="5310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dirty="0">
                <a:solidFill>
                  <a:schemeClr val="accent1"/>
                </a:solidFill>
              </a:rPr>
              <a:t>Future work:</a:t>
            </a:r>
          </a:p>
          <a:p>
            <a:pPr marL="0" indent="0">
              <a:buNone/>
            </a:pPr>
            <a:r>
              <a:rPr lang="en-US" sz="2200" b="0" dirty="0">
                <a:solidFill>
                  <a:schemeClr val="accent1"/>
                </a:solidFill>
              </a:rPr>
              <a:t>IoT Integration</a:t>
            </a:r>
          </a:p>
          <a:p>
            <a:pPr>
              <a:buFontTx/>
              <a:buChar char="-"/>
            </a:pPr>
            <a:r>
              <a:rPr lang="en-US" sz="2000" b="0" dirty="0">
                <a:solidFill>
                  <a:schemeClr val="accent1"/>
                </a:solidFill>
              </a:rPr>
              <a:t>With the proliferation of wearables, there is a huge potential to integrate our food recommender into personal health monitoring applications. </a:t>
            </a:r>
          </a:p>
          <a:p>
            <a:pPr>
              <a:buFontTx/>
              <a:buChar char="-"/>
            </a:pPr>
            <a:r>
              <a:rPr lang="en-US" sz="2000" b="0" dirty="0">
                <a:solidFill>
                  <a:schemeClr val="accent1"/>
                </a:solidFill>
              </a:rPr>
              <a:t>With multiple streams of real-time user data, the recommender could “adjust” accordingly based on the user’s calorific output, health history(if logged).</a:t>
            </a:r>
          </a:p>
          <a:p>
            <a:pPr marL="357180" lvl="1" indent="0">
              <a:buNone/>
            </a:pPr>
            <a:endParaRPr lang="en-US" sz="1400" dirty="0">
              <a:solidFill>
                <a:schemeClr val="accent1"/>
              </a:solidFill>
            </a:endParaRPr>
          </a:p>
          <a:p>
            <a:pPr marL="357180" lvl="1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357180" lvl="1" indent="0">
              <a:buNone/>
            </a:pPr>
            <a:endParaRPr lang="en-SG" sz="1800" dirty="0">
              <a:solidFill>
                <a:schemeClr val="accent1"/>
              </a:solidFill>
            </a:endParaRPr>
          </a:p>
          <a:p>
            <a:pPr marL="1319194" lvl="2" indent="-514350">
              <a:buFont typeface="+mj-lt"/>
              <a:buAutoNum type="arabicPeriod"/>
            </a:pPr>
            <a:endParaRPr lang="en-SG" sz="2200" dirty="0">
              <a:solidFill>
                <a:schemeClr val="accent1"/>
              </a:solidFill>
            </a:endParaRPr>
          </a:p>
          <a:p>
            <a:endParaRPr lang="en-SG" sz="2200" b="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38446" y="6492875"/>
            <a:ext cx="3872141" cy="365125"/>
          </a:xfrm>
        </p:spPr>
        <p:txBody>
          <a:bodyPr/>
          <a:lstStyle/>
          <a:p>
            <a:pPr algn="l"/>
            <a:r>
              <a:rPr lang="en-SG" sz="1050" dirty="0"/>
              <a:t>© 2020 National University of Singapore. All Rights Reserved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2895028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9501</TotalTime>
  <Words>845</Words>
  <Application>Microsoft Office PowerPoint</Application>
  <PresentationFormat>Widescreen</PresentationFormat>
  <Paragraphs>94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Theme1</vt:lpstr>
      <vt:lpstr>Mid-Project Presentation</vt:lpstr>
      <vt:lpstr>Requirements Recapture</vt:lpstr>
      <vt:lpstr>Mid-Project Presentation</vt:lpstr>
      <vt:lpstr>Food Planner and Recommendation 1. Business Value</vt:lpstr>
      <vt:lpstr>Food Planner and Recommendation 1. Business Value</vt:lpstr>
      <vt:lpstr>Food Planner and Recommendation 1. Business Value</vt:lpstr>
      <vt:lpstr>Food Planner and Recommendation 4. Value-Adds</vt:lpstr>
      <vt:lpstr>Food Planner and Recommendation 5. Evaluation and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zhan.gu@nus.edu.sg</dc:creator>
  <cp:lastModifiedBy>Chong Keng Han</cp:lastModifiedBy>
  <cp:revision>1665</cp:revision>
  <cp:lastPrinted>2015-02-25T07:22:35Z</cp:lastPrinted>
  <dcterms:created xsi:type="dcterms:W3CDTF">2014-12-11T07:55:35Z</dcterms:created>
  <dcterms:modified xsi:type="dcterms:W3CDTF">2020-04-14T04:21:29Z</dcterms:modified>
</cp:coreProperties>
</file>