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1382" r:id="rId2"/>
    <p:sldId id="1385" r:id="rId3"/>
    <p:sldId id="1347" r:id="rId4"/>
    <p:sldId id="1386" r:id="rId5"/>
    <p:sldId id="1387" r:id="rId6"/>
  </p:sldIdLst>
  <p:sldSz cx="12192000" cy="6858000"/>
  <p:notesSz cx="7099300" cy="10234613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58220"/>
    <a:srgbClr val="173F7E"/>
    <a:srgbClr val="2159B5"/>
    <a:srgbClr val="FFFF99"/>
    <a:srgbClr val="33BBBC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6215" autoAdjust="0"/>
  </p:normalViewPr>
  <p:slideViewPr>
    <p:cSldViewPr snapToGrid="0">
      <p:cViewPr varScale="1">
        <p:scale>
          <a:sx n="81" d="100"/>
          <a:sy n="81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3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88453" y="2121318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688450" y="3538494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88453" y="4127589"/>
            <a:ext cx="9129183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10" y="73507"/>
            <a:ext cx="2917736" cy="984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4" y="162176"/>
            <a:ext cx="1744038" cy="676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79" y="162176"/>
            <a:ext cx="780626" cy="8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32"/>
            <a:ext cx="10515600" cy="4143375"/>
          </a:xfrm>
        </p:spPr>
        <p:txBody>
          <a:bodyPr/>
          <a:lstStyle>
            <a:lvl1pPr marL="514338" indent="-514338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Slides=5)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200" y="1182208"/>
            <a:ext cx="10515600" cy="4651375"/>
          </a:xfrm>
        </p:spPr>
        <p:txBody>
          <a:bodyPr/>
          <a:lstStyle>
            <a:lvl1pPr marL="357179" indent="-357179">
              <a:lnSpc>
                <a:spcPct val="120000"/>
              </a:lnSpc>
              <a:defRPr b="1">
                <a:solidFill>
                  <a:srgbClr val="F58220"/>
                </a:solidFill>
                <a:latin typeface="+mj-lt"/>
              </a:defRPr>
            </a:lvl1pPr>
            <a:lvl2pPr marL="804843" indent="-447663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163610" indent="-358766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520787" indent="-357179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347887" y="1166818"/>
            <a:ext cx="5005916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838203" y="1166817"/>
            <a:ext cx="5125279" cy="4143375"/>
          </a:xfrm>
        </p:spPr>
        <p:txBody>
          <a:bodyPr/>
          <a:lstStyle>
            <a:lvl1pPr marL="357179" indent="-357179">
              <a:defRPr b="1">
                <a:solidFill>
                  <a:srgbClr val="F58220"/>
                </a:solidFill>
                <a:latin typeface="+mj-lt"/>
              </a:defRPr>
            </a:lvl1pPr>
            <a:lvl2pPr marL="685783" indent="-328605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984226" indent="-26828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341405" indent="-357179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22422" y="3318389"/>
            <a:ext cx="9882135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2419" y="4778847"/>
            <a:ext cx="9151352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8" y="58779"/>
            <a:ext cx="4046202" cy="13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250833"/>
            <a:ext cx="8800551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26069"/>
            <a:ext cx="2595440" cy="8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7776" y="6492879"/>
            <a:ext cx="754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4709" y="6492878"/>
            <a:ext cx="629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(Total Slides=5)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988" y="6492879"/>
            <a:ext cx="481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/>
              <a:t>© 2017 National University of Singapore. All Rights Reserved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5294124"/>
            <a:ext cx="12192000" cy="957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3511" y="5321187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0742" y="5533192"/>
            <a:ext cx="159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GRADUATE</a:t>
            </a:r>
          </a:p>
          <a:p>
            <a:r>
              <a:rPr lang="en-SG" sz="2000" dirty="0">
                <a:solidFill>
                  <a:schemeClr val="bg1"/>
                </a:solidFill>
              </a:rPr>
              <a:t>ALUMNI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43" y="5563984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FFFF00"/>
                </a:solidFill>
              </a:rPr>
              <a:t>6,250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9728" y="5321187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OFFERING 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9728" y="5601513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chemeClr val="accent2">
                    <a:lumMod val="75000"/>
                  </a:schemeClr>
                </a:solidFill>
              </a:rPr>
              <a:t>150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0851" y="5541824"/>
            <a:ext cx="4003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ENTERPRISE IT, INNOVATION</a:t>
            </a:r>
          </a:p>
          <a:p>
            <a:r>
              <a:rPr lang="en-SG" sz="2000" dirty="0">
                <a:solidFill>
                  <a:schemeClr val="bg1"/>
                </a:solidFill>
              </a:rPr>
              <a:t>&amp; LEADERSHIP PROGRAMMES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0624" y="5358367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TRAINING OVER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0624" y="5584682"/>
            <a:ext cx="2039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b="1" dirty="0">
                <a:solidFill>
                  <a:srgbClr val="173F7E"/>
                </a:solidFill>
              </a:rPr>
              <a:t>135,000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30287" y="5527644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DIGITAL LEADERS</a:t>
            </a:r>
          </a:p>
          <a:p>
            <a:r>
              <a:rPr lang="en-SG" dirty="0">
                <a:solidFill>
                  <a:schemeClr val="bg1"/>
                </a:solidFill>
              </a:rPr>
              <a:t>&amp; PROFESSIONALS</a:t>
            </a: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536988" y="6492879"/>
            <a:ext cx="4816813" cy="365125"/>
          </a:xfrm>
        </p:spPr>
        <p:txBody>
          <a:bodyPr/>
          <a:lstStyle/>
          <a:p>
            <a:pPr algn="l"/>
            <a:r>
              <a:rPr lang="en-US" sz="1000" dirty="0"/>
              <a:t>© 2020 National University of Singapore. All Rights Reserved</a:t>
            </a:r>
            <a:endParaRPr lang="en-SG" dirty="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688453" y="1762812"/>
            <a:ext cx="9882135" cy="1105648"/>
          </a:xfrm>
        </p:spPr>
        <p:txBody>
          <a:bodyPr>
            <a:noAutofit/>
          </a:bodyPr>
          <a:lstStyle/>
          <a:p>
            <a:r>
              <a:rPr lang="en-SG" dirty="0"/>
              <a:t>Mid-Project Presentation</a:t>
            </a:r>
            <a:endParaRPr lang="en-SG" sz="2800" dirty="0"/>
          </a:p>
        </p:txBody>
      </p:sp>
      <p:sp>
        <p:nvSpPr>
          <p:cNvPr id="23" name="Subtitle 4"/>
          <p:cNvSpPr>
            <a:spLocks noGrp="1"/>
          </p:cNvSpPr>
          <p:nvPr>
            <p:ph type="subTitle" idx="1"/>
          </p:nvPr>
        </p:nvSpPr>
        <p:spPr>
          <a:xfrm>
            <a:off x="1688453" y="3257581"/>
            <a:ext cx="9151352" cy="463297"/>
          </a:xfrm>
        </p:spPr>
        <p:txBody>
          <a:bodyPr>
            <a:noAutofit/>
          </a:bodyPr>
          <a:lstStyle/>
          <a:p>
            <a:r>
              <a:rPr lang="en-GB" sz="2800" dirty="0"/>
              <a:t>for certificate IN: </a:t>
            </a:r>
          </a:p>
          <a:p>
            <a:r>
              <a:rPr lang="en-GB" sz="2800" dirty="0"/>
              <a:t>intelligent reasoning systems (IRS)</a:t>
            </a:r>
          </a:p>
        </p:txBody>
      </p:sp>
    </p:spTree>
    <p:extLst>
      <p:ext uri="{BB962C8B-B14F-4D97-AF65-F5344CB8AC3E}">
        <p14:creationId xmlns:p14="http://schemas.microsoft.com/office/powerpoint/2010/main" val="9860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6757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SG" sz="2400" b="0" dirty="0">
                <a:solidFill>
                  <a:schemeClr val="accent1"/>
                </a:solidFill>
              </a:rPr>
              <a:t>Identify a business problem/case then engineer a hybrid reasoning solution/system. The chosen project use case must develop, integrate, and demonstrate at least </a:t>
            </a:r>
            <a:r>
              <a:rPr lang="en-SG" sz="2400" dirty="0">
                <a:solidFill>
                  <a:schemeClr val="accent2"/>
                </a:solidFill>
              </a:rPr>
              <a:t>three</a:t>
            </a:r>
            <a:r>
              <a:rPr lang="en-SG" sz="2400" b="0" dirty="0">
                <a:solidFill>
                  <a:schemeClr val="accent1"/>
                </a:solidFill>
              </a:rPr>
              <a:t> (</a:t>
            </a:r>
            <a:r>
              <a:rPr lang="en-SG" sz="2400" dirty="0">
                <a:solidFill>
                  <a:schemeClr val="accent2"/>
                </a:solidFill>
              </a:rPr>
              <a:t>two</a:t>
            </a:r>
            <a:r>
              <a:rPr lang="en-SG" sz="2400" b="0" dirty="0">
                <a:solidFill>
                  <a:schemeClr val="accent1"/>
                </a:solidFill>
              </a:rPr>
              <a:t> for course level project) out of following aspects: </a:t>
            </a:r>
          </a:p>
          <a:p>
            <a:pPr marL="0" lvl="0" indent="0">
              <a:buNone/>
            </a:pPr>
            <a:endParaRPr lang="en-SG" sz="2400" b="0" dirty="0">
              <a:solidFill>
                <a:schemeClr val="accent1"/>
              </a:solidFill>
            </a:endParaRP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rule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Business process</a:t>
            </a:r>
            <a:r>
              <a:rPr lang="en-SG" b="1" dirty="0">
                <a:solidFill>
                  <a:schemeClr val="accent2"/>
                </a:solidFill>
              </a:rPr>
              <a:t> OR</a:t>
            </a:r>
            <a:r>
              <a:rPr lang="en-SG" dirty="0">
                <a:solidFill>
                  <a:schemeClr val="accent1"/>
                </a:solidFill>
              </a:rPr>
              <a:t> Knowledge based reasoning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Business resource optimization techniques: Search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Constraint satisfaction </a:t>
            </a:r>
            <a:r>
              <a:rPr lang="en-SG" b="1" dirty="0">
                <a:solidFill>
                  <a:schemeClr val="accent2"/>
                </a:solidFill>
              </a:rPr>
              <a:t>OR</a:t>
            </a:r>
            <a:r>
              <a:rPr lang="en-SG" dirty="0">
                <a:solidFill>
                  <a:schemeClr val="accent1"/>
                </a:solidFill>
              </a:rPr>
              <a:t> Evolutionary computing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Knowledge Discovery using suitable data mining techniques </a:t>
            </a:r>
          </a:p>
          <a:p>
            <a:pPr marL="814380" lvl="1" indent="-457200">
              <a:buFont typeface="+mj-lt"/>
              <a:buAutoNum type="arabicPeriod"/>
            </a:pPr>
            <a:r>
              <a:rPr lang="en-SG" dirty="0">
                <a:solidFill>
                  <a:schemeClr val="accent1"/>
                </a:solidFill>
              </a:rPr>
              <a:t>Cognitive frameworks</a:t>
            </a:r>
            <a:endParaRPr lang="en-SG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Requirements Recapture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36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Mid-Project 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18 April, </a:t>
            </a:r>
            <a:r>
              <a:rPr lang="en-US" altLang="zh-CN" sz="2200" b="0" dirty="0">
                <a:solidFill>
                  <a:schemeClr val="accent1"/>
                </a:solidFill>
              </a:rPr>
              <a:t>2</a:t>
            </a:r>
            <a:r>
              <a:rPr lang="en-US" sz="2200" b="0" dirty="0">
                <a:solidFill>
                  <a:schemeClr val="accent1"/>
                </a:solidFill>
              </a:rPr>
              <a:t>: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US" sz="2200" b="0" dirty="0">
                <a:solidFill>
                  <a:schemeClr val="accent1"/>
                </a:solidFill>
              </a:rPr>
              <a:t>0pm – 5:</a:t>
            </a:r>
            <a:r>
              <a:rPr lang="en-US" altLang="zh-CN" sz="2200" b="0" dirty="0">
                <a:solidFill>
                  <a:schemeClr val="accent1"/>
                </a:solidFill>
              </a:rPr>
              <a:t>00</a:t>
            </a:r>
            <a:r>
              <a:rPr lang="en-US" sz="2200" b="0" dirty="0">
                <a:solidFill>
                  <a:schemeClr val="accent1"/>
                </a:solidFill>
              </a:rPr>
              <a:t>pm Day 2 of Cognitive System</a:t>
            </a:r>
            <a:endParaRPr lang="en-SG" sz="2200" b="0" dirty="0">
              <a:solidFill>
                <a:schemeClr val="accent1"/>
              </a:solidFill>
            </a:endParaRPr>
          </a:p>
          <a:p>
            <a:r>
              <a:rPr lang="en-SG" sz="2200" b="0" dirty="0">
                <a:solidFill>
                  <a:schemeClr val="accent1"/>
                </a:solidFill>
              </a:rPr>
              <a:t>The presentation will take 1</a:t>
            </a:r>
            <a:r>
              <a:rPr lang="en-US" altLang="zh-CN" sz="2200" b="0" dirty="0">
                <a:solidFill>
                  <a:schemeClr val="accent1"/>
                </a:solidFill>
              </a:rPr>
              <a:t>0</a:t>
            </a:r>
            <a:r>
              <a:rPr lang="en-SG" sz="2200" b="0" dirty="0">
                <a:solidFill>
                  <a:schemeClr val="accent1"/>
                </a:solidFill>
              </a:rPr>
              <a:t> minutes for each group through Zoom</a:t>
            </a:r>
          </a:p>
          <a:p>
            <a:r>
              <a:rPr lang="en-US" sz="2200" b="0" dirty="0">
                <a:solidFill>
                  <a:schemeClr val="accent1"/>
                </a:solidFill>
              </a:rPr>
              <a:t>1 or 2 presenters from each group </a:t>
            </a:r>
            <a:endParaRPr lang="en-SG" sz="2200" b="0" dirty="0">
              <a:solidFill>
                <a:schemeClr val="accent1"/>
              </a:solidFill>
            </a:endParaRPr>
          </a:p>
          <a:p>
            <a:pPr lvl="0"/>
            <a:r>
              <a:rPr lang="en-SG" sz="2200" b="0" dirty="0">
                <a:solidFill>
                  <a:schemeClr val="accent1"/>
                </a:solidFill>
              </a:rPr>
              <a:t>The presentation is assessed in a scheme including aspects of :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Business Value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Technological Sophistication/ Smart Functions/ System Design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System Implementation (progress update)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SG" sz="2200" dirty="0">
                <a:solidFill>
                  <a:schemeClr val="accent1"/>
                </a:solidFill>
              </a:rPr>
              <a:t>Value-Adds, e.g. relevant techniques explored, ground work</a:t>
            </a:r>
          </a:p>
          <a:p>
            <a:pPr marL="1319194" lvl="2" indent="-514350">
              <a:buFont typeface="+mj-lt"/>
              <a:buAutoNum type="arabicPeriod"/>
            </a:pPr>
            <a:r>
              <a:rPr lang="en-US" sz="2200" dirty="0">
                <a:solidFill>
                  <a:schemeClr val="accent1"/>
                </a:solidFill>
              </a:rPr>
              <a:t>Evaluation and future work (optional, based on the progress)</a:t>
            </a:r>
            <a:endParaRPr lang="en-SG" sz="22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956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Motive: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People are increasingly aware that Diet plays the major part of people’s health.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In developed countries, obesity level has been increasing rapidly and people look for ways to effectively lose weight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Each individual is unique, people can try different options of diet style</a:t>
            </a:r>
          </a:p>
          <a:p>
            <a:pPr lvl="1"/>
            <a:r>
              <a:rPr lang="en-US" sz="1800" b="0" dirty="0">
                <a:solidFill>
                  <a:schemeClr val="accent1"/>
                </a:solidFill>
              </a:rPr>
              <a:t>Each diet style has its own rule which can be confusing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People need easy guidance and idea on the selection of food based on their diet style and their food preference based on their belief/values (i.e. religion, vegetarian, vegan, </a:t>
            </a:r>
            <a:r>
              <a:rPr lang="en-US" sz="1800" dirty="0" err="1">
                <a:solidFill>
                  <a:schemeClr val="accent1"/>
                </a:solidFill>
              </a:rPr>
              <a:t>etc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  <a:r>
              <a:rPr lang="en-US" sz="1800" b="0" dirty="0">
                <a:solidFill>
                  <a:schemeClr val="accent1"/>
                </a:solidFill>
              </a:rPr>
              <a:t> </a:t>
            </a:r>
          </a:p>
          <a:p>
            <a:pPr marL="357180" lvl="1" indent="0">
              <a:buNone/>
            </a:pPr>
            <a:endParaRPr lang="en-SG" sz="1800" dirty="0">
              <a:solidFill>
                <a:schemeClr val="accent1"/>
              </a:solidFill>
            </a:endParaRP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4304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Planner and Recommendation</a:t>
            </a:r>
            <a:br>
              <a:rPr lang="en-US" dirty="0"/>
            </a:br>
            <a:r>
              <a:rPr lang="en-US" dirty="0"/>
              <a:t>Business Value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182208"/>
            <a:ext cx="10515600" cy="5310667"/>
          </a:xfrm>
        </p:spPr>
        <p:txBody>
          <a:bodyPr>
            <a:normAutofit/>
          </a:bodyPr>
          <a:lstStyle/>
          <a:p>
            <a:r>
              <a:rPr lang="en-US" sz="2200" b="0" dirty="0">
                <a:solidFill>
                  <a:schemeClr val="accent1"/>
                </a:solidFill>
              </a:rPr>
              <a:t>Features and Value:</a:t>
            </a: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2 Main Diet Style: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General Diet: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restrict calory per day based on BMR (Basal Metabolic Rate) and TDEE (Total Daily Energy Expenditure)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minimum daily protein to maintain muscle mass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Ketogenic Diet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The 2 Rules in general diet are applicable</a:t>
            </a:r>
          </a:p>
          <a:p>
            <a:pPr lvl="3"/>
            <a:r>
              <a:rPr lang="en-SG" sz="1200" dirty="0">
                <a:solidFill>
                  <a:schemeClr val="accent1"/>
                </a:solidFill>
              </a:rPr>
              <a:t>Ketogenic Rule: </a:t>
            </a:r>
            <a:r>
              <a:rPr lang="en-US" sz="1200" dirty="0">
                <a:solidFill>
                  <a:schemeClr val="accent1"/>
                </a:solidFill>
              </a:rPr>
              <a:t>75% fat, 20% protein and only 5% or less than 50 grams of carbs per day</a:t>
            </a:r>
            <a:endParaRPr lang="en-SG" sz="1200" dirty="0">
              <a:solidFill>
                <a:schemeClr val="accent1"/>
              </a:solidFill>
            </a:endParaRPr>
          </a:p>
          <a:p>
            <a:pPr lvl="1"/>
            <a:r>
              <a:rPr lang="en-SG" sz="1800" dirty="0">
                <a:solidFill>
                  <a:schemeClr val="accent1"/>
                </a:solidFill>
              </a:rPr>
              <a:t>Additional Feature for exploration: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Vegetarian: diet style with no meat but allows non-meat food source from animal (i.e. milk, cheese, honey, egg, etc)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Vegan: diet style with totally no food source derived from animal (stricter as compared to Vegetarian)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Halal: for Moslem, generally no pork, no lard and no alcohol. The real definition would be more complex and food need certification by recognized body (usually from a national Moslem Clerical organization)</a:t>
            </a:r>
          </a:p>
          <a:p>
            <a:pPr lvl="2"/>
            <a:r>
              <a:rPr lang="en-SG" sz="1400" dirty="0">
                <a:solidFill>
                  <a:schemeClr val="accent1"/>
                </a:solidFill>
              </a:rPr>
              <a:t>No Beef: this is usually for people with Hindu and Buddhism religion</a:t>
            </a:r>
          </a:p>
          <a:p>
            <a:pPr marL="1319194" lvl="2" indent="-514350">
              <a:buFont typeface="+mj-lt"/>
              <a:buAutoNum type="arabicPeriod"/>
            </a:pPr>
            <a:endParaRPr lang="en-SG" sz="2200" dirty="0">
              <a:solidFill>
                <a:schemeClr val="accent1"/>
              </a:solidFill>
            </a:endParaRPr>
          </a:p>
          <a:p>
            <a:endParaRPr lang="en-SG" sz="2200" b="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38446" y="6492875"/>
            <a:ext cx="3872141" cy="365125"/>
          </a:xfrm>
        </p:spPr>
        <p:txBody>
          <a:bodyPr/>
          <a:lstStyle/>
          <a:p>
            <a:pPr algn="l"/>
            <a:r>
              <a:rPr lang="en-SG" sz="1050" dirty="0"/>
              <a:t>© 2020 National University of Singapore. All Rights Reserved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09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9381</TotalTime>
  <Words>535</Words>
  <Application>Microsoft Office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Mid-Project Presentation</vt:lpstr>
      <vt:lpstr>Requirements Recapture</vt:lpstr>
      <vt:lpstr>Mid-Project Presentation</vt:lpstr>
      <vt:lpstr>Food Planner and Recommendation Business Value</vt:lpstr>
      <vt:lpstr>Food Planner and Recommendation Business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zhan.gu@nus.edu.sg</dc:creator>
  <cp:lastModifiedBy>HARRY CHAN</cp:lastModifiedBy>
  <cp:revision>1662</cp:revision>
  <cp:lastPrinted>2015-02-25T07:22:35Z</cp:lastPrinted>
  <dcterms:created xsi:type="dcterms:W3CDTF">2014-12-11T07:55:35Z</dcterms:created>
  <dcterms:modified xsi:type="dcterms:W3CDTF">2020-04-12T12:51:31Z</dcterms:modified>
</cp:coreProperties>
</file>