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6" r:id="rId2"/>
    <p:sldId id="263" r:id="rId3"/>
    <p:sldId id="264" r:id="rId4"/>
    <p:sldId id="261" r:id="rId5"/>
    <p:sldId id="259" r:id="rId6"/>
    <p:sldId id="275" r:id="rId7"/>
    <p:sldId id="282" r:id="rId8"/>
    <p:sldId id="283" r:id="rId9"/>
    <p:sldId id="277" r:id="rId10"/>
    <p:sldId id="278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9">
          <p15:clr>
            <a:srgbClr val="A4A3A4"/>
          </p15:clr>
        </p15:guide>
        <p15:guide id="2" pos="3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DBFF"/>
    <a:srgbClr val="19C6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63"/>
      </p:cViewPr>
      <p:guideLst>
        <p:guide orient="horz" pos="2049"/>
        <p:guide pos="36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D6DE8-2D79-42B4-B233-C1A1DF273E5F}" type="doc">
      <dgm:prSet loTypeId="urn:microsoft.com/office/officeart/2005/8/layout/hChevron3" loCatId="process" qsTypeId="urn:microsoft.com/office/officeart/2005/8/quickstyle/3d4#1" qsCatId="3D" csTypeId="urn:microsoft.com/office/officeart/2005/8/colors/accent1_2#1" csCatId="accent1" phldr="1"/>
      <dgm:spPr/>
    </dgm:pt>
    <dgm:pt modelId="{BC2A5FB9-4033-4557-966A-6D60BFD6635F}">
      <dgm:prSet phldrT="[文本]" custT="1"/>
      <dgm:spPr>
        <a:solidFill>
          <a:srgbClr val="92D050"/>
        </a:solidFill>
      </dgm:spPr>
      <dgm:t>
        <a:bodyPr/>
        <a:lstStyle/>
        <a:p>
          <a:pPr algn="ctr"/>
          <a:r>
            <a:rPr lang="en-US" altLang="zh-CN" sz="2800" dirty="0"/>
            <a:t>Data Acquisition</a:t>
          </a:r>
          <a:endParaRPr lang="zh-CN" altLang="en-US" sz="2800" dirty="0"/>
        </a:p>
      </dgm:t>
    </dgm:pt>
    <dgm:pt modelId="{A477707B-DD9D-4F1A-B53B-BEA9DB038358}" type="parTrans" cxnId="{986D373F-1E5F-4CE3-88C0-4E6BD938ECF4}">
      <dgm:prSet/>
      <dgm:spPr/>
      <dgm:t>
        <a:bodyPr/>
        <a:lstStyle/>
        <a:p>
          <a:endParaRPr lang="zh-CN" altLang="en-US"/>
        </a:p>
      </dgm:t>
    </dgm:pt>
    <dgm:pt modelId="{FB5D63A9-255D-4685-854A-03CE0B4A188B}" type="sibTrans" cxnId="{986D373F-1E5F-4CE3-88C0-4E6BD938ECF4}">
      <dgm:prSet/>
      <dgm:spPr/>
      <dgm:t>
        <a:bodyPr/>
        <a:lstStyle/>
        <a:p>
          <a:endParaRPr lang="zh-CN" altLang="en-US"/>
        </a:p>
      </dgm:t>
    </dgm:pt>
    <dgm:pt modelId="{EEC4BB97-5A13-4C68-A29B-17260D9AC803}">
      <dgm:prSet phldrT="[文本]" custT="1"/>
      <dgm:spPr>
        <a:solidFill>
          <a:srgbClr val="00B0F0"/>
        </a:solidFill>
      </dgm:spPr>
      <dgm:t>
        <a:bodyPr/>
        <a:lstStyle/>
        <a:p>
          <a:r>
            <a:rPr lang="en-US" altLang="zh-CN" sz="2800" kern="12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cs"/>
            </a:rPr>
            <a:t>Learning</a:t>
          </a:r>
          <a:endParaRPr lang="zh-CN" altLang="en-US" sz="2800" kern="1200" dirty="0">
            <a:solidFill>
              <a:srgbClr val="FFFFFF"/>
            </a:solidFill>
            <a:latin typeface="Arial" panose="020B0604020202020204"/>
            <a:ea typeface="微软雅黑" panose="020B0503020204020204" pitchFamily="34" charset="-122"/>
            <a:cs typeface="+mn-cs"/>
          </a:endParaRPr>
        </a:p>
      </dgm:t>
    </dgm:pt>
    <dgm:pt modelId="{B2647DBE-0820-453B-B5D9-887CDF861816}" type="parTrans" cxnId="{C711A5AB-E950-4502-A82D-6C1A1345A490}">
      <dgm:prSet/>
      <dgm:spPr/>
      <dgm:t>
        <a:bodyPr/>
        <a:lstStyle/>
        <a:p>
          <a:endParaRPr lang="zh-CN" altLang="en-US"/>
        </a:p>
      </dgm:t>
    </dgm:pt>
    <dgm:pt modelId="{886B4F38-1D7A-4B04-A5ED-2BAF2615888D}" type="sibTrans" cxnId="{C711A5AB-E950-4502-A82D-6C1A1345A490}">
      <dgm:prSet/>
      <dgm:spPr/>
      <dgm:t>
        <a:bodyPr/>
        <a:lstStyle/>
        <a:p>
          <a:endParaRPr lang="zh-CN" altLang="en-US"/>
        </a:p>
      </dgm:t>
    </dgm:pt>
    <dgm:pt modelId="{C19C3DB6-6CCE-46E6-8D64-B9615A04F022}">
      <dgm:prSet phldrT="[文本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sz="2800" kern="12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cs"/>
            </a:rPr>
            <a:t>Reasoning</a:t>
          </a:r>
          <a:endParaRPr lang="zh-CN" altLang="en-US" sz="2800" kern="1200" dirty="0">
            <a:solidFill>
              <a:srgbClr val="FFFFFF"/>
            </a:solidFill>
            <a:latin typeface="Arial" panose="020B0604020202020204"/>
            <a:ea typeface="微软雅黑" panose="020B0503020204020204" pitchFamily="34" charset="-122"/>
            <a:cs typeface="+mn-cs"/>
          </a:endParaRPr>
        </a:p>
      </dgm:t>
    </dgm:pt>
    <dgm:pt modelId="{258FDAFC-5CC1-447A-A86D-DE4D6700957D}" type="parTrans" cxnId="{DA2C7970-E794-4EED-900D-8AFDEFDAB229}">
      <dgm:prSet/>
      <dgm:spPr/>
      <dgm:t>
        <a:bodyPr/>
        <a:lstStyle/>
        <a:p>
          <a:endParaRPr lang="zh-CN" altLang="en-US"/>
        </a:p>
      </dgm:t>
    </dgm:pt>
    <dgm:pt modelId="{B6F4A725-9DD5-45AD-933A-AF90B88A644A}" type="sibTrans" cxnId="{DA2C7970-E794-4EED-900D-8AFDEFDAB229}">
      <dgm:prSet/>
      <dgm:spPr/>
      <dgm:t>
        <a:bodyPr/>
        <a:lstStyle/>
        <a:p>
          <a:endParaRPr lang="zh-CN" altLang="en-US"/>
        </a:p>
      </dgm:t>
    </dgm:pt>
    <dgm:pt modelId="{0101C4C3-E02E-4CB7-94AB-F7A3C2F3B4D3}" type="pres">
      <dgm:prSet presAssocID="{682D6DE8-2D79-42B4-B233-C1A1DF273E5F}" presName="Name0" presStyleCnt="0">
        <dgm:presLayoutVars>
          <dgm:dir/>
          <dgm:resizeHandles val="exact"/>
        </dgm:presLayoutVars>
      </dgm:prSet>
      <dgm:spPr/>
    </dgm:pt>
    <dgm:pt modelId="{E3FCCC40-E4DF-4209-9D30-FF8F8F59281A}" type="pres">
      <dgm:prSet presAssocID="{BC2A5FB9-4033-4557-966A-6D60BFD6635F}" presName="parTxOnly" presStyleLbl="node1" presStyleIdx="0" presStyleCnt="3">
        <dgm:presLayoutVars>
          <dgm:bulletEnabled val="1"/>
        </dgm:presLayoutVars>
      </dgm:prSet>
      <dgm:spPr/>
    </dgm:pt>
    <dgm:pt modelId="{9EFB2991-212B-470E-B903-1B443D84F70F}" type="pres">
      <dgm:prSet presAssocID="{FB5D63A9-255D-4685-854A-03CE0B4A188B}" presName="parSpace" presStyleCnt="0"/>
      <dgm:spPr/>
    </dgm:pt>
    <dgm:pt modelId="{D878D38D-8153-4FB8-AD22-DCF79DAE7112}" type="pres">
      <dgm:prSet presAssocID="{EEC4BB97-5A13-4C68-A29B-17260D9AC803}" presName="parTxOnly" presStyleLbl="node1" presStyleIdx="1" presStyleCnt="3">
        <dgm:presLayoutVars>
          <dgm:bulletEnabled val="1"/>
        </dgm:presLayoutVars>
      </dgm:prSet>
      <dgm:spPr/>
    </dgm:pt>
    <dgm:pt modelId="{1C745E3C-8F6D-4374-89B3-C2A352E753DB}" type="pres">
      <dgm:prSet presAssocID="{886B4F38-1D7A-4B04-A5ED-2BAF2615888D}" presName="parSpace" presStyleCnt="0"/>
      <dgm:spPr/>
    </dgm:pt>
    <dgm:pt modelId="{F672ABFF-71E5-4892-924C-3067470E76A1}" type="pres">
      <dgm:prSet presAssocID="{C19C3DB6-6CCE-46E6-8D64-B9615A04F022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86D373F-1E5F-4CE3-88C0-4E6BD938ECF4}" srcId="{682D6DE8-2D79-42B4-B233-C1A1DF273E5F}" destId="{BC2A5FB9-4033-4557-966A-6D60BFD6635F}" srcOrd="0" destOrd="0" parTransId="{A477707B-DD9D-4F1A-B53B-BEA9DB038358}" sibTransId="{FB5D63A9-255D-4685-854A-03CE0B4A188B}"/>
    <dgm:cxn modelId="{DA2C7970-E794-4EED-900D-8AFDEFDAB229}" srcId="{682D6DE8-2D79-42B4-B233-C1A1DF273E5F}" destId="{C19C3DB6-6CCE-46E6-8D64-B9615A04F022}" srcOrd="2" destOrd="0" parTransId="{258FDAFC-5CC1-447A-A86D-DE4D6700957D}" sibTransId="{B6F4A725-9DD5-45AD-933A-AF90B88A644A}"/>
    <dgm:cxn modelId="{82D14199-D779-4E87-9B28-DC407FBFFAAE}" type="presOf" srcId="{EEC4BB97-5A13-4C68-A29B-17260D9AC803}" destId="{D878D38D-8153-4FB8-AD22-DCF79DAE7112}" srcOrd="0" destOrd="0" presId="urn:microsoft.com/office/officeart/2005/8/layout/hChevron3"/>
    <dgm:cxn modelId="{9193299F-000C-4D68-95FE-7B89567704CE}" type="presOf" srcId="{682D6DE8-2D79-42B4-B233-C1A1DF273E5F}" destId="{0101C4C3-E02E-4CB7-94AB-F7A3C2F3B4D3}" srcOrd="0" destOrd="0" presId="urn:microsoft.com/office/officeart/2005/8/layout/hChevron3"/>
    <dgm:cxn modelId="{C711A5AB-E950-4502-A82D-6C1A1345A490}" srcId="{682D6DE8-2D79-42B4-B233-C1A1DF273E5F}" destId="{EEC4BB97-5A13-4C68-A29B-17260D9AC803}" srcOrd="1" destOrd="0" parTransId="{B2647DBE-0820-453B-B5D9-887CDF861816}" sibTransId="{886B4F38-1D7A-4B04-A5ED-2BAF2615888D}"/>
    <dgm:cxn modelId="{B77FA5AE-C695-409B-926E-0B344E0B30A5}" type="presOf" srcId="{C19C3DB6-6CCE-46E6-8D64-B9615A04F022}" destId="{F672ABFF-71E5-4892-924C-3067470E76A1}" srcOrd="0" destOrd="0" presId="urn:microsoft.com/office/officeart/2005/8/layout/hChevron3"/>
    <dgm:cxn modelId="{A3D216D4-1F57-4859-8273-62BCFAAC27F8}" type="presOf" srcId="{BC2A5FB9-4033-4557-966A-6D60BFD6635F}" destId="{E3FCCC40-E4DF-4209-9D30-FF8F8F59281A}" srcOrd="0" destOrd="0" presId="urn:microsoft.com/office/officeart/2005/8/layout/hChevron3"/>
    <dgm:cxn modelId="{6F9CE517-58B5-41DA-865E-9913AAF064DE}" type="presParOf" srcId="{0101C4C3-E02E-4CB7-94AB-F7A3C2F3B4D3}" destId="{E3FCCC40-E4DF-4209-9D30-FF8F8F59281A}" srcOrd="0" destOrd="0" presId="urn:microsoft.com/office/officeart/2005/8/layout/hChevron3"/>
    <dgm:cxn modelId="{EAC0537D-4C6E-4F39-B84A-D43D39B49D30}" type="presParOf" srcId="{0101C4C3-E02E-4CB7-94AB-F7A3C2F3B4D3}" destId="{9EFB2991-212B-470E-B903-1B443D84F70F}" srcOrd="1" destOrd="0" presId="urn:microsoft.com/office/officeart/2005/8/layout/hChevron3"/>
    <dgm:cxn modelId="{18BEC8E8-28C2-4781-BC7C-28F036EF3CD1}" type="presParOf" srcId="{0101C4C3-E02E-4CB7-94AB-F7A3C2F3B4D3}" destId="{D878D38D-8153-4FB8-AD22-DCF79DAE7112}" srcOrd="2" destOrd="0" presId="urn:microsoft.com/office/officeart/2005/8/layout/hChevron3"/>
    <dgm:cxn modelId="{1F6C4054-3487-4F5C-A1E9-81AFFC303AC7}" type="presParOf" srcId="{0101C4C3-E02E-4CB7-94AB-F7A3C2F3B4D3}" destId="{1C745E3C-8F6D-4374-89B3-C2A352E753DB}" srcOrd="3" destOrd="0" presId="urn:microsoft.com/office/officeart/2005/8/layout/hChevron3"/>
    <dgm:cxn modelId="{F5DC39CE-5BD5-448F-B060-A19DBD75F086}" type="presParOf" srcId="{0101C4C3-E02E-4CB7-94AB-F7A3C2F3B4D3}" destId="{F672ABFF-71E5-4892-924C-3067470E76A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CCC40-E4DF-4209-9D30-FF8F8F59281A}">
      <dsp:nvSpPr>
        <dsp:cNvPr id="0" name=""/>
        <dsp:cNvSpPr/>
      </dsp:nvSpPr>
      <dsp:spPr>
        <a:xfrm>
          <a:off x="4605" y="0"/>
          <a:ext cx="4027126" cy="602400"/>
        </a:xfrm>
        <a:prstGeom prst="homePlat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Data Acquisition</a:t>
          </a:r>
          <a:endParaRPr lang="zh-CN" altLang="en-US" sz="2800" kern="1200" dirty="0"/>
        </a:p>
      </dsp:txBody>
      <dsp:txXfrm>
        <a:off x="4605" y="0"/>
        <a:ext cx="3876526" cy="602400"/>
      </dsp:txXfrm>
    </dsp:sp>
    <dsp:sp modelId="{D878D38D-8153-4FB8-AD22-DCF79DAE7112}">
      <dsp:nvSpPr>
        <dsp:cNvPr id="0" name=""/>
        <dsp:cNvSpPr/>
      </dsp:nvSpPr>
      <dsp:spPr>
        <a:xfrm>
          <a:off x="3226306" y="0"/>
          <a:ext cx="4027126" cy="602400"/>
        </a:xfrm>
        <a:prstGeom prst="chevron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cs"/>
            </a:rPr>
            <a:t>Learning</a:t>
          </a:r>
          <a:endParaRPr lang="zh-CN" altLang="en-US" sz="2800" kern="1200" dirty="0">
            <a:solidFill>
              <a:srgbClr val="FFFFFF"/>
            </a:solidFill>
            <a:latin typeface="Arial" panose="020B0604020202020204"/>
            <a:ea typeface="微软雅黑" panose="020B0503020204020204" pitchFamily="34" charset="-122"/>
            <a:cs typeface="+mn-cs"/>
          </a:endParaRPr>
        </a:p>
      </dsp:txBody>
      <dsp:txXfrm>
        <a:off x="3527506" y="0"/>
        <a:ext cx="3424726" cy="602400"/>
      </dsp:txXfrm>
    </dsp:sp>
    <dsp:sp modelId="{F672ABFF-71E5-4892-924C-3067470E76A1}">
      <dsp:nvSpPr>
        <dsp:cNvPr id="0" name=""/>
        <dsp:cNvSpPr/>
      </dsp:nvSpPr>
      <dsp:spPr>
        <a:xfrm>
          <a:off x="6448007" y="0"/>
          <a:ext cx="4027126" cy="602400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FFFF"/>
              </a:solidFill>
              <a:latin typeface="Arial" panose="020B0604020202020204"/>
              <a:ea typeface="微软雅黑" panose="020B0503020204020204" pitchFamily="34" charset="-122"/>
              <a:cs typeface="+mn-cs"/>
            </a:rPr>
            <a:t>Reasoning</a:t>
          </a:r>
          <a:endParaRPr lang="zh-CN" altLang="en-US" sz="2800" kern="1200" dirty="0">
            <a:solidFill>
              <a:srgbClr val="FFFFFF"/>
            </a:solidFill>
            <a:latin typeface="Arial" panose="020B0604020202020204"/>
            <a:ea typeface="微软雅黑" panose="020B0503020204020204" pitchFamily="34" charset="-122"/>
            <a:cs typeface="+mn-cs"/>
          </a:endParaRPr>
        </a:p>
      </dsp:txBody>
      <dsp:txXfrm>
        <a:off x="6749207" y="0"/>
        <a:ext cx="3424726" cy="602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1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5" Type="http://schemas.openxmlformats.org/officeDocument/2006/relationships/image" Target="../media/image8.jpe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.pn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9" descr="7b0a2020202022776f7264617274223a20227b5c2269645c223a32303131323438372c5c227469645c223a5c225c227d220a7d0a">
            <a:extLst>
              <a:ext uri="{FF2B5EF4-FFF2-40B4-BE49-F238E27FC236}">
                <a16:creationId xmlns:a16="http://schemas.microsoft.com/office/drawing/2014/main" id="{6C632633-2651-48F6-8DD8-215E7C74DA33}"/>
              </a:ext>
            </a:extLst>
          </p:cNvPr>
          <p:cNvSpPr txBox="1"/>
          <p:nvPr/>
        </p:nvSpPr>
        <p:spPr>
          <a:xfrm>
            <a:off x="3395428" y="1133646"/>
            <a:ext cx="474568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sz="4800" b="1" dirty="0" err="1">
                <a:solidFill>
                  <a:schemeClr val="lt1"/>
                </a:solidFill>
              </a:rPr>
              <a:t>S</a:t>
            </a:r>
            <a:r>
              <a:rPr lang="en-US" altLang="zh-CN" sz="4800" b="1" dirty="0" err="1">
                <a:solidFill>
                  <a:schemeClr val="lt1"/>
                </a:solidFill>
              </a:rPr>
              <a:t>napYummy</a:t>
            </a:r>
            <a:endParaRPr lang="en-US" altLang="zh-CN" sz="4800" b="1" dirty="0">
              <a:solidFill>
                <a:schemeClr val="lt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6204A8-1A41-47A7-80CD-DCA1580CC191}"/>
              </a:ext>
            </a:extLst>
          </p:cNvPr>
          <p:cNvSpPr txBox="1"/>
          <p:nvPr/>
        </p:nvSpPr>
        <p:spPr>
          <a:xfrm>
            <a:off x="2171137" y="2076606"/>
            <a:ext cx="739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id-ID" sz="3600" b="1" dirty="0">
                <a:solidFill>
                  <a:schemeClr val="lt1"/>
                </a:solidFill>
              </a:rPr>
              <a:t>Intelligent Cooking Assistant </a:t>
            </a:r>
          </a:p>
        </p:txBody>
      </p:sp>
      <p:sp>
        <p:nvSpPr>
          <p:cNvPr id="5" name="TextBox 19" descr="7b0a2020202022776f7264617274223a20227b5c2269645c223a32303131323438372c5c227469645c223a5c225c227d220a7d0a">
            <a:extLst>
              <a:ext uri="{FF2B5EF4-FFF2-40B4-BE49-F238E27FC236}">
                <a16:creationId xmlns:a16="http://schemas.microsoft.com/office/drawing/2014/main" id="{E402D617-3626-4F83-BB97-FA14693708E7}"/>
              </a:ext>
            </a:extLst>
          </p:cNvPr>
          <p:cNvSpPr txBox="1"/>
          <p:nvPr/>
        </p:nvSpPr>
        <p:spPr>
          <a:xfrm>
            <a:off x="3324634" y="3864064"/>
            <a:ext cx="474568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sz="4800" b="1" dirty="0">
                <a:solidFill>
                  <a:schemeClr val="lt1"/>
                </a:solidFill>
              </a:rPr>
              <a:t>IRS Group 8</a:t>
            </a:r>
            <a:endParaRPr lang="en-US" altLang="zh-CN" sz="48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455930" y="456565"/>
            <a:ext cx="2313940" cy="64516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dietary and cuisine preference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821648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2" name="TextBox 19" descr="7b0a2020202022776f7264617274223a20227b5c2269645c223a32303131323438372c5c227469645c223a5c225c227d220a7d0a"/>
          <p:cNvSpPr txBox="1"/>
          <p:nvPr/>
        </p:nvSpPr>
        <p:spPr>
          <a:xfrm>
            <a:off x="3426460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Ingredients: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320" y="3039110"/>
            <a:ext cx="1718310" cy="427990"/>
            <a:chOff x="832" y="3643"/>
            <a:chExt cx="2706" cy="674"/>
          </a:xfrm>
        </p:grpSpPr>
        <p:sp>
          <p:nvSpPr>
            <p:cNvPr id="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Ingredients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7685" y="3764280"/>
            <a:ext cx="1718310" cy="428625"/>
            <a:chOff x="832" y="3643"/>
            <a:chExt cx="2706" cy="675"/>
          </a:xfrm>
        </p:grpSpPr>
        <p:sp>
          <p:nvSpPr>
            <p:cNvPr id="13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need modify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75310" y="4202662"/>
            <a:ext cx="1718310" cy="903261"/>
            <a:chOff x="882" y="5472"/>
            <a:chExt cx="2706" cy="1130"/>
          </a:xfrm>
        </p:grpSpPr>
        <p:grpSp>
          <p:nvGrpSpPr>
            <p:cNvPr id="18" name="组合 17"/>
            <p:cNvGrpSpPr/>
            <p:nvPr/>
          </p:nvGrpSpPr>
          <p:grpSpPr>
            <a:xfrm>
              <a:off x="882" y="5927"/>
              <a:ext cx="2706" cy="675"/>
              <a:chOff x="832" y="3643"/>
              <a:chExt cx="2706" cy="675"/>
            </a:xfrm>
          </p:grpSpPr>
          <p:sp>
            <p:nvSpPr>
              <p:cNvPr id="19" name="Shape 45"/>
              <p:cNvSpPr/>
              <p:nvPr/>
            </p:nvSpPr>
            <p:spPr>
              <a:xfrm>
                <a:off x="924" y="3643"/>
                <a:ext cx="2613" cy="675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rgbClr val="19C6FF">
                    <a:alpha val="80000"/>
                  </a:srgb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TextBox 19" descr="7b0a2020202022776f7264617274223a20227b5c2269645c223a32303131323438372c5c227469645c223a5c225c227d220a7d0a"/>
              <p:cNvSpPr txBox="1"/>
              <p:nvPr/>
            </p:nvSpPr>
            <p:spPr>
              <a:xfrm>
                <a:off x="832" y="3655"/>
                <a:ext cx="2706" cy="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zh-CN" altLang="en-US" sz="1400">
                    <a:solidFill>
                      <a:schemeClr val="bg1"/>
                    </a:solidFill>
                    <a:sym typeface="+mn-ea"/>
                  </a:rPr>
                  <a:t>dietary and cuisine preference</a:t>
                </a:r>
                <a:endParaRPr lang="en-US" altLang="zh-CN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rgbClr val="00B0F0">
                        <a:alpha val="40000"/>
                      </a:srgbClr>
                    </a:glow>
                  </a:effectLst>
                  <a:latin typeface="+mj-ea"/>
                  <a:ea typeface="+mj-ea"/>
                  <a:cs typeface="汉仪超级战甲W" panose="00020600040101010101" charset="-122"/>
                </a:endParaRPr>
              </a:p>
            </p:txBody>
          </p:sp>
        </p:grpSp>
        <p:cxnSp>
          <p:nvCxnSpPr>
            <p:cNvPr id="21" name="肘形连接符 20"/>
            <p:cNvCxnSpPr/>
            <p:nvPr/>
          </p:nvCxnSpPr>
          <p:spPr>
            <a:xfrm rot="5400000">
              <a:off x="2023" y="5703"/>
              <a:ext cx="467" cy="5"/>
            </a:xfrm>
            <a:prstGeom prst="bentConnector3">
              <a:avLst>
                <a:gd name="adj1" fmla="val 50107"/>
              </a:avLst>
            </a:prstGeom>
            <a:ln>
              <a:solidFill>
                <a:srgbClr val="00B0F0"/>
              </a:solidFill>
            </a:ln>
            <a:effectLst>
              <a:glow rad="63500">
                <a:srgbClr val="00B0F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26460" y="5278120"/>
            <a:ext cx="2633980" cy="613410"/>
            <a:chOff x="5396" y="8312"/>
            <a:chExt cx="4148" cy="966"/>
          </a:xfrm>
        </p:grpSpPr>
        <p:sp>
          <p:nvSpPr>
            <p:cNvPr id="25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313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cuisine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6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312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Chinese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7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796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dietary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8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795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 dirty="0">
                  <a:solidFill>
                    <a:schemeClr val="bg1"/>
                  </a:solidFill>
                </a:rPr>
                <a:t>Halal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03600" y="5891530"/>
            <a:ext cx="4095750" cy="306705"/>
            <a:chOff x="5360" y="9278"/>
            <a:chExt cx="6450" cy="483"/>
          </a:xfrm>
        </p:grpSpPr>
        <p:sp>
          <p:nvSpPr>
            <p:cNvPr id="30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60" y="9278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Recipe List: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31" name="TextBox 19" descr="7b0a2020202022776f7264617274223a20227b5c2269645c223a32303131323438372c5c227469645c223a5c225c227d220a7d0a"/>
            <p:cNvSpPr txBox="1"/>
            <p:nvPr/>
          </p:nvSpPr>
          <p:spPr>
            <a:xfrm>
              <a:off x="7490" y="9279"/>
              <a:ext cx="4320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 dirty="0">
                  <a:solidFill>
                    <a:schemeClr val="bg1"/>
                  </a:solidFill>
                </a:rPr>
                <a:t>[Recipe 1,</a:t>
              </a:r>
              <a:r>
                <a:rPr lang="en-US" altLang="zh-CN" sz="1400" dirty="0">
                  <a:solidFill>
                    <a:schemeClr val="bg1"/>
                  </a:solidFill>
                  <a:sym typeface="+mn-ea"/>
                </a:rPr>
                <a:t>Recipe 2</a:t>
              </a:r>
              <a:r>
                <a:rPr lang="en-US" altLang="zh-CN" sz="1400" dirty="0">
                  <a:solidFill>
                    <a:schemeClr val="bg1"/>
                  </a:solidFill>
                </a:rPr>
                <a:t>..Recipe 10]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8955" y="2332355"/>
            <a:ext cx="1718310" cy="428625"/>
            <a:chOff x="832" y="3643"/>
            <a:chExt cx="2706" cy="675"/>
          </a:xfrm>
        </p:grpSpPr>
        <p:sp>
          <p:nvSpPr>
            <p:cNvPr id="1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Cooking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34" name="肘形连接符 33"/>
          <p:cNvCxnSpPr/>
          <p:nvPr/>
        </p:nvCxnSpPr>
        <p:spPr>
          <a:xfrm rot="5400000">
            <a:off x="1268730" y="288925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5400000">
            <a:off x="1282065" y="3585845"/>
            <a:ext cx="296545" cy="63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9" descr="7b0a2020202022776f7264617274223a20227b5c2269645c223a32303131323438372c5c227469645c223a5c225c227d220a7d0a">
            <a:extLst>
              <a:ext uri="{FF2B5EF4-FFF2-40B4-BE49-F238E27FC236}">
                <a16:creationId xmlns:a16="http://schemas.microsoft.com/office/drawing/2014/main" id="{58268141-4756-43FA-B4D8-B4FCD971763E}"/>
              </a:ext>
            </a:extLst>
          </p:cNvPr>
          <p:cNvSpPr txBox="1"/>
          <p:nvPr/>
        </p:nvSpPr>
        <p:spPr>
          <a:xfrm>
            <a:off x="4487331" y="4966235"/>
            <a:ext cx="36679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cucumber, egg, cabbage, carrot, tomato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781 -0.1475 L -0.190156 -0.1475 L -0.184531 -0.1475 L -0.178906 -0.1475 L -0.173281 -0.1475 L -0.167604 -0.1475 L -0.161979 -0.1475 L -0.156354 -0.1475 L -0.152344 -0.1375 L -0.151562 -0.1275 L -0.151562 -0.1175 L -0.151562 -0.1075 L -0.151562 -0.0974074 L -0.151562 -0.0874074 L -0.152344 -0.0774074 L -0.152344 -0.0674074 L -0.153125 -0.0574074 L -0.153958 -0.0474074 L -0.153125 -0.0374074 L -0.1475 -0.034537 L -0.141875 -0.0330556 L -0.13625 -0.0330556 L -0.130625 -0.0316667 L -0.125 -0.0316667 L -0.119375 -0.0316667 L -0.11375 -0.0316667 L -0.108073 -0.0316667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073 -0.0387963 L -0.11375 -0.0387963 L -0.119375 -0.0387963 L -0.125781 -0.0387963 L -0.131406 -0.0387963 L -0.137083 -0.0387963 L -0.142708 -0.0387963 L -0.148333 -0.0430556 L -0.153958 -0.0531481 L -0.15474 -0.0631481 L -0.15474 -0.074537 L -0.15474 -0.084537 L -0.15474 -0.0960185 L -0.15474 -0.106019 L -0.15474 -0.116019 L -0.15474 -0.126019 L -0.153125 -0.136019 L -0.158802 -0.143241 L -0.164427 -0.143241 L -0.170052 -0.14463 L -0.175677 -0.146111 L -0.181302 -0.146111 L -0.18776 -0.146111 L -0.193385 -0.148981 L -0.198177 -0.158981 L -0.198177 -0.168981 L -0.198177 -0.178981 L -0.192552 -0.181852 L -0.186927 -0.181852 L -0.181302 -0.183241 L -0.175677 -0.184722 L -0.170052 -0.187593 L -0.165208 -0.197593 L -0.165208 -0.207593 L -0.165208 -0.217593 L -0.165208 -0.227593 L -0.163594 -0.237593 L -0.162813 -0.247593 L -0.161979 -0.257593 L -0.161198 -0.267685 L -0.161198 -0.277685 L -0.161198 -0.287685 L -0.160365 -0.297685 L -0.160365 -0.307685 L -0.159583 -0.317685 L -0.159583 -0.327685 L -0.159583 -0.337685 L -0.159583 -0.347778 L -0.159583 -0.357778 L -0.153958 -0.357778 L -0.148333 -0.357778 L -0.142708 -0.357778 L -0.137083 -0.357778 L -0.142708 -0.357778 L -0.148333 -0.357778 L -0.153958 -0.357778 L -0.159583 -0.357778 L -0.165208 -0.353426 L -0.170833 -0.343426 L -0.171667 -0.333426 L -0.172448 -0.323426 L -0.172448 -0.313426 L -0.172448 -0.303426 L -0.171667 -0.293426 L -0.170833 -0.283333 L -0.169219 -0.273333 L -0.168437 -0.263333 L -0.167604 -0.253333 L -0.166823 -0.243333 L -0.166823 -0.233333 L -0.166042 -0.223333 L -0.166042 -0.213333 L -0.166042 -0.203241 L -0.166042 -0.193241 L -0.168437 -0.183241 L -0.174063 -0.174722 L -0.179688 -0.173241 L -0.185312 -0.173241 L -0.190938 -0.173241 L -0.196615 -0.176111 L -0.20224 -0.1775 " pathEditMode="relative" ptsTypes="">
                                      <p:cBhvr>
                                        <p:cTn id="10" dur="3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01 -0.171852 L -0.204635 -0.171852 L -0.21026 -0.174722 L -0.215885 -0.176111 L -0.22151 -0.176111 L -0.227187 -0.176111 L -0.232812 -0.1775 L -0.238438 -0.181852 L -0.240833 -0.191852 L -0.241667 -0.201852 L -0.241667 -0.211852 L -0.243229 -0.221852 L -0.243229 -0.231852 L -0.244062 -0.241944 L -0.244062 -0.251944 L -0.244062 -0.261944 L -0.242448 -0.271944 L -0.241667 -0.281944 L -0.240833 -0.291944 L -0.239219 -0.301944 L -0.238438 -0.311944 L -0.238438 -0.322037 L -0.238438 -0.332037 L -0.238438 -0.342037 L -0.238438 -0.352037 L -0.244062 -0.353426 L -0.249687 -0.354907 L -0.255313 -0.354907 L -0.260938 -0.354907 L -0.266562 -0.354907 L -0.27224 -0.356296 L -0.277865 -0.356296 L -0.27224 -0.356296 L -0.266562 -0.356296 L -0.260938 -0.356296 L -0.255313 -0.356296 L -0.249687 -0.356296 L -0.244062 -0.356296 L -0.238438 -0.356296 L -0.235208 -0.346296 L -0.235208 -0.336296 L -0.237604 -0.326296 L -0.239219 -0.314815 L -0.240052 -0.304815 L -0.240052 -0.294815 L -0.240833 -0.284815 L -0.240833 -0.274815 L -0.241667 -0.264815 L -0.241667 -0.254815 L -0.242448 -0.244722 L -0.242448 -0.234722 L -0.243229 -0.224722 L -0.243229 -0.214722 L -0.241667 -0.204722 L -0.239219 -0.194722 L -0.234427 -0.184722 L -0.22875 -0.184722 L -0.223125 -0.183241 L -0.2175 -0.181852 L -0.211875 -0.178981 L -0.20625 -0.176111 L -0.200625 -0.171852 L -0.195 -0.1675 " pathEditMode="relative" ptsTypes="">
                                      <p:cBhvr>
                                        <p:cTn id="2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615 -0.1575 L -0.190938 -0.156111 L -0.185312 -0.15463 L -0.179688 -0.15463 L -0.174063 -0.15463 L -0.168437 -0.15463 L -0.162813 -0.151759 L -0.157188 -0.1475 L -0.151562 -0.14037 L -0.149948 -0.13037 L -0.149115 -0.12037 L -0.149115 -0.110278 L -0.149948 -0.100278 L -0.150729 -0.0902778 L -0.152344 -0.0802778 L -0.153125 -0.0702778 L -0.153958 -0.0602778 L -0.153958 -0.0502778 L -0.149948 -0.0402778 L -0.144323 -0.0359259 L -0.138646 -0.0330556 L -0.133021 -0.0301852 L -0.127396 -0.0287963 L -0.121771 -0.0274074 L -0.116146 -0.024537 " pathEditMode="relative" ptsTypes="">
                                      <p:cBhvr>
                                        <p:cTn id="30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ldLvl="0" animBg="1"/>
      <p:bldP spid="425" grpId="1" animBg="1"/>
      <p:bldP spid="425" grpId="2" animBg="1"/>
      <p:bldP spid="425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737235" y="594995"/>
            <a:ext cx="1382395" cy="3683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more result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821648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2" name="TextBox 19" descr="7b0a2020202022776f7264617274223a20227b5c2269645c223a32303131323438372c5c227469645c223a5c225c227d220a7d0a"/>
          <p:cNvSpPr txBox="1"/>
          <p:nvPr/>
        </p:nvSpPr>
        <p:spPr>
          <a:xfrm>
            <a:off x="3426460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Ingredients: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320" y="3039110"/>
            <a:ext cx="1718310" cy="427990"/>
            <a:chOff x="832" y="3643"/>
            <a:chExt cx="2706" cy="674"/>
          </a:xfrm>
        </p:grpSpPr>
        <p:sp>
          <p:nvSpPr>
            <p:cNvPr id="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Ingredients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7685" y="3764280"/>
            <a:ext cx="1718310" cy="428625"/>
            <a:chOff x="832" y="3643"/>
            <a:chExt cx="2706" cy="675"/>
          </a:xfrm>
        </p:grpSpPr>
        <p:sp>
          <p:nvSpPr>
            <p:cNvPr id="13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need modify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16" name="肘形连接符 15"/>
          <p:cNvCxnSpPr/>
          <p:nvPr/>
        </p:nvCxnSpPr>
        <p:spPr>
          <a:xfrm rot="5400000">
            <a:off x="1267460" y="4399915"/>
            <a:ext cx="296545" cy="63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59435" y="3468062"/>
            <a:ext cx="1718310" cy="1637861"/>
            <a:chOff x="882" y="4553"/>
            <a:chExt cx="2706" cy="2049"/>
          </a:xfrm>
        </p:grpSpPr>
        <p:grpSp>
          <p:nvGrpSpPr>
            <p:cNvPr id="18" name="组合 17"/>
            <p:cNvGrpSpPr/>
            <p:nvPr/>
          </p:nvGrpSpPr>
          <p:grpSpPr>
            <a:xfrm>
              <a:off x="882" y="5927"/>
              <a:ext cx="2706" cy="675"/>
              <a:chOff x="832" y="3643"/>
              <a:chExt cx="2706" cy="675"/>
            </a:xfrm>
          </p:grpSpPr>
          <p:sp>
            <p:nvSpPr>
              <p:cNvPr id="19" name="Shape 45"/>
              <p:cNvSpPr/>
              <p:nvPr/>
            </p:nvSpPr>
            <p:spPr>
              <a:xfrm>
                <a:off x="924" y="3643"/>
                <a:ext cx="2613" cy="675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rgbClr val="19C6FF">
                    <a:alpha val="80000"/>
                  </a:srgb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TextBox 19" descr="7b0a2020202022776f7264617274223a20227b5c2269645c223a32303131323438372c5c227469645c223a5c225c227d220a7d0a"/>
              <p:cNvSpPr txBox="1"/>
              <p:nvPr/>
            </p:nvSpPr>
            <p:spPr>
              <a:xfrm>
                <a:off x="832" y="3655"/>
                <a:ext cx="2706" cy="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zh-CN" altLang="en-US" sz="1400">
                    <a:solidFill>
                      <a:schemeClr val="bg1"/>
                    </a:solidFill>
                    <a:sym typeface="+mn-ea"/>
                  </a:rPr>
                  <a:t>dietary and cuisine preference</a:t>
                </a:r>
                <a:endParaRPr lang="en-US" altLang="zh-CN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rgbClr val="00B0F0">
                        <a:alpha val="40000"/>
                      </a:srgbClr>
                    </a:glow>
                  </a:effectLst>
                  <a:latin typeface="+mj-ea"/>
                  <a:ea typeface="+mj-ea"/>
                  <a:cs typeface="汉仪超级战甲W" panose="00020600040101010101" charset="-122"/>
                </a:endParaRPr>
              </a:p>
            </p:txBody>
          </p:sp>
        </p:grpSp>
        <p:cxnSp>
          <p:nvCxnSpPr>
            <p:cNvPr id="21" name="肘形连接符 20"/>
            <p:cNvCxnSpPr/>
            <p:nvPr/>
          </p:nvCxnSpPr>
          <p:spPr>
            <a:xfrm rot="5400000" flipV="1">
              <a:off x="2106" y="4698"/>
              <a:ext cx="296" cy="5"/>
            </a:xfrm>
            <a:prstGeom prst="bentConnector3">
              <a:avLst>
                <a:gd name="adj1" fmla="val 50130"/>
              </a:avLst>
            </a:prstGeom>
            <a:ln>
              <a:solidFill>
                <a:srgbClr val="00B0F0"/>
              </a:solidFill>
            </a:ln>
            <a:effectLst>
              <a:glow rad="63500">
                <a:srgbClr val="00B0F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26460" y="5278120"/>
            <a:ext cx="2633980" cy="613410"/>
            <a:chOff x="5396" y="8312"/>
            <a:chExt cx="4148" cy="966"/>
          </a:xfrm>
        </p:grpSpPr>
        <p:sp>
          <p:nvSpPr>
            <p:cNvPr id="25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313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cuisine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6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312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Chinese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7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796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dietary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8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795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 dirty="0">
                  <a:solidFill>
                    <a:schemeClr val="bg1"/>
                  </a:solidFill>
                </a:rPr>
                <a:t>Halal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sp>
        <p:nvSpPr>
          <p:cNvPr id="30" name="TextBox 19" descr="7b0a2020202022776f7264617274223a20227b5c2269645c223a32303131323438372c5c227469645c223a5c225c227d220a7d0a"/>
          <p:cNvSpPr txBox="1"/>
          <p:nvPr/>
        </p:nvSpPr>
        <p:spPr>
          <a:xfrm>
            <a:off x="3403600" y="5891530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Recipe List: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1" name="TextBox 19" descr="7b0a2020202022776f7264617274223a20227b5c2269645c223a32303131323438372c5c227469645c223a5c225c227d220a7d0a"/>
          <p:cNvSpPr txBox="1"/>
          <p:nvPr/>
        </p:nvSpPr>
        <p:spPr>
          <a:xfrm>
            <a:off x="4756150" y="5892165"/>
            <a:ext cx="274320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[Recipe 1,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Recipe 2</a:t>
            </a:r>
            <a:r>
              <a:rPr lang="en-US" altLang="zh-CN" sz="1400">
                <a:solidFill>
                  <a:schemeClr val="bg1"/>
                </a:solidFill>
              </a:rPr>
              <a:t>..Recipe 10]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0070" y="5405755"/>
            <a:ext cx="1718310" cy="428625"/>
            <a:chOff x="832" y="3643"/>
            <a:chExt cx="2706" cy="675"/>
          </a:xfrm>
        </p:grpSpPr>
        <p:sp>
          <p:nvSpPr>
            <p:cNvPr id="3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  <a:sym typeface="+mn-ea"/>
                </a:rPr>
                <a:t>more result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  <a:sym typeface="+mn-ea"/>
              </a:endParaRPr>
            </a:p>
          </p:txBody>
        </p:sp>
      </p:grpSp>
      <p:cxnSp>
        <p:nvCxnSpPr>
          <p:cNvPr id="39" name="肘形连接符 38"/>
          <p:cNvCxnSpPr/>
          <p:nvPr/>
        </p:nvCxnSpPr>
        <p:spPr>
          <a:xfrm rot="5400000">
            <a:off x="1279525" y="5255895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9" descr="7b0a2020202022776f7264617274223a20227b5c2269645c223a32303131323438372c5c227469645c223a5c225c227d220a7d0a"/>
          <p:cNvSpPr txBox="1"/>
          <p:nvPr/>
        </p:nvSpPr>
        <p:spPr>
          <a:xfrm>
            <a:off x="4890770" y="5892165"/>
            <a:ext cx="274320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New Recipe1,new Recipe2...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8955" y="2332355"/>
            <a:ext cx="1718310" cy="428625"/>
            <a:chOff x="832" y="3643"/>
            <a:chExt cx="2706" cy="675"/>
          </a:xfrm>
        </p:grpSpPr>
        <p:sp>
          <p:nvSpPr>
            <p:cNvPr id="1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Cooking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34" name="肘形连接符 33"/>
          <p:cNvCxnSpPr/>
          <p:nvPr/>
        </p:nvCxnSpPr>
        <p:spPr>
          <a:xfrm rot="5400000">
            <a:off x="1268730" y="288925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9" descr="7b0a2020202022776f7264617274223a20227b5c2269645c223a32303131323438372c5c227469645c223a5c225c227d220a7d0a">
            <a:extLst>
              <a:ext uri="{FF2B5EF4-FFF2-40B4-BE49-F238E27FC236}">
                <a16:creationId xmlns:a16="http://schemas.microsoft.com/office/drawing/2014/main" id="{BC8D08A6-989C-4364-9236-4454F38787AF}"/>
              </a:ext>
            </a:extLst>
          </p:cNvPr>
          <p:cNvSpPr txBox="1"/>
          <p:nvPr/>
        </p:nvSpPr>
        <p:spPr>
          <a:xfrm>
            <a:off x="4487331" y="4966235"/>
            <a:ext cx="36679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cucumber, egg, cabbage, carrot, tomato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302 -0.034537 L -0.116927 -0.034537 L -0.122552 -0.0359259 L -0.128229 -0.0359259 L -0.133854 -0.0359259 L -0.139479 -0.0359259 L -0.145104 -0.0359259 L -0.150729 -0.0374074 L -0.151562 -0.0474074 L -0.149948 -0.0574074 L -0.149115 -0.0674074 L -0.149115 -0.0774074 L -0.149115 -0.0874074 L -0.149115 -0.0974074 L -0.149948 -0.1075 L -0.150729 -0.1175 L -0.151562 -0.1275 L -0.152344 -0.1375 L -0.15474 -0.1475 L -0.161198 -0.148981 L -0.167604 -0.148981 L -0.174063 -0.148981 L -0.179688 -0.148981 L -0.185312 -0.148981 L -0.190938 -0.15037 L -0.196615 -0.15037 L -0.203021 -0.151759 L -0.208646 -0.153241 L -0.211094 -0.16463 L -0.209479 -0.174722 L -0.207865 -0.184722 L -0.20224 -0.184722 L -0.196615 -0.184722 L -0.190938 -0.184722 L -0.185312 -0.184722 L -0.179688 -0.186111 L -0.174063 -0.187593 L -0.169219 -0.197593 L -0.169219 -0.207593 L -0.169219 -0.217593 L -0.170052 -0.227593 L -0.170052 -0.237593 L -0.170052 -0.247593 L -0.170052 -0.257593 L -0.169219 -0.267685 L -0.169219 -0.277685 L -0.169219 -0.287685 L -0.170052 -0.297685 L -0.170052 -0.307685 L -0.170052 -0.317685 L -0.170052 -0.327685 L -0.169219 -0.337685 L -0.169219 -0.347778 L -0.162813 -0.356296 L -0.157188 -0.354907 L -0.151562 -0.354907 L -0.145885 -0.353426 L -0.14026 -0.353426 L -0.145885 -0.353426 L -0.151562 -0.353426 L -0.157188 -0.352037 L -0.162813 -0.350556 L -0.164427 -0.340556 L -0.164427 -0.329167 L -0.164427 -0.319167 L -0.164427 -0.309167 L -0.164427 -0.299074 L -0.164427 -0.289074 L -0.163594 -0.279074 L -0.162813 -0.269074 L -0.162813 -0.259074 L -0.162813 -0.249074 L -0.162813 -0.239074 L -0.163594 -0.229074 L -0.164427 -0.218981 L -0.165208 -0.208981 L -0.166042 -0.198981 L -0.166823 -0.188981 L -0.173281 -0.183241 L -0.179688 -0.183241 L -0.185312 -0.183241 L -0.190938 -0.183241 L -0.196615 -0.183241 L -0.203021 -0.183241 L -0.208646 -0.181852 L -0.214271 -0.181852 L -0.219896 -0.181852 L -0.214271 -0.183241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115 -0.183241 L -0.22474 -0.186111 L -0.230365 -0.188981 L -0.23599 -0.193241 L -0.240052 -0.203241 L -0.240052 -0.213333 L -0.240052 -0.223333 L -0.240052 -0.233333 L -0.240052 -0.243333 L -0.240833 -0.253333 L -0.240833 -0.263333 L -0.240833 -0.273333 L -0.240833 -0.283333 L -0.240052 -0.293426 L -0.239219 -0.303426 L -0.239219 -0.313426 L -0.239219 -0.323426 L -0.239219 -0.333426 L -0.239219 -0.343426 L -0.244844 -0.350556 L -0.250469 -0.352037 L -0.256146 -0.352037 L -0.261771 -0.353426 L -0.267396 -0.353426 L -0.273021 -0.354907 L -0.255313 -0.357778 L -0.249687 -0.357778 L -0.244062 -0.357778 L -0.241667 -0.347778 L -0.240833 -0.337685 L -0.240833 -0.327685 L -0.240833 -0.317685 L -0.240052 -0.307685 L -0.239219 -0.297685 L -0.239219 -0.287685 L -0.239219 -0.276204 L -0.240052 -0.266204 L -0.240833 -0.256204 L -0.240833 -0.246204 L -0.240833 -0.236204 L -0.240833 -0.226204 L -0.240833 -0.216111 L -0.241667 -0.206111 L -0.241667 -0.196111 L -0.241667 -0.186111 " pathEditMode="relative" ptsTypes="">
                                      <p:cBhvr>
                                        <p:cTn id="1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25" grpId="1" animBg="1"/>
      <p:bldP spid="31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786130" y="452120"/>
            <a:ext cx="1343660" cy="64516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get recipe information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821648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2" name="TextBox 19" descr="7b0a2020202022776f7264617274223a20227b5c2269645c223a32303131323438372c5c227469645c223a5c225c227d220a7d0a"/>
          <p:cNvSpPr txBox="1"/>
          <p:nvPr/>
        </p:nvSpPr>
        <p:spPr>
          <a:xfrm>
            <a:off x="3426460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Ingredients: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955" y="2313305"/>
            <a:ext cx="1718310" cy="427990"/>
            <a:chOff x="832" y="3643"/>
            <a:chExt cx="2706" cy="674"/>
          </a:xfrm>
        </p:grpSpPr>
        <p:sp>
          <p:nvSpPr>
            <p:cNvPr id="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Ingredients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8320" y="3038475"/>
            <a:ext cx="1718310" cy="428625"/>
            <a:chOff x="832" y="3643"/>
            <a:chExt cx="2706" cy="675"/>
          </a:xfrm>
        </p:grpSpPr>
        <p:sp>
          <p:nvSpPr>
            <p:cNvPr id="13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need modify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16" name="肘形连接符 15"/>
          <p:cNvCxnSpPr>
            <a:stCxn id="7" idx="2"/>
            <a:endCxn id="13" idx="0"/>
          </p:cNvCxnSpPr>
          <p:nvPr/>
        </p:nvCxnSpPr>
        <p:spPr>
          <a:xfrm rot="5400000">
            <a:off x="1268730" y="288925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560070" y="3466465"/>
            <a:ext cx="1718310" cy="913653"/>
            <a:chOff x="882" y="5459"/>
            <a:chExt cx="2706" cy="1143"/>
          </a:xfrm>
        </p:grpSpPr>
        <p:grpSp>
          <p:nvGrpSpPr>
            <p:cNvPr id="18" name="组合 17"/>
            <p:cNvGrpSpPr/>
            <p:nvPr/>
          </p:nvGrpSpPr>
          <p:grpSpPr>
            <a:xfrm>
              <a:off x="882" y="5927"/>
              <a:ext cx="2706" cy="675"/>
              <a:chOff x="832" y="3643"/>
              <a:chExt cx="2706" cy="675"/>
            </a:xfrm>
          </p:grpSpPr>
          <p:sp>
            <p:nvSpPr>
              <p:cNvPr id="19" name="Shape 45"/>
              <p:cNvSpPr/>
              <p:nvPr/>
            </p:nvSpPr>
            <p:spPr>
              <a:xfrm>
                <a:off x="924" y="3643"/>
                <a:ext cx="2613" cy="675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rgbClr val="19C6FF">
                    <a:alpha val="80000"/>
                  </a:srgb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TextBox 19" descr="7b0a2020202022776f7264617274223a20227b5c2269645c223a32303131323438372c5c227469645c223a5c225c227d220a7d0a"/>
              <p:cNvSpPr txBox="1"/>
              <p:nvPr/>
            </p:nvSpPr>
            <p:spPr>
              <a:xfrm>
                <a:off x="832" y="3655"/>
                <a:ext cx="2706" cy="6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zh-CN" altLang="en-US" sz="1400">
                    <a:solidFill>
                      <a:schemeClr val="bg1"/>
                    </a:solidFill>
                    <a:sym typeface="+mn-ea"/>
                  </a:rPr>
                  <a:t>dietary and cuisine preference</a:t>
                </a:r>
                <a:endParaRPr lang="en-US" altLang="zh-CN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101600">
                      <a:srgbClr val="00B0F0">
                        <a:alpha val="40000"/>
                      </a:srgbClr>
                    </a:glow>
                  </a:effectLst>
                  <a:latin typeface="+mj-ea"/>
                  <a:ea typeface="+mj-ea"/>
                  <a:cs typeface="汉仪超级战甲W" panose="00020600040101010101" charset="-122"/>
                </a:endParaRPr>
              </a:p>
            </p:txBody>
          </p:sp>
        </p:grpSp>
        <p:cxnSp>
          <p:nvCxnSpPr>
            <p:cNvPr id="21" name="肘形连接符 20"/>
            <p:cNvCxnSpPr/>
            <p:nvPr/>
          </p:nvCxnSpPr>
          <p:spPr>
            <a:xfrm rot="5400000">
              <a:off x="2003" y="5690"/>
              <a:ext cx="467" cy="5"/>
            </a:xfrm>
            <a:prstGeom prst="bentConnector3">
              <a:avLst>
                <a:gd name="adj1" fmla="val 50107"/>
              </a:avLst>
            </a:prstGeom>
            <a:ln>
              <a:solidFill>
                <a:srgbClr val="00B0F0"/>
              </a:solidFill>
            </a:ln>
            <a:effectLst>
              <a:glow rad="63500">
                <a:srgbClr val="00B0F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26460" y="5278120"/>
            <a:ext cx="2633980" cy="613410"/>
            <a:chOff x="5396" y="8312"/>
            <a:chExt cx="4148" cy="966"/>
          </a:xfrm>
        </p:grpSpPr>
        <p:sp>
          <p:nvSpPr>
            <p:cNvPr id="25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313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cuisine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6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312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 dirty="0">
                  <a:solidFill>
                    <a:schemeClr val="bg1"/>
                  </a:solidFill>
                </a:rPr>
                <a:t>Chinese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7" name="TextBox 19" descr="7b0a2020202022776f7264617274223a20227b5c2269645c223a32303131323438372c5c227469645c223a5c225c227d220a7d0a"/>
            <p:cNvSpPr txBox="1"/>
            <p:nvPr/>
          </p:nvSpPr>
          <p:spPr>
            <a:xfrm>
              <a:off x="5396" y="8796"/>
              <a:ext cx="2582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dietary preference: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  <p:sp>
          <p:nvSpPr>
            <p:cNvPr id="28" name="TextBox 19" descr="7b0a2020202022776f7264617274223a20227b5c2269645c223a32303131323438372c5c227469645c223a5c225c227d220a7d0a"/>
            <p:cNvSpPr txBox="1"/>
            <p:nvPr/>
          </p:nvSpPr>
          <p:spPr>
            <a:xfrm>
              <a:off x="7526" y="8795"/>
              <a:ext cx="2019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 dirty="0">
                  <a:solidFill>
                    <a:schemeClr val="bg1"/>
                  </a:solidFill>
                </a:rPr>
                <a:t>Halal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sp>
        <p:nvSpPr>
          <p:cNvPr id="30" name="TextBox 19" descr="7b0a2020202022776f7264617274223a20227b5c2269645c223a32303131323438372c5c227469645c223a5c225c227d220a7d0a"/>
          <p:cNvSpPr txBox="1"/>
          <p:nvPr/>
        </p:nvSpPr>
        <p:spPr>
          <a:xfrm>
            <a:off x="3403600" y="5891530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Recipe List: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1" name="TextBox 19" descr="7b0a2020202022776f7264617274223a20227b5c2269645c223a32303131323438372c5c227469645c223a5c225c227d220a7d0a"/>
          <p:cNvSpPr txBox="1"/>
          <p:nvPr/>
        </p:nvSpPr>
        <p:spPr>
          <a:xfrm>
            <a:off x="4756150" y="5892165"/>
            <a:ext cx="274320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[Recipe 1,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Recipe 2</a:t>
            </a:r>
            <a:r>
              <a:rPr lang="en-US" altLang="zh-CN" sz="1400">
                <a:solidFill>
                  <a:schemeClr val="bg1"/>
                </a:solidFill>
              </a:rPr>
              <a:t>..Recipe 10]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0705" y="4679950"/>
            <a:ext cx="1718310" cy="428625"/>
            <a:chOff x="832" y="3643"/>
            <a:chExt cx="2706" cy="675"/>
          </a:xfrm>
        </p:grpSpPr>
        <p:sp>
          <p:nvSpPr>
            <p:cNvPr id="3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  <a:sym typeface="+mn-ea"/>
                </a:rPr>
                <a:t>more result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  <a:sym typeface="+mn-ea"/>
              </a:endParaRPr>
            </a:p>
          </p:txBody>
        </p:sp>
      </p:grpSp>
      <p:cxnSp>
        <p:nvCxnSpPr>
          <p:cNvPr id="39" name="肘形连接符 38"/>
          <p:cNvCxnSpPr/>
          <p:nvPr/>
        </p:nvCxnSpPr>
        <p:spPr>
          <a:xfrm rot="5400000">
            <a:off x="1280160" y="453009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69595" y="5425440"/>
            <a:ext cx="1718310" cy="428625"/>
            <a:chOff x="832" y="3643"/>
            <a:chExt cx="2706" cy="675"/>
          </a:xfrm>
        </p:grpSpPr>
        <p:sp>
          <p:nvSpPr>
            <p:cNvPr id="1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  <a:sym typeface="+mn-ea"/>
                </a:rPr>
                <a:t>get recipe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  <a:sym typeface="+mn-ea"/>
              </a:endParaRPr>
            </a:p>
          </p:txBody>
        </p:sp>
      </p:grpSp>
      <p:cxnSp>
        <p:nvCxnSpPr>
          <p:cNvPr id="33" name="肘形连接符 32"/>
          <p:cNvCxnSpPr/>
          <p:nvPr/>
        </p:nvCxnSpPr>
        <p:spPr>
          <a:xfrm rot="5400000">
            <a:off x="1289050" y="527558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9" descr="7b0a2020202022776f7264617274223a20227b5c2269645c223a32303131323438372c5c227469645c223a5c225c227d220a7d0a"/>
          <p:cNvSpPr txBox="1"/>
          <p:nvPr/>
        </p:nvSpPr>
        <p:spPr>
          <a:xfrm>
            <a:off x="5812155" y="4972050"/>
            <a:ext cx="168719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Choosen recipe: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5" name="TextBox 19" descr="7b0a2020202022776f7264617274223a20227b5c2269645c223a32303131323438372c5c227469645c223a5c225c227d220a7d0a"/>
          <p:cNvSpPr txBox="1"/>
          <p:nvPr/>
        </p:nvSpPr>
        <p:spPr>
          <a:xfrm>
            <a:off x="7164705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Recipe1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7" name="TextBox 19" descr="7b0a2020202022776f7264617274223a20227b5c2269645c223a32303131323438372c5c227469645c223a5c225c227d220a7d0a">
            <a:extLst>
              <a:ext uri="{FF2B5EF4-FFF2-40B4-BE49-F238E27FC236}">
                <a16:creationId xmlns:a16="http://schemas.microsoft.com/office/drawing/2014/main" id="{A5CD98C1-7FA5-4A3D-ACD1-E16AD28B4CB0}"/>
              </a:ext>
            </a:extLst>
          </p:cNvPr>
          <p:cNvSpPr txBox="1"/>
          <p:nvPr/>
        </p:nvSpPr>
        <p:spPr>
          <a:xfrm>
            <a:off x="4487331" y="4966235"/>
            <a:ext cx="144229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cucumber…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302 -0.034537 L -0.116927 -0.034537 L -0.122552 -0.0359259 L -0.128229 -0.0359259 L -0.133854 -0.0359259 L -0.139479 -0.0359259 L -0.145104 -0.0359259 L -0.150729 -0.0374074 L -0.151562 -0.0474074 L -0.149948 -0.0574074 L -0.149115 -0.0674074 L -0.149115 -0.0774074 L -0.149115 -0.0874074 L -0.149115 -0.0974074 L -0.149948 -0.1075 L -0.150729 -0.1175 L -0.151562 -0.1275 L -0.152344 -0.1375 L -0.15474 -0.1475 L -0.161198 -0.148981 L -0.167604 -0.148981 L -0.174063 -0.148981 L -0.179688 -0.148981 L -0.185312 -0.148981 L -0.190938 -0.15037 L -0.196615 -0.15037 L -0.203021 -0.151759 L -0.208646 -0.153241 L -0.211094 -0.16463 L -0.209479 -0.174722 L -0.207865 -0.184722 L -0.20224 -0.184722 L -0.196615 -0.184722 L -0.190938 -0.184722 L -0.185312 -0.184722 L -0.179688 -0.186111 L -0.174063 -0.187593 L -0.169219 -0.197593 L -0.169219 -0.207593 L -0.169219 -0.217593 L -0.170052 -0.227593 L -0.170052 -0.237593 L -0.170052 -0.247593 L -0.170052 -0.257593 L -0.169219 -0.267685 L -0.169219 -0.277685 L -0.169219 -0.287685 L -0.170052 -0.297685 L -0.170052 -0.307685 L -0.170052 -0.317685 L -0.170052 -0.327685 L -0.169219 -0.337685 L -0.169219 -0.347778 L -0.162813 -0.356296 L -0.157188 -0.354907 L -0.151562 -0.354907 L -0.145885 -0.353426 L -0.14026 -0.353426 L -0.145885 -0.353426 L -0.151562 -0.353426 L -0.157188 -0.352037 L -0.162813 -0.350556 L -0.164427 -0.340556 L -0.164427 -0.329167 L -0.164427 -0.319167 L -0.164427 -0.309167 L -0.164427 -0.299074 L -0.164427 -0.289074 L -0.163594 -0.279074 L -0.162813 -0.269074 L -0.162813 -0.259074 L -0.162813 -0.249074 L -0.162813 -0.239074 L -0.163594 -0.229074 L -0.164427 -0.218981 L -0.165208 -0.208981 L -0.166042 -0.198981 L -0.166823 -0.188981 L -0.173281 -0.183241 L -0.179688 -0.183241 L -0.185312 -0.183241 L -0.190938 -0.183241 L -0.196615 -0.183241 L -0.203021 -0.183241 L -0.208646 -0.181852 L -0.214271 -0.181852 L -0.219896 -0.181852 L -0.214271 -0.183241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3125 -0.18037 L -0.22875 -0.184722 L -0.234427 -0.188981 L -0.239219 -0.198981 L -0.240833 -0.208981 L -0.240833 -0.218981 L -0.240052 -0.229074 L -0.238438 -0.239074 L -0.23599 -0.249074 L -0.235208 -0.259074 L -0.235208 -0.269074 L -0.234427 -0.280556 L -0.234427 -0.290556 L -0.234427 -0.300556 L -0.235208 -0.310556 L -0.236823 -0.320556 L -0.238438 -0.330556 L -0.239219 -0.340556 L -0.240052 -0.350556 L -0.245677 -0.356296 L -0.251302 -0.356296 L -0.256927 -0.356296 L -0.262552 -0.356296 L -0.268177 -0.356296 L -0.273802 -0.356296 L -0.268177 -0.354907 L -0.262552 -0.354907 L -0.256927 -0.354907 L -0.251302 -0.354907 L -0.245677 -0.354907 L -0.240052 -0.354907 L -0.237604 -0.344907 L -0.237604 -0.333426 L -0.239219 -0.323426 L -0.240833 -0.311944 L -0.240833 -0.301944 L -0.241667 -0.290556 L -0.242448 -0.280556 L -0.242448 -0.270463 L -0.243229 -0.260463 L -0.244062 -0.250463 L -0.244062 -0.240463 L -0.244062 -0.230463 L -0.244062 -0.220463 L -0.244062 -0.210463 L -0.241667 -0.200463 L -0.23599 -0.19037 L -0.230365 -0.183241 L -0.22474 -0.176111 L -0.219115 -0.171852 L -0.21349 -0.1675 L -0.207865 -0.161852 L -0.20224 -0.158981 L -0.169219 -0.143241 L -0.163594 -0.138889 L -0.157969 -0.133241 L -0.153958 -0.123148 L -0.152344 -0.113148 L -0.151562 -0.103148 L -0.151562 -0.0931481 L -0.151562 -0.0831482 L -0.151562 -0.0731481 L -0.151562 -0.0631481 L -0.151562 -0.0531481 L -0.151562 -0.0430556 L -0.151562 -0.0330556 L -0.145885 -0.0287963 L -0.14026 -0.0287963 L -0.134635 -0.0287963 L -0.12901 -0.0287963 L -0.123385 -0.0287963 L -0.11776 -0.0287963 " pathEditMode="relative" ptsTypes="">
                                      <p:cBhvr>
                                        <p:cTn id="2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302 -0.0316667 L -0.116927 -0.0330556 L -0.123385 -0.0330556 L -0.12901 -0.034537 L -0.134635 -0.034537 L -0.14026 -0.0374074 L -0.145885 -0.044537 L -0.1475 -0.054537 L -0.1475 -0.064537 L -0.148333 -0.074537 L -0.148333 -0.0860185 L -0.148333 -0.0974074 L -0.148333 -0.108889 L -0.148333 -0.118889 L -0.148333 -0.128889 L -0.148333 -0.138889 L -0.153125 -0.148981 L -0.158802 -0.151759 L -0.164427 -0.153241 L -0.170052 -0.153241 L -0.176458 -0.153241 L -0.182135 -0.153241 L -0.18776 -0.153241 L -0.193385 -0.153241 L -0.19901 -0.153241 L -0.204635 -0.153241 L -0.21026 -0.15463 L -0.215885 -0.156111 L -0.22151 -0.158981 L -0.227187 -0.16037 L -0.232812 -0.163241 L -0.237604 -0.173241 L -0.239219 -0.183241 L -0.240052 -0.193241 L -0.242448 -0.203241 L -0.243229 -0.213333 L -0.244062 -0.223333 L -0.245677 -0.233333 L -0.246458 -0.243333 L -0.247292 -0.253333 L -0.248073 -0.263333 L -0.248906 -0.273333 L -0.248906 -0.283333 L -0.250469 -0.293426 L -0.250469 -0.303426 L -0.252083 -0.313426 L -0.252917 -0.323426 L -0.255313 -0.333426 L -0.256146 -0.343426 L -0.261771 -0.346296 L -0.267396 -0.347778 L -0.273021 -0.350556 L -0.267396 -0.350556 L -0.261771 -0.350556 L -0.255313 -0.350556 L -0.249687 -0.352037 L -0.244062 -0.352037 L -0.238438 -0.349167 L -0.238438 -0.339167 L -0.240052 -0.329167 L -0.241667 -0.319167 L -0.243229 -0.309167 L -0.243229 -0.299074 L -0.244062 -0.289074 L -0.245677 -0.279074 L -0.245677 -0.269074 L -0.244844 -0.259074 L -0.244062 -0.249074 L -0.244062 -0.239074 L -0.243229 -0.229074 L -0.242448 -0.218981 L -0.241667 -0.208981 L -0.240833 -0.198981 L -0.240052 -0.188981 L -0.237604 -0.178981 L -0.235208 -0.168981 L -0.231198 -0.158981 L -0.225573 -0.15463 L -0.219896 -0.151759 L -0.214271 -0.15037 L -0.208646 -0.148981 L -0.203021 -0.148981 L -0.197396 -0.148981 L -0.191771 -0.15037 L -0.186146 -0.151759 L -0.180521 -0.151759 L -0.174844 -0.153241 L -0.169219 -0.153241 L -0.163594 -0.151759 L -0.157969 -0.1475 L -0.155573 -0.1375 L -0.15474 -0.1275 L -0.153958 -0.1175 L -0.153958 -0.1075 L -0.153958 -0.0974074 L -0.153958 -0.0860185 L -0.153958 -0.0760185 L -0.15474 -0.0660185 L -0.15474 -0.0559259 L -0.15474 -0.0459259 L -0.153958 -0.0359259 L -0.152344 -0.0259259 L -0.146719 -0.0216667 L -0.141094 -0.0216667 L -0.134635 -0.0216667 L -0.12901 -0.0216667 L -0.123385 -0.0216667 L -0.11776 -0.0230556 L -0.112135 -0.0230556 L -0.10651 -0.024537 " pathEditMode="relative" ptsTypes="">
                                      <p:cBhvr>
                                        <p:cTn id="2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146 -0.0316667 L -0.122552 -0.0316667 L -0.128229 -0.0316667 L -0.133854 -0.0330556 L -0.139479 -0.0359259 L -0.145104 -0.0402778 L -0.150729 -0.0430556 L -0.153125 -0.0531481 L -0.15474 -0.0631481 L -0.155573 -0.074537 L -0.155573 -0.084537 L -0.156354 -0.0946296 L -0.156354 -0.10463 L -0.157188 -0.11463 L -0.157188 -0.12463 L -0.157969 -0.13463 L -0.157969 -0.14463 L -0.159583 -0.15463 L -0.165208 -0.15463 L -0.170833 -0.15463 L -0.176458 -0.15463 L -0.182917 -0.15463 L -0.188542 -0.15463 L -0.194167 -0.156111 L -0.199792 -0.156111 L -0.205417 -0.156111 L -0.211094 -0.156111 L -0.216719 -0.156111 L -0.222344 -0.158981 L -0.227969 -0.163241 L -0.231198 -0.173241 L -0.234427 -0.183241 L -0.236823 -0.194722 L -0.237604 -0.206111 L -0.237604 -0.216111 L -0.237604 -0.226204 L -0.237604 -0.236204 L -0.237604 -0.246204 L -0.237604 -0.256204 L -0.237604 -0.266204 L -0.237604 -0.276204 L -0.237604 -0.286204 L -0.237604 -0.296296 L -0.239219 -0.306296 L -0.240052 -0.316296 L -0.242448 -0.326296 L -0.244844 -0.336296 L -0.246458 -0.346296 L -0.252083 -0.353426 L -0.257708 -0.356296 L -0.263385 -0.356296 L -0.26901 -0.356296 L -0.263385 -0.354907 L -0.257708 -0.353426 L -0.252083 -0.352037 L -0.246458 -0.349167 L -0.240833 -0.337685 L -0.238438 -0.326296 L -0.236823 -0.316296 L -0.236823 -0.306296 L -0.23599 -0.296296 L -0.23599 -0.286204 L -0.23599 -0.273333 L -0.236823 -0.263333 L -0.237604 -0.253333 L -0.237604 -0.240463 L -0.237604 -0.230463 L -0.237604 -0.220463 L -0.237604 -0.210463 L -0.237604 -0.200463 L -0.236823 -0.19037 L -0.23599 -0.18037 L -0.23599 -0.17037 L -0.230365 -0.161852 L -0.22474 -0.163241 L -0.219115 -0.166111 L -0.21349 -0.1675 L -0.207031 -0.168981 L -0.201406 -0.168981 L -0.195781 -0.168981 L -0.190156 -0.168981 L -0.184531 -0.168981 L -0.178906 -0.168981 L -0.173281 -0.1675 L -0.167604 -0.166111 L -0.161979 -0.161852 L -0.156354 -0.1575 L -0.152344 -0.1475 L -0.151562 -0.136019 L -0.151562 -0.126019 L -0.151562 -0.116019 L -0.151562 -0.106019 L -0.151562 -0.0946296 L -0.151562 -0.084537 L -0.150729 -0.074537 L -0.150729 -0.064537 L -0.149948 -0.0531481 L -0.148333 -0.0430556 L -0.1475 -0.0330556 L -0.145885 -0.0230556 L -0.144323 -0.0130556 L -0.138646 -0.0130556 L -0.133021 -0.014537 L -0.127396 -0.0173148 L -0.121771 -0.0187963 L -0.116146 -0.0216667 L -0.110521 -0.0230556 " pathEditMode="relative" ptsTypes="">
                                      <p:cBhvr>
                                        <p:cTn id="30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ldLvl="0" animBg="1"/>
      <p:bldP spid="425" grpId="1" animBg="1"/>
      <p:bldP spid="425" grpId="2" animBg="1"/>
      <p:bldP spid="425" grpId="3" animBg="1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2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188"/>
            <a:ext cx="1713230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852170" y="594995"/>
            <a:ext cx="1151890" cy="3683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Browsing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9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821648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7" name="Shape 45"/>
          <p:cNvSpPr/>
          <p:nvPr/>
        </p:nvSpPr>
        <p:spPr>
          <a:xfrm>
            <a:off x="587375" y="2313305"/>
            <a:ext cx="1659255" cy="428625"/>
          </a:xfrm>
          <a:prstGeom prst="roundRect">
            <a:avLst>
              <a:gd name="adj" fmla="val 11635"/>
            </a:avLst>
          </a:prstGeom>
          <a:noFill/>
          <a:ln w="12700" cap="flat">
            <a:solidFill>
              <a:schemeClr val="bg1"/>
            </a:solidFill>
            <a:miter lim="400000"/>
          </a:ln>
          <a:effectLst>
            <a:glow rad="63500">
              <a:srgbClr val="19C6FF">
                <a:alpha val="80000"/>
              </a:srgbClr>
            </a:glo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19" descr="7b0a2020202022776f7264617274223a20227b5c2269645c223a32303131323438372c5c227469645c223a5c225c227d220a7d0a"/>
          <p:cNvSpPr txBox="1"/>
          <p:nvPr/>
        </p:nvSpPr>
        <p:spPr>
          <a:xfrm>
            <a:off x="528955" y="2374265"/>
            <a:ext cx="171831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browsing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0" name="TextBox 19" descr="7b0a2020202022776f7264617274223a20227b5c2269645c223a32303131323438372c5c227469645c223a5c225c227d220a7d0a"/>
          <p:cNvSpPr txBox="1"/>
          <p:nvPr/>
        </p:nvSpPr>
        <p:spPr>
          <a:xfrm>
            <a:off x="3403600" y="4979670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Recipe List: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40" name="TextBox 19" descr="7b0a2020202022776f7264617274223a20227b5c2269645c223a32303131323438372c5c227469645c223a5c225c227d220a7d0a"/>
          <p:cNvSpPr txBox="1"/>
          <p:nvPr/>
        </p:nvSpPr>
        <p:spPr>
          <a:xfrm>
            <a:off x="4890770" y="4980623"/>
            <a:ext cx="180149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Recipe1, Recipe2...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3" name="Shape 45"/>
          <p:cNvSpPr/>
          <p:nvPr/>
        </p:nvSpPr>
        <p:spPr>
          <a:xfrm>
            <a:off x="618490" y="3214370"/>
            <a:ext cx="1659255" cy="428625"/>
          </a:xfrm>
          <a:prstGeom prst="roundRect">
            <a:avLst>
              <a:gd name="adj" fmla="val 11635"/>
            </a:avLst>
          </a:prstGeom>
          <a:noFill/>
          <a:ln w="12700" cap="flat">
            <a:solidFill>
              <a:schemeClr val="bg1"/>
            </a:solidFill>
            <a:miter lim="400000"/>
          </a:ln>
          <a:effectLst>
            <a:glow rad="63500">
              <a:srgbClr val="19C6FF">
                <a:alpha val="80000"/>
              </a:srgbClr>
            </a:glo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9" descr="7b0a2020202022776f7264617274223a20227b5c2269645c223a32303131323438372c5c227469645c223a5c225c227d220a7d0a"/>
          <p:cNvSpPr txBox="1"/>
          <p:nvPr/>
        </p:nvSpPr>
        <p:spPr>
          <a:xfrm>
            <a:off x="560070" y="3233420"/>
            <a:ext cx="171831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random browse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6" name="Shape 45"/>
          <p:cNvSpPr/>
          <p:nvPr/>
        </p:nvSpPr>
        <p:spPr>
          <a:xfrm>
            <a:off x="619125" y="4091940"/>
            <a:ext cx="1659255" cy="428625"/>
          </a:xfrm>
          <a:prstGeom prst="roundRect">
            <a:avLst>
              <a:gd name="adj" fmla="val 11635"/>
            </a:avLst>
          </a:prstGeom>
          <a:noFill/>
          <a:ln w="12700" cap="flat">
            <a:solidFill>
              <a:schemeClr val="bg1"/>
            </a:solidFill>
            <a:miter lim="400000"/>
          </a:ln>
          <a:effectLst>
            <a:glow rad="63500">
              <a:srgbClr val="19C6FF">
                <a:alpha val="80000"/>
              </a:srgbClr>
            </a:glo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9" descr="7b0a2020202022776f7264617274223a20227b5c2269645c223a32303131323438372c5c227469645c223a5c225c227d220a7d0a"/>
          <p:cNvSpPr txBox="1"/>
          <p:nvPr/>
        </p:nvSpPr>
        <p:spPr>
          <a:xfrm>
            <a:off x="560705" y="4152900"/>
            <a:ext cx="171831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preference browse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 flipV="1">
            <a:off x="906780" y="3002915"/>
            <a:ext cx="438150" cy="3175"/>
          </a:xfrm>
          <a:prstGeom prst="bentConnector3">
            <a:avLst>
              <a:gd name="adj1" fmla="val 50072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V="1">
            <a:off x="1138555" y="3401695"/>
            <a:ext cx="1289050" cy="3810"/>
          </a:xfrm>
          <a:prstGeom prst="bentConnector3">
            <a:avLst>
              <a:gd name="adj1" fmla="val 50049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9" descr="7b0a2020202022776f7264617274223a20227b5c2269645c223a32303131323438372c5c227469645c223a5c225c227d220a7d0a"/>
          <p:cNvSpPr txBox="1"/>
          <p:nvPr/>
        </p:nvSpPr>
        <p:spPr>
          <a:xfrm>
            <a:off x="4939030" y="4980623"/>
            <a:ext cx="287782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New Recipe 1, New Recipe 2,...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073 -0.0402778 L -0.11375 -0.0402778 L -0.119375 -0.0402778 L -0.125 -0.0402778 L -0.130625 -0.0402778 L -0.13625 -0.0387963 L -0.141875 -0.0402778 L -0.1475 -0.0402778 L -0.153125 -0.044537 L -0.15474 -0.054537 L -0.155573 -0.064537 L -0.156354 -0.074537 L -0.156354 -0.084537 L -0.156354 -0.0946296 L -0.156354 -0.10463 L -0.156354 -0.11463 L -0.156354 -0.12463 L -0.156354 -0.13463 L -0.156354 -0.14463 L -0.155573 -0.15463 L -0.161198 -0.15463 L -0.166823 -0.15463 L -0.172448 -0.15463 L -0.178073 -0.15463 L -0.183698 -0.153241 L -0.189375 -0.151759 L -0.195 -0.153241 L -0.195 -0.163241 L -0.195 -0.173241 L -0.189375 -0.1775 L -0.183698 -0.1775 L -0.178073 -0.178981 L -0.172448 -0.181852 L -0.166823 -0.183241 L -0.165208 -0.193241 L -0.165208 -0.203241 L -0.165208 -0.213333 L -0.164427 -0.223333 L -0.162813 -0.233333 L -0.162813 -0.243333 L -0.162813 -0.253333 L -0.162813 -0.263333 L -0.162813 -0.273333 L -0.162813 -0.283333 L -0.162813 -0.293426 L -0.162813 -0.303426 L -0.163594 -0.313426 L -0.163594 -0.323426 L -0.164427 -0.333426 L -0.158802 -0.342037 L -0.153125 -0.343426 L -0.1475 -0.346296 L -0.141875 -0.347778 L -0.1475 -0.353426 L -0.153125 -0.353426 L -0.158802 -0.350556 L -0.161198 -0.340556 L -0.161979 -0.330556 L -0.161979 -0.319167 L -0.161979 -0.309167 L -0.161979 -0.299074 L -0.161979 -0.289074 L -0.161979 -0.279074 L -0.161979 -0.269074 L -0.161979 -0.259074 L -0.161979 -0.249074 L -0.161979 -0.239074 L -0.161979 -0.229074 L -0.161979 -0.218981 L -0.163594 -0.208981 L -0.163594 -0.198981 L -0.164427 -0.188981 L -0.170052 -0.181852 L -0.175677 -0.18037 L -0.181302 -0.178981 L -0.186927 -0.178981 L -0.192552 -0.1775 L -0.198177 -0.1775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792 -0.174722 L -0.205417 -0.174722 L -0.211094 -0.1775 L -0.2175 -0.18037 L -0.223125 -0.181852 L -0.22875 -0.183241 L -0.234427 -0.186111 L -0.237604 -0.196111 L -0.239219 -0.206111 L -0.240833 -0.216111 L -0.240833 -0.226204 L -0.240052 -0.236204 L -0.239219 -0.246204 L -0.238438 -0.256204 L -0.236823 -0.266204 L -0.23599 -0.277685 L -0.23599 -0.287685 L -0.23599 -0.297685 L -0.236823 -0.307685 L -0.238438 -0.317685 L -0.239219 -0.327685 L -0.240833 -0.337685 L -0.241667 -0.347778 L -0.247292 -0.354907 L -0.252917 -0.357778 L -0.258542 -0.357778 L -0.264167 -0.357778 L -0.269792 -0.359167 L -0.275417 -0.359167 L -0.269792 -0.357778 L -0.263385 -0.356296 L -0.257708 -0.354907 L -0.252083 -0.352037 L -0.246458 -0.350556 L -0.243229 -0.340556 L -0.240833 -0.330556 L -0.240833 -0.320556 L -0.240833 -0.310556 L -0.240833 -0.300556 L -0.241667 -0.290556 L -0.241667 -0.280556 L -0.241667 -0.270463 L -0.242448 -0.260463 L -0.242448 -0.250463 L -0.242448 -0.240463 L -0.243229 -0.230463 L -0.244844 -0.220463 L -0.244844 -0.210463 L -0.245677 -0.200463 L -0.245677 -0.19037 L -0.240052 -0.186111 L -0.234427 -0.183241 L -0.22875 -0.18037 L -0.223125 -0.1775 L -0.216719 -0.171852 L -0.211094 -0.1675 L -0.205417 -0.163241 L -0.199792 -0.161852 L -0.194167 -0.161852 " pathEditMode="relative" ptsTypes="">
                                      <p:cBhvr>
                                        <p:cTn id="18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167 -0.148981 L -0.186927 -0.153241 L -0.181302 -0.15463 L -0.175677 -0.156111 L -0.170052 -0.156111 L -0.164427 -0.156111 L -0.158802 -0.156111 L -0.153125 -0.15463 L -0.149115 -0.14463 L -0.149115 -0.13463 L -0.149115 -0.12463 L -0.149948 -0.11463 L -0.150729 -0.10463 L -0.151562 -0.0931481 L -0.152344 -0.0831482 L -0.152344 -0.0731481 L -0.152344 -0.0631481 L -0.152344 -0.0531481 L -0.146719 -0.044537 L -0.141094 -0.044537 L -0.135469 -0.044537 L -0.129792 -0.044537 L -0.124167 -0.044537 L -0.11776 -0.044537 L -0.112135 -0.044537 L -0.10651 -0.0430556 " pathEditMode="relative" ptsTypes="">
                                      <p:cBhvr>
                                        <p:cTn id="28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96 -0.0330556 L -0.110521 -0.0330556 L -0.116146 -0.0330556 L -0.121771 -0.034537 L -0.127396 -0.0359259 L -0.133021 -0.0374074 L -0.138646 -0.0387963 L -0.144323 -0.0416667 L -0.148333 -0.0516667 L -0.149115 -0.0616667 L -0.149115 -0.0716667 L -0.149115 -0.0831482 L -0.1475 -0.0931481 L -0.146719 -0.10463 L -0.146719 -0.116019 L -0.145885 -0.126019 L -0.145885 -0.136019 L -0.145885 -0.146111 L -0.151562 -0.151759 L -0.157188 -0.151759 L -0.162813 -0.151759 L -0.168437 -0.153241 L -0.174063 -0.153241 L -0.179688 -0.153241 L -0.185312 -0.153241 L -0.190938 -0.153241 L -0.196615 -0.153241 L -0.197396 -0.163241 L -0.197396 -0.173241 L -0.197396 -0.183241 L -0.190938 -0.188981 L -0.185312 -0.19037 L -0.179688 -0.191852 L -0.175677 -0.201852 L -0.175677 -0.211852 L -0.174844 -0.221852 L -0.174063 -0.233333 L -0.174063 -0.243333 L -0.173281 -0.253333 L -0.172448 -0.263333 L -0.172448 -0.273333 L -0.171667 -0.283333 L -0.171667 -0.293426 L -0.170052 -0.303426 L -0.169219 -0.314815 L -0.168437 -0.324815 L -0.167604 -0.334907 L -0.166823 -0.344907 L -0.165208 -0.354907 L -0.164427 -0.364907 L -0.157969 -0.372037 L -0.152344 -0.373519 L -0.146719 -0.374907 L -0.141094 -0.376389 L -0.146719 -0.377778 L -0.152344 -0.376389 L -0.156354 -0.366296 L -0.157969 -0.356296 L -0.159583 -0.346296 L -0.161198 -0.336296 L -0.161979 -0.326296 L -0.161979 -0.316296 L -0.162813 -0.306296 L -0.163594 -0.296296 L -0.163594 -0.286204 L -0.163594 -0.276204 L -0.163594 -0.266204 L -0.163594 -0.254815 L -0.163594 -0.244722 L -0.164427 -0.234722 L -0.165208 -0.224722 L -0.166042 -0.214722 L -0.166823 -0.204722 L -0.168437 -0.194722 L -0.169219 -0.184722 L -0.174844 -0.184722 L -0.180521 -0.184722 L -0.186146 -0.184722 L -0.191771 -0.186111 L -0.197396 -0.188981 L -0.203021 -0.191852 " pathEditMode="relative" ptsTypes="">
                                      <p:cBhvr>
                                        <p:cTn id="32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25" grpId="1" animBg="1"/>
      <p:bldP spid="425" grpId="2" animBg="1"/>
      <p:bldP spid="425" grpId="3" animBg="1"/>
      <p:bldP spid="30" grpId="0"/>
      <p:bldP spid="40" grpId="0"/>
      <p:bldP spid="40" grpId="1"/>
      <p:bldP spid="13" grpId="0" animBg="1"/>
      <p:bldP spid="14" grpId="0"/>
      <p:bldP spid="16" grpId="0" animBg="1"/>
      <p:bldP spid="17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 descr="7b0a2020202022776f7264617274223a20227b5c2269645c223a32303131323438372c5c227469645c223a5c225c227d220a7d0a"/>
          <p:cNvSpPr txBox="1"/>
          <p:nvPr/>
        </p:nvSpPr>
        <p:spPr>
          <a:xfrm>
            <a:off x="-327064" y="155111"/>
            <a:ext cx="3306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b="1" dirty="0">
                <a:solidFill>
                  <a:schemeClr val="lt1"/>
                </a:solidFill>
              </a:rPr>
              <a:t>S</a:t>
            </a:r>
            <a:r>
              <a:rPr lang="en-US" altLang="zh-CN" b="1" dirty="0">
                <a:solidFill>
                  <a:schemeClr val="lt1"/>
                </a:solidFill>
              </a:rPr>
              <a:t>ystem Architecture</a:t>
            </a:r>
            <a:endParaRPr lang="en-US" altLang="id-ID" b="1" dirty="0">
              <a:solidFill>
                <a:schemeClr val="lt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723341" y="5324086"/>
            <a:ext cx="1515979" cy="5935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Knowledge Acquisition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723341" y="4346269"/>
            <a:ext cx="1515979" cy="5935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Knowledge Modelling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723341" y="3368452"/>
            <a:ext cx="1515979" cy="5935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Knowledge Discovery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3605885" y="4282101"/>
            <a:ext cx="852636" cy="889584"/>
            <a:chOff x="4193275" y="3955882"/>
            <a:chExt cx="1220935" cy="1273843"/>
          </a:xfrm>
        </p:grpSpPr>
        <p:sp>
          <p:nvSpPr>
            <p:cNvPr id="8" name="椭圆 7"/>
            <p:cNvSpPr/>
            <p:nvPr/>
          </p:nvSpPr>
          <p:spPr>
            <a:xfrm>
              <a:off x="4269920" y="4636920"/>
              <a:ext cx="200526" cy="200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90655" y="4943011"/>
              <a:ext cx="200527" cy="2005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4736432" y="4052499"/>
              <a:ext cx="248659" cy="248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4660236" y="4533021"/>
              <a:ext cx="401053" cy="4010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2" idx="2"/>
              <a:endCxn id="8" idx="6"/>
            </p:cNvCxnSpPr>
            <p:nvPr/>
          </p:nvCxnSpPr>
          <p:spPr>
            <a:xfrm flipH="1">
              <a:off x="4470446" y="4733548"/>
              <a:ext cx="189790" cy="36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0"/>
              <a:endCxn id="11" idx="4"/>
            </p:cNvCxnSpPr>
            <p:nvPr/>
          </p:nvCxnSpPr>
          <p:spPr>
            <a:xfrm flipH="1" flipV="1">
              <a:off x="4860762" y="4301158"/>
              <a:ext cx="1" cy="231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5"/>
              <a:endCxn id="10" idx="1"/>
            </p:cNvCxnSpPr>
            <p:nvPr/>
          </p:nvCxnSpPr>
          <p:spPr>
            <a:xfrm>
              <a:off x="5002556" y="4875341"/>
              <a:ext cx="117465" cy="970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Shape 45"/>
            <p:cNvSpPr/>
            <p:nvPr/>
          </p:nvSpPr>
          <p:spPr>
            <a:xfrm>
              <a:off x="4193275" y="3955882"/>
              <a:ext cx="1220935" cy="1273843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33BBBC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00054" y="3253522"/>
            <a:ext cx="852636" cy="889584"/>
            <a:chOff x="4193275" y="3955882"/>
            <a:chExt cx="1220935" cy="1273843"/>
          </a:xfrm>
        </p:grpSpPr>
        <p:sp>
          <p:nvSpPr>
            <p:cNvPr id="55" name="椭圆 54"/>
            <p:cNvSpPr/>
            <p:nvPr/>
          </p:nvSpPr>
          <p:spPr>
            <a:xfrm>
              <a:off x="4269920" y="4636920"/>
              <a:ext cx="200526" cy="200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5090655" y="4943011"/>
              <a:ext cx="200527" cy="2005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736432" y="4052499"/>
              <a:ext cx="248659" cy="248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4660236" y="4533021"/>
              <a:ext cx="401053" cy="4010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9" name="直接箭头连接符 58"/>
            <p:cNvCxnSpPr>
              <a:stCxn id="58" idx="2"/>
              <a:endCxn id="55" idx="6"/>
            </p:cNvCxnSpPr>
            <p:nvPr/>
          </p:nvCxnSpPr>
          <p:spPr>
            <a:xfrm flipH="1">
              <a:off x="4470446" y="4733548"/>
              <a:ext cx="189790" cy="36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8" idx="0"/>
              <a:endCxn id="57" idx="4"/>
            </p:cNvCxnSpPr>
            <p:nvPr/>
          </p:nvCxnSpPr>
          <p:spPr>
            <a:xfrm flipH="1" flipV="1">
              <a:off x="4860762" y="4301158"/>
              <a:ext cx="1" cy="231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8" idx="5"/>
              <a:endCxn id="56" idx="1"/>
            </p:cNvCxnSpPr>
            <p:nvPr/>
          </p:nvCxnSpPr>
          <p:spPr>
            <a:xfrm>
              <a:off x="5002556" y="4875341"/>
              <a:ext cx="117465" cy="970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Shape 45"/>
            <p:cNvSpPr/>
            <p:nvPr/>
          </p:nvSpPr>
          <p:spPr>
            <a:xfrm>
              <a:off x="4193275" y="3955882"/>
              <a:ext cx="1220935" cy="1273843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33BBBC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3" name="直接箭头连接符 62"/>
          <p:cNvCxnSpPr>
            <a:stCxn id="55" idx="0"/>
            <a:endCxn id="57" idx="2"/>
          </p:cNvCxnSpPr>
          <p:nvPr/>
        </p:nvCxnSpPr>
        <p:spPr>
          <a:xfrm flipV="1">
            <a:off x="3723598" y="3407819"/>
            <a:ext cx="255768" cy="321304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589303" y="5345335"/>
            <a:ext cx="852636" cy="889584"/>
            <a:chOff x="4193275" y="3955882"/>
            <a:chExt cx="1220935" cy="1273843"/>
          </a:xfrm>
        </p:grpSpPr>
        <p:sp>
          <p:nvSpPr>
            <p:cNvPr id="67" name="椭圆 66"/>
            <p:cNvSpPr/>
            <p:nvPr/>
          </p:nvSpPr>
          <p:spPr>
            <a:xfrm>
              <a:off x="4269920" y="4636920"/>
              <a:ext cx="200526" cy="200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043230" y="4828672"/>
              <a:ext cx="200526" cy="20052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4736432" y="4052499"/>
              <a:ext cx="248659" cy="248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4642177" y="4364388"/>
              <a:ext cx="401053" cy="4010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Shape 45"/>
            <p:cNvSpPr/>
            <p:nvPr/>
          </p:nvSpPr>
          <p:spPr>
            <a:xfrm>
              <a:off x="4193275" y="3955882"/>
              <a:ext cx="1220935" cy="1273843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33BBBC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5" name="图片 74"/>
          <p:cNvPicPr/>
          <p:nvPr/>
        </p:nvPicPr>
        <p:blipFill>
          <a:blip r:embed="rId2"/>
          <a:stretch>
            <a:fillRect/>
          </a:stretch>
        </p:blipFill>
        <p:spPr>
          <a:xfrm>
            <a:off x="401921" y="4143196"/>
            <a:ext cx="1108106" cy="88958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sp>
        <p:nvSpPr>
          <p:cNvPr id="1027" name="箭头: 上 1026"/>
          <p:cNvSpPr/>
          <p:nvPr/>
        </p:nvSpPr>
        <p:spPr>
          <a:xfrm flipH="1">
            <a:off x="2298044" y="4965218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上 77"/>
          <p:cNvSpPr/>
          <p:nvPr/>
        </p:nvSpPr>
        <p:spPr>
          <a:xfrm flipH="1">
            <a:off x="2298044" y="3987401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/>
          <p:cNvSpPr/>
          <p:nvPr/>
        </p:nvSpPr>
        <p:spPr>
          <a:xfrm>
            <a:off x="7676172" y="5070107"/>
            <a:ext cx="1708486" cy="5935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 Framework</a:t>
            </a:r>
            <a:endParaRPr lang="zh-CN" altLang="en-US" dirty="0"/>
          </a:p>
        </p:txBody>
      </p:sp>
      <p:pic>
        <p:nvPicPr>
          <p:cNvPr id="80" name="图片 79"/>
          <p:cNvPicPr/>
          <p:nvPr/>
        </p:nvPicPr>
        <p:blipFill>
          <a:blip r:embed="rId3"/>
          <a:stretch>
            <a:fillRect/>
          </a:stretch>
        </p:blipFill>
        <p:spPr>
          <a:xfrm>
            <a:off x="9620960" y="4934036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accent2">
                <a:satMod val="175000"/>
                <a:alpha val="60000"/>
              </a:schemeClr>
            </a:glow>
          </a:effectLst>
        </p:spPr>
      </p:pic>
      <p:pic>
        <p:nvPicPr>
          <p:cNvPr id="1029" name="图片 10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95" y="6028607"/>
            <a:ext cx="535405" cy="535405"/>
          </a:xfrm>
          <a:prstGeom prst="rect">
            <a:avLst/>
          </a:prstGeom>
        </p:spPr>
      </p:pic>
      <p:sp>
        <p:nvSpPr>
          <p:cNvPr id="83" name="矩形: 圆角 82"/>
          <p:cNvSpPr/>
          <p:nvPr/>
        </p:nvSpPr>
        <p:spPr>
          <a:xfrm>
            <a:off x="7676172" y="5999530"/>
            <a:ext cx="1708486" cy="5935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84" name="矩形: 圆角 83"/>
          <p:cNvSpPr/>
          <p:nvPr/>
        </p:nvSpPr>
        <p:spPr>
          <a:xfrm>
            <a:off x="7676807" y="3322899"/>
            <a:ext cx="1708486" cy="59355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Perception</a:t>
            </a:r>
            <a:endParaRPr lang="zh-CN" altLang="en-US" dirty="0"/>
          </a:p>
        </p:txBody>
      </p:sp>
      <p:sp>
        <p:nvSpPr>
          <p:cNvPr id="85" name="矩形: 圆角 84"/>
          <p:cNvSpPr/>
          <p:nvPr/>
        </p:nvSpPr>
        <p:spPr>
          <a:xfrm>
            <a:off x="7676172" y="2128081"/>
            <a:ext cx="1708486" cy="75828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Recognition &amp; Reasoning</a:t>
            </a:r>
            <a:endParaRPr lang="zh-CN" altLang="en-US" dirty="0"/>
          </a:p>
        </p:txBody>
      </p:sp>
      <p:pic>
        <p:nvPicPr>
          <p:cNvPr id="86" name="图片 85"/>
          <p:cNvPicPr/>
          <p:nvPr/>
        </p:nvPicPr>
        <p:blipFill>
          <a:blip r:embed="rId5"/>
          <a:stretch>
            <a:fillRect/>
          </a:stretch>
        </p:blipFill>
        <p:spPr>
          <a:xfrm>
            <a:off x="6169139" y="2289947"/>
            <a:ext cx="1402851" cy="596422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87" name="图片 86"/>
          <p:cNvPicPr/>
          <p:nvPr/>
        </p:nvPicPr>
        <p:blipFill>
          <a:blip r:embed="rId6"/>
          <a:stretch>
            <a:fillRect/>
          </a:stretch>
        </p:blipFill>
        <p:spPr>
          <a:xfrm>
            <a:off x="9488879" y="2390673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00B0F0">
                <a:alpha val="60000"/>
              </a:srgbClr>
            </a:glow>
          </a:effectLst>
        </p:spPr>
      </p:pic>
      <p:sp>
        <p:nvSpPr>
          <p:cNvPr id="1030" name="矩形 1029"/>
          <p:cNvSpPr/>
          <p:nvPr/>
        </p:nvSpPr>
        <p:spPr>
          <a:xfrm>
            <a:off x="7188674" y="4341457"/>
            <a:ext cx="766633" cy="32810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9059601" y="4330081"/>
            <a:ext cx="848744" cy="32810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sp>
        <p:nvSpPr>
          <p:cNvPr id="1032" name="左大括号 1031"/>
          <p:cNvSpPr/>
          <p:nvPr/>
        </p:nvSpPr>
        <p:spPr>
          <a:xfrm rot="5400000">
            <a:off x="8323639" y="3177183"/>
            <a:ext cx="413552" cy="1892244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大括号 91"/>
          <p:cNvSpPr/>
          <p:nvPr/>
        </p:nvSpPr>
        <p:spPr>
          <a:xfrm rot="16200000">
            <a:off x="8323639" y="3922862"/>
            <a:ext cx="413552" cy="1892244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箭头: 上 92"/>
          <p:cNvSpPr/>
          <p:nvPr/>
        </p:nvSpPr>
        <p:spPr>
          <a:xfrm flipH="1">
            <a:off x="8347132" y="5656971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箭头: 上 93"/>
          <p:cNvSpPr/>
          <p:nvPr/>
        </p:nvSpPr>
        <p:spPr>
          <a:xfrm flipH="1">
            <a:off x="8347131" y="2923399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/>
          <p:cNvSpPr/>
          <p:nvPr/>
        </p:nvSpPr>
        <p:spPr>
          <a:xfrm>
            <a:off x="1723341" y="2390635"/>
            <a:ext cx="1515979" cy="5935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Recipe KG</a:t>
            </a:r>
            <a:endParaRPr lang="zh-CN" altLang="en-US" dirty="0"/>
          </a:p>
        </p:txBody>
      </p:sp>
      <p:sp>
        <p:nvSpPr>
          <p:cNvPr id="101" name="箭头: 上 100"/>
          <p:cNvSpPr/>
          <p:nvPr/>
        </p:nvSpPr>
        <p:spPr>
          <a:xfrm flipH="1">
            <a:off x="2308868" y="3018273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上 101"/>
          <p:cNvSpPr/>
          <p:nvPr/>
        </p:nvSpPr>
        <p:spPr>
          <a:xfrm rot="1873054" flipH="1">
            <a:off x="2494721" y="1926275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上 102"/>
          <p:cNvSpPr/>
          <p:nvPr/>
        </p:nvSpPr>
        <p:spPr>
          <a:xfrm rot="18259802" flipH="1">
            <a:off x="8194619" y="1759408"/>
            <a:ext cx="366565" cy="30272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01595" y="909320"/>
            <a:ext cx="5549900" cy="915670"/>
            <a:chOff x="4097" y="1432"/>
            <a:chExt cx="8740" cy="1442"/>
          </a:xfrm>
        </p:grpSpPr>
        <p:sp>
          <p:nvSpPr>
            <p:cNvPr id="1033" name="矩形 1032"/>
            <p:cNvSpPr/>
            <p:nvPr/>
          </p:nvSpPr>
          <p:spPr>
            <a:xfrm>
              <a:off x="4097" y="1432"/>
              <a:ext cx="8741" cy="144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4" name="矩形: 圆角 1033"/>
            <p:cNvSpPr/>
            <p:nvPr/>
          </p:nvSpPr>
          <p:spPr>
            <a:xfrm>
              <a:off x="6403" y="2136"/>
              <a:ext cx="1618" cy="5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Intent</a:t>
              </a:r>
              <a:endParaRPr lang="zh-CN" altLang="en-US" dirty="0"/>
            </a:p>
          </p:txBody>
        </p:sp>
        <p:sp>
          <p:nvSpPr>
            <p:cNvPr id="98" name="矩形: 圆角 97"/>
            <p:cNvSpPr/>
            <p:nvPr/>
          </p:nvSpPr>
          <p:spPr>
            <a:xfrm>
              <a:off x="4422" y="2136"/>
              <a:ext cx="1793" cy="5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Recipes</a:t>
              </a:r>
              <a:endParaRPr lang="zh-CN" altLang="en-US" dirty="0"/>
            </a:p>
          </p:txBody>
        </p:sp>
        <p:sp>
          <p:nvSpPr>
            <p:cNvPr id="99" name="矩形: 圆角 98"/>
            <p:cNvSpPr/>
            <p:nvPr/>
          </p:nvSpPr>
          <p:spPr>
            <a:xfrm>
              <a:off x="8222" y="2122"/>
              <a:ext cx="2124" cy="5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Ingredients</a:t>
              </a:r>
              <a:endParaRPr lang="zh-CN" altLang="en-US" dirty="0"/>
            </a:p>
          </p:txBody>
        </p:sp>
        <p:sp>
          <p:nvSpPr>
            <p:cNvPr id="100" name="矩形: 圆角 99"/>
            <p:cNvSpPr/>
            <p:nvPr/>
          </p:nvSpPr>
          <p:spPr>
            <a:xfrm>
              <a:off x="10488" y="2132"/>
              <a:ext cx="2124" cy="5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preference</a:t>
              </a:r>
              <a:endParaRPr lang="zh-CN" altLang="en-US" dirty="0"/>
            </a:p>
          </p:txBody>
        </p:sp>
        <p:sp>
          <p:nvSpPr>
            <p:cNvPr id="1035" name="文本框 1034"/>
            <p:cNvSpPr txBox="1"/>
            <p:nvPr/>
          </p:nvSpPr>
          <p:spPr>
            <a:xfrm>
              <a:off x="7612" y="1441"/>
              <a:ext cx="2406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+mj-lt"/>
                  <a:ea typeface="+mj-ea"/>
                </a:rPr>
                <a:t>Knowledge</a:t>
              </a:r>
              <a:endParaRPr lang="zh-CN" altLang="en-US" dirty="0">
                <a:solidFill>
                  <a:schemeClr val="bg1"/>
                </a:solidFill>
                <a:latin typeface="+mj-lt"/>
                <a:ea typeface="+mj-ea"/>
              </a:endParaRPr>
            </a:p>
          </p:txBody>
        </p:sp>
      </p:grpSp>
      <p:sp>
        <p:nvSpPr>
          <p:cNvPr id="105" name="矩形: 圆角 104"/>
          <p:cNvSpPr/>
          <p:nvPr/>
        </p:nvSpPr>
        <p:spPr>
          <a:xfrm>
            <a:off x="9870222" y="1101555"/>
            <a:ext cx="2038878" cy="5935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Recipes Recommendation</a:t>
            </a:r>
            <a:endParaRPr lang="zh-CN" altLang="en-US" dirty="0"/>
          </a:p>
        </p:txBody>
      </p:sp>
      <p:sp>
        <p:nvSpPr>
          <p:cNvPr id="1037" name="箭头: 上 1036"/>
          <p:cNvSpPr/>
          <p:nvPr/>
        </p:nvSpPr>
        <p:spPr>
          <a:xfrm rot="5400000">
            <a:off x="8819991" y="796924"/>
            <a:ext cx="328105" cy="1273829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箭头: 直角上 1037"/>
          <p:cNvSpPr/>
          <p:nvPr/>
        </p:nvSpPr>
        <p:spPr>
          <a:xfrm rot="16200000" flipH="1">
            <a:off x="8551957" y="3827560"/>
            <a:ext cx="4646614" cy="628208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55" dur="31" fill="hold">
                                          <p:stCondLst>
                                            <p:cond delay="9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56" dur="94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57" dur="94" fill="hold">
                                          <p:stCondLst>
                                            <p:cond delay="21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58" dur="94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59" dur="94" fill="hold">
                                          <p:stCondLst>
                                            <p:cond delay="407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64" dur="31" fill="hold">
                                          <p:stCondLst>
                                            <p:cond delay="9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65" dur="94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66" dur="94" fill="hold">
                                          <p:stCondLst>
                                            <p:cond delay="21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67" dur="94" fill="hold">
                                          <p:stCondLst>
                                            <p:cond delay="31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68" dur="94" fill="hold">
                                          <p:stCondLst>
                                            <p:cond delay="40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500" fill="hold"/>
                                        <p:tgtEl>
                                          <p:spTgt spid="8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79" grpId="0" animBg="1"/>
      <p:bldP spid="79" grpId="1" animBg="1"/>
      <p:bldP spid="83" grpId="0" animBg="1"/>
      <p:bldP spid="83" grpId="1" animBg="1"/>
      <p:bldP spid="84" grpId="0" bldLvl="0" animBg="1"/>
      <p:bldP spid="84" grpId="1" bldLvl="0" animBg="1"/>
      <p:bldP spid="85" grpId="0" animBg="1"/>
      <p:bldP spid="85" grpId="1" animBg="1"/>
      <p:bldP spid="1030" grpId="0" animBg="1"/>
      <p:bldP spid="89" grpId="0" animBg="1"/>
      <p:bldP spid="95" grpId="0" animBg="1"/>
      <p:bldP spid="95" grpId="1" animBg="1"/>
      <p:bldP spid="105" grpId="0" animBg="1"/>
      <p:bldP spid="10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9" descr="7b0a2020202022776f7264617274223a20227b5c2269645c223a32303131323438372c5c227469645c223a5c225c227d220a7d0a"/>
          <p:cNvSpPr txBox="1"/>
          <p:nvPr/>
        </p:nvSpPr>
        <p:spPr>
          <a:xfrm>
            <a:off x="90031" y="171153"/>
            <a:ext cx="3306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b="1" dirty="0">
                <a:solidFill>
                  <a:schemeClr val="lt1"/>
                </a:solidFill>
              </a:rPr>
              <a:t>Food Detection (YOLOv5)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69942" y="2572478"/>
            <a:ext cx="2959835" cy="1144138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00B0F0">
                <a:alpha val="60000"/>
              </a:srgbClr>
            </a:glo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22" y="763857"/>
            <a:ext cx="1952142" cy="1969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24" y="3226678"/>
            <a:ext cx="1957740" cy="1970619"/>
          </a:xfrm>
          <a:prstGeom prst="rect">
            <a:avLst/>
          </a:prstGeom>
        </p:spPr>
      </p:pic>
      <p:sp>
        <p:nvSpPr>
          <p:cNvPr id="17" name="箭头: 上 16"/>
          <p:cNvSpPr/>
          <p:nvPr/>
        </p:nvSpPr>
        <p:spPr>
          <a:xfrm rot="7760960" flipH="1">
            <a:off x="3608588" y="1856789"/>
            <a:ext cx="366565" cy="49351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上 17"/>
          <p:cNvSpPr/>
          <p:nvPr/>
        </p:nvSpPr>
        <p:spPr>
          <a:xfrm rot="2886607" flipH="1">
            <a:off x="3602067" y="3756773"/>
            <a:ext cx="366565" cy="49351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9" descr="7b0a2020202022776f7264617274223a20227b5c2269645c223a32303131323438372c5c227469645c223a5c225c227d220a7d0a"/>
          <p:cNvSpPr txBox="1"/>
          <p:nvPr/>
        </p:nvSpPr>
        <p:spPr>
          <a:xfrm>
            <a:off x="998927" y="2754127"/>
            <a:ext cx="266573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sz="1200" b="1" dirty="0">
                <a:solidFill>
                  <a:srgbClr val="FFC000"/>
                </a:solidFill>
              </a:rPr>
              <a:t>1.6k</a:t>
            </a:r>
            <a:r>
              <a:rPr lang="en-US" altLang="id-ID" sz="1200" dirty="0">
                <a:solidFill>
                  <a:schemeClr val="lt1"/>
                </a:solidFill>
              </a:rPr>
              <a:t> Food dataset (from FiftyOne)</a:t>
            </a:r>
          </a:p>
        </p:txBody>
      </p:sp>
      <p:sp>
        <p:nvSpPr>
          <p:cNvPr id="20" name="TextBox 19" descr="7b0a2020202022776f7264617274223a20227b5c2269645c223a32303131323438372c5c227469645c223a5c225c227d220a7d0a"/>
          <p:cNvSpPr txBox="1"/>
          <p:nvPr/>
        </p:nvSpPr>
        <p:spPr>
          <a:xfrm>
            <a:off x="940966" y="5184158"/>
            <a:ext cx="285090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C000"/>
                </a:solidFill>
              </a:rPr>
              <a:t>200 </a:t>
            </a:r>
            <a:r>
              <a:rPr lang="en-US" altLang="zh-CN" sz="1200" dirty="0">
                <a:solidFill>
                  <a:schemeClr val="lt1"/>
                </a:solidFill>
              </a:rPr>
              <a:t>Refrigerator dataset (labelled by us)</a:t>
            </a:r>
            <a:endParaRPr lang="en-US" altLang="id-ID" sz="1200" dirty="0">
              <a:solidFill>
                <a:schemeClr val="lt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717" y="1989421"/>
            <a:ext cx="3357563" cy="2133600"/>
          </a:xfrm>
          <a:prstGeom prst="rect">
            <a:avLst/>
          </a:prstGeom>
        </p:spPr>
      </p:pic>
      <p:sp>
        <p:nvSpPr>
          <p:cNvPr id="25" name="箭头: 上 24"/>
          <p:cNvSpPr/>
          <p:nvPr/>
        </p:nvSpPr>
        <p:spPr>
          <a:xfrm rot="5400000" flipH="1">
            <a:off x="7365145" y="2966862"/>
            <a:ext cx="366565" cy="41271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9" descr="7b0a2020202022776f7264617274223a20227b5c2269645c223a32303131323438372c5c227469645c223a5c225c227d220a7d0a"/>
          <p:cNvSpPr txBox="1"/>
          <p:nvPr/>
        </p:nvSpPr>
        <p:spPr>
          <a:xfrm>
            <a:off x="3890213" y="2292705"/>
            <a:ext cx="36582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sz="1400" b="1" dirty="0">
                <a:solidFill>
                  <a:srgbClr val="FFC000"/>
                </a:solidFill>
              </a:rPr>
              <a:t>80 </a:t>
            </a:r>
            <a:r>
              <a:rPr lang="en-US" altLang="zh-CN" sz="1400" dirty="0">
                <a:solidFill>
                  <a:schemeClr val="bg1"/>
                </a:solidFill>
              </a:rPr>
              <a:t>epochs on Food dataset</a:t>
            </a:r>
            <a:endParaRPr lang="en-US" altLang="id-ID" sz="1400" dirty="0">
              <a:solidFill>
                <a:schemeClr val="bg1"/>
              </a:solidFill>
            </a:endParaRPr>
          </a:p>
        </p:txBody>
      </p:sp>
      <p:sp>
        <p:nvSpPr>
          <p:cNvPr id="27" name="TextBox 19" descr="7b0a2020202022776f7264617274223a20227b5c2269645c223a32303131323438372c5c227469645c223a5c225c227d220a7d0a"/>
          <p:cNvSpPr txBox="1"/>
          <p:nvPr/>
        </p:nvSpPr>
        <p:spPr>
          <a:xfrm>
            <a:off x="3940533" y="3657135"/>
            <a:ext cx="36582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sz="1400" b="1" dirty="0">
                <a:solidFill>
                  <a:srgbClr val="FFC000"/>
                </a:solidFill>
              </a:rPr>
              <a:t>300 </a:t>
            </a:r>
            <a:r>
              <a:rPr lang="en-US" altLang="zh-CN" sz="1400" dirty="0">
                <a:solidFill>
                  <a:schemeClr val="bg1"/>
                </a:solidFill>
              </a:rPr>
              <a:t>epochs on Refrigerator dataset</a:t>
            </a:r>
            <a:endParaRPr lang="en-US" altLang="id-ID" sz="1400" dirty="0">
              <a:solidFill>
                <a:schemeClr val="bg1"/>
              </a:solidFill>
            </a:endParaRPr>
          </a:p>
        </p:txBody>
      </p:sp>
      <p:graphicFrame>
        <p:nvGraphicFramePr>
          <p:cNvPr id="32" name="图示 31"/>
          <p:cNvGraphicFramePr/>
          <p:nvPr/>
        </p:nvGraphicFramePr>
        <p:xfrm>
          <a:off x="845540" y="5758777"/>
          <a:ext cx="10479739" cy="6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4" name="Freeform 78"/>
          <p:cNvSpPr>
            <a:spLocks noChangeArrowheads="1"/>
          </p:cNvSpPr>
          <p:nvPr/>
        </p:nvSpPr>
        <p:spPr bwMode="auto">
          <a:xfrm>
            <a:off x="217170" y="5845175"/>
            <a:ext cx="781685" cy="763905"/>
          </a:xfrm>
          <a:custGeom>
            <a:avLst/>
            <a:gdLst>
              <a:gd name="T0" fmla="*/ 381 w 399"/>
              <a:gd name="T1" fmla="*/ 336 h 400"/>
              <a:gd name="T2" fmla="*/ 381 w 399"/>
              <a:gd name="T3" fmla="*/ 336 h 400"/>
              <a:gd name="T4" fmla="*/ 292 w 399"/>
              <a:gd name="T5" fmla="*/ 239 h 400"/>
              <a:gd name="T6" fmla="*/ 310 w 399"/>
              <a:gd name="T7" fmla="*/ 159 h 400"/>
              <a:gd name="T8" fmla="*/ 151 w 399"/>
              <a:gd name="T9" fmla="*/ 0 h 400"/>
              <a:gd name="T10" fmla="*/ 0 w 399"/>
              <a:gd name="T11" fmla="*/ 151 h 400"/>
              <a:gd name="T12" fmla="*/ 160 w 399"/>
              <a:gd name="T13" fmla="*/ 310 h 400"/>
              <a:gd name="T14" fmla="*/ 230 w 399"/>
              <a:gd name="T15" fmla="*/ 292 h 400"/>
              <a:gd name="T16" fmla="*/ 328 w 399"/>
              <a:gd name="T17" fmla="*/ 390 h 400"/>
              <a:gd name="T18" fmla="*/ 363 w 399"/>
              <a:gd name="T19" fmla="*/ 390 h 400"/>
              <a:gd name="T20" fmla="*/ 389 w 399"/>
              <a:gd name="T21" fmla="*/ 364 h 400"/>
              <a:gd name="T22" fmla="*/ 381 w 399"/>
              <a:gd name="T23" fmla="*/ 336 h 400"/>
              <a:gd name="T24" fmla="*/ 44 w 399"/>
              <a:gd name="T25" fmla="*/ 151 h 400"/>
              <a:gd name="T26" fmla="*/ 44 w 399"/>
              <a:gd name="T27" fmla="*/ 151 h 400"/>
              <a:gd name="T28" fmla="*/ 151 w 399"/>
              <a:gd name="T29" fmla="*/ 44 h 400"/>
              <a:gd name="T30" fmla="*/ 266 w 399"/>
              <a:gd name="T31" fmla="*/ 159 h 400"/>
              <a:gd name="T32" fmla="*/ 160 w 399"/>
              <a:gd name="T33" fmla="*/ 266 h 400"/>
              <a:gd name="T34" fmla="*/ 44 w 399"/>
              <a:gd name="T35" fmla="*/ 15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400">
                <a:moveTo>
                  <a:pt x="381" y="336"/>
                </a:moveTo>
                <a:lnTo>
                  <a:pt x="381" y="336"/>
                </a:lnTo>
                <a:cubicBezTo>
                  <a:pt x="292" y="239"/>
                  <a:pt x="292" y="239"/>
                  <a:pt x="292" y="239"/>
                </a:cubicBezTo>
                <a:cubicBezTo>
                  <a:pt x="301" y="212"/>
                  <a:pt x="310" y="186"/>
                  <a:pt x="310" y="159"/>
                </a:cubicBezTo>
                <a:cubicBezTo>
                  <a:pt x="310" y="71"/>
                  <a:pt x="239" y="0"/>
                  <a:pt x="151" y="0"/>
                </a:cubicBezTo>
                <a:cubicBezTo>
                  <a:pt x="70" y="0"/>
                  <a:pt x="0" y="71"/>
                  <a:pt x="0" y="151"/>
                </a:cubicBezTo>
                <a:cubicBezTo>
                  <a:pt x="0" y="239"/>
                  <a:pt x="70" y="310"/>
                  <a:pt x="160" y="310"/>
                </a:cubicBezTo>
                <a:cubicBezTo>
                  <a:pt x="186" y="310"/>
                  <a:pt x="213" y="302"/>
                  <a:pt x="230" y="292"/>
                </a:cubicBezTo>
                <a:cubicBezTo>
                  <a:pt x="328" y="390"/>
                  <a:pt x="328" y="390"/>
                  <a:pt x="328" y="390"/>
                </a:cubicBezTo>
                <a:cubicBezTo>
                  <a:pt x="336" y="399"/>
                  <a:pt x="354" y="399"/>
                  <a:pt x="363" y="390"/>
                </a:cubicBezTo>
                <a:cubicBezTo>
                  <a:pt x="389" y="364"/>
                  <a:pt x="389" y="364"/>
                  <a:pt x="389" y="364"/>
                </a:cubicBezTo>
                <a:cubicBezTo>
                  <a:pt x="398" y="355"/>
                  <a:pt x="389" y="346"/>
                  <a:pt x="381" y="336"/>
                </a:cubicBezTo>
                <a:close/>
                <a:moveTo>
                  <a:pt x="44" y="151"/>
                </a:moveTo>
                <a:lnTo>
                  <a:pt x="44" y="151"/>
                </a:lnTo>
                <a:cubicBezTo>
                  <a:pt x="44" y="98"/>
                  <a:pt x="98" y="44"/>
                  <a:pt x="151" y="44"/>
                </a:cubicBezTo>
                <a:cubicBezTo>
                  <a:pt x="213" y="44"/>
                  <a:pt x="266" y="98"/>
                  <a:pt x="266" y="159"/>
                </a:cubicBezTo>
                <a:cubicBezTo>
                  <a:pt x="266" y="221"/>
                  <a:pt x="213" y="266"/>
                  <a:pt x="160" y="266"/>
                </a:cubicBezTo>
                <a:cubicBezTo>
                  <a:pt x="98" y="266"/>
                  <a:pt x="44" y="212"/>
                  <a:pt x="44" y="1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defTabSz="534670" eaLnBrk="1" fontAlgn="auto" hangingPunct="1">
              <a:lnSpc>
                <a:spcPct val="120000"/>
              </a:lnSpc>
            </a:pPr>
            <a:endParaRPr kumimoji="0" lang="en-US" sz="2105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4479 -0.0160185 L 0.0780729 -0.0160185 L 0.0845312 -0.0160185 L 0.0901563 -0.0160185 L 0.0957813 -0.0160185 L 0.10224 -0.0146296 L 0.108646 -0.0146296 L 0.115104 -0.0146296 L 0.121563 -0.0146296 L 0.127188 -0.0146296 L 0.134428 -0.0146296 L 0.140053 -0.0146296 L 0.146459 -0.0131481 L 0.152135 -0.0131481 L 0.157761 -0.0131481 L 0.164167 -0.0131481 L 0.169792 -0.0131481 L 0.175417 -0.0117593 L 0.181093 -0.0117593 L 0.187499 -0.0117593 L 0.193126 -0.0117593 L 0.198749 -0.0117593 L 0.204427 -0.0117593 L 0.211667 -0.0117593 L 0.217292 -0.0117593 L 0.222917 -0.0117593 L 0.230157 -0.0117593 L 0.235782 -0.0117593 L 0.241407 -0.0117593 L 0.247031 -0.0117593 L 0.252656 -0.0117593 L 0.258281 -0.0117593 L 0.263958 -0.0117593 L 0.269583 -0.0117593 L 0.275209 -0.0117593 L 0.280833 -0.0117593 L 0.286458 -0.0117593 L 0.292084 -0.0117593 L 0.297708 -0.0117593 L 0.303333 -0.0117593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323 -0.0303704 L 0.296927 -0.0403704 L 0.293698 -0.0503704 L 0.288073 -0.0603704 L 0.284063 -0.0718518 L 0.28 -0.0818519 L 0.274375 -0.0932407 L 0.26875 -0.103241 L 0.26474 -0.113333 L 0.260729 -0.123333 L 0.255104 -0.133333 L 0.251042 -0.144722 L 0.245417 -0.154722 L 0.240625 -0.164815 L 0.234948 -0.170463 L 0.230156 -0.180556 L 0.224531 -0.189074 L 0.218854 -0.191944 L 0.214062 -0.201944 L 0.210052 -0.211944 " pathEditMode="relative" ptsTypes="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833 -0.223426 L 0.210833 -0.233426 L 0.210833 -0.243426 L 0.210833 -0.253426 L 0.210833 -0.264907 L 0.210833 -0.276296 L 0.210833 -0.287778 L 0.210833 -0.300648 L 0.210052 -0.310648 L 0.209219 -0.320648 L 0.208438 -0.330648 L 0.207604 -0.340741 L 0.20599 -0.350741 L 0.205208 -0.360741 L 0.204375 -0.370741 L 0.204375 -0.380741 L 0.204375 -0.390741 L 0.204375 -0.402222 L 0.204375 -0.412222 L 0.204375 -0.422222 L 0.203594 -0.432222 L 0.203594 -0.442222 L 0.203594 -0.453704 L 0.202812 -0.463704 L 0.201979 -0.473704 L 0.201979 -0.483704 L 0.201198 -0.495185 L 0.200365 -0.505185 L 0.199583 -0.515185 L 0.199583 -0.525185 L 0.199583 -0.536667 L 0.199583 -0.546667 L 0.199583 -0.556667 L 0.199583 -0.566667 L 0.199583 -0.576667 L 0.199583 -0.588148 L 0.199583 -0.598148 L 0.199583 -0.608148 " pathEditMode="relative" ptsTypes="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38 -0.613889 L 0.210052 -0.603889 L 0.213229 -0.593889 L 0.215677 -0.583796 L 0.218854 -0.573796 L 0.221302 -0.563796 L 0.224531 -0.553796 L 0.227708 -0.543796 L 0.230156 -0.533796 L 0.232552 -0.523796 L 0.234948 -0.513796 L 0.237396 -0.503704 L 0.239792 -0.493704 L 0.243021 -0.483704 L 0.245417 -0.473704 L 0.247865 -0.463704 L 0.251875 -0.453704 L 0.254271 -0.443704 L 0.2575 -0.433704 L 0.26151 -0.423611 L 0.26474 -0.413611 L 0.267969 -0.403611 L 0.271979 -0.393611 L 0.275208 -0.383611 L 0.279219 -0.373611 L 0.283229 -0.363611 L 0.28724 -0.353611 L 0.291302 -0.343519 L 0.296094 -0.333519 L 0.300938 -0.323519 L 0.304948 -0.313519 L 0.309792 -0.303519 L 0.314635 -0.293519 L 0.319427 -0.283519 L 0.325052 -0.273519 L 0.330729 -0.264907 L 0.336354 -0.256296 L 0.341979 -0.247778 L 0.347604 -0.239167 L 0.353229 -0.232037 L 0.358073 -0.221944 L 0.363698 -0.214815 L 0.369323 -0.207685 L 0.374948 -0.199074 L 0.380573 -0.191944 L 0.386198 -0.184815 L 0.391823 -0.179074 L 0.3975 -0.171944 L 0.403125 -0.167685 L 0.40875 -0.160463 L 0.414375 -0.154722 L 0.42 -0.149074 L 0.425625 -0.143333 L 0.43125 -0.136204 L 0.436875 -0.130463 L 0.442552 -0.124722 L 0.448177 -0.116111 L 0.453802 -0.108981 L 0.459427 -0.101852 L 0.465052 -0.0947222 L 0.470677 -0.0889815 L 0.476302 -0.0832407 L 0.481927 -0.0775 L 0.487604 -0.0732407 L 0.493229 -0.0703704 L 0.498854 -0.0646296 L 0.504479 -0.0589815 L 0.510104 -0.0546296 L 0.515729 -0.0488889 L 0.521354 -0.0446296 L 0.526979 -0.0403704 L 0.532656 -0.0360185 L 0.538281 -0.0346296 " pathEditMode="relative" ptsTypes="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063 -0.0332407 L 0.538281 -0.0432407 L 0.535833 -0.0532407 L 0.534219 -0.0632407 L 0.532656 -0.0732407 L 0.531823 -0.0832407 L 0.529427 -0.0932407 L 0.528594 -0.103241 L 0.526979 -0.114722 L 0.525417 -0.124722 L 0.522969 -0.137593 L 0.521354 -0.149074 L 0.51974 -0.159074 L 0.518958 -0.170463 L 0.517344 -0.180556 L 0.516563 -0.190556 L 0.515729 -0.200556 L 0.514115 -0.211944 L 0.513333 -0.221944 L 0.511719 -0.232037 L 0.510938 -0.242037 L 0.510104 -0.252037 L 0.509323 -0.262037 L 0.50849 -0.272037 L 0.50849 -0.282037 L 0.50849 -0.292037 L 0.50849 -0.302037 L 0.50849 -0.313519 L 0.50849 -0.325 L 0.509323 -0.335 L 0.510104 -0.345 L 0.510938 -0.355 L 0.511719 -0.365 L 0.5125 -0.375 L 0.513333 -0.385 L 0.514115 -0.395093 L 0.514948 -0.405093 " pathEditMode="relative" ptsTypes=""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4115 -0.402222 L 0.51974 -0.392222 L 0.525417 -0.38213 L 0.531042 -0.37213 L 0.536667 -0.36213 L 0.542292 -0.35213 L 0.547917 -0.343519 L 0.553542 -0.333519 L 0.559167 -0.32787 L 0.564792 -0.320648 L 0.570469 -0.31213 L 0.576094 -0.304907 L 0.581719 -0.299259 L 0.587344 -0.290648 L 0.592969 -0.282037 L 0.598594 -0.274907 L 0.604219 -0.269167 L 0.609844 -0.260648 L 0.615521 -0.252037 L 0.621927 -0.244907 L 0.627552 -0.237685 L 0.633177 -0.229167 L 0.638854 -0.220556 L 0.644479 -0.214815 L 0.650104 -0.207685 L 0.655729 -0.200556 L 0.661354 -0.191944 L 0.666979 -0.186204 L 0.672604 -0.179074 L 0.678229 -0.171944 L 0.683906 -0.167685 L 0.689531 -0.163333 L 0.695156 -0.156204 L 0.700781 -0.150463 L 0.706406 -0.146204 L 0.712031 -0.140463 L 0.717656 -0.134722 L 0.723281 -0.128981 L 0.728958 -0.126204 L 0.734583 -0.121852 L 0.740208 -0.116111 L 0.745833 -0.111852 L 0.751458 -0.107593 L 0.757083 -0.103241 L 0.762708 -0.0989815 L 0.768333 -0.0947222 L 0.77401 -0.0889815 L 0.779635 -0.0847222 L 0.78526 -0.0803704 L 0.790885 -0.0761111 L 0.79651 -0.0746296 L 0.802135 -0.0718518 L 0.80776 -0.0675 L 0.813385 -0.0661111 L 0.819844 -0.0632407 L 0.825469 -0.0617593 L 0.831094 -0.0575 L 0.836719 -0.0561111 L 0.842344 -0.0532407 L 0.848021 -0.0517593 " pathEditMode="relative" ptsTypes="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8802 -0.0503704 L 0.848021 -0.0603704 L 0.848021 -0.0703704 L 0.848021 -0.0803704 L 0.848021 -0.0903704 L 0.848021 -0.100463 L 0.848021 -0.110463 L 0.848021 -0.120463 L 0.848802 -0.131852 L 0.849635 -0.141852 L 0.849635 -0.151944 L 0.849635 -0.161944 L 0.850417 -0.171944 L 0.850417 -0.183333 L 0.850417 -0.193426 L 0.850417 -0.203426 L 0.850417 -0.213426 L 0.850417 -0.223426 L 0.850417 -0.234815 L 0.850417 -0.244907 L 0.850417 -0.254907 L 0.850417 -0.264907 L 0.851198 -0.274907 L 0.852031 -0.284907 L 0.852813 -0.294907 L 0.853646 -0.304907 L 0.85526 -0.315 L 0.856875 -0.325 L 0.859271 -0.335 " pathEditMode="relative" ptsTypes="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243840" y="1049020"/>
            <a:ext cx="1722120" cy="5516245"/>
          </a:xfrm>
          <a:prstGeom prst="round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11810" y="1204595"/>
            <a:ext cx="1186815" cy="673735"/>
          </a:xfrm>
          <a:prstGeom prst="roundRect">
            <a:avLst/>
          </a:prstGeom>
          <a:solidFill>
            <a:srgbClr val="CCE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Discovery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83235" y="2565400"/>
            <a:ext cx="1215390" cy="70231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Modeling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93065" y="4022090"/>
            <a:ext cx="1371600" cy="768985"/>
          </a:xfrm>
          <a:prstGeom prst="roundRect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Acquisition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62585" y="5641340"/>
            <a:ext cx="1402080" cy="778510"/>
          </a:xfrm>
          <a:prstGeom prst="roundRect">
            <a:avLst/>
          </a:prstGeom>
          <a:solidFill>
            <a:srgbClr val="004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Acquisition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2169795" y="294005"/>
            <a:ext cx="9820910" cy="1925955"/>
          </a:xfrm>
          <a:prstGeom prst="roundRect">
            <a:avLst/>
          </a:prstGeom>
          <a:solidFill>
            <a:srgbClr val="CCE5FF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170430" y="2395855"/>
            <a:ext cx="9819640" cy="1042670"/>
          </a:xfrm>
          <a:prstGeom prst="roundRect">
            <a:avLst/>
          </a:prstGeom>
          <a:solidFill>
            <a:srgbClr val="99CCFF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169795" y="3536315"/>
            <a:ext cx="9820275" cy="2148205"/>
          </a:xfrm>
          <a:prstGeom prst="roundRect">
            <a:avLst/>
          </a:prstGeom>
          <a:solidFill>
            <a:srgbClr val="0066CC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171065" y="5801360"/>
            <a:ext cx="9819640" cy="801370"/>
          </a:xfrm>
          <a:prstGeom prst="roundRect">
            <a:avLst/>
          </a:prstGeom>
          <a:solidFill>
            <a:srgbClr val="004C99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3" name="流程图: 直接访问存储器 112"/>
          <p:cNvSpPr/>
          <p:nvPr/>
        </p:nvSpPr>
        <p:spPr>
          <a:xfrm>
            <a:off x="2860040" y="6002020"/>
            <a:ext cx="760730" cy="417830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流程图: 直接访问存储器 119"/>
          <p:cNvSpPr/>
          <p:nvPr/>
        </p:nvSpPr>
        <p:spPr>
          <a:xfrm>
            <a:off x="7058025" y="6051550"/>
            <a:ext cx="704215" cy="417830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5979160" y="3664585"/>
            <a:ext cx="4612640" cy="19088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9" name="图片 148"/>
          <p:cNvPicPr/>
          <p:nvPr/>
        </p:nvPicPr>
        <p:blipFill>
          <a:blip r:embed="rId2"/>
          <a:stretch>
            <a:fillRect/>
          </a:stretch>
        </p:blipFill>
        <p:spPr>
          <a:xfrm>
            <a:off x="6075680" y="3816985"/>
            <a:ext cx="4400550" cy="1295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52" name="圆角矩形 151"/>
          <p:cNvSpPr/>
          <p:nvPr/>
        </p:nvSpPr>
        <p:spPr>
          <a:xfrm>
            <a:off x="2270760" y="3664585"/>
            <a:ext cx="3594100" cy="19183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4580" y="3816985"/>
            <a:ext cx="3396615" cy="1316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" name="图片 153"/>
          <p:cNvPicPr/>
          <p:nvPr/>
        </p:nvPicPr>
        <p:blipFill>
          <a:blip r:embed="rId4"/>
          <a:stretch>
            <a:fillRect/>
          </a:stretch>
        </p:blipFill>
        <p:spPr>
          <a:xfrm>
            <a:off x="5487035" y="2406650"/>
            <a:ext cx="1019175" cy="9429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sp>
        <p:nvSpPr>
          <p:cNvPr id="156" name="圆角矩形 155"/>
          <p:cNvSpPr/>
          <p:nvPr/>
        </p:nvSpPr>
        <p:spPr>
          <a:xfrm>
            <a:off x="10772140" y="3672205"/>
            <a:ext cx="1105535" cy="18446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9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35" y="388620"/>
            <a:ext cx="1678305" cy="15030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0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645025" y="377825"/>
            <a:ext cx="1435100" cy="15246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2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06210" y="377190"/>
            <a:ext cx="2434590" cy="1525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3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9366885" y="389255"/>
            <a:ext cx="2226945" cy="1501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164" name="文本框 163"/>
          <p:cNvSpPr txBox="1"/>
          <p:nvPr/>
        </p:nvSpPr>
        <p:spPr>
          <a:xfrm>
            <a:off x="3715385" y="6076315"/>
            <a:ext cx="203581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Food.com Recipe Dataset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7827645" y="6076315"/>
            <a:ext cx="216725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What’s cooking Dataset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2310130" y="5122545"/>
            <a:ext cx="3418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word2vec + Kmeans Clustering for knowledge extraction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6506211" y="5160645"/>
            <a:ext cx="34886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Ingre2vec based CNN for cuisine type predict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10762615" y="4112895"/>
            <a:ext cx="11474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Similarity Based 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Ingredients Alignment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2169795" y="1944370"/>
            <a:ext cx="32181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Rule based knowledge discovery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2354580" y="2600325"/>
            <a:ext cx="17532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Knowledge Representation using Knowledge Graph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6844454" y="2529149"/>
            <a:ext cx="713195" cy="761923"/>
            <a:chOff x="4269920" y="4052499"/>
            <a:chExt cx="1021262" cy="1091039"/>
          </a:xfrm>
        </p:grpSpPr>
        <p:sp>
          <p:nvSpPr>
            <p:cNvPr id="177" name="椭圆 176"/>
            <p:cNvSpPr/>
            <p:nvPr/>
          </p:nvSpPr>
          <p:spPr>
            <a:xfrm>
              <a:off x="4269920" y="4636920"/>
              <a:ext cx="200526" cy="20052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8" name="椭圆 177"/>
            <p:cNvSpPr/>
            <p:nvPr/>
          </p:nvSpPr>
          <p:spPr>
            <a:xfrm>
              <a:off x="5090655" y="4943011"/>
              <a:ext cx="200527" cy="20052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/>
          </p:nvSpPr>
          <p:spPr>
            <a:xfrm>
              <a:off x="4736432" y="4052499"/>
              <a:ext cx="248659" cy="2486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/>
          </p:nvSpPr>
          <p:spPr>
            <a:xfrm>
              <a:off x="4660236" y="4533021"/>
              <a:ext cx="401053" cy="40105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80" idx="2"/>
              <a:endCxn id="177" idx="6"/>
            </p:cNvCxnSpPr>
            <p:nvPr/>
          </p:nvCxnSpPr>
          <p:spPr>
            <a:xfrm flipH="1">
              <a:off x="4470446" y="4733548"/>
              <a:ext cx="189790" cy="36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80" idx="0"/>
              <a:endCxn id="179" idx="4"/>
            </p:cNvCxnSpPr>
            <p:nvPr/>
          </p:nvCxnSpPr>
          <p:spPr>
            <a:xfrm flipH="1" flipV="1">
              <a:off x="4860762" y="4301158"/>
              <a:ext cx="1" cy="2318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/>
            <p:cNvCxnSpPr>
              <a:stCxn id="180" idx="5"/>
              <a:endCxn id="178" idx="1"/>
            </p:cNvCxnSpPr>
            <p:nvPr/>
          </p:nvCxnSpPr>
          <p:spPr>
            <a:xfrm>
              <a:off x="5002556" y="4875341"/>
              <a:ext cx="117465" cy="970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接箭头连接符 184"/>
          <p:cNvCxnSpPr/>
          <p:nvPr/>
        </p:nvCxnSpPr>
        <p:spPr>
          <a:xfrm flipV="1">
            <a:off x="10272988" y="1816503"/>
            <a:ext cx="255270" cy="3213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9" descr="7b0a2020202022776f7264617274223a20227b5c2269645c223a32303131323438372c5c227469645c223a5c225c227d220a7d0a"/>
          <p:cNvSpPr txBox="1"/>
          <p:nvPr/>
        </p:nvSpPr>
        <p:spPr>
          <a:xfrm>
            <a:off x="107950" y="189865"/>
            <a:ext cx="2006600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b="1" dirty="0">
                <a:solidFill>
                  <a:schemeClr val="lt1"/>
                </a:solidFill>
              </a:rPr>
              <a:t>Knowledge</a:t>
            </a:r>
          </a:p>
          <a:p>
            <a:pPr algn="ctr"/>
            <a:r>
              <a:rPr lang="en-US" altLang="id-ID" b="1" dirty="0">
                <a:solidFill>
                  <a:schemeClr val="lt1"/>
                </a:solidFill>
              </a:rPr>
              <a:t>Engineering</a:t>
            </a:r>
          </a:p>
        </p:txBody>
      </p:sp>
      <p:sp>
        <p:nvSpPr>
          <p:cNvPr id="188" name="Freeform 78"/>
          <p:cNvSpPr>
            <a:spLocks noChangeArrowheads="1"/>
          </p:cNvSpPr>
          <p:nvPr/>
        </p:nvSpPr>
        <p:spPr bwMode="auto">
          <a:xfrm>
            <a:off x="2169795" y="5975350"/>
            <a:ext cx="781685" cy="763905"/>
          </a:xfrm>
          <a:custGeom>
            <a:avLst/>
            <a:gdLst>
              <a:gd name="T0" fmla="*/ 381 w 399"/>
              <a:gd name="T1" fmla="*/ 336 h 400"/>
              <a:gd name="T2" fmla="*/ 381 w 399"/>
              <a:gd name="T3" fmla="*/ 336 h 400"/>
              <a:gd name="T4" fmla="*/ 292 w 399"/>
              <a:gd name="T5" fmla="*/ 239 h 400"/>
              <a:gd name="T6" fmla="*/ 310 w 399"/>
              <a:gd name="T7" fmla="*/ 159 h 400"/>
              <a:gd name="T8" fmla="*/ 151 w 399"/>
              <a:gd name="T9" fmla="*/ 0 h 400"/>
              <a:gd name="T10" fmla="*/ 0 w 399"/>
              <a:gd name="T11" fmla="*/ 151 h 400"/>
              <a:gd name="T12" fmla="*/ 160 w 399"/>
              <a:gd name="T13" fmla="*/ 310 h 400"/>
              <a:gd name="T14" fmla="*/ 230 w 399"/>
              <a:gd name="T15" fmla="*/ 292 h 400"/>
              <a:gd name="T16" fmla="*/ 328 w 399"/>
              <a:gd name="T17" fmla="*/ 390 h 400"/>
              <a:gd name="T18" fmla="*/ 363 w 399"/>
              <a:gd name="T19" fmla="*/ 390 h 400"/>
              <a:gd name="T20" fmla="*/ 389 w 399"/>
              <a:gd name="T21" fmla="*/ 364 h 400"/>
              <a:gd name="T22" fmla="*/ 381 w 399"/>
              <a:gd name="T23" fmla="*/ 336 h 400"/>
              <a:gd name="T24" fmla="*/ 44 w 399"/>
              <a:gd name="T25" fmla="*/ 151 h 400"/>
              <a:gd name="T26" fmla="*/ 44 w 399"/>
              <a:gd name="T27" fmla="*/ 151 h 400"/>
              <a:gd name="T28" fmla="*/ 151 w 399"/>
              <a:gd name="T29" fmla="*/ 44 h 400"/>
              <a:gd name="T30" fmla="*/ 266 w 399"/>
              <a:gd name="T31" fmla="*/ 159 h 400"/>
              <a:gd name="T32" fmla="*/ 160 w 399"/>
              <a:gd name="T33" fmla="*/ 266 h 400"/>
              <a:gd name="T34" fmla="*/ 44 w 399"/>
              <a:gd name="T35" fmla="*/ 15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99" h="400">
                <a:moveTo>
                  <a:pt x="381" y="336"/>
                </a:moveTo>
                <a:lnTo>
                  <a:pt x="381" y="336"/>
                </a:lnTo>
                <a:cubicBezTo>
                  <a:pt x="292" y="239"/>
                  <a:pt x="292" y="239"/>
                  <a:pt x="292" y="239"/>
                </a:cubicBezTo>
                <a:cubicBezTo>
                  <a:pt x="301" y="212"/>
                  <a:pt x="310" y="186"/>
                  <a:pt x="310" y="159"/>
                </a:cubicBezTo>
                <a:cubicBezTo>
                  <a:pt x="310" y="71"/>
                  <a:pt x="239" y="0"/>
                  <a:pt x="151" y="0"/>
                </a:cubicBezTo>
                <a:cubicBezTo>
                  <a:pt x="70" y="0"/>
                  <a:pt x="0" y="71"/>
                  <a:pt x="0" y="151"/>
                </a:cubicBezTo>
                <a:cubicBezTo>
                  <a:pt x="0" y="239"/>
                  <a:pt x="70" y="310"/>
                  <a:pt x="160" y="310"/>
                </a:cubicBezTo>
                <a:cubicBezTo>
                  <a:pt x="186" y="310"/>
                  <a:pt x="213" y="302"/>
                  <a:pt x="230" y="292"/>
                </a:cubicBezTo>
                <a:cubicBezTo>
                  <a:pt x="328" y="390"/>
                  <a:pt x="328" y="390"/>
                  <a:pt x="328" y="390"/>
                </a:cubicBezTo>
                <a:cubicBezTo>
                  <a:pt x="336" y="399"/>
                  <a:pt x="354" y="399"/>
                  <a:pt x="363" y="390"/>
                </a:cubicBezTo>
                <a:cubicBezTo>
                  <a:pt x="389" y="364"/>
                  <a:pt x="389" y="364"/>
                  <a:pt x="389" y="364"/>
                </a:cubicBezTo>
                <a:cubicBezTo>
                  <a:pt x="398" y="355"/>
                  <a:pt x="389" y="346"/>
                  <a:pt x="381" y="336"/>
                </a:cubicBezTo>
                <a:close/>
                <a:moveTo>
                  <a:pt x="44" y="151"/>
                </a:moveTo>
                <a:lnTo>
                  <a:pt x="44" y="151"/>
                </a:lnTo>
                <a:cubicBezTo>
                  <a:pt x="44" y="98"/>
                  <a:pt x="98" y="44"/>
                  <a:pt x="151" y="44"/>
                </a:cubicBezTo>
                <a:cubicBezTo>
                  <a:pt x="213" y="44"/>
                  <a:pt x="266" y="98"/>
                  <a:pt x="266" y="159"/>
                </a:cubicBezTo>
                <a:cubicBezTo>
                  <a:pt x="266" y="221"/>
                  <a:pt x="213" y="266"/>
                  <a:pt x="160" y="266"/>
                </a:cubicBezTo>
                <a:cubicBezTo>
                  <a:pt x="98" y="266"/>
                  <a:pt x="44" y="212"/>
                  <a:pt x="44" y="1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defTabSz="534670" eaLnBrk="1" fontAlgn="auto" hangingPunct="1">
              <a:lnSpc>
                <a:spcPct val="120000"/>
              </a:lnSpc>
            </a:pPr>
            <a:endParaRPr kumimoji="0" lang="en-US" sz="2105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25 -0.0622222 L -0.00645833 -0.0722222 L -0.00723958 -0.0822222 L -0.00723958 -0.0922222 L -0.00723958 -0.102222 L -0.00807292 -0.112222 L -0.00807292 -0.122315 L -0.00807292 -0.132315 L -0.00807292 -0.142315 L -0.00807292 -0.152315 " pathEditMode="relative" ptsTypes="">
                                      <p:cBhvr>
                                        <p:cTn id="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292 -0.146574 L -0.00239583 -0.145185 L 0.00401042 -0.145185 L 0.01125 -0.145185 L 0.016875 -0.145185 L 0.0225 -0.145185 L 0.028125 -0.145185 L 0.0338021 -0.146574 L 0.0402083 -0.146574 L 0.0474479 -0.146574 L 0.0539063 -0.146574 L 0.0595312 -0.146574 L 0.0651563 -0.146574 L 0.0723958 -0.146574 L 0.0788542 -0.148056 L 0.0884896 -0.148056 L 0.0973438 -0.148056 L 0.109427 -0.148056 L 0.115052 -0.148056 L 0.123073 -0.149444 L 0.130313 -0.149444 L 0.137552 -0.149444 L 0.14724 -0.150833 L 0.154479 -0.150833 L 0.160885 -0.150833 L 0.167344 -0.152315 L 0.175365 -0.153704 L 0.182604 -0.155185 L 0.189063 -0.155185 L 0.197917 -0.156574 L 0.205938 -0.159444 L 0.213177 -0.159444 L 0.218802 -0.160926 L 0.224427 -0.162315 L 0.231667 -0.162315 L 0.238906 -0.162315 L 0.244583 -0.162315 L 0.250208 -0.162315 L 0.256615 -0.163704 L 0.26224 -0.163704 L 0.268698 -0.165185 L 0.274323 -0.166574 L 0.279948 -0.166574 L 0.285573 -0.166574 L 0.291198 -0.165185 L 0.296875 -0.163704 L 0.3025 -0.162315 L 0.308125 -0.162315 L 0.31375 -0.162315 " pathEditMode="relative" ptsTypes="">
                                      <p:cBhvr>
                                        <p:cTn id="1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135 -0.159444 L 0.31776 -0.159444 L 0.323385 -0.159444 L 0.32901 -0.158056 L 0.334688 -0.158056 L 0.340313 -0.158056 L 0.345937 -0.158056 L 0.351563 -0.156574 L 0.357188 -0.156574 L 0.362812 -0.156574 L 0.368437 -0.156574 L 0.374063 -0.156574 L 0.380521 -0.156574 L 0.386979 -0.156574 L 0.392604 -0.156574 L 0.398229 -0.156574 L 0.403854 -0.156574 L 0.409479 -0.156574 L 0.415938 -0.156574 L 0.421562 -0.158056 L 0.427969 -0.158056 L 0.435208 -0.158056 L 0.440885 -0.159444 L 0.44651 -0.159444 L 0.452917 -0.159444 L 0.459375 -0.159444 L 0.465781 -0.159444 L 0.47224 -0.159444 L 0.477865 -0.159444 L 0.485938 -0.159444 L 0.492344 -0.159444 L 0.498802 -0.159444 L 0.504427 -0.159444 L 0.510052 -0.159444 L 0.51651 -0.159444 L 0.522135 -0.159444 L 0.528542 -0.159444 L 0.535781 -0.160926 L 0.543021 -0.160926 L 0.549479 -0.160926 L 0.555104 -0.160926 L 0.560729 -0.160926 L 0.566354 -0.160926 L 0.572812 -0.160926 L 0.579219 -0.160926 L 0.584844 -0.160926 L 0.591302 -0.162315 L 0.596927 -0.162315 L 0.603385 -0.162315 L 0.60901 -0.162315 L 0.614635 -0.162315 L 0.62026 -0.162315 L 0.625885 -0.163704 L 0.63151 -0.163704 L 0.637135 -0.165185 L 0.643594 -0.165185 L 0.649219 -0.166574 L 0.654844 -0.166574 L 0.660469 -0.168056 L 0.666146 -0.168056 L 0.671771 -0.168056 L 0.677396 -0.168056 L 0.683021 -0.168056 L 0.688646 -0.168056 L 0.694271 -0.168056 " pathEditMode="relative" ptsTypes="">
                                      <p:cBhvr>
                                        <p:cTn id="1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85 -0.170926 L 0.69026 -0.170926 L 0.684635 -0.170926 L 0.67901 -0.172315 L 0.673385 -0.172315 L 0.665313 -0.173796 L 0.656458 -0.176667 L 0.650052 -0.176667 L 0.644427 -0.178056 L 0.637969 -0.179444 L 0.630729 -0.180926 L 0.62349 -0.183796 L 0.617865 -0.185185 L 0.61224 -0.188056 L 0.605 -0.190926 L 0.599375 -0.193796 L 0.592917 -0.198056 L 0.587292 -0.200926 L 0.581667 -0.205185 L 0.573594 -0.209537 L 0.567969 -0.213796 L 0.562344 -0.218056 L 0.555885 -0.225278 L 0.55026 -0.229537 L 0.544635 -0.235278 L 0.538229 -0.239537 L 0.532552 -0.242407 L 0.526927 -0.246667 L 0.521302 -0.249537 L 0.515677 -0.252407 L 0.509219 -0.253889 L 0.503594 -0.256759 L 0.497969 -0.259537 L 0.492344 -0.262407 L 0.486719 -0.263889 L 0.481094 -0.266759 L 0.475469 -0.26963 L 0.469844 -0.272407 L 0.464167 -0.275278 L 0.458542 -0.278148 L 0.452917 -0.2825 L 0.447292 -0.286759 L 0.440885 -0.2925 L 0.435208 -0.298148 L 0.429583 -0.303889 L 0.423958 -0.30963 L 0.418333 -0.313889 L 0.412708 -0.321111 L 0.40625 -0.326759 L 0.400625 -0.331111 L 0.395 -0.33537 L 0.389375 -0.341111 L 0.38375 -0.346852 L 0.378125 -0.3525 L 0.371667 -0.358241 L 0.36526 -0.36537 L 0.359583 -0.368241 L 0.353958 -0.372593 L 0.348333 -0.376852 L 0.342708 -0.379722 L 0.337083 -0.382593 L 0.331458 -0.385463 L 0.325 -0.386852 L 0.319375 -0.388333 L 0.31375 -0.389722 L 0.308125 -0.392593 L 0.3025 -0.395463 L 0.296042 -0.396852 L 0.289635 -0.399722 L 0.283958 -0.401204 L 0.278333 -0.404074 L 0.272708 -0.409722 L 0.267083 -0.415463 L 0.260677 -0.422593 L 0.255 -0.429815 L 0.249375 -0.435463 L 0.24375 -0.441204 L 0.238125 -0.448333 L 0.2325 -0.455556 L 0.226875 -0.464074 L 0.222031 -0.474074 L 0.217187 -0.484167 " pathEditMode="relative" ptsTypes="">
                                      <p:cBhvr>
                                        <p:cTn id="1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021 -0.482685 L 0.212396 -0.482685 L 0.206771 -0.485556 L 0.201094 -0.486944 L 0.195469 -0.488426 L 0.188229 -0.489815 L 0.18099 -0.489815 L 0.175365 -0.489815 L 0.16974 -0.489815 L 0.164115 -0.489815 L 0.15849 -0.491296 L 0.152865 -0.491296 L 0.146406 -0.494167 L 0.140781 -0.497037 L 0.135156 -0.501296 L 0.129531 -0.505556 L 0.123906 -0.508426 L 0.118229 -0.512685 L 0.112604 -0.515556 L 0.106979 -0.518426 L 0.101354 -0.521296 L 0.0957292 -0.525556 L 0.0901042 -0.528426 L 0.0844792 -0.531296 L 0.0788542 -0.534167 L 0.0731771 -0.538426 L 0.0675521 -0.539907 L 0.0619271 -0.542778 L 0.0563021 -0.545648 L 0.0506771 -0.548519 L 0.0450521 -0.551296 L 0.0394271 -0.555648 L 0.0338021 -0.558519 L 0.028125 -0.562778 L 0.0225 -0.568519 L 0.016875 -0.572778 L 0.01125 -0.578519 L 0.005625 -0.585648 L 0 -0.594259 L -0.00484375 -0.604259 L -0.00885417 -0.614259 L -0.0136979 -0.624259 " pathEditMode="relative" ptsTypes="">
                                      <p:cBhvr>
                                        <p:cTn id="2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8" grpId="1" animBg="1"/>
      <p:bldP spid="188" grpId="2" animBg="1"/>
      <p:bldP spid="188" grpId="3" animBg="1"/>
      <p:bldP spid="188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445" y="652145"/>
            <a:ext cx="11192510" cy="5922645"/>
          </a:xfrm>
          <a:prstGeom prst="rect">
            <a:avLst/>
          </a:prstGeom>
          <a:effectLst>
            <a:glow rad="63500">
              <a:schemeClr val="accent6">
                <a:lumMod val="60000"/>
                <a:lumOff val="40000"/>
                <a:alpha val="15000"/>
              </a:schemeClr>
            </a:glow>
          </a:effectLst>
        </p:spPr>
      </p:pic>
      <p:grpSp>
        <p:nvGrpSpPr>
          <p:cNvPr id="72" name="组合 71"/>
          <p:cNvGrpSpPr/>
          <p:nvPr/>
        </p:nvGrpSpPr>
        <p:grpSpPr>
          <a:xfrm>
            <a:off x="1763395" y="1423670"/>
            <a:ext cx="8383839" cy="4379595"/>
            <a:chOff x="1129" y="907"/>
            <a:chExt cx="14726" cy="7742"/>
          </a:xfrm>
        </p:grpSpPr>
        <p:grpSp>
          <p:nvGrpSpPr>
            <p:cNvPr id="10" name="组合 9"/>
            <p:cNvGrpSpPr/>
            <p:nvPr/>
          </p:nvGrpSpPr>
          <p:grpSpPr>
            <a:xfrm>
              <a:off x="11068" y="907"/>
              <a:ext cx="2731" cy="654"/>
              <a:chOff x="7159" y="1520"/>
              <a:chExt cx="2731" cy="654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7219" y="1606"/>
                <a:ext cx="2611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what can I cook?</a:t>
                </a:r>
              </a:p>
            </p:txBody>
          </p:sp>
          <p:sp>
            <p:nvSpPr>
              <p:cNvPr id="11" name="Shape 45"/>
              <p:cNvSpPr/>
              <p:nvPr/>
            </p:nvSpPr>
            <p:spPr>
              <a:xfrm>
                <a:off x="7159" y="1520"/>
                <a:ext cx="2731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431" y="2273"/>
              <a:ext cx="4005" cy="654"/>
              <a:chOff x="5547" y="3173"/>
              <a:chExt cx="4005" cy="65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cooking ingredients input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6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874" y="3639"/>
              <a:ext cx="3122" cy="654"/>
              <a:chOff x="5547" y="3173"/>
              <a:chExt cx="4005" cy="654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need modify input?</a:t>
                </a:r>
              </a:p>
            </p:txBody>
          </p:sp>
          <p:sp>
            <p:nvSpPr>
              <p:cNvPr id="14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6271" y="5091"/>
              <a:ext cx="5338" cy="654"/>
              <a:chOff x="5547" y="3173"/>
              <a:chExt cx="4622" cy="65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607" y="3259"/>
                <a:ext cx="4562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dietary and cuisine preference</a:t>
                </a:r>
                <a:endParaRPr lang="en-US" altLang="id-ID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17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959" y="907"/>
              <a:ext cx="1714" cy="654"/>
              <a:chOff x="7159" y="1520"/>
              <a:chExt cx="2731" cy="65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7219" y="1606"/>
                <a:ext cx="2611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browsing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20" name="Shape 45"/>
              <p:cNvSpPr/>
              <p:nvPr/>
            </p:nvSpPr>
            <p:spPr>
              <a:xfrm>
                <a:off x="7159" y="1520"/>
                <a:ext cx="2731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083" y="2188"/>
              <a:ext cx="3466" cy="654"/>
              <a:chOff x="5547" y="3173"/>
              <a:chExt cx="4005" cy="65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random or preference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23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7697" y="6389"/>
              <a:ext cx="1774" cy="654"/>
              <a:chOff x="5547" y="3173"/>
              <a:chExt cx="4005" cy="654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get recipe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29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376" y="7995"/>
              <a:ext cx="2274" cy="654"/>
              <a:chOff x="5547" y="3173"/>
              <a:chExt cx="4005" cy="654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cooking time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32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913" y="7995"/>
              <a:ext cx="2507" cy="654"/>
              <a:chOff x="5547" y="3173"/>
              <a:chExt cx="4005" cy="654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all information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35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8683" y="7995"/>
              <a:ext cx="2166" cy="654"/>
              <a:chOff x="5547" y="3173"/>
              <a:chExt cx="4005" cy="654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recipe image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38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1112" y="7995"/>
              <a:ext cx="2459" cy="654"/>
              <a:chOff x="5547" y="3173"/>
              <a:chExt cx="4005" cy="65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ingredients list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41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129" y="7995"/>
              <a:ext cx="1984" cy="654"/>
              <a:chOff x="5547" y="3173"/>
              <a:chExt cx="4005" cy="654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instructions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44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3834" y="7995"/>
              <a:ext cx="2021" cy="654"/>
              <a:chOff x="5547" y="3173"/>
              <a:chExt cx="4005" cy="654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5607" y="3259"/>
                <a:ext cx="3945" cy="54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1400">
                    <a:solidFill>
                      <a:schemeClr val="bg1"/>
                    </a:solidFill>
                  </a:rPr>
                  <a:t>more result</a:t>
                </a:r>
                <a:endParaRPr lang="zh-CN" altLang="en-US" sz="1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glow rad="63500">
                      <a:srgbClr val="FE00FE">
                        <a:alpha val="20000"/>
                      </a:srgbClr>
                    </a:glow>
                    <a:outerShdw dist="63500" dir="2700000" algn="tl" rotWithShape="0">
                      <a:srgbClr val="FE00FE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汉仪超级战甲W" panose="00020600040101010101" charset="-122"/>
                </a:endParaRPr>
              </a:p>
            </p:txBody>
          </p:sp>
          <p:sp>
            <p:nvSpPr>
              <p:cNvPr id="47" name="Shape 45"/>
              <p:cNvSpPr/>
              <p:nvPr/>
            </p:nvSpPr>
            <p:spPr>
              <a:xfrm>
                <a:off x="5547" y="3173"/>
                <a:ext cx="4005" cy="654"/>
              </a:xfrm>
              <a:prstGeom prst="roundRect">
                <a:avLst>
                  <a:gd name="adj" fmla="val 11635"/>
                </a:avLst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>
                <a:glow rad="63500">
                  <a:schemeClr val="accent6">
                    <a:lumMod val="60000"/>
                    <a:lumOff val="40000"/>
                    <a:alpha val="80000"/>
                  </a:schemeClr>
                </a:glo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cxnSp>
          <p:nvCxnSpPr>
            <p:cNvPr id="67" name="肘形连接符 66"/>
            <p:cNvCxnSpPr>
              <a:stCxn id="20" idx="2"/>
              <a:endCxn id="23" idx="0"/>
            </p:cNvCxnSpPr>
            <p:nvPr/>
          </p:nvCxnSpPr>
          <p:spPr>
            <a:xfrm rot="5400000">
              <a:off x="4503" y="1875"/>
              <a:ext cx="627" cy="5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11" idx="2"/>
              <a:endCxn id="6" idx="0"/>
            </p:cNvCxnSpPr>
            <p:nvPr/>
          </p:nvCxnSpPr>
          <p:spPr>
            <a:xfrm rot="5400000">
              <a:off x="12078" y="1917"/>
              <a:ext cx="712" cy="5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连接符 48"/>
            <p:cNvCxnSpPr/>
            <p:nvPr/>
          </p:nvCxnSpPr>
          <p:spPr>
            <a:xfrm rot="5400000" flipV="1">
              <a:off x="5716" y="2969"/>
              <a:ext cx="2223" cy="2109"/>
            </a:xfrm>
            <a:prstGeom prst="bentConnector3">
              <a:avLst>
                <a:gd name="adj1" fmla="val 50022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5913" y="3469"/>
              <a:ext cx="1969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preference</a:t>
              </a:r>
              <a:endParaRPr lang="zh-CN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FE00FE">
                      <a:alpha val="20000"/>
                    </a:srgbClr>
                  </a:glow>
                  <a:outerShdw dist="63500" dir="2700000" algn="tl" rotWithShape="0">
                    <a:srgbClr val="FE00FE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汉仪超级战甲W" panose="00020600040101010101" charset="-122"/>
              </a:endParaRPr>
            </a:p>
          </p:txBody>
        </p:sp>
        <p:cxnSp>
          <p:nvCxnSpPr>
            <p:cNvPr id="52" name="肘形连接符 51"/>
            <p:cNvCxnSpPr>
              <a:endCxn id="29" idx="1"/>
            </p:cNvCxnSpPr>
            <p:nvPr/>
          </p:nvCxnSpPr>
          <p:spPr>
            <a:xfrm>
              <a:off x="3654" y="2855"/>
              <a:ext cx="4043" cy="3861"/>
            </a:xfrm>
            <a:prstGeom prst="bentConnector3">
              <a:avLst>
                <a:gd name="adj1" fmla="val 779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506" y="4544"/>
              <a:ext cx="1489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random</a:t>
              </a:r>
              <a:endParaRPr lang="zh-CN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FE00FE">
                      <a:alpha val="20000"/>
                    </a:srgbClr>
                  </a:glow>
                  <a:outerShdw dist="63500" dir="2700000" algn="tl" rotWithShape="0">
                    <a:srgbClr val="FE00FE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汉仪超级战甲W" panose="00020600040101010101" charset="-122"/>
              </a:endParaRPr>
            </a:p>
          </p:txBody>
        </p:sp>
        <p:cxnSp>
          <p:nvCxnSpPr>
            <p:cNvPr id="54" name="肘形连接符 53"/>
            <p:cNvCxnSpPr>
              <a:stCxn id="6" idx="2"/>
              <a:endCxn id="14" idx="0"/>
            </p:cNvCxnSpPr>
            <p:nvPr/>
          </p:nvCxnSpPr>
          <p:spPr>
            <a:xfrm rot="5400000" flipV="1">
              <a:off x="12079" y="3283"/>
              <a:ext cx="712" cy="1"/>
            </a:xfrm>
            <a:prstGeom prst="bentConnector3">
              <a:avLst>
                <a:gd name="adj1" fmla="val 4993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/>
            <p:nvPr/>
          </p:nvCxnSpPr>
          <p:spPr>
            <a:xfrm rot="5400000">
              <a:off x="10405" y="4326"/>
              <a:ext cx="841" cy="647"/>
            </a:xfrm>
            <a:prstGeom prst="bentConnector3">
              <a:avLst>
                <a:gd name="adj1" fmla="val 66111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17" idx="2"/>
              <a:endCxn id="29" idx="0"/>
            </p:cNvCxnSpPr>
            <p:nvPr/>
          </p:nvCxnSpPr>
          <p:spPr>
            <a:xfrm rot="5400000">
              <a:off x="8262" y="6067"/>
              <a:ext cx="644" cy="5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/>
            <p:nvPr/>
          </p:nvCxnSpPr>
          <p:spPr>
            <a:xfrm rot="5400000">
              <a:off x="7364" y="6761"/>
              <a:ext cx="1037" cy="1431"/>
            </a:xfrm>
            <a:prstGeom prst="bentConnector3">
              <a:avLst>
                <a:gd name="adj1" fmla="val 50048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28" idx="2"/>
              <a:endCxn id="38" idx="0"/>
            </p:cNvCxnSpPr>
            <p:nvPr/>
          </p:nvCxnSpPr>
          <p:spPr>
            <a:xfrm rot="5400000" flipV="1">
              <a:off x="8694" y="6922"/>
              <a:ext cx="978" cy="1168"/>
            </a:xfrm>
            <a:prstGeom prst="bentConnector3">
              <a:avLst>
                <a:gd name="adj1" fmla="val 50057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28" idx="2"/>
              <a:endCxn id="41" idx="0"/>
            </p:cNvCxnSpPr>
            <p:nvPr/>
          </p:nvCxnSpPr>
          <p:spPr>
            <a:xfrm rot="5400000" flipV="1">
              <a:off x="9981" y="5634"/>
              <a:ext cx="978" cy="37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28" idx="2"/>
              <a:endCxn id="47" idx="0"/>
            </p:cNvCxnSpPr>
            <p:nvPr/>
          </p:nvCxnSpPr>
          <p:spPr>
            <a:xfrm rot="5400000" flipV="1">
              <a:off x="11233" y="4383"/>
              <a:ext cx="978" cy="62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28" idx="2"/>
              <a:endCxn id="32" idx="0"/>
            </p:cNvCxnSpPr>
            <p:nvPr/>
          </p:nvCxnSpPr>
          <p:spPr>
            <a:xfrm rot="5400000">
              <a:off x="6067" y="5463"/>
              <a:ext cx="978" cy="40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stCxn id="28" idx="2"/>
              <a:endCxn id="44" idx="0"/>
            </p:cNvCxnSpPr>
            <p:nvPr/>
          </p:nvCxnSpPr>
          <p:spPr>
            <a:xfrm rot="5400000">
              <a:off x="4871" y="4267"/>
              <a:ext cx="978" cy="6477"/>
            </a:xfrm>
            <a:prstGeom prst="bentConnector3">
              <a:avLst>
                <a:gd name="adj1" fmla="val 50057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endCxn id="6" idx="3"/>
            </p:cNvCxnSpPr>
            <p:nvPr/>
          </p:nvCxnSpPr>
          <p:spPr>
            <a:xfrm rot="16200000">
              <a:off x="12984" y="2853"/>
              <a:ext cx="1705" cy="1198"/>
            </a:xfrm>
            <a:prstGeom prst="bentConnector4">
              <a:avLst>
                <a:gd name="adj1" fmla="val -39501"/>
                <a:gd name="adj2" fmla="val 13126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glow rad="63500">
                <a:schemeClr val="accent6">
                  <a:lumMod val="60000"/>
                  <a:lumOff val="40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3622" y="5070"/>
              <a:ext cx="814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yes</a:t>
              </a:r>
              <a:endParaRPr lang="zh-CN" altLang="en-US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FE00FE">
                      <a:alpha val="20000"/>
                    </a:srgbClr>
                  </a:glow>
                  <a:outerShdw dist="63500" dir="2700000" algn="tl" rotWithShape="0">
                    <a:srgbClr val="FE00FE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汉仪超级战甲W" panose="00020600040101010101" charset="-122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315" y="4587"/>
              <a:ext cx="814" cy="5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>
                  <a:solidFill>
                    <a:schemeClr val="bg1"/>
                  </a:solidFill>
                </a:rPr>
                <a:t>no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rgbClr val="FE00FE">
                      <a:alpha val="20000"/>
                    </a:srgbClr>
                  </a:glow>
                  <a:outerShdw dist="63500" dir="2700000" algn="tl" rotWithShape="0">
                    <a:srgbClr val="FE00FE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汉仪超级战甲W" panose="00020600040101010101" charset="-122"/>
              </a:endParaRPr>
            </a:p>
          </p:txBody>
        </p:sp>
      </p:grpSp>
      <p:sp>
        <p:nvSpPr>
          <p:cNvPr id="186" name="TextBox 19" descr="7b0a2020202022776f7264617274223a20227b5c2269645c223a32303131323438372c5c227469645c223a5c225c227d220a7d0a"/>
          <p:cNvSpPr txBox="1"/>
          <p:nvPr/>
        </p:nvSpPr>
        <p:spPr>
          <a:xfrm>
            <a:off x="170180" y="165100"/>
            <a:ext cx="243014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d-ID" b="1" dirty="0">
                <a:solidFill>
                  <a:schemeClr val="lt1"/>
                </a:solidFill>
              </a:rPr>
              <a:t>Intent Detection</a:t>
            </a:r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809943" y="127031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accent6">
                <a:lumMod val="40000"/>
                <a:lumOff val="60000"/>
                <a:alpha val="60000"/>
              </a:schemeClr>
            </a:glow>
          </a:effectLst>
        </p:spPr>
      </p:pic>
      <p:sp>
        <p:nvSpPr>
          <p:cNvPr id="122" name="Freeform 110"/>
          <p:cNvSpPr>
            <a:spLocks noChangeArrowheads="1"/>
          </p:cNvSpPr>
          <p:nvPr/>
        </p:nvSpPr>
        <p:spPr bwMode="auto">
          <a:xfrm>
            <a:off x="2442845" y="234315"/>
            <a:ext cx="433070" cy="29908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defTabSz="534670" eaLnBrk="1" fontAlgn="auto" hangingPunct="1">
              <a:lnSpc>
                <a:spcPct val="120000"/>
              </a:lnSpc>
            </a:pPr>
            <a:endParaRPr kumimoji="0" lang="en-US" sz="2105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1458 0.0322222 L -0.00411458 0.0422222 L -0.00411458 0.0522222 L -0.00411458 0.0622222 L -0.00411458 0.0722222 L -0.00411458 0.0822222 L -0.00411458 0.0923148 L -0.00411458 0.102315 L -0.00411458 0.112315 L -0.00411458 0.122315 L -0.00489583 0.132315 L -0.00572917 0.142315 L -0.00572917 0.152315 L -0.00651042 0.162315 L -0.00734375 0.172407 L -0.00734375 0.182407 L -0.00734375 0.192407 " pathEditMode="relative" ptsTypes="">
                                      <p:cBhvr>
                                        <p:cTn id="6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2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891540" y="594995"/>
            <a:ext cx="1073150" cy="3683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Cooking</a:t>
            </a:r>
            <a:endParaRPr lang="en-US" altLang="zh-CN" sz="1800">
              <a:solidFill>
                <a:schemeClr val="bg1"/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9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758656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5625 -0.00287037 L -0.0113021 -0.00712963 L -0.0169271 -0.00861111 L -0.0225521 -0.0113889 L -0.0281771 -0.0128704 L -0.0338021 -0.0142593 L -0.0394271 -0.0157407 L -0.0450521 -0.0186111 L -0.0506771 -0.0228704 L -0.0563542 -0.0271296 L -0.0619792 -0.03 L -0.0683854 -0.0314815 L -0.0740104 -0.0328704 L -0.0796875 -0.0343519 L -0.0853125 -0.0371296 L -0.0884896 -0.0472222 L -0.0901042 -0.0572222 L -0.0901042 -0.0672222 L -0.0901042 -0.0772222 L -0.0901042 -0.0872222 L -0.0901042 -0.0972222 L -0.0901042 -0.107222 L -0.0901042 -0.117222 L -0.0901042 -0.127315 L -0.0901042 -0.137315 L -0.0957292 -0.144444 L -0.101406 -0.144444 L -0.107031 -0.145833 L -0.112656 -0.147315 L -0.118281 -0.148704 L -0.123906 -0.148704 L -0.129531 -0.148704 L -0.135156 -0.151574 L -0.136771 -0.161574 L -0.13599 -0.171574 L -0.130365 -0.173056 L -0.12474 -0.173056 L -0.119062 -0.177315 L -0.113438 -0.178796 L -0.108646 -0.188796 L -0.107813 -0.198796 L -0.107031 -0.208796 L -0.107031 -0.218796 L -0.107031 -0.228796 L -0.107031 -0.238796 L -0.107031 -0.248889 L -0.107031 -0.258889 L -0.107031 -0.268889 L -0.107031 -0.278889 L -0.107031 -0.288889 L -0.107031 -0.298889 L -0.107031 -0.308889 L -0.107031 -0.318889 L -0.107031 -0.328981 L -0.107031 -0.338981 L -0.101406 -0.3475 L -0.0957292 -0.3475 L -0.0901042 -0.3475 L -0.0844792 -0.3475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760" cy="695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69590" y="69215"/>
            <a:ext cx="1049655" cy="43116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069590" y="3089910"/>
            <a:ext cx="1235710" cy="43116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69590" y="4590415"/>
            <a:ext cx="1235710" cy="43116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629150" y="4234180"/>
            <a:ext cx="3747135" cy="52006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bldLvl="0" animBg="1"/>
      <p:bldP spid="1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2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455930" y="594995"/>
            <a:ext cx="1985010" cy="3683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Input </a:t>
            </a:r>
            <a:r>
              <a:rPr lang="en-US" altLang="zh-CN" sz="1800">
                <a:solidFill>
                  <a:schemeClr val="bg1"/>
                </a:solidFill>
              </a:rPr>
              <a:t>Ingredients</a:t>
            </a:r>
          </a:p>
        </p:txBody>
      </p:sp>
      <p:pic>
        <p:nvPicPr>
          <p:cNvPr id="100" name="图片 99"/>
          <p:cNvPicPr/>
          <p:nvPr/>
        </p:nvPicPr>
        <p:blipFill>
          <a:blip r:embed="rId9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6947756" y="512755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8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2" name="TextBox 19" descr="7b0a2020202022776f7264617274223a20227b5c2269645c223a32303131323438372c5c227469645c223a5c225c227d220a7d0a"/>
          <p:cNvSpPr txBox="1"/>
          <p:nvPr/>
        </p:nvSpPr>
        <p:spPr>
          <a:xfrm>
            <a:off x="3426460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Ingredients: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" name="TextBox 19" descr="7b0a2020202022776f7264617274223a20227b5c2269645c223a32303131323438372c5c227469645c223a5c225c227d220a7d0a"/>
          <p:cNvSpPr txBox="1"/>
          <p:nvPr/>
        </p:nvSpPr>
        <p:spPr>
          <a:xfrm>
            <a:off x="4523873" y="4970878"/>
            <a:ext cx="416483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meat, cucumber, egg, cabbage, carrot and tomato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320" y="3037205"/>
            <a:ext cx="1718310" cy="427990"/>
            <a:chOff x="832" y="3643"/>
            <a:chExt cx="2706" cy="674"/>
          </a:xfrm>
        </p:grpSpPr>
        <p:sp>
          <p:nvSpPr>
            <p:cNvPr id="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Ingredients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8955" y="2332355"/>
            <a:ext cx="1718310" cy="428625"/>
            <a:chOff x="832" y="3643"/>
            <a:chExt cx="2706" cy="675"/>
          </a:xfrm>
        </p:grpSpPr>
        <p:sp>
          <p:nvSpPr>
            <p:cNvPr id="13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Cooking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16" name="肘形连接符 15"/>
          <p:cNvCxnSpPr/>
          <p:nvPr/>
        </p:nvCxnSpPr>
        <p:spPr>
          <a:xfrm rot="5400000">
            <a:off x="1268730" y="288925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008" y="2540513"/>
            <a:ext cx="1315446" cy="691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687 0.0499075 L -0.0345833 0.0599075 L -0.0369792 0.0700001 L -0.0426041 0.071389 L -0.0482292 0.071389 L -0.0539062 0.0742593 L -0.058698 0.0842593 L -0.0595312 0.0942593 L -0.0611458 0.105741 L -0.0611458 0.115741 L -0.0611458 0.125741 L -0.0611458 0.135741 L -0.0603125 0.145741 L -0.0603125 0.155741 L -0.0595312 0.165741 L -0.058698 0.175834 L -0.058698 0.185834 L -0.0579167 0.195834 L -0.0579167 0.205834 L -0.0579167 0.215834 L -0.0579167 0.225834 L -0.058698 0.235834 L -0.058698 0.245834 L -0.0643229 0.245834 L -0.0699479 0.245834 L -0.0756253 0.245834 L -0.0812503 0.245834 L -0.0868753 0.245834 L -0.0925003 0.245834 L -0.0981252 0.24444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" y="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5625 0.274722 L -0.0909375 0.276204 L -0.0853125 0.277593 L -0.0796354 0.279074 L -0.0740104 0.279074 L -0.0683854 0.280463 L -0.0627604 0.281852 L -0.0571354 0.281852 L -0.0515104 0.283333 L -0.0490625 0.293333 L -0.0490625 0.303333 L -0.0490625 0.313333 L -0.0498958 0.323333 L -0.0506771 0.333426 L -0.0522917 0.343426 L -0.0522917 0.353426 L -0.0522917 0.363426 L -0.0522917 0.373426 L -0.0506771 0.383426 L -0.0458854 0.393426 L -0.0402604 0.396296 L -0.0345833 0.400648 L -0.0289583 0.400648 L -0.0233333 0.400648 L -0.0177083 0.402037 L -0.0120833 0.402037 L -0.00645833 0.402037 L -0.000833333 0.402037 " pathEditMode="relative" ptsTypes="">
                                      <p:cBhvr>
                                        <p:cTn id="14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2917 0.406296 L -0.00885417 0.402037 L -0.0144792 0.399167 L -0.0201042 0.396296 L -0.0257292 0.393426 L -0.0314062 0.393426 L -0.0370312 0.390556 L -0.0426563 0.389167 L -0.0482812 0.379167 L -0.0490625 0.369167 L -0.0490625 0.359167 L -0.0490625 0.349074 L -0.0490625 0.339074 L -0.0490625 0.329074 L -0.0490625 0.319074 L -0.0490625 0.309074 L -0.0490625 0.299074 L -0.0490625 0.289074 L -0.0547396 0.281852 L -0.0603646 0.279074 L -0.0659896 0.277593 L -0.0716146 0.276204 L -0.0772396 0.273333 L -0.0828646 0.273333 L -0.0884896 0.271852 L -0.0941146 0.267593 L -0.0989583 0.257593 L -0.0973438 0.247593 L -0.0917187 0.243241 L -0.0860938 0.243241 L -0.0804688 0.243241 L -0.0748437 0.243241 L -0.0692187 0.243241 L -0.0635417 0.241852 L -0.0603646 0.231852 L -0.0595312 0.221852 L -0.0595312 0.211852 L -0.05875 0.201759 L -0.05875 0.19037 L -0.0603646 0.18037 L -0.0619792 0.17037 L -0.0619792 0.16037 L -0.0619792 0.148889 L -0.0619792 0.138889 L -0.0619792 0.128889 L -0.0603646 0.118889 L -0.0595312 0.108796 L -0.0595312 0.0987963 L -0.05875 0.0887963 L -0.0579167 0.0787963 L -0.0571354 0.0687963 L -0.0515104 0.0674074 L -0.0458854 0.0687963 L -0.0402604 0.0701852 L -0.0458854 0.0730556 L -0.0515104 0.0730556 L -0.0571354 0.0787963 L -0.05875 0.0887963 L -0.05875 0.0987963 L -0.05875 0.108796 L -0.05875 0.118889 L -0.05875 0.128889 L -0.05875 0.138889 L -0.0595312 0.148889 L -0.0603646 0.158889 L -0.0611458 0.168889 L -0.0611458 0.178889 L -0.0619792 0.188889 L -0.0627604 0.198981 L -0.0627604 0.208981 L -0.064375 0.218981 L -0.064375 0.228981 L -0.0651563 0.238981 L -0.0659896 0.248981 L -0.0667708 0.258981 L -0.0723958 0.258981 L -0.0780729 0.257593 L -0.0836979 0.254722 L -0.0893229 0.254722 L -0.0949479 0.253333 L -0.100573 0.251852 L -0.106198 0.250463 L -0.111823 0.250463 L -0.117448 0.250463 L -0.123125 0.250463 L -0.12875 0.250463 L -0.134375 0.250463 L -0.140781 0.251852 L -0.146406 0.253333 L -0.152083 0.256111 L -0.157708 0.256111 L -0.163333 0.257593 L -0.168958 0.257593 L -0.174583 0.257593 L -0.178594 0.267593 L -0.180208 0.277593 L -0.181823 0.287593 L -0.182656 0.297593 L -0.183437 0.307685 L -0.183437 0.317685 L -0.183437 0.327685 L -0.183437 0.337685 L -0.183437 0.347685 L -0.183437 0.357685 L -0.183437 0.367685 L -0.183437 0.377685 L -0.183437 0.387778 L -0.183437 0.397778 L -0.183437 0.407778 L -0.189063 0.412037 L -0.194688 0.413519 L -0.200312 0.413519 L -0.20599 0.416296 L -0.211615 0.417778 L -0.21724 0.417778 L -0.222865 0.417778 " pathEditMode="relative" ptsTypes="">
                                      <p:cBhvr>
                                        <p:cTn id="18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6 0.02755 L 0.11589 0.02755 L 0.12149 0.02755 L 0.12708 0.02755 L 0.13281 0.02894 L 0.13841 0.02894 L 0.14401 0.02894 L 0.14961 0.02894 L 0.15521 0.02894 L 0.16094 0.02894 L 0.16654 0.02616 L 0.16823 0.01482 L 0.16732 0.00463 L 0.16654 -0.00532 L 0.16654 -0.01527 L 0.16497 -0.02685 L 0.16406 -0.0368 L 0.16328 -0.04676 L 0.1625 -0.05694 L 0.1625 -0.06689 L 0.1625 -0.07685 L 0.1625 -0.0868 L 0.1625 -0.09676 L 0.1625 -0.10694 L 0.1625 -0.11689 L 0.1625 -0.12685 L 0.16406 -0.13842 L 0.16576 -0.14838 L 0.17135 -0.15416 L 0.17695 -0.14977 L 0.18268 -0.14537 L 0.18828 -0.14537 L 0.19388 -0.14537 L 0.19948 -0.14398 L 0.20521 -0.14398 L 0.21081 -0.14398 L 0.21641 -0.14398 L 0.22201 -0.14398 L 0.22774 -0.14398 " pathEditMode="relative" rAng="0" ptsTypes="AAAAAAAAAAAAAAAAAAAAAAAAAAAAAAAAAAAAA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bldLvl="0" animBg="1"/>
      <p:bldP spid="425" grpId="1" animBg="1"/>
      <p:bldP spid="425" grpId="2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9235" y="4378960"/>
            <a:ext cx="5939790" cy="216535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0" name="图片 9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9235" y="92710"/>
            <a:ext cx="5939790" cy="4207510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12" name="图片 11" descr="无限想象，科技创造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445" y="1506855"/>
            <a:ext cx="2339340" cy="5037455"/>
          </a:xfrm>
          <a:prstGeom prst="rect">
            <a:avLst/>
          </a:prstGeom>
          <a:effectLst>
            <a:glow rad="63500">
              <a:srgbClr val="00B0F0">
                <a:alpha val="20000"/>
              </a:srgbClr>
            </a:glow>
          </a:effectLst>
        </p:spPr>
      </p:pic>
      <p:pic>
        <p:nvPicPr>
          <p:cNvPr id="4" name="图片 3" descr="创新科技，引领未来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085" y="186055"/>
            <a:ext cx="2298065" cy="1116965"/>
          </a:xfrm>
          <a:prstGeom prst="rect">
            <a:avLst/>
          </a:prstGeom>
          <a:effectLst>
            <a:glow rad="63500">
              <a:srgbClr val="00B0F0">
                <a:alpha val="40000"/>
              </a:srgbClr>
            </a:glow>
          </a:effectLst>
        </p:spPr>
      </p:pic>
      <p:pic>
        <p:nvPicPr>
          <p:cNvPr id="5" name="Kép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-184150"/>
            <a:ext cx="4051300" cy="7347585"/>
          </a:xfrm>
          <a:prstGeom prst="rect">
            <a:avLst/>
          </a:prstGeom>
        </p:spPr>
      </p:pic>
      <p:sp>
        <p:nvSpPr>
          <p:cNvPr id="50" name="TextBox 19" descr="7b0a2020202022776f7264617274223a20227b5c2269645c223a32303131323438372c5c227469645c223a5c225c227d220a7d0a"/>
          <p:cNvSpPr txBox="1"/>
          <p:nvPr/>
        </p:nvSpPr>
        <p:spPr>
          <a:xfrm>
            <a:off x="258445" y="1931988"/>
            <a:ext cx="198818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Int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ent Context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00B0F0">
                    <a:alpha val="20000"/>
                  </a:srgbClr>
                </a:glow>
                <a:outerShdw dist="63500" dir="2700000" algn="tl" rotWithShape="0">
                  <a:srgbClr val="00B0F0"/>
                </a:outerShdw>
              </a:effectLst>
              <a:latin typeface="+mj-ea"/>
              <a:ea typeface="+mj-ea"/>
              <a:cs typeface="汉仪超级战甲W" panose="00020600040101010101" charset="-122"/>
              <a:sym typeface="+mn-ea"/>
            </a:endParaRPr>
          </a:p>
        </p:txBody>
      </p:sp>
      <p:sp>
        <p:nvSpPr>
          <p:cNvPr id="51" name="TextBox 19" descr="7b0a2020202022776f7264617274223a20227b5c2269645c223a32303131323438372c5c227469645c223a5c225c227d220a7d0a"/>
          <p:cNvSpPr txBox="1"/>
          <p:nvPr/>
        </p:nvSpPr>
        <p:spPr>
          <a:xfrm>
            <a:off x="2911475" y="452120"/>
            <a:ext cx="102806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</a:rPr>
              <a:t>System </a:t>
            </a:r>
            <a:endParaRPr lang="zh-CN" altLang="en-US" sz="16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50FF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54" name="TextBox 19" descr="7b0a2020202022776f7264617274223a20227b5c2269645c223a32303335343234302c5c227469645c223a5c225c227d220a7d0a"/>
          <p:cNvSpPr txBox="1"/>
          <p:nvPr/>
        </p:nvSpPr>
        <p:spPr>
          <a:xfrm>
            <a:off x="455930" y="594995"/>
            <a:ext cx="1985010" cy="36830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Input </a:t>
            </a:r>
            <a:r>
              <a:rPr lang="en-US" altLang="zh-CN" sz="1800">
                <a:solidFill>
                  <a:schemeClr val="bg1"/>
                </a:solidFill>
              </a:rPr>
              <a:t>Modification</a:t>
            </a:r>
          </a:p>
        </p:txBody>
      </p:sp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6947535" y="2886075"/>
            <a:ext cx="869315" cy="84836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sp>
        <p:nvSpPr>
          <p:cNvPr id="60" name="文本框 59"/>
          <p:cNvSpPr txBox="1"/>
          <p:nvPr/>
        </p:nvSpPr>
        <p:spPr>
          <a:xfrm>
            <a:off x="6692900" y="3686175"/>
            <a:ext cx="1377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Telegram bot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0"/>
          <a:stretch>
            <a:fillRect/>
          </a:stretch>
        </p:blipFill>
        <p:spPr>
          <a:xfrm>
            <a:off x="5241925" y="1884680"/>
            <a:ext cx="819150" cy="8572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2" name="图片 101"/>
          <p:cNvPicPr/>
          <p:nvPr/>
        </p:nvPicPr>
        <p:blipFill>
          <a:blip r:embed="rId11"/>
          <a:stretch>
            <a:fillRect/>
          </a:stretch>
        </p:blipFill>
        <p:spPr>
          <a:xfrm>
            <a:off x="6586538" y="773748"/>
            <a:ext cx="1590675" cy="676275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cxnSp>
        <p:nvCxnSpPr>
          <p:cNvPr id="63" name="肘形连接符 62"/>
          <p:cNvCxnSpPr>
            <a:stCxn id="100" idx="1"/>
          </p:cNvCxnSpPr>
          <p:nvPr/>
        </p:nvCxnSpPr>
        <p:spPr>
          <a:xfrm rot="10800000">
            <a:off x="6000115" y="2519045"/>
            <a:ext cx="947420" cy="791210"/>
          </a:xfrm>
          <a:prstGeom prst="bentConnector3">
            <a:avLst>
              <a:gd name="adj1" fmla="val 49933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102" idx="1"/>
            <a:endCxn id="101" idx="3"/>
          </p:cNvCxnSpPr>
          <p:nvPr/>
        </p:nvCxnSpPr>
        <p:spPr>
          <a:xfrm rot="10800000" flipV="1">
            <a:off x="6061075" y="1111885"/>
            <a:ext cx="525780" cy="1201420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6548120" y="1507490"/>
            <a:ext cx="1668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Intent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3285173" y="3248025"/>
            <a:ext cx="1133475" cy="438150"/>
          </a:xfrm>
          <a:prstGeom prst="rect">
            <a:avLst/>
          </a:prstGeom>
          <a:noFill/>
          <a:ln w="9525">
            <a:noFill/>
          </a:ln>
          <a:effectLst>
            <a:glow rad="127000">
              <a:srgbClr val="19C6FF">
                <a:alpha val="60000"/>
              </a:srgbClr>
            </a:glow>
          </a:effectLst>
        </p:spPr>
      </p:pic>
      <p:pic>
        <p:nvPicPr>
          <p:cNvPr id="104" name="图片 103"/>
          <p:cNvPicPr/>
          <p:nvPr/>
        </p:nvPicPr>
        <p:blipFill>
          <a:blip r:embed="rId13"/>
          <a:stretch>
            <a:fillRect/>
          </a:stretch>
        </p:blipFill>
        <p:spPr>
          <a:xfrm>
            <a:off x="3719830" y="594678"/>
            <a:ext cx="1219200" cy="1057275"/>
          </a:xfrm>
          <a:prstGeom prst="rect">
            <a:avLst/>
          </a:prstGeom>
          <a:noFill/>
          <a:ln w="9525">
            <a:noFill/>
          </a:ln>
          <a:effectLst>
            <a:glow rad="127000">
              <a:schemeClr val="bg2">
                <a:alpha val="90000"/>
              </a:schemeClr>
            </a:glow>
          </a:effectLst>
        </p:spPr>
      </p:pic>
      <p:cxnSp>
        <p:nvCxnSpPr>
          <p:cNvPr id="67" name="肘形连接符 66"/>
          <p:cNvCxnSpPr>
            <a:stCxn id="104" idx="3"/>
          </p:cNvCxnSpPr>
          <p:nvPr/>
        </p:nvCxnSpPr>
        <p:spPr>
          <a:xfrm>
            <a:off x="4939030" y="1123950"/>
            <a:ext cx="915670" cy="8743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103" idx="3"/>
            <a:endCxn id="101" idx="1"/>
          </p:cNvCxnSpPr>
          <p:nvPr/>
        </p:nvCxnSpPr>
        <p:spPr>
          <a:xfrm flipV="1">
            <a:off x="4418965" y="2313305"/>
            <a:ext cx="822960" cy="1153795"/>
          </a:xfrm>
          <a:prstGeom prst="bentConnector3">
            <a:avLst>
              <a:gd name="adj1" fmla="val 50000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AutoShape 80"/>
          <p:cNvSpPr/>
          <p:nvPr/>
        </p:nvSpPr>
        <p:spPr bwMode="auto">
          <a:xfrm>
            <a:off x="8216486" y="3467410"/>
            <a:ext cx="230498" cy="20433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65" y="0"/>
                </a:moveTo>
                <a:cubicBezTo>
                  <a:pt x="20632" y="0"/>
                  <a:pt x="20946" y="161"/>
                  <a:pt x="21208" y="475"/>
                </a:cubicBezTo>
                <a:cubicBezTo>
                  <a:pt x="21470" y="795"/>
                  <a:pt x="21599" y="1174"/>
                  <a:pt x="21599" y="1618"/>
                </a:cubicBezTo>
                <a:lnTo>
                  <a:pt x="21599" y="19981"/>
                </a:lnTo>
                <a:cubicBezTo>
                  <a:pt x="21599" y="20422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4"/>
                  <a:pt x="0" y="20425"/>
                  <a:pt x="0" y="19981"/>
                </a:cubicBezTo>
                <a:lnTo>
                  <a:pt x="0" y="1618"/>
                </a:lnTo>
                <a:cubicBezTo>
                  <a:pt x="0" y="1177"/>
                  <a:pt x="132" y="798"/>
                  <a:pt x="396" y="475"/>
                </a:cubicBezTo>
                <a:cubicBezTo>
                  <a:pt x="663" y="161"/>
                  <a:pt x="979" y="0"/>
                  <a:pt x="1346" y="0"/>
                </a:cubicBezTo>
                <a:lnTo>
                  <a:pt x="20265" y="0"/>
                </a:lnTo>
                <a:close/>
                <a:moveTo>
                  <a:pt x="1802" y="2161"/>
                </a:moveTo>
                <a:lnTo>
                  <a:pt x="1802" y="3078"/>
                </a:lnTo>
                <a:cubicBezTo>
                  <a:pt x="1802" y="3365"/>
                  <a:pt x="1855" y="3674"/>
                  <a:pt x="1966" y="3994"/>
                </a:cubicBezTo>
                <a:cubicBezTo>
                  <a:pt x="2073" y="4314"/>
                  <a:pt x="2213" y="4631"/>
                  <a:pt x="2382" y="4928"/>
                </a:cubicBezTo>
                <a:cubicBezTo>
                  <a:pt x="2548" y="5228"/>
                  <a:pt x="2732" y="5507"/>
                  <a:pt x="2933" y="5765"/>
                </a:cubicBezTo>
                <a:cubicBezTo>
                  <a:pt x="3131" y="6024"/>
                  <a:pt x="3329" y="6241"/>
                  <a:pt x="3525" y="6420"/>
                </a:cubicBezTo>
                <a:cubicBezTo>
                  <a:pt x="4304" y="7131"/>
                  <a:pt x="5085" y="7836"/>
                  <a:pt x="5863" y="8538"/>
                </a:cubicBezTo>
                <a:cubicBezTo>
                  <a:pt x="6640" y="9237"/>
                  <a:pt x="7418" y="9948"/>
                  <a:pt x="8202" y="10682"/>
                </a:cubicBezTo>
                <a:cubicBezTo>
                  <a:pt x="8356" y="10832"/>
                  <a:pt x="8545" y="11002"/>
                  <a:pt x="8762" y="11211"/>
                </a:cubicBezTo>
                <a:cubicBezTo>
                  <a:pt x="8983" y="11410"/>
                  <a:pt x="9208" y="11607"/>
                  <a:pt x="9443" y="11795"/>
                </a:cubicBezTo>
                <a:cubicBezTo>
                  <a:pt x="9678" y="11989"/>
                  <a:pt x="9911" y="12156"/>
                  <a:pt x="10141" y="12289"/>
                </a:cubicBezTo>
                <a:cubicBezTo>
                  <a:pt x="10371" y="12427"/>
                  <a:pt x="10584" y="12494"/>
                  <a:pt x="10780" y="12494"/>
                </a:cubicBezTo>
                <a:lnTo>
                  <a:pt x="10802" y="12494"/>
                </a:lnTo>
                <a:lnTo>
                  <a:pt x="10826" y="12494"/>
                </a:lnTo>
                <a:cubicBezTo>
                  <a:pt x="11022" y="12494"/>
                  <a:pt x="11235" y="12427"/>
                  <a:pt x="11465" y="12289"/>
                </a:cubicBezTo>
                <a:cubicBezTo>
                  <a:pt x="11696" y="12156"/>
                  <a:pt x="11926" y="11989"/>
                  <a:pt x="12156" y="11795"/>
                </a:cubicBezTo>
                <a:cubicBezTo>
                  <a:pt x="12386" y="11607"/>
                  <a:pt x="12611" y="11410"/>
                  <a:pt x="12824" y="11211"/>
                </a:cubicBezTo>
                <a:cubicBezTo>
                  <a:pt x="13040" y="11005"/>
                  <a:pt x="13228" y="10832"/>
                  <a:pt x="13392" y="10682"/>
                </a:cubicBezTo>
                <a:cubicBezTo>
                  <a:pt x="14176" y="9948"/>
                  <a:pt x="14954" y="9231"/>
                  <a:pt x="15731" y="8532"/>
                </a:cubicBezTo>
                <a:cubicBezTo>
                  <a:pt x="16509" y="7827"/>
                  <a:pt x="17288" y="7122"/>
                  <a:pt x="18071" y="6420"/>
                </a:cubicBezTo>
                <a:cubicBezTo>
                  <a:pt x="18265" y="6253"/>
                  <a:pt x="18463" y="6035"/>
                  <a:pt x="18661" y="5771"/>
                </a:cubicBezTo>
                <a:cubicBezTo>
                  <a:pt x="18862" y="5507"/>
                  <a:pt x="19043" y="5225"/>
                  <a:pt x="19212" y="4928"/>
                </a:cubicBezTo>
                <a:cubicBezTo>
                  <a:pt x="19381" y="4628"/>
                  <a:pt x="19521" y="4314"/>
                  <a:pt x="19636" y="3994"/>
                </a:cubicBezTo>
                <a:cubicBezTo>
                  <a:pt x="19748" y="3674"/>
                  <a:pt x="19805" y="3362"/>
                  <a:pt x="19805" y="3078"/>
                </a:cubicBezTo>
                <a:lnTo>
                  <a:pt x="19805" y="2161"/>
                </a:lnTo>
                <a:lnTo>
                  <a:pt x="1802" y="2161"/>
                </a:lnTo>
                <a:close/>
                <a:moveTo>
                  <a:pt x="19805" y="19429"/>
                </a:moveTo>
                <a:lnTo>
                  <a:pt x="19805" y="7451"/>
                </a:lnTo>
                <a:cubicBezTo>
                  <a:pt x="19562" y="7745"/>
                  <a:pt x="19337" y="7974"/>
                  <a:pt x="19124" y="8150"/>
                </a:cubicBezTo>
                <a:cubicBezTo>
                  <a:pt x="18297" y="8902"/>
                  <a:pt x="17467" y="9648"/>
                  <a:pt x="16634" y="10394"/>
                </a:cubicBezTo>
                <a:cubicBezTo>
                  <a:pt x="15802" y="11140"/>
                  <a:pt x="14977" y="11910"/>
                  <a:pt x="14154" y="12694"/>
                </a:cubicBezTo>
                <a:cubicBezTo>
                  <a:pt x="13679" y="13152"/>
                  <a:pt x="13165" y="13596"/>
                  <a:pt x="12614" y="14013"/>
                </a:cubicBezTo>
                <a:cubicBezTo>
                  <a:pt x="12063" y="14439"/>
                  <a:pt x="11451" y="14650"/>
                  <a:pt x="10780" y="14650"/>
                </a:cubicBezTo>
                <a:cubicBezTo>
                  <a:pt x="10138" y="14650"/>
                  <a:pt x="9541" y="14438"/>
                  <a:pt x="8988" y="14013"/>
                </a:cubicBezTo>
                <a:cubicBezTo>
                  <a:pt x="8432" y="13593"/>
                  <a:pt x="7915" y="13152"/>
                  <a:pt x="7440" y="12694"/>
                </a:cubicBezTo>
                <a:cubicBezTo>
                  <a:pt x="6627" y="11907"/>
                  <a:pt x="5802" y="11140"/>
                  <a:pt x="4965" y="10388"/>
                </a:cubicBezTo>
                <a:cubicBezTo>
                  <a:pt x="4130" y="9636"/>
                  <a:pt x="3298" y="8896"/>
                  <a:pt x="2470" y="8150"/>
                </a:cubicBezTo>
                <a:cubicBezTo>
                  <a:pt x="2257" y="7989"/>
                  <a:pt x="2037" y="7748"/>
                  <a:pt x="1802" y="7451"/>
                </a:cubicBezTo>
                <a:lnTo>
                  <a:pt x="1802" y="19429"/>
                </a:lnTo>
                <a:lnTo>
                  <a:pt x="19805" y="194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63500">
              <a:srgbClr val="19C6FF">
                <a:alpha val="60000"/>
              </a:srgbClr>
            </a:glow>
          </a:effectLst>
        </p:spPr>
        <p:txBody>
          <a:bodyPr lIns="16726" tIns="16726" rIns="16726" bIns="16726" anchor="ctr"/>
          <a:lstStyle/>
          <a:p>
            <a:pPr defTabSz="150495" eaLnBrk="1" fontAlgn="auto" hangingPunct="1">
              <a:lnSpc>
                <a:spcPct val="120000"/>
              </a:lnSpc>
              <a:defRPr/>
            </a:pPr>
            <a:endParaRPr kumimoji="0" lang="es-ES" sz="965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70" name="文本框 69" descr="7b0a2020202022776f7264617274223a20227b5c2269645c223a32353030303338392c5c227469645c223a5c225c227d220a7d0a"/>
          <p:cNvSpPr txBox="1"/>
          <p:nvPr/>
        </p:nvSpPr>
        <p:spPr>
          <a:xfrm>
            <a:off x="3426460" y="1640840"/>
            <a:ext cx="19259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Knowledge Graph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chemeClr val="bg1">
                    <a:alpha val="20000"/>
                  </a:schemeClr>
                </a:glow>
              </a:effectLst>
              <a:latin typeface="汉仪超级战甲W" panose="00020600040101010101" charset="-122"/>
              <a:ea typeface="汉仪超级战甲W" panose="00020600040101010101" charset="-122"/>
              <a:cs typeface="汉仪超级战甲W" panose="00020600040101010101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018155" y="3690620"/>
            <a:ext cx="18726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Object Detection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64455" y="2760980"/>
            <a:ext cx="9740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backend</a:t>
            </a:r>
            <a:endParaRPr lang="en-US" altLang="id-ID" sz="1400" dirty="0">
              <a:solidFill>
                <a:schemeClr val="bg1"/>
              </a:solidFill>
              <a:effectLst>
                <a:glow rad="63500">
                  <a:srgbClr val="FE00FE">
                    <a:alpha val="20000"/>
                  </a:srgbClr>
                </a:glow>
                <a:outerShdw dist="63500" dir="2700000" algn="tl" rotWithShape="0">
                  <a:srgbClr val="FE00FE"/>
                </a:outerShd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2" name="TextBox 19" descr="7b0a2020202022776f7264617274223a20227b5c2269645c223a32303131323438372c5c227469645c223a5c225c227d220a7d0a"/>
          <p:cNvSpPr txBox="1"/>
          <p:nvPr/>
        </p:nvSpPr>
        <p:spPr>
          <a:xfrm>
            <a:off x="3426460" y="4971415"/>
            <a:ext cx="1282065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bg1"/>
                </a:solidFill>
              </a:rPr>
              <a:t>Ingredients: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3" name="TextBox 19" descr="7b0a2020202022776f7264617274223a20227b5c2269645c223a32303131323438372c5c227469645c223a5c225c227d220a7d0a"/>
          <p:cNvSpPr txBox="1"/>
          <p:nvPr/>
        </p:nvSpPr>
        <p:spPr>
          <a:xfrm>
            <a:off x="4533769" y="4962546"/>
            <a:ext cx="40478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meat, cucumber, egg, cabbage, carrot, tomato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8955" y="3009265"/>
            <a:ext cx="1718310" cy="427990"/>
            <a:chOff x="832" y="3643"/>
            <a:chExt cx="2706" cy="674"/>
          </a:xfrm>
        </p:grpSpPr>
        <p:sp>
          <p:nvSpPr>
            <p:cNvPr id="7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Ingredients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8320" y="3734435"/>
            <a:ext cx="1718310" cy="428625"/>
            <a:chOff x="832" y="3643"/>
            <a:chExt cx="2706" cy="675"/>
          </a:xfrm>
        </p:grpSpPr>
        <p:sp>
          <p:nvSpPr>
            <p:cNvPr id="13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400">
                  <a:solidFill>
                    <a:schemeClr val="bg1"/>
                  </a:solidFill>
                  <a:sym typeface="+mn-ea"/>
                </a:rPr>
                <a:t>need modify input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16" name="肘形连接符 15"/>
          <p:cNvCxnSpPr/>
          <p:nvPr/>
        </p:nvCxnSpPr>
        <p:spPr>
          <a:xfrm rot="5400000">
            <a:off x="1282065" y="3585845"/>
            <a:ext cx="296545" cy="63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 descr="7b0a2020202022776f7264617274223a20227b5c2269645c223a32303131323438372c5c227469645c223a5c225c227d220a7d0a"/>
          <p:cNvSpPr txBox="1"/>
          <p:nvPr/>
        </p:nvSpPr>
        <p:spPr>
          <a:xfrm>
            <a:off x="4487331" y="4966235"/>
            <a:ext cx="366797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400" dirty="0">
                <a:solidFill>
                  <a:schemeClr val="bg1"/>
                </a:solidFill>
              </a:rPr>
              <a:t>cucumber, egg, cabbage, carrot, tomato</a:t>
            </a:r>
            <a:endParaRPr lang="en-US" altLang="zh-CN" sz="1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sp>
        <p:nvSpPr>
          <p:cNvPr id="18" name="TextBox 19" descr="7b0a2020202022776f7264617274223a20227b5c2269645c223a32303131323438372c5c227469645c223a5c225c227d220a7d0a"/>
          <p:cNvSpPr txBox="1"/>
          <p:nvPr/>
        </p:nvSpPr>
        <p:spPr>
          <a:xfrm>
            <a:off x="2844800" y="4548505"/>
            <a:ext cx="2397125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</a:rPr>
              <a:t>Message </a:t>
            </a:r>
            <a:r>
              <a:rPr lang="zh-CN" altLang="en-US" sz="1600">
                <a:solidFill>
                  <a:schemeClr val="bg1"/>
                </a:solidFill>
              </a:rPr>
              <a:t>Parameters</a:t>
            </a:r>
            <a:endParaRPr lang="en-US" altLang="id-ID" sz="1400" b="1" dirty="0">
              <a:ln w="12700">
                <a:solidFill>
                  <a:schemeClr val="bg1"/>
                </a:solidFill>
              </a:ln>
              <a:blipFill>
                <a:blip r:embed="rId9">
                  <a:alphaModFix amt="59000"/>
                </a:blip>
                <a:stretch>
                  <a:fillRect/>
                </a:stretch>
              </a:blipFill>
              <a:effectLst>
                <a:glow rad="101600">
                  <a:srgbClr val="00B0F0">
                    <a:alpha val="40000"/>
                  </a:srgbClr>
                </a:glow>
              </a:effectLst>
              <a:latin typeface="+mj-ea"/>
              <a:ea typeface="+mj-ea"/>
              <a:cs typeface="汉仪超级战甲W" panose="00020600040101010101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955" y="2332355"/>
            <a:ext cx="1718310" cy="428625"/>
            <a:chOff x="832" y="3643"/>
            <a:chExt cx="2706" cy="675"/>
          </a:xfrm>
        </p:grpSpPr>
        <p:sp>
          <p:nvSpPr>
            <p:cNvPr id="20" name="Shape 45"/>
            <p:cNvSpPr/>
            <p:nvPr/>
          </p:nvSpPr>
          <p:spPr>
            <a:xfrm>
              <a:off x="924" y="3643"/>
              <a:ext cx="2613" cy="675"/>
            </a:xfrm>
            <a:prstGeom prst="roundRect">
              <a:avLst>
                <a:gd name="adj" fmla="val 11635"/>
              </a:avLst>
            </a:prstGeom>
            <a:noFill/>
            <a:ln w="12700" cap="flat">
              <a:solidFill>
                <a:schemeClr val="bg1"/>
              </a:solidFill>
              <a:miter lim="400000"/>
            </a:ln>
            <a:effectLst>
              <a:glow rad="63500">
                <a:srgbClr val="19C6FF">
                  <a:alpha val="80000"/>
                </a:srgbClr>
              </a:glo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TextBox 19" descr="7b0a2020202022776f7264617274223a20227b5c2269645c223a32303131323438372c5c227469645c223a5c225c227d220a7d0a"/>
            <p:cNvSpPr txBox="1"/>
            <p:nvPr/>
          </p:nvSpPr>
          <p:spPr>
            <a:xfrm>
              <a:off x="832" y="3739"/>
              <a:ext cx="2706" cy="4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en-US" altLang="zh-CN" sz="1400">
                  <a:solidFill>
                    <a:schemeClr val="bg1"/>
                  </a:solidFill>
                </a:rPr>
                <a:t>Cooking</a:t>
              </a:r>
              <a:endParaRPr lang="en-US" altLang="zh-CN" sz="1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rgbClr val="00B0F0">
                      <a:alpha val="40000"/>
                    </a:srgbClr>
                  </a:glow>
                </a:effectLst>
                <a:latin typeface="+mj-ea"/>
                <a:ea typeface="+mj-ea"/>
                <a:cs typeface="汉仪超级战甲W" panose="00020600040101010101" charset="-122"/>
              </a:endParaRPr>
            </a:p>
          </p:txBody>
        </p:sp>
      </p:grpSp>
      <p:cxnSp>
        <p:nvCxnSpPr>
          <p:cNvPr id="22" name="肘形连接符 21"/>
          <p:cNvCxnSpPr/>
          <p:nvPr/>
        </p:nvCxnSpPr>
        <p:spPr>
          <a:xfrm rot="5400000">
            <a:off x="1268730" y="2889250"/>
            <a:ext cx="296545" cy="3175"/>
          </a:xfrm>
          <a:prstGeom prst="bentConnector3">
            <a:avLst>
              <a:gd name="adj1" fmla="val 50107"/>
            </a:avLst>
          </a:prstGeom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5781 -0.1475 L -0.190156 -0.1475 L -0.184531 -0.1475 L -0.178906 -0.1475 L -0.173281 -0.1475 L -0.167604 -0.1475 L -0.161979 -0.1475 L -0.156354 -0.1475 L -0.152344 -0.1375 L -0.151562 -0.1275 L -0.151562 -0.1175 L -0.151562 -0.1075 L -0.151562 -0.0974074 L -0.151562 -0.0874074 L -0.152344 -0.0774074 L -0.152344 -0.0674074 L -0.153125 -0.0574074 L -0.153958 -0.0474074 L -0.153125 -0.0374074 L -0.1475 -0.034537 L -0.141875 -0.0330556 L -0.13625 -0.0330556 L -0.130625 -0.0316667 L -0.125 -0.0316667 L -0.119375 -0.0316667 L -0.11375 -0.0316667 L -0.108073 -0.0316667 " pathEditMode="relative" ptsTypes="">
                                      <p:cBhvr>
                                        <p:cTn id="6" dur="2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677 -0.0387963 L -0.111302 -0.0387963 L -0.116927 -0.0387963 L -0.122552 -0.0387963 L -0.128229 -0.0387963 L -0.133854 -0.0387963 L -0.139479 -0.0387963 L -0.145104 -0.0430556 L -0.146719 -0.0531481 L -0.146719 -0.0631481 L -0.146719 -0.0731481 L -0.146719 -0.0831482 L -0.146719 -0.0931481 L -0.146719 -0.103148 L -0.146719 -0.113148 L -0.1475 -0.123148 L -0.148333 -0.133241 L -0.148333 -0.143241 L -0.153958 -0.148981 L -0.159583 -0.151759 L -0.165208 -0.153241 L -0.170833 -0.153241 L -0.176458 -0.156111 L -0.182135 -0.156111 L -0.18776 -0.156111 L -0.190938 -0.166111 L -0.190938 -0.176111 L -0.185312 -0.176111 L -0.179688 -0.1775 L -0.174063 -0.181852 L -0.168437 -0.183241 L -0.165208 -0.193241 L -0.163594 -0.203241 L -0.163594 -0.213333 L -0.163594 -0.223333 L -0.163594 -0.233333 L -0.163594 -0.243333 L -0.163594 -0.253333 L -0.164427 -0.263333 L -0.165208 -0.273333 L -0.165208 -0.283333 L -0.166042 -0.293426 L -0.167604 -0.303426 L -0.168437 -0.313426 L -0.169219 -0.323426 L -0.170052 -0.333426 L -0.170833 -0.343426 L -0.166042 -0.353426 L -0.160365 -0.354907 L -0.15474 -0.357778 L -0.149115 -0.357778 L -0.14349 -0.357778 L -0.149115 -0.356296 L -0.15474 -0.354907 L -0.160365 -0.354907 L -0.166042 -0.350556 L -0.168437 -0.340556 L -0.167604 -0.330556 L -0.166823 -0.320556 L -0.165208 -0.310556 L -0.163594 -0.300556 L -0.161979 -0.290556 L -0.161979 -0.280556 L -0.161979 -0.270463 L -0.161979 -0.260463 L -0.161979 -0.250463 L -0.162813 -0.240463 L -0.162813 -0.230463 L -0.162813 -0.220463 L -0.163594 -0.210463 L -0.164427 -0.200463 L -0.164427 -0.19037 L -0.164427 -0.18037 L -0.170052 -0.174722 L -0.175677 -0.1775 L -0.181302 -0.178981 L -0.186927 -0.18037 L -0.192552 -0.183241 L -0.198177 -0.184722 " pathEditMode="relative" ptsTypes="">
                                      <p:cBhvr>
                                        <p:cTn id="10" dur="3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/>
      <p:bldP spid="425" grpId="1" animBg="1"/>
      <p:bldP spid="3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462</Words>
  <Application>Microsoft Office PowerPoint</Application>
  <PresentationFormat>宽屏</PresentationFormat>
  <Paragraphs>180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汉仪超级战甲W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ziqi chen</dc:creator>
  <cp:lastModifiedBy>Chen Ziqi</cp:lastModifiedBy>
  <cp:revision>258</cp:revision>
  <dcterms:created xsi:type="dcterms:W3CDTF">2019-06-19T02:08:00Z</dcterms:created>
  <dcterms:modified xsi:type="dcterms:W3CDTF">2021-11-05T02:24:34Z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29F5551F33524E59B6BBCFF5A7A5625F</vt:lpwstr>
  </property>
</Properties>
</file>