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14" r:id="rId2"/>
    <p:sldId id="323" r:id="rId3"/>
    <p:sldId id="316" r:id="rId4"/>
    <p:sldId id="321" r:id="rId5"/>
    <p:sldId id="324" r:id="rId6"/>
    <p:sldId id="325" r:id="rId7"/>
    <p:sldId id="326" r:id="rId8"/>
    <p:sldId id="327" r:id="rId9"/>
    <p:sldId id="328" r:id="rId10"/>
    <p:sldId id="329" r:id="rId11"/>
    <p:sldId id="331" r:id="rId12"/>
    <p:sldId id="330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2" pos="3384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5F5F5"/>
    <a:srgbClr val="FFFFFF"/>
    <a:srgbClr val="F3F2F1"/>
    <a:srgbClr val="40404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6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808"/>
        <p:guide pos="3384"/>
        <p:guide orient="horz" pos="4056"/>
        <p:guide orient="horz" pos="1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95" y="2548098"/>
            <a:ext cx="5878605" cy="1761805"/>
          </a:xfrm>
        </p:spPr>
        <p:txBody>
          <a:bodyPr anchor="b">
            <a:normAutofit/>
          </a:bodyPr>
          <a:lstStyle>
            <a:lvl1pPr>
              <a:defRPr sz="5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924F7AB-0386-4C0B-B9B7-D8E785EBF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3441" y="1700048"/>
            <a:ext cx="4572000" cy="457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31B2CC-46D6-41EE-AB20-C8DC7BA214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4572000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7CCC8-FE73-4ABC-8D86-F3BFA8F6A10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 hidden="1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8BDE82E-2197-4E58-98F3-0223BAA9F8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696F-F8D9-451A-9677-E005032B6302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nk257/IRS-PM-2023-03-06-ISY5001-GRP-Two.AI-ChattyI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account/api-key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01B00E-6157-49BF-95B8-AFF5AAF3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Setting up </a:t>
            </a:r>
            <a:r>
              <a:rPr lang="en-US" sz="5000" dirty="0" err="1"/>
              <a:t>ChattyISS</a:t>
            </a:r>
            <a:r>
              <a:rPr lang="en-US" sz="5000" dirty="0"/>
              <a:t> 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D2C7A3B-E3BF-4ECB-AD6A-D5AB2501268E}"/>
              </a:ext>
            </a:extLst>
          </p:cNvPr>
          <p:cNvSpPr txBox="1">
            <a:spLocks/>
          </p:cNvSpPr>
          <p:nvPr/>
        </p:nvSpPr>
        <p:spPr>
          <a:xfrm>
            <a:off x="445995" y="4446270"/>
            <a:ext cx="5334000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Lee Kah Wai</a:t>
            </a:r>
          </a:p>
        </p:txBody>
      </p:sp>
      <p:pic>
        <p:nvPicPr>
          <p:cNvPr id="3" name="Picture 2" descr="A logo of a cat&#10;&#10;Description automatically generated">
            <a:extLst>
              <a:ext uri="{FF2B5EF4-FFF2-40B4-BE49-F238E27FC236}">
                <a16:creationId xmlns:a16="http://schemas.microsoft.com/office/drawing/2014/main" id="{CE3D3C4B-8B4F-F08F-7D51-BB63B930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538607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5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4793-4D61-9C05-237A-87336CA8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Crontask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3AD79-93B3-2DD1-903D-468C1B62035C}"/>
              </a:ext>
            </a:extLst>
          </p:cNvPr>
          <p:cNvSpPr txBox="1"/>
          <p:nvPr/>
        </p:nvSpPr>
        <p:spPr>
          <a:xfrm>
            <a:off x="413003" y="1415142"/>
            <a:ext cx="11039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First, the pdf folders are supposed to reside in the following folder. </a:t>
            </a:r>
          </a:p>
          <a:p>
            <a:r>
              <a:rPr lang="en-SG" sz="2800" dirty="0"/>
              <a:t>	backend\endpoint\pdf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E8B96-89C5-C685-FB68-ED4EBEF30496}"/>
              </a:ext>
            </a:extLst>
          </p:cNvPr>
          <p:cNvSpPr txBox="1"/>
          <p:nvPr/>
        </p:nvSpPr>
        <p:spPr>
          <a:xfrm>
            <a:off x="413003" y="2492828"/>
            <a:ext cx="11039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All key PDF data with tabular information to be stored in: </a:t>
            </a:r>
          </a:p>
          <a:p>
            <a:r>
              <a:rPr lang="en-SG" sz="2800" dirty="0"/>
              <a:t>	backend\endpoint\pdf\Timetable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EBDAA-8111-4EE8-18E3-B83866FE2BA7}"/>
              </a:ext>
            </a:extLst>
          </p:cNvPr>
          <p:cNvSpPr txBox="1"/>
          <p:nvPr/>
        </p:nvSpPr>
        <p:spPr>
          <a:xfrm>
            <a:off x="413002" y="3820885"/>
            <a:ext cx="11039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Navigate to </a:t>
            </a:r>
            <a:r>
              <a:rPr lang="en-US" sz="2800" dirty="0"/>
              <a:t>backend\endpoint\</a:t>
            </a:r>
            <a:r>
              <a:rPr lang="en-US" sz="2800" dirty="0" err="1"/>
              <a:t>NUS_ISS_chatbot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Edit ingestion.py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Uncomment and comment the model to be generated. For simplicity, we suggest the GPT3.5 model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7124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37AD-1EF6-8740-0EF6-CADBDF9E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CronTask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07964-26D5-187C-1D0F-E19593C66802}"/>
              </a:ext>
            </a:extLst>
          </p:cNvPr>
          <p:cNvSpPr txBox="1"/>
          <p:nvPr/>
        </p:nvSpPr>
        <p:spPr>
          <a:xfrm>
            <a:off x="413003" y="1415142"/>
            <a:ext cx="11039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Backup and remove the following folders to verify that the files are regenerated.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Create a backup folder in backend\endpoint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Move the following folders into the backup folder</a:t>
            </a:r>
          </a:p>
          <a:p>
            <a:pPr marL="914400" lvl="1" indent="-457200">
              <a:buFontTx/>
              <a:buChar char="-"/>
            </a:pPr>
            <a:r>
              <a:rPr lang="en-SG" sz="2800" dirty="0"/>
              <a:t>Images</a:t>
            </a:r>
          </a:p>
          <a:p>
            <a:pPr marL="914400" lvl="1" indent="-457200">
              <a:buFontTx/>
              <a:buChar char="-"/>
            </a:pPr>
            <a:r>
              <a:rPr lang="en-SG" sz="2800" dirty="0" err="1"/>
              <a:t>NUS_ISS_chatbot</a:t>
            </a:r>
            <a:r>
              <a:rPr lang="en-SG" sz="2800" dirty="0"/>
              <a:t>\gpt3.5_model</a:t>
            </a:r>
          </a:p>
          <a:p>
            <a:pPr marL="914400" lvl="1" indent="-457200">
              <a:buFontTx/>
              <a:buChar char="-"/>
            </a:pPr>
            <a:r>
              <a:rPr lang="en-SG" sz="2800" dirty="0" err="1"/>
              <a:t>NUS_ISS_chatbot</a:t>
            </a:r>
            <a:r>
              <a:rPr lang="en-SG" sz="2800" dirty="0"/>
              <a:t>\gpt3.5_small_model</a:t>
            </a:r>
          </a:p>
          <a:p>
            <a:pPr marL="914400" lvl="1" indent="-457200">
              <a:buFontTx/>
              <a:buChar char="-"/>
            </a:pPr>
            <a:r>
              <a:rPr lang="en-SG" sz="2800" dirty="0" err="1"/>
              <a:t>NUS_ISS_chatbot</a:t>
            </a:r>
            <a:r>
              <a:rPr lang="en-SG" sz="2800" dirty="0"/>
              <a:t>\gpt4_model</a:t>
            </a:r>
            <a:br>
              <a:rPr lang="en-SG" sz="2800" dirty="0"/>
            </a:b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34857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1157-9F9E-38C4-FE21-F665E287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CronTask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F4B03-AB76-1B5F-9662-67DC5FFCCA78}"/>
              </a:ext>
            </a:extLst>
          </p:cNvPr>
          <p:cNvSpPr txBox="1"/>
          <p:nvPr/>
        </p:nvSpPr>
        <p:spPr>
          <a:xfrm>
            <a:off x="217059" y="1567542"/>
            <a:ext cx="110394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In backend\endpoint folder, execute crontask.sh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This will take a while. </a:t>
            </a:r>
          </a:p>
          <a:p>
            <a:pPr lvl="1"/>
            <a:r>
              <a:rPr lang="en-SG" sz="2800" dirty="0"/>
              <a:t>~ 20mins for Tesseract generation of images</a:t>
            </a:r>
          </a:p>
          <a:p>
            <a:pPr lvl="1"/>
            <a:r>
              <a:rPr lang="en-SG" sz="2800" dirty="0"/>
              <a:t>~ 6mins for OpenAI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Go for toilet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1CF64-D470-26AC-1AE9-10FCF7C16028}"/>
              </a:ext>
            </a:extLst>
          </p:cNvPr>
          <p:cNvSpPr txBox="1"/>
          <p:nvPr/>
        </p:nvSpPr>
        <p:spPr>
          <a:xfrm>
            <a:off x="521208" y="4378243"/>
            <a:ext cx="11039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Verify that the following tables are regenerated.</a:t>
            </a:r>
          </a:p>
          <a:p>
            <a:pPr marL="914400" lvl="1" indent="-457200">
              <a:buFontTx/>
              <a:buChar char="-"/>
            </a:pPr>
            <a:r>
              <a:rPr lang="en-SG" sz="1600" dirty="0"/>
              <a:t>Images</a:t>
            </a:r>
          </a:p>
          <a:p>
            <a:pPr marL="914400" lvl="1" indent="-457200">
              <a:buFontTx/>
              <a:buChar char="-"/>
            </a:pPr>
            <a:r>
              <a:rPr lang="en-SG" sz="1600" dirty="0" err="1"/>
              <a:t>NUS_ISS_chatbot</a:t>
            </a:r>
            <a:r>
              <a:rPr lang="en-SG" sz="1600" dirty="0"/>
              <a:t>\gpt3.5_model</a:t>
            </a:r>
          </a:p>
          <a:p>
            <a:pPr marL="914400" lvl="1" indent="-457200">
              <a:buFontTx/>
              <a:buChar char="-"/>
            </a:pPr>
            <a:r>
              <a:rPr lang="en-SG" sz="1600" dirty="0" err="1"/>
              <a:t>NUS_ISS_chatbot</a:t>
            </a:r>
            <a:r>
              <a:rPr lang="en-SG" sz="1600" dirty="0"/>
              <a:t>\gpt3.5_small_model</a:t>
            </a:r>
          </a:p>
          <a:p>
            <a:pPr marL="914400" lvl="1" indent="-457200">
              <a:buFontTx/>
              <a:buChar char="-"/>
            </a:pPr>
            <a:r>
              <a:rPr lang="en-SG" sz="1600" dirty="0" err="1"/>
              <a:t>NUS_ISS_chatbot</a:t>
            </a:r>
            <a:r>
              <a:rPr lang="en-SG" sz="1600" dirty="0"/>
              <a:t>\gpt4_model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Test out OpenAI with the updated model. Verify that it still works. </a:t>
            </a:r>
          </a:p>
        </p:txBody>
      </p:sp>
    </p:spTree>
    <p:extLst>
      <p:ext uri="{BB962C8B-B14F-4D97-AF65-F5344CB8AC3E}">
        <p14:creationId xmlns:p14="http://schemas.microsoft.com/office/powerpoint/2010/main" val="268963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8294-0055-8494-AA2C-CD70A6F5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Removing key from OpenAI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AD052-9098-D20B-2FC8-1EC3129AB26D}"/>
              </a:ext>
            </a:extLst>
          </p:cNvPr>
          <p:cNvSpPr txBox="1"/>
          <p:nvPr/>
        </p:nvSpPr>
        <p:spPr>
          <a:xfrm>
            <a:off x="413003" y="1415142"/>
            <a:ext cx="11039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Trainer shall remove the key within OpenAI platform. </a:t>
            </a:r>
            <a:br>
              <a:rPr lang="en-SG" sz="2800" dirty="0"/>
            </a:br>
            <a:r>
              <a:rPr lang="en-SG" sz="2800" dirty="0"/>
              <a:t>It shall not be able to be used </a:t>
            </a:r>
            <a:r>
              <a:rPr lang="en-SG" sz="2800"/>
              <a:t>after this. </a:t>
            </a:r>
            <a:br>
              <a:rPr lang="en-SG" sz="2800" dirty="0"/>
            </a:b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51413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45E2-517D-09A4-AC80-B1EF49AE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A1712-E827-58D0-2F7D-A3EDC6E46C02}"/>
              </a:ext>
            </a:extLst>
          </p:cNvPr>
          <p:cNvSpPr txBox="1"/>
          <p:nvPr/>
        </p:nvSpPr>
        <p:spPr>
          <a:xfrm>
            <a:off x="521207" y="1393371"/>
            <a:ext cx="110394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Brief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Migration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Verify </a:t>
            </a:r>
            <a:r>
              <a:rPr lang="en-SG" sz="2800" dirty="0" err="1"/>
              <a:t>crontask</a:t>
            </a:r>
            <a:r>
              <a:rPr lang="en-SG" sz="2800" dirty="0"/>
              <a:t> working</a:t>
            </a:r>
          </a:p>
          <a:p>
            <a:r>
              <a:rPr lang="en-SG" sz="2800" dirty="0"/>
              <a:t>	- 	Ensure that nightly update could generate </a:t>
            </a:r>
          </a:p>
          <a:p>
            <a:r>
              <a:rPr lang="en-SG" sz="2800" dirty="0"/>
              <a:t>		updated contents.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Remove </a:t>
            </a:r>
            <a:r>
              <a:rPr lang="en-SG" sz="2800" dirty="0" err="1"/>
              <a:t>ChattyISS</a:t>
            </a:r>
            <a:r>
              <a:rPr lang="en-SG" sz="2800" dirty="0"/>
              <a:t> </a:t>
            </a:r>
            <a:r>
              <a:rPr lang="en-SG" sz="2800" dirty="0" err="1"/>
              <a:t>OpenAPI</a:t>
            </a:r>
            <a:r>
              <a:rPr lang="en-SG" sz="2800" dirty="0"/>
              <a:t> keys from code</a:t>
            </a:r>
          </a:p>
        </p:txBody>
      </p:sp>
    </p:spTree>
    <p:extLst>
      <p:ext uri="{BB962C8B-B14F-4D97-AF65-F5344CB8AC3E}">
        <p14:creationId xmlns:p14="http://schemas.microsoft.com/office/powerpoint/2010/main" val="55301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dirty="0">
                <a:latin typeface="+mn-lt"/>
                <a:cs typeface="Segoe UI Light" panose="020B0502040204020203" pitchFamily="34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2B80B-B1B8-CD94-84B3-0FEB64AB756A}"/>
              </a:ext>
            </a:extLst>
          </p:cNvPr>
          <p:cNvSpPr txBox="1"/>
          <p:nvPr/>
        </p:nvSpPr>
        <p:spPr>
          <a:xfrm>
            <a:off x="521207" y="1393371"/>
            <a:ext cx="11039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 err="1"/>
              <a:t>LangChain</a:t>
            </a:r>
            <a:endParaRPr lang="en-SG" sz="2800" dirty="0"/>
          </a:p>
          <a:p>
            <a:pPr marL="457200" indent="-457200">
              <a:buFontTx/>
              <a:buChar char="-"/>
            </a:pPr>
            <a:r>
              <a:rPr lang="en-SG" sz="2800" dirty="0"/>
              <a:t>Insert additional data (external) into existing large language model</a:t>
            </a:r>
          </a:p>
          <a:p>
            <a:pPr marL="457200" indent="-457200">
              <a:buFontTx/>
              <a:buChar char="-"/>
            </a:pPr>
            <a:r>
              <a:rPr lang="en-SG" sz="2800" dirty="0"/>
              <a:t>How it works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84C9DE-AF65-9407-CFF8-1AFC1AECCE6A}"/>
              </a:ext>
            </a:extLst>
          </p:cNvPr>
          <p:cNvGrpSpPr/>
          <p:nvPr/>
        </p:nvGrpSpPr>
        <p:grpSpPr>
          <a:xfrm>
            <a:off x="1061356" y="2942087"/>
            <a:ext cx="4446815" cy="1727875"/>
            <a:chOff x="1649185" y="2887614"/>
            <a:chExt cx="4446815" cy="1727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C637A2-8BEE-767D-0F6B-38DC70B22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4505" y="3809995"/>
              <a:ext cx="15" cy="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7CE2EC-787B-17F5-EBBF-D4A5CA400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9185" y="3260267"/>
              <a:ext cx="2443843" cy="13552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BB8CF61-8E65-0065-9653-2B6758B5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4509" y="3809996"/>
              <a:ext cx="8" cy="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6DA77DB-35C6-B552-018E-2C58C29E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6595" y="3260267"/>
              <a:ext cx="1699405" cy="13552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D9826B-960E-8757-B4E4-7934FC25289A}"/>
                </a:ext>
              </a:extLst>
            </p:cNvPr>
            <p:cNvSpPr txBox="1"/>
            <p:nvPr/>
          </p:nvSpPr>
          <p:spPr>
            <a:xfrm>
              <a:off x="4585667" y="2887614"/>
              <a:ext cx="132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vectorstore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7419AB2-43B4-4B4B-2CA8-B0F1142C1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199" y="2778366"/>
            <a:ext cx="6760029" cy="40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Setting up</a:t>
            </a:r>
            <a:endParaRPr lang="en-US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1E0B3-D353-049D-6F21-E94ACD213009}"/>
              </a:ext>
            </a:extLst>
          </p:cNvPr>
          <p:cNvSpPr txBox="1"/>
          <p:nvPr/>
        </p:nvSpPr>
        <p:spPr>
          <a:xfrm>
            <a:off x="521207" y="1393371"/>
            <a:ext cx="11039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System Requirements:</a:t>
            </a:r>
          </a:p>
          <a:p>
            <a:pPr marL="457200" indent="-457200">
              <a:buFontTx/>
              <a:buChar char="-"/>
            </a:pPr>
            <a:r>
              <a:rPr lang="en-SG" sz="2800" dirty="0"/>
              <a:t>Windows PC with WSL support with Ubuntu OR </a:t>
            </a:r>
          </a:p>
          <a:p>
            <a:pPr marL="457200" indent="-457200">
              <a:buFontTx/>
              <a:buChar char="-"/>
            </a:pPr>
            <a:r>
              <a:rPr lang="en-SG" sz="2800" dirty="0"/>
              <a:t>Debian based OS (e.g. Ubuntu)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D73B5-9EE3-5CDC-1272-B18B1CA5E1D3}"/>
              </a:ext>
            </a:extLst>
          </p:cNvPr>
          <p:cNvSpPr txBox="1"/>
          <p:nvPr/>
        </p:nvSpPr>
        <p:spPr>
          <a:xfrm>
            <a:off x="576289" y="3167742"/>
            <a:ext cx="11039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Check out code from </a:t>
            </a:r>
            <a:r>
              <a:rPr lang="en-SG" sz="2800" dirty="0" err="1"/>
              <a:t>Github</a:t>
            </a:r>
            <a:endParaRPr lang="en-SG" sz="2800" dirty="0"/>
          </a:p>
          <a:p>
            <a:pPr marL="457200" indent="-457200">
              <a:buFontTx/>
              <a:buChar char="-"/>
            </a:pPr>
            <a:r>
              <a:rPr lang="en-SG" sz="2800" dirty="0">
                <a:hlinkClick r:id="rId2"/>
              </a:rPr>
              <a:t>sink257/IRS-PM-2023-03-06-ISY5001-GRP-Two.AI-ChattyISS (github.com)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6419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DD17-5D2A-44D6-4B31-8FA18F9C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48943-390C-F875-F659-A12471461056}"/>
              </a:ext>
            </a:extLst>
          </p:cNvPr>
          <p:cNvSpPr txBox="1"/>
          <p:nvPr/>
        </p:nvSpPr>
        <p:spPr>
          <a:xfrm>
            <a:off x="304146" y="1012954"/>
            <a:ext cx="110394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Update OpenAI key into the following files: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>
                <a:highlight>
                  <a:srgbClr val="00FF00"/>
                </a:highlight>
              </a:rPr>
              <a:t>chatbot.py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>
                <a:highlight>
                  <a:srgbClr val="00FF00"/>
                </a:highlight>
              </a:rPr>
              <a:t>chatbot_gpt4.py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>
                <a:highlight>
                  <a:srgbClr val="00FF00"/>
                </a:highlight>
              </a:rPr>
              <a:t>imagebot.py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>
                <a:highlight>
                  <a:srgbClr val="00FF00"/>
                </a:highlight>
              </a:rPr>
              <a:t>ingestion.py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>
                <a:highlight>
                  <a:srgbClr val="00FF00"/>
                </a:highlight>
              </a:rPr>
              <a:t>understandingimages_llama.py</a:t>
            </a:r>
          </a:p>
          <a:p>
            <a:pPr lvl="1"/>
            <a:r>
              <a:rPr lang="en-SG" sz="2800" dirty="0"/>
              <a:t>They could be found in the following path </a:t>
            </a:r>
            <a:br>
              <a:rPr lang="en-SG" sz="2800" dirty="0"/>
            </a:br>
            <a:r>
              <a:rPr lang="en-SG" sz="2800" dirty="0"/>
              <a:t>“</a:t>
            </a:r>
            <a:r>
              <a:rPr lang="en-SG" sz="2800" dirty="0" err="1"/>
              <a:t>SystemCode</a:t>
            </a:r>
            <a:r>
              <a:rPr lang="en-SG" sz="2800" dirty="0"/>
              <a:t>\backend\endpoint\</a:t>
            </a:r>
            <a:r>
              <a:rPr lang="en-SG" sz="2800" dirty="0" err="1"/>
              <a:t>NUS_ISS_chatbot</a:t>
            </a:r>
            <a:r>
              <a:rPr lang="en-SG" sz="2800" dirty="0"/>
              <a:t>”</a:t>
            </a:r>
          </a:p>
          <a:p>
            <a:pPr lvl="1"/>
            <a:endParaRPr lang="en-SG" sz="2800" dirty="0"/>
          </a:p>
          <a:p>
            <a:pPr lvl="1"/>
            <a:r>
              <a:rPr lang="en-SG" sz="2800" dirty="0"/>
              <a:t>The trainer shall help to insert the OpenAI key during the training.</a:t>
            </a:r>
          </a:p>
          <a:p>
            <a:pPr lvl="1"/>
            <a:r>
              <a:rPr lang="en-SG" sz="2800" dirty="0">
                <a:hlinkClick r:id="rId2"/>
              </a:rPr>
              <a:t>API keys - OpenAI API</a:t>
            </a:r>
            <a:r>
              <a:rPr lang="en-SG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D2E48-FF6E-4311-4783-AB01FC84132A}"/>
              </a:ext>
            </a:extLst>
          </p:cNvPr>
          <p:cNvSpPr txBox="1"/>
          <p:nvPr/>
        </p:nvSpPr>
        <p:spPr>
          <a:xfrm>
            <a:off x="304146" y="5854390"/>
            <a:ext cx="11039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Terminate Azure service. Ensure that no one can use Telegram app on </a:t>
            </a:r>
            <a:r>
              <a:rPr lang="en-SG" sz="2800" dirty="0" err="1"/>
              <a:t>ChattyISS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77274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6D1D-A47F-7E1B-B1FF-0F824011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FA2B-FE2A-56B6-0313-F581D68EB043}"/>
              </a:ext>
            </a:extLst>
          </p:cNvPr>
          <p:cNvSpPr txBox="1"/>
          <p:nvPr/>
        </p:nvSpPr>
        <p:spPr>
          <a:xfrm>
            <a:off x="521208" y="1611085"/>
            <a:ext cx="1103942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The code is now ready, but we still need to download the necessary python and </a:t>
            </a:r>
            <a:r>
              <a:rPr lang="en-SG" sz="2800" dirty="0" err="1"/>
              <a:t>linux</a:t>
            </a:r>
            <a:r>
              <a:rPr lang="en-SG" sz="2800" dirty="0"/>
              <a:t> plugins at the backend.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While still in </a:t>
            </a:r>
            <a:r>
              <a:rPr lang="en-SG" sz="2800" dirty="0" err="1"/>
              <a:t>SystemCode</a:t>
            </a:r>
            <a:r>
              <a:rPr lang="en-SG" sz="2800" dirty="0"/>
              <a:t>\backend\Endpoint,</a:t>
            </a:r>
          </a:p>
          <a:p>
            <a:r>
              <a:rPr lang="en-SG" sz="2800" dirty="0"/>
              <a:t>	Execute the following commands:</a:t>
            </a:r>
          </a:p>
          <a:p>
            <a:pPr lvl="2"/>
            <a:r>
              <a:rPr lang="en-SG" dirty="0"/>
              <a:t>	</a:t>
            </a:r>
            <a:r>
              <a:rPr lang="en-SG" dirty="0" err="1"/>
              <a:t>sudo</a:t>
            </a:r>
            <a:r>
              <a:rPr lang="en-SG" dirty="0"/>
              <a:t> apt-get --assume-yes install tesseract-</a:t>
            </a:r>
            <a:r>
              <a:rPr lang="en-SG" dirty="0" err="1"/>
              <a:t>ocr</a:t>
            </a:r>
            <a:endParaRPr lang="en-SG" dirty="0"/>
          </a:p>
          <a:p>
            <a:pPr lvl="2"/>
            <a:r>
              <a:rPr lang="en-SG" dirty="0"/>
              <a:t>	</a:t>
            </a:r>
            <a:r>
              <a:rPr lang="en-SG" dirty="0" err="1"/>
              <a:t>sudo</a:t>
            </a:r>
            <a:r>
              <a:rPr lang="en-SG" dirty="0"/>
              <a:t> apt-get --assume-yes install </a:t>
            </a:r>
            <a:r>
              <a:rPr lang="en-SG" dirty="0" err="1"/>
              <a:t>libtesseract.dev</a:t>
            </a:r>
            <a:endParaRPr lang="en-SG" dirty="0"/>
          </a:p>
          <a:p>
            <a:pPr lvl="2"/>
            <a:r>
              <a:rPr lang="en-SG" dirty="0"/>
              <a:t>	</a:t>
            </a:r>
            <a:r>
              <a:rPr lang="en-SG" dirty="0" err="1"/>
              <a:t>sudo</a:t>
            </a:r>
            <a:r>
              <a:rPr lang="en-SG" dirty="0"/>
              <a:t> apt-get --assume-yes install </a:t>
            </a:r>
            <a:r>
              <a:rPr lang="en-SG" dirty="0" err="1"/>
              <a:t>poppler</a:t>
            </a:r>
            <a:r>
              <a:rPr lang="en-SG" dirty="0"/>
              <a:t>-utils</a:t>
            </a:r>
          </a:p>
          <a:p>
            <a:pPr lvl="2"/>
            <a:r>
              <a:rPr lang="en-SG" dirty="0"/>
              <a:t>	pip install -r requirements.txt</a:t>
            </a:r>
          </a:p>
          <a:p>
            <a:endParaRPr lang="en-S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23E22-92DD-A498-897F-B0A210AE1A08}"/>
              </a:ext>
            </a:extLst>
          </p:cNvPr>
          <p:cNvSpPr txBox="1"/>
          <p:nvPr/>
        </p:nvSpPr>
        <p:spPr>
          <a:xfrm>
            <a:off x="521207" y="4611231"/>
            <a:ext cx="110394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Now you can run the server:</a:t>
            </a:r>
          </a:p>
          <a:p>
            <a:r>
              <a:rPr lang="en-SG" sz="2800" dirty="0"/>
              <a:t>	python3 main2.py</a:t>
            </a:r>
            <a:br>
              <a:rPr lang="en-SG" sz="2800" dirty="0"/>
            </a:br>
            <a:r>
              <a:rPr lang="en-SG" sz="2800" dirty="0"/>
              <a:t>	Alternatively create a shell script to run the command with 	“</a:t>
            </a:r>
            <a:r>
              <a:rPr lang="en-SG" sz="2800" dirty="0" err="1"/>
              <a:t>nohup</a:t>
            </a:r>
            <a:r>
              <a:rPr lang="en-SG" sz="2800" dirty="0"/>
              <a:t>” (running on background)</a:t>
            </a:r>
          </a:p>
          <a:p>
            <a:r>
              <a:rPr lang="en-SG" sz="2800" dirty="0"/>
              <a:t>	This concludes the backend service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01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2113-835A-AFE1-CA28-BD900FCA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up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28EC4E-D8AC-D92C-B24D-4F7CF9FCA35A}"/>
              </a:ext>
            </a:extLst>
          </p:cNvPr>
          <p:cNvGrpSpPr/>
          <p:nvPr/>
        </p:nvGrpSpPr>
        <p:grpSpPr>
          <a:xfrm>
            <a:off x="576289" y="1321198"/>
            <a:ext cx="11039421" cy="3398603"/>
            <a:chOff x="576289" y="1321198"/>
            <a:chExt cx="11039421" cy="33986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AC0117-5BAE-116E-AD44-F632BF0E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0314" y="2005480"/>
              <a:ext cx="3886202" cy="234498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58420F-09E5-09E5-C8AD-FB104FD7B2B7}"/>
                </a:ext>
              </a:extLst>
            </p:cNvPr>
            <p:cNvSpPr txBox="1"/>
            <p:nvPr/>
          </p:nvSpPr>
          <p:spPr>
            <a:xfrm>
              <a:off x="576289" y="1321198"/>
              <a:ext cx="11039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2800" dirty="0"/>
                <a:t>Update on current status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4F7700-6FD4-1887-84BA-59BF51D04E64}"/>
                </a:ext>
              </a:extLst>
            </p:cNvPr>
            <p:cNvSpPr txBox="1"/>
            <p:nvPr/>
          </p:nvSpPr>
          <p:spPr>
            <a:xfrm>
              <a:off x="3048000" y="4350469"/>
              <a:ext cx="1271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completed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27416C-F418-47AF-5C53-C3857DBE40BA}"/>
              </a:ext>
            </a:extLst>
          </p:cNvPr>
          <p:cNvGrpSpPr/>
          <p:nvPr/>
        </p:nvGrpSpPr>
        <p:grpSpPr>
          <a:xfrm>
            <a:off x="6732813" y="2215780"/>
            <a:ext cx="4446815" cy="2184910"/>
            <a:chOff x="6732813" y="2215780"/>
            <a:chExt cx="4446815" cy="21849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7E6778-16B4-1497-7A46-6E52EE7A29BD}"/>
                </a:ext>
              </a:extLst>
            </p:cNvPr>
            <p:cNvGrpSpPr/>
            <p:nvPr/>
          </p:nvGrpSpPr>
          <p:grpSpPr>
            <a:xfrm>
              <a:off x="6732813" y="2215780"/>
              <a:ext cx="4446815" cy="1727875"/>
              <a:chOff x="1649185" y="2887614"/>
              <a:chExt cx="4446815" cy="172787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585623-9C50-43A6-8F5E-245BAC3D3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4505" y="3809995"/>
                <a:ext cx="15" cy="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53F5A6E-95B0-6DE6-2899-11616C2C83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9185" y="3260267"/>
                <a:ext cx="2443843" cy="135522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9BE164C-E95E-94B2-A2E0-903FE51B0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4509" y="3809996"/>
                <a:ext cx="8" cy="6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BEEC634-3FC9-21B4-0FCA-ACCDE684F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6595" y="3260267"/>
                <a:ext cx="1699405" cy="135522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7ECBD4-A971-ADA8-1C03-C86A586C2440}"/>
                  </a:ext>
                </a:extLst>
              </p:cNvPr>
              <p:cNvSpPr txBox="1"/>
              <p:nvPr/>
            </p:nvSpPr>
            <p:spPr>
              <a:xfrm>
                <a:off x="4585667" y="2887614"/>
                <a:ext cx="1321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vectorstore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9830A7-10A1-68B4-03C7-8576C7DC0E1E}"/>
                </a:ext>
              </a:extLst>
            </p:cNvPr>
            <p:cNvSpPr txBox="1"/>
            <p:nvPr/>
          </p:nvSpPr>
          <p:spPr>
            <a:xfrm>
              <a:off x="8309239" y="4031358"/>
              <a:ext cx="1734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Haven’t update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278E13E-1A0B-9B60-F3F9-AFA81AB86A8B}"/>
              </a:ext>
            </a:extLst>
          </p:cNvPr>
          <p:cNvSpPr txBox="1"/>
          <p:nvPr/>
        </p:nvSpPr>
        <p:spPr>
          <a:xfrm>
            <a:off x="521208" y="5053482"/>
            <a:ext cx="11039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Installing the frontend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Creating the telegram application</a:t>
            </a:r>
          </a:p>
        </p:txBody>
      </p:sp>
    </p:spTree>
    <p:extLst>
      <p:ext uri="{BB962C8B-B14F-4D97-AF65-F5344CB8AC3E}">
        <p14:creationId xmlns:p14="http://schemas.microsoft.com/office/powerpoint/2010/main" val="11620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444-4179-5E55-4391-1761AB32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3D7BA-757D-8DD2-3339-FC8F8C9E65CA}"/>
              </a:ext>
            </a:extLst>
          </p:cNvPr>
          <p:cNvSpPr txBox="1"/>
          <p:nvPr/>
        </p:nvSpPr>
        <p:spPr>
          <a:xfrm>
            <a:off x="521207" y="1393371"/>
            <a:ext cx="11039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Navigate to </a:t>
            </a:r>
            <a:r>
              <a:rPr lang="en-SG" sz="2800" dirty="0" err="1"/>
              <a:t>SystemCode</a:t>
            </a:r>
            <a:r>
              <a:rPr lang="en-SG" sz="2800" dirty="0"/>
              <a:t>\frontend\telegram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Install the following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pip install -r requirements.txt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Run the shell script runserver.sh</a:t>
            </a:r>
            <a:endParaRPr lang="en-SG" dirty="0"/>
          </a:p>
          <a:p>
            <a:pPr lvl="1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E0D1B-E148-2E9F-57D2-4F34B7339368}"/>
              </a:ext>
            </a:extLst>
          </p:cNvPr>
          <p:cNvSpPr txBox="1"/>
          <p:nvPr/>
        </p:nvSpPr>
        <p:spPr>
          <a:xfrm>
            <a:off x="576289" y="3233056"/>
            <a:ext cx="110394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Verify at this juncture that telegram services had been resumed. </a:t>
            </a: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4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DC27-E961-0EEF-1652-D1F6B724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9033B-D525-8715-EB4A-A078FBD5BEE2}"/>
              </a:ext>
            </a:extLst>
          </p:cNvPr>
          <p:cNvSpPr txBox="1"/>
          <p:nvPr/>
        </p:nvSpPr>
        <p:spPr>
          <a:xfrm>
            <a:off x="413003" y="1415142"/>
            <a:ext cx="1103942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Optional (Setting up the website)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No installation is required, just run the script “runserver.sh”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If telegram works but not the website. It could be due to CORS issue</a:t>
            </a:r>
          </a:p>
          <a:p>
            <a:endParaRPr lang="en-SG" dirty="0"/>
          </a:p>
          <a:p>
            <a:pPr lvl="1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1D3A8-D771-D097-B2DD-1A44C7BB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502" y="3967107"/>
            <a:ext cx="6448425" cy="2505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2E9AFD-71A8-D1AF-814E-2ACF0A20DE15}"/>
              </a:ext>
            </a:extLst>
          </p:cNvPr>
          <p:cNvSpPr txBox="1"/>
          <p:nvPr/>
        </p:nvSpPr>
        <p:spPr>
          <a:xfrm>
            <a:off x="413003" y="3429000"/>
            <a:ext cx="110394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In main2.py remove or add the CORS segment accordingly</a:t>
            </a: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299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WelcomeDoc">
  <a:themeElements>
    <a:clrScheme name="Prese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06339_Speaker Coach_win32_v3.potx" id="{A08F8CA7-1EDE-415A-BDA8-61B8B1BA231B}" vid="{0667CAC2-F6EC-40A1-B0B6-DE6E40F4B4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Speaker Coach tutorial</Template>
  <TotalTime>213</TotalTime>
  <Words>635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WelcomeDoc</vt:lpstr>
      <vt:lpstr>Setting up ChattyISS </vt:lpstr>
      <vt:lpstr>Agenda</vt:lpstr>
      <vt:lpstr>Overview</vt:lpstr>
      <vt:lpstr>Setting up</vt:lpstr>
      <vt:lpstr>Setting up</vt:lpstr>
      <vt:lpstr>Setting up</vt:lpstr>
      <vt:lpstr>Setting up</vt:lpstr>
      <vt:lpstr>Setting up</vt:lpstr>
      <vt:lpstr>Setting up</vt:lpstr>
      <vt:lpstr>Crontask</vt:lpstr>
      <vt:lpstr>CronTask</vt:lpstr>
      <vt:lpstr>CronTask</vt:lpstr>
      <vt:lpstr>Removing key from OpenAI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ChattyISS</dc:title>
  <dc:creator>Lee Kah Wai</dc:creator>
  <cp:lastModifiedBy>Lee Kah Wai</cp:lastModifiedBy>
  <cp:revision>14</cp:revision>
  <dcterms:created xsi:type="dcterms:W3CDTF">2023-07-07T13:42:23Z</dcterms:created>
  <dcterms:modified xsi:type="dcterms:W3CDTF">2023-07-08T03:53:20Z</dcterms:modified>
</cp:coreProperties>
</file>