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7"/>
  </p:notesMasterIdLst>
  <p:sldIdLst>
    <p:sldId id="285" r:id="rId3"/>
    <p:sldId id="259" r:id="rId4"/>
    <p:sldId id="287" r:id="rId5"/>
    <p:sldId id="286" r:id="rId6"/>
    <p:sldId id="263" r:id="rId7"/>
    <p:sldId id="282" r:id="rId8"/>
    <p:sldId id="310" r:id="rId9"/>
    <p:sldId id="300" r:id="rId10"/>
    <p:sldId id="295" r:id="rId11"/>
    <p:sldId id="296" r:id="rId12"/>
    <p:sldId id="297" r:id="rId13"/>
    <p:sldId id="298" r:id="rId14"/>
    <p:sldId id="299" r:id="rId15"/>
    <p:sldId id="301" r:id="rId16"/>
    <p:sldId id="302" r:id="rId17"/>
    <p:sldId id="303" r:id="rId18"/>
    <p:sldId id="304" r:id="rId19"/>
    <p:sldId id="305" r:id="rId20"/>
    <p:sldId id="306" r:id="rId21"/>
    <p:sldId id="307" r:id="rId22"/>
    <p:sldId id="308" r:id="rId23"/>
    <p:sldId id="311" r:id="rId24"/>
    <p:sldId id="309" r:id="rId25"/>
    <p:sldId id="266" r:id="rId26"/>
    <p:sldId id="288" r:id="rId27"/>
    <p:sldId id="283" r:id="rId28"/>
    <p:sldId id="284" r:id="rId29"/>
    <p:sldId id="262" r:id="rId30"/>
    <p:sldId id="277" r:id="rId31"/>
    <p:sldId id="278" r:id="rId32"/>
    <p:sldId id="280" r:id="rId33"/>
    <p:sldId id="289" r:id="rId34"/>
    <p:sldId id="290" r:id="rId35"/>
    <p:sldId id="294" r:id="rId36"/>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581"/>
    <a:srgbClr val="83F868"/>
    <a:srgbClr val="C303C3"/>
    <a:srgbClr val="2D72B1"/>
    <a:srgbClr val="73A9DB"/>
    <a:srgbClr val="1F4F7B"/>
    <a:srgbClr val="94BEE4"/>
    <a:srgbClr val="1D1A9E"/>
    <a:srgbClr val="003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6" autoAdjust="0"/>
    <p:restoredTop sz="94335" autoAdjust="0"/>
  </p:normalViewPr>
  <p:slideViewPr>
    <p:cSldViewPr snapToGrid="0">
      <p:cViewPr>
        <p:scale>
          <a:sx n="70" d="100"/>
          <a:sy n="70" d="100"/>
        </p:scale>
        <p:origin x="159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1311A-6BC5-47A8-8451-34932F1F09EC}" type="datetimeFigureOut">
              <a:rPr lang="en-US" smtClean="0"/>
              <a:t>4/13/2019</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6C6-A9D5-4DE4-84AE-ADB7EC6FE697}" type="slidenum">
              <a:rPr lang="en-US" smtClean="0"/>
              <a:t>‹#›</a:t>
            </a:fld>
            <a:endParaRPr lang="en-US"/>
          </a:p>
        </p:txBody>
      </p:sp>
    </p:spTree>
    <p:extLst>
      <p:ext uri="{BB962C8B-B14F-4D97-AF65-F5344CB8AC3E}">
        <p14:creationId xmlns:p14="http://schemas.microsoft.com/office/powerpoint/2010/main" val="212847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r>
              <a:rPr lang="en-US" dirty="0"/>
              <a:t>One in four young Singaporeans show signs of depression. IMH treated 600 youths between 20 to 29-years-old last year alone.</a:t>
            </a:r>
          </a:p>
          <a:p>
            <a:r>
              <a:rPr lang="en-US" dirty="0"/>
              <a:t>And one out of four people admitted to suffering from multiple symptoms of depression in a recent survey of youths aged 18 to 25. The study was conducted by students from Wee Kim Wee School of Communication and Information in NTU.</a:t>
            </a:r>
          </a:p>
          <a:p>
            <a:r>
              <a:rPr lang="en-US" dirty="0"/>
              <a:t>We know that depression may lead to suicide. But other times, its sufferers become less productive and are more at risk for other diseases.</a:t>
            </a:r>
          </a:p>
          <a:p>
            <a:r>
              <a:rPr lang="en-US" dirty="0"/>
              <a:t>The latest statistics on depression don’t paint a pretty picture of progress but it shows that the condition is more common than we think. Yet the stigma surrounding it walls off the victim who often suffers in silence.</a:t>
            </a:r>
          </a:p>
          <a:p>
            <a:r>
              <a:rPr lang="en-US" dirty="0"/>
              <a:t>We need to seek out those who need help, and help them early. However, the challenge is that we do not have enough practitioners to do that.</a:t>
            </a:r>
          </a:p>
          <a:p>
            <a:r>
              <a:rPr lang="en-US" dirty="0"/>
              <a:t>One way to tackle this problem is to adopt a pro-active approach to seek out those who need professional assistance. The objective of this project serves to do just that with the help of Artificial Intelligence. With AI, we could apply some techniques like Certainty Factor, Decision Tree, and Inference Diagram to automate the screening of candidates. The screening is done at three levels:</a:t>
            </a:r>
          </a:p>
          <a:p>
            <a:pPr marL="514350" indent="-514350">
              <a:buAutoNum type="arabicParenR"/>
            </a:pPr>
            <a:r>
              <a:rPr lang="en-US" dirty="0"/>
              <a:t>Identifying the high risk group – Risk Profiling</a:t>
            </a:r>
          </a:p>
          <a:p>
            <a:pPr marL="514350" indent="-514350">
              <a:buAutoNum type="arabicParenR"/>
            </a:pPr>
            <a:r>
              <a:rPr lang="en-US" dirty="0"/>
              <a:t>Doing a 2-question survey (PHQ2)</a:t>
            </a:r>
          </a:p>
          <a:p>
            <a:pPr marL="514350" indent="-514350">
              <a:buAutoNum type="arabicParenR"/>
            </a:pPr>
            <a:r>
              <a:rPr lang="en-US" dirty="0"/>
              <a:t>Doing a 7-question survey (PHQ9)</a:t>
            </a:r>
          </a:p>
          <a:p>
            <a:r>
              <a:rPr lang="en-US" dirty="0"/>
              <a:t>Level #1 can be applied to any organization, be it a school, a workplace, or even just targeting a segment of people.</a:t>
            </a:r>
          </a:p>
          <a:p>
            <a:r>
              <a:rPr lang="en-US" dirty="0"/>
              <a:t>Once level #1 is done, those identified candidates can proceed to Level #2 and level #3 in a survey setting so that we can ascertain whether the candidate would likely be suffering from depression, and then recommending the next steps.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4053E-467E-47F0-96FA-3042AD6D06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6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90E82-4155-4BB6-AA63-4855E05D2E1B}" type="datetime1">
              <a:rPr lang="en-SG" smtClean="0"/>
              <a:t>13/4/2019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0427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65BCB-81B7-48F2-BAE2-B3B4793E6CD0}" type="datetime1">
              <a:rPr lang="en-SG" smtClean="0"/>
              <a:t>13/4/2019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6319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9708F-D1D5-4E88-9D05-F8A83188D375}" type="datetime1">
              <a:rPr lang="en-SG" smtClean="0"/>
              <a:t>13/4/2019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41130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A807C-E905-4A3C-975C-5AB9686CCD64}" type="datetime1">
              <a:rPr lang="en-SG" smtClean="0"/>
              <a:t>13/4/2019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55052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CEFD4-D85B-471D-82D9-F7D8FB1B5B5E}" type="datetime1">
              <a:rPr lang="en-SG" smtClean="0"/>
              <a:t>13/4/2019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50794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7E656D-291B-4B55-B5FC-191F8522917E}" type="datetime1">
              <a:rPr lang="en-SG" smtClean="0"/>
              <a:t>13/4/2019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755697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DA94C-4C7C-4B32-A45A-4E00AAD6606B}" type="datetime1">
              <a:rPr lang="en-SG" smtClean="0"/>
              <a:t>13/4/2019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74613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E3880-AE8D-4DB9-A198-DBC7E4451445}" type="datetime1">
              <a:rPr lang="en-SG" smtClean="0"/>
              <a:t>13/4/2019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87469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A15A3-1890-4241-962A-010EB8120493}" type="datetime1">
              <a:rPr lang="en-SG" smtClean="0"/>
              <a:t>13/4/2019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400440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D8EEE-BAF0-4201-811E-DC9F1FFC1FFD}" type="datetime1">
              <a:rPr lang="en-SG" smtClean="0"/>
              <a:t>13/4/2019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418758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9FA0013-F8F8-42D7-8934-D1C8E4075AAC}" type="datetime1">
              <a:rPr lang="en-SG" smtClean="0"/>
              <a:t>13/4/2019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95731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E08FF-6AF4-4CD3-AF46-62F25A2B30CF}" type="datetime1">
              <a:rPr lang="en-SG" smtClean="0"/>
              <a:t>13/4/2019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30254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CCE0A2C-4A0D-4F3C-B8FD-F4C6555188F6}" type="datetime1">
              <a:rPr lang="en-SG" smtClean="0"/>
              <a:t>13/4/2019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244393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6704F-BB9C-4C11-8289-3D6D7611D107}" type="datetime1">
              <a:rPr lang="en-SG" smtClean="0"/>
              <a:t>13/4/2019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07058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E3C86-0164-460B-AE4C-FE3BBA1844B9}" type="datetime1">
              <a:rPr lang="en-SG" smtClean="0"/>
              <a:t>13/4/2019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32980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199BBC-EA71-46FB-8648-860C326CE6F7}" type="datetime1">
              <a:rPr lang="en-SG" smtClean="0"/>
              <a:t>13/4/2019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03013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8DD69-717B-4309-8DB8-F1ED01D9ED3A}" type="datetime1">
              <a:rPr lang="en-SG" smtClean="0"/>
              <a:t>13/4/2019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86347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15775-CFC2-445A-9BFB-88A81722BB8C}" type="datetime1">
              <a:rPr lang="en-SG" smtClean="0"/>
              <a:t>13/4/2019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02302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64A8D-E42D-46CF-B604-C7BA6FE33FC9}" type="datetime1">
              <a:rPr lang="en-SG" smtClean="0"/>
              <a:t>13/4/2019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14609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0D6D3-7D4B-4EEC-BCBD-2EF07193A471}" type="datetime1">
              <a:rPr lang="en-SG" smtClean="0"/>
              <a:t>13/4/2019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415879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908252A-71CC-4D3B-A394-EA7999E448AA}" type="datetime1">
              <a:rPr lang="en-SG" smtClean="0"/>
              <a:t>13/4/2019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54877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DB3AC9C-2A83-4DF2-A448-66760BF730C8}" type="datetime1">
              <a:rPr lang="en-SG" smtClean="0"/>
              <a:t>13/4/2019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13315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688869-1C91-443C-A34A-DC6657194F09}" type="datetime1">
              <a:rPr lang="en-SG" smtClean="0"/>
              <a:t>13/4/2019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7EBF05A-3D21-489F-92E5-C2CA7463D2E0}" type="slidenum">
              <a:rPr lang="en-SG" smtClean="0"/>
              <a:t>‹#›</a:t>
            </a:fld>
            <a:endParaRPr lang="en-SG"/>
          </a:p>
        </p:txBody>
      </p:sp>
    </p:spTree>
    <p:extLst>
      <p:ext uri="{BB962C8B-B14F-4D97-AF65-F5344CB8AC3E}">
        <p14:creationId xmlns:p14="http://schemas.microsoft.com/office/powerpoint/2010/main" val="789077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5053728-182F-4468-9959-C01000FA1A54}" type="datetime1">
              <a:rPr lang="en-SG" smtClean="0"/>
              <a:t>13/4/2019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007655A-91B5-4622-BED7-90AC0C1F487E}" type="slidenum">
              <a:rPr lang="en-US" smtClean="0"/>
              <a:t>‹#›</a:t>
            </a:fld>
            <a:endParaRPr lang="en-US"/>
          </a:p>
        </p:txBody>
      </p:sp>
    </p:spTree>
    <p:extLst>
      <p:ext uri="{BB962C8B-B14F-4D97-AF65-F5344CB8AC3E}">
        <p14:creationId xmlns:p14="http://schemas.microsoft.com/office/powerpoint/2010/main" val="3708532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148" y="129208"/>
            <a:ext cx="6591852" cy="9662491"/>
          </a:xfrm>
          <a:prstGeom prst="rect">
            <a:avLst/>
          </a:prstGeom>
          <a:gradFill flip="none" rotWithShape="1">
            <a:gsLst>
              <a:gs pos="27000">
                <a:srgbClr val="136CD7"/>
              </a:gs>
              <a:gs pos="66000">
                <a:schemeClr val="accent1">
                  <a:tint val="44500"/>
                  <a:satMod val="160000"/>
                </a:schemeClr>
              </a:gs>
              <a:gs pos="86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869" r="32153"/>
          <a:stretch/>
        </p:blipFill>
        <p:spPr>
          <a:xfrm>
            <a:off x="543590" y="2090928"/>
            <a:ext cx="2040274" cy="2800654"/>
          </a:xfrm>
          <a:prstGeom prst="rect">
            <a:avLst/>
          </a:prstGeom>
        </p:spPr>
      </p:pic>
      <p:sp>
        <p:nvSpPr>
          <p:cNvPr id="7" name="TextBox 6"/>
          <p:cNvSpPr txBox="1"/>
          <p:nvPr/>
        </p:nvSpPr>
        <p:spPr>
          <a:xfrm>
            <a:off x="406177" y="5743263"/>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40000"/>
                    <a:lumOff val="60000"/>
                  </a:schemeClr>
                </a:solidFill>
                <a:effectLst/>
                <a:uLnTx/>
                <a:uFillTx/>
                <a:latin typeface="Calibri Light" panose="020F0302020204030204"/>
                <a:ea typeface="+mn-ea"/>
                <a:cs typeface="+mn-cs"/>
              </a:rPr>
              <a:t>Depression Screening System</a:t>
            </a:r>
          </a:p>
        </p:txBody>
      </p:sp>
      <p:sp>
        <p:nvSpPr>
          <p:cNvPr id="8" name="TextBox 7"/>
          <p:cNvSpPr txBox="1"/>
          <p:nvPr/>
        </p:nvSpPr>
        <p:spPr>
          <a:xfrm>
            <a:off x="406176" y="5380215"/>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Calibri Light" panose="020F0302020204030204"/>
                <a:ea typeface="+mn-ea"/>
                <a:cs typeface="+mn-cs"/>
              </a:rPr>
              <a:t>Patient Matching System</a:t>
            </a:r>
            <a:endParaRPr kumimoji="0" lang="en-US" sz="3200" b="0"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9" name="Subtitle 2"/>
          <p:cNvSpPr txBox="1">
            <a:spLocks/>
          </p:cNvSpPr>
          <p:nvPr/>
        </p:nvSpPr>
        <p:spPr>
          <a:xfrm>
            <a:off x="3908778" y="2776087"/>
            <a:ext cx="2760109" cy="326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rPr>
              <a:t>Pepper</a:t>
            </a:r>
            <a:r>
              <a:rPr kumimoji="0" lang="en-US" sz="2000" b="0" i="0" u="none" strike="noStrike" kern="1200" cap="none" spc="0" normalizeH="0" noProof="0" dirty="0">
                <a:ln>
                  <a:noFill/>
                </a:ln>
                <a:solidFill>
                  <a:srgbClr val="47B0FF"/>
                </a:solidFill>
                <a:effectLst/>
                <a:uLnTx/>
                <a:uFillTx/>
                <a:latin typeface="Calibri" panose="020F0502020204030204"/>
                <a:ea typeface="+mn-ea"/>
                <a:cs typeface="+mn-cs"/>
              </a:rPr>
              <a:t> Project Group</a:t>
            </a:r>
            <a:endPar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endParaRPr>
          </a:p>
        </p:txBody>
      </p:sp>
      <p:graphicFrame>
        <p:nvGraphicFramePr>
          <p:cNvPr id="11" name="Table 10"/>
          <p:cNvGraphicFramePr>
            <a:graphicFrameLocks noGrp="1"/>
          </p:cNvGraphicFramePr>
          <p:nvPr>
            <p:extLst>
              <p:ext uri="{D42A27DB-BD31-4B8C-83A1-F6EECF244321}">
                <p14:modId xmlns:p14="http://schemas.microsoft.com/office/powerpoint/2010/main" val="517930979"/>
              </p:ext>
            </p:extLst>
          </p:nvPr>
        </p:nvGraphicFramePr>
        <p:xfrm>
          <a:off x="3988036" y="3239538"/>
          <a:ext cx="2601595" cy="992190"/>
        </p:xfrm>
        <a:graphic>
          <a:graphicData uri="http://schemas.openxmlformats.org/drawingml/2006/table">
            <a:tbl>
              <a:tblPr firstRow="1" firstCol="1" bandRow="1"/>
              <a:tblGrid>
                <a:gridCol w="1628775">
                  <a:extLst>
                    <a:ext uri="{9D8B030D-6E8A-4147-A177-3AD203B41FA5}">
                      <a16:colId xmlns:a16="http://schemas.microsoft.com/office/drawing/2014/main" val="4178535288"/>
                    </a:ext>
                  </a:extLst>
                </a:gridCol>
                <a:gridCol w="972820">
                  <a:extLst>
                    <a:ext uri="{9D8B030D-6E8A-4147-A177-3AD203B41FA5}">
                      <a16:colId xmlns:a16="http://schemas.microsoft.com/office/drawing/2014/main" val="3096863843"/>
                    </a:ext>
                  </a:extLst>
                </a:gridCol>
              </a:tblGrid>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CAO LIANG</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A0012884E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430645242"/>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GENG LIANGYU</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A0195278M</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90573037"/>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HAN DONGCHOU FRANCIS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A0195414A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19974183"/>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ONG BOON PING</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A0195172B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46205260"/>
                  </a:ext>
                </a:extLst>
              </a:tr>
              <a:tr h="0">
                <a:tc>
                  <a:txBody>
                    <a:bodyPr/>
                    <a:lstStyle/>
                    <a:p>
                      <a:pPr marL="0" marR="0">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TAN CHIN GEE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A0195296M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150278964"/>
                  </a:ext>
                </a:extLst>
              </a:tr>
            </a:tbl>
          </a:graphicData>
        </a:graphic>
      </p:graphicFrame>
      <p:sp>
        <p:nvSpPr>
          <p:cNvPr id="2" name="TextBox 1">
            <a:extLst>
              <a:ext uri="{FF2B5EF4-FFF2-40B4-BE49-F238E27FC236}">
                <a16:creationId xmlns:a16="http://schemas.microsoft.com/office/drawing/2014/main" id="{8FEE9FD1-C95B-4E6C-BA15-71621B5F8DA8}"/>
              </a:ext>
            </a:extLst>
          </p:cNvPr>
          <p:cNvSpPr txBox="1"/>
          <p:nvPr/>
        </p:nvSpPr>
        <p:spPr>
          <a:xfrm>
            <a:off x="406176" y="6627998"/>
            <a:ext cx="2438005" cy="646331"/>
          </a:xfrm>
          <a:prstGeom prst="rect">
            <a:avLst/>
          </a:prstGeom>
          <a:noFill/>
        </p:spPr>
        <p:txBody>
          <a:bodyPr wrap="square" rtlCol="0">
            <a:spAutoFit/>
          </a:bodyPr>
          <a:lstStyle/>
          <a:p>
            <a:r>
              <a:rPr lang="en-SG" sz="3600" dirty="0">
                <a:solidFill>
                  <a:srgbClr val="181581"/>
                </a:solidFill>
                <a:latin typeface="Agency FB" panose="020B0503020202020204" pitchFamily="34" charset="0"/>
              </a:rPr>
              <a:t>Project Report</a:t>
            </a:r>
          </a:p>
        </p:txBody>
      </p:sp>
      <p:pic>
        <p:nvPicPr>
          <p:cNvPr id="12" name="Picture 11"/>
          <p:cNvPicPr>
            <a:picLocks noChangeAspect="1"/>
          </p:cNvPicPr>
          <p:nvPr/>
        </p:nvPicPr>
        <p:blipFill>
          <a:blip r:embed="rId3"/>
          <a:stretch>
            <a:fillRect/>
          </a:stretch>
        </p:blipFill>
        <p:spPr>
          <a:xfrm>
            <a:off x="4790660" y="239102"/>
            <a:ext cx="1829077" cy="618730"/>
          </a:xfrm>
          <a:prstGeom prst="rect">
            <a:avLst/>
          </a:prstGeom>
        </p:spPr>
      </p:pic>
      <p:sp>
        <p:nvSpPr>
          <p:cNvPr id="13" name="TextBox 12"/>
          <p:cNvSpPr txBox="1"/>
          <p:nvPr/>
        </p:nvSpPr>
        <p:spPr>
          <a:xfrm>
            <a:off x="285019" y="259757"/>
            <a:ext cx="5118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Calibri Light" panose="020F0302020204030204"/>
                <a:ea typeface="+mn-ea"/>
                <a:cs typeface="+mn-cs"/>
              </a:rPr>
              <a:t>Master of Technology (IS)</a:t>
            </a:r>
            <a:endParaRPr kumimoji="0" lang="en-US" sz="28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3" name="Slide Number Placeholder 2"/>
          <p:cNvSpPr>
            <a:spLocks noGrp="1"/>
          </p:cNvSpPr>
          <p:nvPr>
            <p:ph type="sldNum" sz="quarter" idx="12"/>
          </p:nvPr>
        </p:nvSpPr>
        <p:spPr/>
        <p:txBody>
          <a:bodyPr/>
          <a:lstStyle/>
          <a:p>
            <a:fld id="{D7EBF05A-3D21-489F-92E5-C2CA7463D2E0}" type="slidenum">
              <a:rPr lang="en-SG" smtClean="0"/>
              <a:t>1</a:t>
            </a:fld>
            <a:endParaRPr lang="en-SG"/>
          </a:p>
        </p:txBody>
      </p:sp>
      <p:grpSp>
        <p:nvGrpSpPr>
          <p:cNvPr id="25" name="Group 24"/>
          <p:cNvGrpSpPr/>
          <p:nvPr/>
        </p:nvGrpSpPr>
        <p:grpSpPr>
          <a:xfrm>
            <a:off x="139148" y="8242133"/>
            <a:ext cx="6529739" cy="1517634"/>
            <a:chOff x="1121696" y="2549531"/>
            <a:chExt cx="8898358" cy="2156627"/>
          </a:xfrm>
        </p:grpSpPr>
        <p:grpSp>
          <p:nvGrpSpPr>
            <p:cNvPr id="26" name="Group 25"/>
            <p:cNvGrpSpPr/>
            <p:nvPr/>
          </p:nvGrpSpPr>
          <p:grpSpPr>
            <a:xfrm>
              <a:off x="2073989" y="2549531"/>
              <a:ext cx="7134042" cy="2156627"/>
              <a:chOff x="2073989" y="2549531"/>
              <a:chExt cx="7134042" cy="2156627"/>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2448" t="1" r="76881" b="64102"/>
              <a:stretch/>
            </p:blipFill>
            <p:spPr>
              <a:xfrm>
                <a:off x="3000849" y="2735844"/>
                <a:ext cx="1077686" cy="1970314"/>
              </a:xfrm>
              <a:prstGeom prst="rect">
                <a:avLst/>
              </a:prstGeom>
            </p:spPr>
          </p:pic>
          <p:pic>
            <p:nvPicPr>
              <p:cNvPr id="30" name="Picture 29"/>
              <p:cNvPicPr>
                <a:picLocks noChangeAspect="1"/>
              </p:cNvPicPr>
              <p:nvPr/>
            </p:nvPicPr>
            <p:blipFill rotWithShape="1">
              <a:blip r:embed="rId5" cstate="hqprint">
                <a:extLst>
                  <a:ext uri="{28A0092B-C50C-407E-A947-70E740481C1C}">
                    <a14:useLocalDpi xmlns:a14="http://schemas.microsoft.com/office/drawing/2010/main" val="0"/>
                  </a:ext>
                </a:extLst>
              </a:blip>
              <a:srcRect l="24939" r="50367"/>
              <a:stretch/>
            </p:blipFill>
            <p:spPr>
              <a:xfrm>
                <a:off x="2073989" y="2849487"/>
                <a:ext cx="1099457" cy="1743028"/>
              </a:xfrm>
              <a:prstGeom prst="rect">
                <a:avLst/>
              </a:prstGeom>
            </p:spPr>
          </p:pic>
          <p:pic>
            <p:nvPicPr>
              <p:cNvPr id="31" name="Picture 30"/>
              <p:cNvPicPr>
                <a:picLocks noChangeAspect="1"/>
              </p:cNvPicPr>
              <p:nvPr/>
            </p:nvPicPr>
            <p:blipFill rotWithShape="1">
              <a:blip r:embed="rId5" cstate="hqprint">
                <a:extLst>
                  <a:ext uri="{28A0092B-C50C-407E-A947-70E740481C1C}">
                    <a14:useLocalDpi xmlns:a14="http://schemas.microsoft.com/office/drawing/2010/main" val="0"/>
                  </a:ext>
                </a:extLst>
              </a:blip>
              <a:srcRect r="75609"/>
              <a:stretch/>
            </p:blipFill>
            <p:spPr>
              <a:xfrm>
                <a:off x="5978882" y="2963130"/>
                <a:ext cx="1085947" cy="1743028"/>
              </a:xfrm>
              <a:prstGeom prst="rect">
                <a:avLst/>
              </a:prstGeom>
            </p:spPr>
          </p:pic>
          <p:pic>
            <p:nvPicPr>
              <p:cNvPr id="32" name="Picture 31"/>
              <p:cNvPicPr>
                <a:picLocks noChangeAspect="1"/>
              </p:cNvPicPr>
              <p:nvPr/>
            </p:nvPicPr>
            <p:blipFill rotWithShape="1">
              <a:blip r:embed="rId6" cstate="hqprint">
                <a:extLst>
                  <a:ext uri="{28A0092B-C50C-407E-A947-70E740481C1C}">
                    <a14:useLocalDpi xmlns:a14="http://schemas.microsoft.com/office/drawing/2010/main" val="0"/>
                  </a:ext>
                </a:extLst>
              </a:blip>
              <a:srcRect l="49411" r="24917"/>
              <a:stretch/>
            </p:blipFill>
            <p:spPr>
              <a:xfrm>
                <a:off x="3942859" y="2849487"/>
                <a:ext cx="1143000" cy="1743028"/>
              </a:xfrm>
              <a:prstGeom prst="rect">
                <a:avLst/>
              </a:prstGeom>
            </p:spPr>
          </p:pic>
          <p:pic>
            <p:nvPicPr>
              <p:cNvPr id="33" name="Picture 32"/>
              <p:cNvPicPr>
                <a:picLocks noChangeAspect="1"/>
              </p:cNvPicPr>
              <p:nvPr/>
            </p:nvPicPr>
            <p:blipFill rotWithShape="1">
              <a:blip r:embed="rId6" cstate="hqprint">
                <a:extLst>
                  <a:ext uri="{28A0092B-C50C-407E-A947-70E740481C1C}">
                    <a14:useLocalDpi xmlns:a14="http://schemas.microsoft.com/office/drawing/2010/main" val="0"/>
                  </a:ext>
                </a:extLst>
              </a:blip>
              <a:srcRect l="73105"/>
              <a:stretch/>
            </p:blipFill>
            <p:spPr>
              <a:xfrm>
                <a:off x="8010602" y="2849487"/>
                <a:ext cx="1197429" cy="1743028"/>
              </a:xfrm>
              <a:prstGeom prst="rect">
                <a:avLst/>
              </a:prstGeom>
            </p:spPr>
          </p:pic>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75945" t="1797" r="670" b="58912"/>
              <a:stretch/>
            </p:blipFill>
            <p:spPr>
              <a:xfrm>
                <a:off x="4856017" y="2549531"/>
                <a:ext cx="1219200" cy="2156627"/>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6042" t="1" r="52452" b="65490"/>
              <a:stretch/>
            </p:blipFill>
            <p:spPr>
              <a:xfrm>
                <a:off x="7020990" y="2812044"/>
                <a:ext cx="1121229" cy="1894114"/>
              </a:xfrm>
              <a:prstGeom prst="rect">
                <a:avLst/>
              </a:prstGeom>
            </p:spPr>
          </p:pic>
        </p:grpSp>
        <p:pic>
          <p:nvPicPr>
            <p:cNvPr id="27" name="Picture 26"/>
            <p:cNvPicPr>
              <a:picLocks noChangeAspect="1"/>
            </p:cNvPicPr>
            <p:nvPr/>
          </p:nvPicPr>
          <p:blipFill rotWithShape="1">
            <a:blip r:embed="rId7" cstate="print">
              <a:extLst>
                <a:ext uri="{28A0092B-C50C-407E-A947-70E740481C1C}">
                  <a14:useLocalDpi xmlns:a14="http://schemas.microsoft.com/office/drawing/2010/main" val="0"/>
                </a:ext>
              </a:extLst>
            </a:blip>
            <a:srcRect l="41642" t="1" r="34802" b="50759"/>
            <a:stretch/>
          </p:blipFill>
          <p:spPr>
            <a:xfrm>
              <a:off x="9131831" y="2735844"/>
              <a:ext cx="888223" cy="1856671"/>
            </a:xfrm>
            <a:prstGeom prst="rect">
              <a:avLst/>
            </a:prstGeom>
          </p:spPr>
        </p:pic>
        <p:pic>
          <p:nvPicPr>
            <p:cNvPr id="28" name="Picture 27"/>
            <p:cNvPicPr>
              <a:picLocks noChangeAspect="1"/>
            </p:cNvPicPr>
            <p:nvPr/>
          </p:nvPicPr>
          <p:blipFill rotWithShape="1">
            <a:blip r:embed="rId7" cstate="print">
              <a:extLst>
                <a:ext uri="{28A0092B-C50C-407E-A947-70E740481C1C}">
                  <a14:useLocalDpi xmlns:a14="http://schemas.microsoft.com/office/drawing/2010/main" val="0"/>
                </a:ext>
              </a:extLst>
            </a:blip>
            <a:srcRect l="66337" r="8586" b="50760"/>
            <a:stretch/>
          </p:blipFill>
          <p:spPr>
            <a:xfrm>
              <a:off x="1121696" y="2752800"/>
              <a:ext cx="986130" cy="1936401"/>
            </a:xfrm>
            <a:prstGeom prst="rect">
              <a:avLst/>
            </a:prstGeom>
          </p:spPr>
        </p:pic>
      </p:grpSp>
    </p:spTree>
    <p:extLst>
      <p:ext uri="{BB962C8B-B14F-4D97-AF65-F5344CB8AC3E}">
        <p14:creationId xmlns:p14="http://schemas.microsoft.com/office/powerpoint/2010/main" val="421688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10</a:t>
            </a:fld>
            <a:endParaRPr lang="en-SG"/>
          </a:p>
        </p:txBody>
      </p:sp>
      <p:pic>
        <p:nvPicPr>
          <p:cNvPr id="7" name="Picture 6">
            <a:extLst>
              <a:ext uri="{FF2B5EF4-FFF2-40B4-BE49-F238E27FC236}">
                <a16:creationId xmlns:a16="http://schemas.microsoft.com/office/drawing/2014/main" id="{86D8337B-C90C-4950-9F8A-13ABEA707D0E}"/>
              </a:ext>
            </a:extLst>
          </p:cNvPr>
          <p:cNvPicPr>
            <a:picLocks noChangeAspect="1"/>
          </p:cNvPicPr>
          <p:nvPr/>
        </p:nvPicPr>
        <p:blipFill rotWithShape="1">
          <a:blip r:embed="rId2"/>
          <a:srcRect l="3750" t="1917" r="1791" b="39297"/>
          <a:stretch/>
        </p:blipFill>
        <p:spPr>
          <a:xfrm>
            <a:off x="568027" y="3199611"/>
            <a:ext cx="5954501" cy="1737063"/>
          </a:xfrm>
          <a:prstGeom prst="rect">
            <a:avLst/>
          </a:prstGeom>
        </p:spPr>
      </p:pic>
      <p:pic>
        <p:nvPicPr>
          <p:cNvPr id="10" name="Picture 9">
            <a:extLst>
              <a:ext uri="{FF2B5EF4-FFF2-40B4-BE49-F238E27FC236}">
                <a16:creationId xmlns:a16="http://schemas.microsoft.com/office/drawing/2014/main" id="{CB471004-C30C-4EAD-9CC5-9D3C21E52718}"/>
              </a:ext>
            </a:extLst>
          </p:cNvPr>
          <p:cNvPicPr>
            <a:picLocks noChangeAspect="1"/>
          </p:cNvPicPr>
          <p:nvPr/>
        </p:nvPicPr>
        <p:blipFill rotWithShape="1">
          <a:blip r:embed="rId3"/>
          <a:srcRect l="3548" t="1918" b="38215"/>
          <a:stretch/>
        </p:blipFill>
        <p:spPr>
          <a:xfrm>
            <a:off x="568027" y="6326406"/>
            <a:ext cx="6015271" cy="1750130"/>
          </a:xfrm>
          <a:prstGeom prst="rect">
            <a:avLst/>
          </a:prstGeom>
        </p:spPr>
      </p:pic>
    </p:spTree>
    <p:extLst>
      <p:ext uri="{BB962C8B-B14F-4D97-AF65-F5344CB8AC3E}">
        <p14:creationId xmlns:p14="http://schemas.microsoft.com/office/powerpoint/2010/main" val="4355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11</a:t>
            </a:fld>
            <a:endParaRPr lang="en-SG"/>
          </a:p>
        </p:txBody>
      </p:sp>
      <p:pic>
        <p:nvPicPr>
          <p:cNvPr id="8" name="Picture 7">
            <a:extLst>
              <a:ext uri="{FF2B5EF4-FFF2-40B4-BE49-F238E27FC236}">
                <a16:creationId xmlns:a16="http://schemas.microsoft.com/office/drawing/2014/main" id="{B59D2BA8-50AF-4FF1-907C-3420350B0FD2}"/>
              </a:ext>
            </a:extLst>
          </p:cNvPr>
          <p:cNvPicPr>
            <a:picLocks noChangeAspect="1"/>
          </p:cNvPicPr>
          <p:nvPr/>
        </p:nvPicPr>
        <p:blipFill rotWithShape="1">
          <a:blip r:embed="rId2"/>
          <a:srcRect l="3750" t="1916" b="41027"/>
          <a:stretch/>
        </p:blipFill>
        <p:spPr>
          <a:xfrm>
            <a:off x="624155" y="2332132"/>
            <a:ext cx="6015271" cy="1671473"/>
          </a:xfrm>
          <a:prstGeom prst="rect">
            <a:avLst/>
          </a:prstGeom>
        </p:spPr>
      </p:pic>
    </p:spTree>
    <p:extLst>
      <p:ext uri="{BB962C8B-B14F-4D97-AF65-F5344CB8AC3E}">
        <p14:creationId xmlns:p14="http://schemas.microsoft.com/office/powerpoint/2010/main" val="307015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r>
              <a:rPr lang="en-US" sz="1200" dirty="0" smtClean="0"/>
              <a:t>Nest we use the Tool Postman to test the </a:t>
            </a:r>
            <a:r>
              <a:rPr lang="en-US" sz="1200" dirty="0" err="1" smtClean="0"/>
              <a:t>OptaPlanner</a:t>
            </a:r>
            <a:r>
              <a:rPr lang="en-US" sz="1200" dirty="0" smtClean="0"/>
              <a:t> application.</a:t>
            </a:r>
            <a:endParaRPr lang="en-US" sz="1200" dirty="0"/>
          </a:p>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12</a:t>
            </a:fld>
            <a:endParaRPr lang="en-SG"/>
          </a:p>
        </p:txBody>
      </p:sp>
      <p:pic>
        <p:nvPicPr>
          <p:cNvPr id="6" name="Picture 5">
            <a:extLst>
              <a:ext uri="{FF2B5EF4-FFF2-40B4-BE49-F238E27FC236}">
                <a16:creationId xmlns:a16="http://schemas.microsoft.com/office/drawing/2014/main" id="{23459AB6-4F30-4502-AA97-156305889192}"/>
              </a:ext>
            </a:extLst>
          </p:cNvPr>
          <p:cNvPicPr>
            <a:picLocks noChangeAspect="1"/>
          </p:cNvPicPr>
          <p:nvPr/>
        </p:nvPicPr>
        <p:blipFill>
          <a:blip r:embed="rId2"/>
          <a:stretch>
            <a:fillRect/>
          </a:stretch>
        </p:blipFill>
        <p:spPr>
          <a:xfrm>
            <a:off x="806870" y="2376510"/>
            <a:ext cx="5209575" cy="4433681"/>
          </a:xfrm>
          <a:prstGeom prst="rect">
            <a:avLst/>
          </a:prstGeom>
        </p:spPr>
      </p:pic>
    </p:spTree>
    <p:extLst>
      <p:ext uri="{BB962C8B-B14F-4D97-AF65-F5344CB8AC3E}">
        <p14:creationId xmlns:p14="http://schemas.microsoft.com/office/powerpoint/2010/main" val="413243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13</a:t>
            </a:fld>
            <a:endParaRPr lang="en-SG"/>
          </a:p>
        </p:txBody>
      </p:sp>
      <p:sp>
        <p:nvSpPr>
          <p:cNvPr id="7" name="Content Placeholder 2">
            <a:extLst>
              <a:ext uri="{FF2B5EF4-FFF2-40B4-BE49-F238E27FC236}">
                <a16:creationId xmlns:a16="http://schemas.microsoft.com/office/drawing/2014/main" id="{895B9401-7918-4618-AA49-1D668DFC1ABA}"/>
              </a:ext>
            </a:extLst>
          </p:cNvPr>
          <p:cNvSpPr txBox="1">
            <a:spLocks/>
          </p:cNvSpPr>
          <p:nvPr/>
        </p:nvSpPr>
        <p:spPr>
          <a:xfrm>
            <a:off x="418811" y="1345594"/>
            <a:ext cx="5876262" cy="147438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MY" sz="1200" dirty="0" smtClean="0"/>
              <a:t>When using the construction heuristics, we choose to use First Fit Decreasing. This is to enable us to quickly construct the initial solution.</a:t>
            </a:r>
          </a:p>
          <a:p>
            <a:pPr marL="0" indent="0">
              <a:buNone/>
            </a:pPr>
            <a:r>
              <a:rPr lang="en-MY" sz="1200" dirty="0" smtClean="0"/>
              <a:t>We started with a very simple search consisting of 3 patients and 3 practitioners, using First Fit Decreasing.</a:t>
            </a:r>
          </a:p>
          <a:p>
            <a:pPr marL="0" indent="0">
              <a:buNone/>
            </a:pPr>
            <a:r>
              <a:rPr lang="en-MY" sz="1200" dirty="0" smtClean="0"/>
              <a:t>As the State Search Space got larger however, we realize that First Fit Decreasing does not work very well.</a:t>
            </a:r>
            <a:endParaRPr lang="en-MY" sz="1200" dirty="0"/>
          </a:p>
        </p:txBody>
      </p:sp>
      <p:pic>
        <p:nvPicPr>
          <p:cNvPr id="8" name="Picture 7">
            <a:extLst>
              <a:ext uri="{FF2B5EF4-FFF2-40B4-BE49-F238E27FC236}">
                <a16:creationId xmlns:a16="http://schemas.microsoft.com/office/drawing/2014/main" id="{B759B29B-8251-4150-A3E4-6DF1D578EB39}"/>
              </a:ext>
            </a:extLst>
          </p:cNvPr>
          <p:cNvPicPr>
            <a:picLocks noChangeAspect="1"/>
          </p:cNvPicPr>
          <p:nvPr/>
        </p:nvPicPr>
        <p:blipFill>
          <a:blip r:embed="rId2"/>
          <a:stretch>
            <a:fillRect/>
          </a:stretch>
        </p:blipFill>
        <p:spPr>
          <a:xfrm>
            <a:off x="661289" y="4210579"/>
            <a:ext cx="5725224" cy="3366156"/>
          </a:xfrm>
          <a:prstGeom prst="rect">
            <a:avLst/>
          </a:prstGeom>
        </p:spPr>
      </p:pic>
      <p:sp>
        <p:nvSpPr>
          <p:cNvPr id="9" name="TextBox 8">
            <a:extLst>
              <a:ext uri="{FF2B5EF4-FFF2-40B4-BE49-F238E27FC236}">
                <a16:creationId xmlns:a16="http://schemas.microsoft.com/office/drawing/2014/main" id="{A3BAD757-F320-4543-9802-A0B77FAA15AD}"/>
              </a:ext>
            </a:extLst>
          </p:cNvPr>
          <p:cNvSpPr txBox="1"/>
          <p:nvPr/>
        </p:nvSpPr>
        <p:spPr>
          <a:xfrm>
            <a:off x="3193986" y="6086646"/>
            <a:ext cx="3032050" cy="461665"/>
          </a:xfrm>
          <a:prstGeom prst="rect">
            <a:avLst/>
          </a:prstGeom>
          <a:noFill/>
        </p:spPr>
        <p:txBody>
          <a:bodyPr wrap="square" rtlCol="0">
            <a:spAutoFit/>
          </a:bodyPr>
          <a:lstStyle/>
          <a:p>
            <a:r>
              <a:rPr lang="en-MY" sz="1200" dirty="0" smtClean="0">
                <a:solidFill>
                  <a:srgbClr val="FF0000"/>
                </a:solidFill>
              </a:rPr>
              <a:t>Initial testing for First Fit Decreasing with only 3 </a:t>
            </a:r>
            <a:r>
              <a:rPr lang="en-MY" sz="1200" dirty="0">
                <a:solidFill>
                  <a:srgbClr val="FF0000"/>
                </a:solidFill>
              </a:rPr>
              <a:t>practitioners and 3 patients</a:t>
            </a:r>
          </a:p>
        </p:txBody>
      </p:sp>
    </p:spTree>
    <p:extLst>
      <p:ext uri="{BB962C8B-B14F-4D97-AF65-F5344CB8AC3E}">
        <p14:creationId xmlns:p14="http://schemas.microsoft.com/office/powerpoint/2010/main" val="161243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14</a:t>
            </a:fld>
            <a:endParaRPr lang="en-SG"/>
          </a:p>
        </p:txBody>
      </p:sp>
      <p:pic>
        <p:nvPicPr>
          <p:cNvPr id="10" name="Picture 9">
            <a:extLst>
              <a:ext uri="{FF2B5EF4-FFF2-40B4-BE49-F238E27FC236}">
                <a16:creationId xmlns:a16="http://schemas.microsoft.com/office/drawing/2014/main" id="{BC6F2627-2931-4B73-A592-A7D4B05BC700}"/>
              </a:ext>
            </a:extLst>
          </p:cNvPr>
          <p:cNvPicPr>
            <a:picLocks noChangeAspect="1"/>
          </p:cNvPicPr>
          <p:nvPr/>
        </p:nvPicPr>
        <p:blipFill>
          <a:blip r:embed="rId2"/>
          <a:stretch>
            <a:fillRect/>
          </a:stretch>
        </p:blipFill>
        <p:spPr>
          <a:xfrm>
            <a:off x="608267" y="1791341"/>
            <a:ext cx="5778246" cy="4383713"/>
          </a:xfrm>
          <a:prstGeom prst="rect">
            <a:avLst/>
          </a:prstGeom>
        </p:spPr>
      </p:pic>
      <p:sp>
        <p:nvSpPr>
          <p:cNvPr id="11" name="TextBox 10">
            <a:extLst>
              <a:ext uri="{FF2B5EF4-FFF2-40B4-BE49-F238E27FC236}">
                <a16:creationId xmlns:a16="http://schemas.microsoft.com/office/drawing/2014/main" id="{A3BAD757-F320-4543-9802-A0B77FAA15AD}"/>
              </a:ext>
            </a:extLst>
          </p:cNvPr>
          <p:cNvSpPr txBox="1"/>
          <p:nvPr/>
        </p:nvSpPr>
        <p:spPr>
          <a:xfrm>
            <a:off x="3193986" y="2960175"/>
            <a:ext cx="3032050" cy="646331"/>
          </a:xfrm>
          <a:prstGeom prst="rect">
            <a:avLst/>
          </a:prstGeom>
          <a:noFill/>
        </p:spPr>
        <p:txBody>
          <a:bodyPr wrap="square" rtlCol="0">
            <a:spAutoFit/>
          </a:bodyPr>
          <a:lstStyle/>
          <a:p>
            <a:r>
              <a:rPr lang="en-MY" sz="1200" dirty="0" smtClean="0">
                <a:solidFill>
                  <a:srgbClr val="FF0000"/>
                </a:solidFill>
              </a:rPr>
              <a:t>The search outcome for First Fit Decreasing with the small Data Set is </a:t>
            </a:r>
            <a:r>
              <a:rPr lang="en-MY" sz="1200" u="sng" dirty="0" smtClean="0">
                <a:solidFill>
                  <a:srgbClr val="FF0000"/>
                </a:solidFill>
              </a:rPr>
              <a:t>successful</a:t>
            </a:r>
            <a:r>
              <a:rPr lang="en-MY" sz="1200" dirty="0" smtClean="0">
                <a:solidFill>
                  <a:srgbClr val="FF0000"/>
                </a:solidFill>
              </a:rPr>
              <a:t> with a Hard score of 69 and a Soft score of 200.</a:t>
            </a:r>
            <a:endParaRPr lang="en-MY" sz="1200" dirty="0">
              <a:solidFill>
                <a:srgbClr val="FF0000"/>
              </a:solidFill>
            </a:endParaRPr>
          </a:p>
        </p:txBody>
      </p:sp>
    </p:spTree>
    <p:extLst>
      <p:ext uri="{BB962C8B-B14F-4D97-AF65-F5344CB8AC3E}">
        <p14:creationId xmlns:p14="http://schemas.microsoft.com/office/powerpoint/2010/main" val="145718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15</a:t>
            </a:fld>
            <a:endParaRPr lang="en-SG"/>
          </a:p>
        </p:txBody>
      </p:sp>
      <p:pic>
        <p:nvPicPr>
          <p:cNvPr id="6" name="Picture 5">
            <a:extLst>
              <a:ext uri="{FF2B5EF4-FFF2-40B4-BE49-F238E27FC236}">
                <a16:creationId xmlns:a16="http://schemas.microsoft.com/office/drawing/2014/main" id="{824733E1-9D9A-4DA5-80F2-8172D23E9AB3}"/>
              </a:ext>
            </a:extLst>
          </p:cNvPr>
          <p:cNvPicPr>
            <a:picLocks noChangeAspect="1"/>
          </p:cNvPicPr>
          <p:nvPr/>
        </p:nvPicPr>
        <p:blipFill>
          <a:blip r:embed="rId2"/>
          <a:stretch>
            <a:fillRect/>
          </a:stretch>
        </p:blipFill>
        <p:spPr>
          <a:xfrm>
            <a:off x="666639" y="1798992"/>
            <a:ext cx="5883018" cy="3180975"/>
          </a:xfrm>
          <a:prstGeom prst="rect">
            <a:avLst/>
          </a:prstGeom>
        </p:spPr>
      </p:pic>
      <p:sp>
        <p:nvSpPr>
          <p:cNvPr id="7" name="TextBox 6">
            <a:extLst>
              <a:ext uri="{FF2B5EF4-FFF2-40B4-BE49-F238E27FC236}">
                <a16:creationId xmlns:a16="http://schemas.microsoft.com/office/drawing/2014/main" id="{A693B48F-0124-443C-85E5-341601BB2AA0}"/>
              </a:ext>
            </a:extLst>
          </p:cNvPr>
          <p:cNvSpPr txBox="1"/>
          <p:nvPr/>
        </p:nvSpPr>
        <p:spPr>
          <a:xfrm>
            <a:off x="3608148" y="3389479"/>
            <a:ext cx="2905740" cy="1477328"/>
          </a:xfrm>
          <a:prstGeom prst="rect">
            <a:avLst/>
          </a:prstGeom>
          <a:noFill/>
        </p:spPr>
        <p:txBody>
          <a:bodyPr wrap="square" rtlCol="0">
            <a:spAutoFit/>
          </a:bodyPr>
          <a:lstStyle/>
          <a:p>
            <a:r>
              <a:rPr lang="en-MY" dirty="0" smtClean="0">
                <a:solidFill>
                  <a:srgbClr val="FF0000"/>
                </a:solidFill>
              </a:rPr>
              <a:t>Next we perform a test on this First Fit Decreasing search with a bigger data set </a:t>
            </a:r>
            <a:r>
              <a:rPr lang="en-MY" dirty="0" smtClean="0">
                <a:solidFill>
                  <a:srgbClr val="FF0000"/>
                </a:solidFill>
                <a:sym typeface="Wingdings" panose="05000000000000000000" pitchFamily="2" charset="2"/>
              </a:rPr>
              <a:t></a:t>
            </a:r>
            <a:r>
              <a:rPr lang="en-MY" dirty="0" smtClean="0">
                <a:solidFill>
                  <a:srgbClr val="FF0000"/>
                </a:solidFill>
              </a:rPr>
              <a:t> </a:t>
            </a:r>
            <a:r>
              <a:rPr lang="en-MY" dirty="0">
                <a:solidFill>
                  <a:srgbClr val="FF0000"/>
                </a:solidFill>
              </a:rPr>
              <a:t>137 practitioners and 134 patients</a:t>
            </a:r>
          </a:p>
        </p:txBody>
      </p:sp>
    </p:spTree>
    <p:extLst>
      <p:ext uri="{BB962C8B-B14F-4D97-AF65-F5344CB8AC3E}">
        <p14:creationId xmlns:p14="http://schemas.microsoft.com/office/powerpoint/2010/main" val="266637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16</a:t>
            </a:fld>
            <a:endParaRPr lang="en-SG"/>
          </a:p>
        </p:txBody>
      </p:sp>
      <p:pic>
        <p:nvPicPr>
          <p:cNvPr id="7" name="Picture 6">
            <a:extLst>
              <a:ext uri="{FF2B5EF4-FFF2-40B4-BE49-F238E27FC236}">
                <a16:creationId xmlns:a16="http://schemas.microsoft.com/office/drawing/2014/main" id="{2A83E048-27A4-46ED-8DFF-1C80B1D72C6D}"/>
              </a:ext>
            </a:extLst>
          </p:cNvPr>
          <p:cNvPicPr>
            <a:picLocks noChangeAspect="1"/>
          </p:cNvPicPr>
          <p:nvPr/>
        </p:nvPicPr>
        <p:blipFill>
          <a:blip r:embed="rId2"/>
          <a:stretch>
            <a:fillRect/>
          </a:stretch>
        </p:blipFill>
        <p:spPr>
          <a:xfrm>
            <a:off x="488216" y="1374064"/>
            <a:ext cx="5997644" cy="5464020"/>
          </a:xfrm>
          <a:prstGeom prst="rect">
            <a:avLst/>
          </a:prstGeom>
        </p:spPr>
      </p:pic>
      <p:sp>
        <p:nvSpPr>
          <p:cNvPr id="8" name="TextBox 7">
            <a:extLst>
              <a:ext uri="{FF2B5EF4-FFF2-40B4-BE49-F238E27FC236}">
                <a16:creationId xmlns:a16="http://schemas.microsoft.com/office/drawing/2014/main" id="{A693B48F-0124-443C-85E5-341601BB2AA0}"/>
              </a:ext>
            </a:extLst>
          </p:cNvPr>
          <p:cNvSpPr txBox="1"/>
          <p:nvPr/>
        </p:nvSpPr>
        <p:spPr>
          <a:xfrm>
            <a:off x="3608148" y="3389479"/>
            <a:ext cx="2905740" cy="1200329"/>
          </a:xfrm>
          <a:prstGeom prst="rect">
            <a:avLst/>
          </a:prstGeom>
          <a:noFill/>
        </p:spPr>
        <p:txBody>
          <a:bodyPr wrap="square" rtlCol="0">
            <a:spAutoFit/>
          </a:bodyPr>
          <a:lstStyle/>
          <a:p>
            <a:r>
              <a:rPr lang="en-MY" dirty="0" smtClean="0">
                <a:solidFill>
                  <a:srgbClr val="FF0000"/>
                </a:solidFill>
              </a:rPr>
              <a:t>First Fit Decreasing search is </a:t>
            </a:r>
            <a:r>
              <a:rPr lang="en-MY" u="sng" dirty="0" smtClean="0">
                <a:solidFill>
                  <a:srgbClr val="FF0000"/>
                </a:solidFill>
              </a:rPr>
              <a:t>fails</a:t>
            </a:r>
            <a:r>
              <a:rPr lang="en-MY" dirty="0" smtClean="0">
                <a:solidFill>
                  <a:srgbClr val="FF0000"/>
                </a:solidFill>
              </a:rPr>
              <a:t> with this bigger data set </a:t>
            </a:r>
            <a:r>
              <a:rPr lang="en-MY" dirty="0" smtClean="0">
                <a:solidFill>
                  <a:srgbClr val="FF0000"/>
                </a:solidFill>
                <a:sym typeface="Wingdings" panose="05000000000000000000" pitchFamily="2" charset="2"/>
              </a:rPr>
              <a:t>of</a:t>
            </a:r>
            <a:r>
              <a:rPr lang="en-MY" dirty="0" smtClean="0">
                <a:solidFill>
                  <a:srgbClr val="FF0000"/>
                </a:solidFill>
              </a:rPr>
              <a:t> </a:t>
            </a:r>
            <a:r>
              <a:rPr lang="en-MY" dirty="0">
                <a:solidFill>
                  <a:srgbClr val="FF0000"/>
                </a:solidFill>
              </a:rPr>
              <a:t>137 practitioners and 134 patients</a:t>
            </a:r>
          </a:p>
        </p:txBody>
      </p:sp>
    </p:spTree>
    <p:extLst>
      <p:ext uri="{BB962C8B-B14F-4D97-AF65-F5344CB8AC3E}">
        <p14:creationId xmlns:p14="http://schemas.microsoft.com/office/powerpoint/2010/main" val="3096931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17</a:t>
            </a:fld>
            <a:endParaRPr lang="en-SG"/>
          </a:p>
        </p:txBody>
      </p:sp>
      <p:sp>
        <p:nvSpPr>
          <p:cNvPr id="6" name="Content Placeholder 2">
            <a:extLst>
              <a:ext uri="{FF2B5EF4-FFF2-40B4-BE49-F238E27FC236}">
                <a16:creationId xmlns:a16="http://schemas.microsoft.com/office/drawing/2014/main" id="{06F3B485-3777-40E4-AFB1-22D7A41515A0}"/>
              </a:ext>
            </a:extLst>
          </p:cNvPr>
          <p:cNvSpPr>
            <a:spLocks noGrp="1"/>
          </p:cNvSpPr>
          <p:nvPr>
            <p:ph idx="1"/>
          </p:nvPr>
        </p:nvSpPr>
        <p:spPr>
          <a:xfrm>
            <a:off x="552013" y="1722475"/>
            <a:ext cx="6036520" cy="1584250"/>
          </a:xfrm>
        </p:spPr>
        <p:txBody>
          <a:bodyPr>
            <a:normAutofit/>
          </a:bodyPr>
          <a:lstStyle/>
          <a:p>
            <a:pPr marL="0" indent="0">
              <a:buNone/>
            </a:pPr>
            <a:r>
              <a:rPr lang="en-MY" sz="1200" dirty="0"/>
              <a:t>Hence, </a:t>
            </a:r>
            <a:r>
              <a:rPr lang="en-MY" sz="1200" dirty="0" smtClean="0"/>
              <a:t>a local </a:t>
            </a:r>
            <a:r>
              <a:rPr lang="en-MY" sz="1200" dirty="0"/>
              <a:t>search is </a:t>
            </a:r>
            <a:r>
              <a:rPr lang="en-MY" sz="1200" dirty="0" smtClean="0"/>
              <a:t>added</a:t>
            </a:r>
            <a:r>
              <a:rPr lang="en-MY" sz="1200" dirty="0" smtClean="0"/>
              <a:t>, and </a:t>
            </a:r>
            <a:r>
              <a:rPr lang="en-MY" sz="1200" dirty="0" smtClean="0"/>
              <a:t>Late Acceptance </a:t>
            </a:r>
            <a:r>
              <a:rPr lang="en-MY" sz="1200" dirty="0"/>
              <a:t>search is chosen in this case.</a:t>
            </a:r>
          </a:p>
          <a:p>
            <a:pPr marL="0" indent="0">
              <a:buNone/>
            </a:pPr>
            <a:r>
              <a:rPr lang="en-MY" sz="1200" dirty="0"/>
              <a:t>By adding </a:t>
            </a:r>
            <a:r>
              <a:rPr lang="en-MY" sz="1200" dirty="0" smtClean="0"/>
              <a:t>Late Acceptable </a:t>
            </a:r>
            <a:r>
              <a:rPr lang="en-MY" sz="1200" dirty="0"/>
              <a:t>search after first fit, we </a:t>
            </a:r>
            <a:r>
              <a:rPr lang="en-MY" sz="1200" dirty="0" smtClean="0"/>
              <a:t>aim to generate a </a:t>
            </a:r>
            <a:r>
              <a:rPr lang="en-MY" sz="1200" dirty="0"/>
              <a:t>solution for </a:t>
            </a:r>
            <a:r>
              <a:rPr lang="en-MY" sz="1200" dirty="0" smtClean="0"/>
              <a:t>137 </a:t>
            </a:r>
            <a:r>
              <a:rPr lang="en-MY" sz="1200" dirty="0"/>
              <a:t>practitioners </a:t>
            </a:r>
            <a:r>
              <a:rPr lang="en-MY" sz="1200" dirty="0" smtClean="0"/>
              <a:t>and 134 patients.</a:t>
            </a:r>
            <a:endParaRPr lang="en-MY" sz="1200" dirty="0"/>
          </a:p>
        </p:txBody>
      </p:sp>
      <p:pic>
        <p:nvPicPr>
          <p:cNvPr id="8" name="Picture 7">
            <a:extLst>
              <a:ext uri="{FF2B5EF4-FFF2-40B4-BE49-F238E27FC236}">
                <a16:creationId xmlns:a16="http://schemas.microsoft.com/office/drawing/2014/main" id="{824733E1-9D9A-4DA5-80F2-8172D23E9AB3}"/>
              </a:ext>
            </a:extLst>
          </p:cNvPr>
          <p:cNvPicPr>
            <a:picLocks noChangeAspect="1"/>
          </p:cNvPicPr>
          <p:nvPr/>
        </p:nvPicPr>
        <p:blipFill>
          <a:blip r:embed="rId2"/>
          <a:stretch>
            <a:fillRect/>
          </a:stretch>
        </p:blipFill>
        <p:spPr>
          <a:xfrm>
            <a:off x="656006" y="3229809"/>
            <a:ext cx="5574673" cy="3014252"/>
          </a:xfrm>
          <a:prstGeom prst="rect">
            <a:avLst/>
          </a:prstGeom>
        </p:spPr>
      </p:pic>
    </p:spTree>
    <p:extLst>
      <p:ext uri="{BB962C8B-B14F-4D97-AF65-F5344CB8AC3E}">
        <p14:creationId xmlns:p14="http://schemas.microsoft.com/office/powerpoint/2010/main" val="405734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18</a:t>
            </a:fld>
            <a:endParaRPr lang="en-SG"/>
          </a:p>
        </p:txBody>
      </p:sp>
      <p:pic>
        <p:nvPicPr>
          <p:cNvPr id="7" name="Picture 6">
            <a:extLst>
              <a:ext uri="{FF2B5EF4-FFF2-40B4-BE49-F238E27FC236}">
                <a16:creationId xmlns:a16="http://schemas.microsoft.com/office/drawing/2014/main" id="{FC77F1AA-561B-432D-9631-3BF41BCF960F}"/>
              </a:ext>
            </a:extLst>
          </p:cNvPr>
          <p:cNvPicPr>
            <a:picLocks noChangeAspect="1"/>
          </p:cNvPicPr>
          <p:nvPr/>
        </p:nvPicPr>
        <p:blipFill>
          <a:blip r:embed="rId2"/>
          <a:stretch>
            <a:fillRect/>
          </a:stretch>
        </p:blipFill>
        <p:spPr>
          <a:xfrm>
            <a:off x="530520" y="1594883"/>
            <a:ext cx="5986484" cy="5401339"/>
          </a:xfrm>
          <a:prstGeom prst="rect">
            <a:avLst/>
          </a:prstGeom>
        </p:spPr>
      </p:pic>
      <p:sp>
        <p:nvSpPr>
          <p:cNvPr id="9" name="TextBox 8">
            <a:extLst>
              <a:ext uri="{FF2B5EF4-FFF2-40B4-BE49-F238E27FC236}">
                <a16:creationId xmlns:a16="http://schemas.microsoft.com/office/drawing/2014/main" id="{A693B48F-0124-443C-85E5-341601BB2AA0}"/>
              </a:ext>
            </a:extLst>
          </p:cNvPr>
          <p:cNvSpPr txBox="1"/>
          <p:nvPr/>
        </p:nvSpPr>
        <p:spPr>
          <a:xfrm>
            <a:off x="3608148" y="3389479"/>
            <a:ext cx="2905740" cy="1754326"/>
          </a:xfrm>
          <a:prstGeom prst="rect">
            <a:avLst/>
          </a:prstGeom>
          <a:noFill/>
        </p:spPr>
        <p:txBody>
          <a:bodyPr wrap="square" rtlCol="0">
            <a:spAutoFit/>
          </a:bodyPr>
          <a:lstStyle/>
          <a:p>
            <a:r>
              <a:rPr lang="en-MY" dirty="0" smtClean="0">
                <a:solidFill>
                  <a:srgbClr val="FF0000"/>
                </a:solidFill>
              </a:rPr>
              <a:t>Outcome for First Fit Decreasing with Late Acceptance search is </a:t>
            </a:r>
            <a:r>
              <a:rPr lang="en-MY" u="sng" dirty="0" smtClean="0">
                <a:solidFill>
                  <a:srgbClr val="FF0000"/>
                </a:solidFill>
              </a:rPr>
              <a:t>Positive</a:t>
            </a:r>
            <a:r>
              <a:rPr lang="en-MY" dirty="0" smtClean="0">
                <a:solidFill>
                  <a:srgbClr val="FF0000"/>
                </a:solidFill>
              </a:rPr>
              <a:t> with this bigger data set </a:t>
            </a:r>
            <a:r>
              <a:rPr lang="en-MY" dirty="0" smtClean="0">
                <a:solidFill>
                  <a:srgbClr val="FF0000"/>
                </a:solidFill>
                <a:sym typeface="Wingdings" panose="05000000000000000000" pitchFamily="2" charset="2"/>
              </a:rPr>
              <a:t>of</a:t>
            </a:r>
            <a:r>
              <a:rPr lang="en-MY" dirty="0" smtClean="0">
                <a:solidFill>
                  <a:srgbClr val="FF0000"/>
                </a:solidFill>
              </a:rPr>
              <a:t> </a:t>
            </a:r>
            <a:r>
              <a:rPr lang="en-MY" dirty="0">
                <a:solidFill>
                  <a:srgbClr val="FF0000"/>
                </a:solidFill>
              </a:rPr>
              <a:t>137 practitioners and 134 patients</a:t>
            </a:r>
          </a:p>
        </p:txBody>
      </p:sp>
    </p:spTree>
    <p:extLst>
      <p:ext uri="{BB962C8B-B14F-4D97-AF65-F5344CB8AC3E}">
        <p14:creationId xmlns:p14="http://schemas.microsoft.com/office/powerpoint/2010/main" val="1620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19</a:t>
            </a:fld>
            <a:endParaRPr lang="en-SG"/>
          </a:p>
        </p:txBody>
      </p:sp>
      <p:sp>
        <p:nvSpPr>
          <p:cNvPr id="6" name="Content Placeholder 2">
            <a:extLst>
              <a:ext uri="{FF2B5EF4-FFF2-40B4-BE49-F238E27FC236}">
                <a16:creationId xmlns:a16="http://schemas.microsoft.com/office/drawing/2014/main" id="{06F3B485-3777-40E4-AFB1-22D7A41515A0}"/>
              </a:ext>
            </a:extLst>
          </p:cNvPr>
          <p:cNvSpPr>
            <a:spLocks noGrp="1"/>
          </p:cNvSpPr>
          <p:nvPr>
            <p:ph idx="1"/>
          </p:nvPr>
        </p:nvSpPr>
        <p:spPr>
          <a:xfrm>
            <a:off x="520995" y="1722473"/>
            <a:ext cx="6124353" cy="584791"/>
          </a:xfrm>
        </p:spPr>
        <p:txBody>
          <a:bodyPr>
            <a:normAutofit/>
          </a:bodyPr>
          <a:lstStyle/>
          <a:p>
            <a:pPr marL="0" indent="0">
              <a:buNone/>
            </a:pPr>
            <a:r>
              <a:rPr lang="en-MY" sz="1200" dirty="0"/>
              <a:t>Traditional </a:t>
            </a:r>
            <a:r>
              <a:rPr lang="en-MY" sz="1200" dirty="0" smtClean="0"/>
              <a:t>Hill Climbing has the tendency to be </a:t>
            </a:r>
            <a:r>
              <a:rPr lang="en-MY" sz="1200" dirty="0"/>
              <a:t>stuck at local optimum but </a:t>
            </a:r>
            <a:r>
              <a:rPr lang="en-MY" sz="1200" dirty="0" smtClean="0"/>
              <a:t>Late Acceptance Hill Climbing increases </a:t>
            </a:r>
            <a:r>
              <a:rPr lang="en-MY" sz="1200" dirty="0"/>
              <a:t>the chance the to find the global optimum. </a:t>
            </a:r>
            <a:endParaRPr lang="en-MY" sz="1200" dirty="0"/>
          </a:p>
        </p:txBody>
      </p:sp>
      <p:pic>
        <p:nvPicPr>
          <p:cNvPr id="8" name="Picture 7">
            <a:extLst>
              <a:ext uri="{FF2B5EF4-FFF2-40B4-BE49-F238E27FC236}">
                <a16:creationId xmlns:a16="http://schemas.microsoft.com/office/drawing/2014/main" id="{27DB10DA-7E3D-4205-A2B9-93FFA1C47855}"/>
              </a:ext>
            </a:extLst>
          </p:cNvPr>
          <p:cNvPicPr>
            <a:picLocks noChangeAspect="1"/>
          </p:cNvPicPr>
          <p:nvPr/>
        </p:nvPicPr>
        <p:blipFill>
          <a:blip r:embed="rId2"/>
          <a:stretch>
            <a:fillRect/>
          </a:stretch>
        </p:blipFill>
        <p:spPr>
          <a:xfrm>
            <a:off x="709085" y="2922602"/>
            <a:ext cx="5677428" cy="3063460"/>
          </a:xfrm>
          <a:prstGeom prst="rect">
            <a:avLst/>
          </a:prstGeom>
        </p:spPr>
      </p:pic>
    </p:spTree>
    <p:extLst>
      <p:ext uri="{BB962C8B-B14F-4D97-AF65-F5344CB8AC3E}">
        <p14:creationId xmlns:p14="http://schemas.microsoft.com/office/powerpoint/2010/main" val="266868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50" y="1508302"/>
            <a:ext cx="5915025" cy="6285266"/>
          </a:xfrm>
        </p:spPr>
        <p:txBody>
          <a:bodyPr>
            <a:normAutofit/>
          </a:bodyPr>
          <a:lstStyle/>
          <a:p>
            <a:pPr>
              <a:buFontTx/>
              <a:buChar char="-"/>
            </a:pPr>
            <a:r>
              <a:rPr lang="en-US" sz="1800" dirty="0" smtClean="0"/>
              <a:t>Executive </a:t>
            </a:r>
            <a:r>
              <a:rPr lang="en-US" sz="1800" dirty="0"/>
              <a:t>Summary </a:t>
            </a:r>
            <a:r>
              <a:rPr lang="en-US" sz="1800" dirty="0" smtClean="0"/>
              <a:t>						 3</a:t>
            </a:r>
          </a:p>
          <a:p>
            <a:pPr>
              <a:buFontTx/>
              <a:buChar char="-"/>
            </a:pPr>
            <a:r>
              <a:rPr lang="en-US" sz="1800" dirty="0" smtClean="0"/>
              <a:t>Business </a:t>
            </a:r>
            <a:r>
              <a:rPr lang="en-US" sz="1800" dirty="0"/>
              <a:t>Problem </a:t>
            </a:r>
            <a:r>
              <a:rPr lang="en-US" sz="1800" dirty="0" smtClean="0"/>
              <a:t>Background				 4</a:t>
            </a:r>
          </a:p>
          <a:p>
            <a:pPr>
              <a:buFontTx/>
              <a:buChar char="-"/>
            </a:pPr>
            <a:r>
              <a:rPr lang="en-US" sz="1800" dirty="0" smtClean="0"/>
              <a:t>Project </a:t>
            </a:r>
            <a:r>
              <a:rPr lang="en-US" sz="1800" dirty="0"/>
              <a:t>Objectives &amp; Success </a:t>
            </a:r>
            <a:r>
              <a:rPr lang="en-US" sz="1800" dirty="0" smtClean="0"/>
              <a:t>Measurement		 5</a:t>
            </a:r>
          </a:p>
          <a:p>
            <a:pPr>
              <a:buFontTx/>
              <a:buChar char="-"/>
            </a:pPr>
            <a:r>
              <a:rPr lang="en-US" sz="1800" dirty="0" smtClean="0"/>
              <a:t>Project </a:t>
            </a:r>
            <a:r>
              <a:rPr lang="en-US" sz="1800" dirty="0"/>
              <a:t>Solution </a:t>
            </a:r>
            <a:r>
              <a:rPr lang="en-US" sz="1800" dirty="0" smtClean="0"/>
              <a:t>						 6</a:t>
            </a:r>
          </a:p>
          <a:p>
            <a:pPr>
              <a:buFontTx/>
              <a:buChar char="-"/>
            </a:pPr>
            <a:r>
              <a:rPr lang="en-US" sz="1800" dirty="0" smtClean="0"/>
              <a:t>Solution Design						 8</a:t>
            </a:r>
          </a:p>
          <a:p>
            <a:pPr>
              <a:buFontTx/>
              <a:buChar char="-"/>
            </a:pPr>
            <a:r>
              <a:rPr lang="en-US" sz="1800" dirty="0"/>
              <a:t>Project Implementation 					11</a:t>
            </a:r>
          </a:p>
          <a:p>
            <a:pPr lvl="0" fontAlgn="base">
              <a:spcAft>
                <a:spcPct val="0"/>
              </a:spcAft>
              <a:buFontTx/>
              <a:buChar char="-"/>
            </a:pPr>
            <a:r>
              <a:rPr lang="en-US" altLang="en-US" sz="1800" dirty="0"/>
              <a:t>Project Performance &amp; Validation </a:t>
            </a:r>
            <a:r>
              <a:rPr lang="en-US" altLang="en-US" sz="1800" dirty="0" smtClean="0"/>
              <a:t>				18</a:t>
            </a:r>
          </a:p>
          <a:p>
            <a:pPr lvl="0" fontAlgn="base">
              <a:spcAft>
                <a:spcPct val="0"/>
              </a:spcAft>
              <a:buFontTx/>
              <a:buChar char="-"/>
            </a:pPr>
            <a:r>
              <a:rPr lang="en-US" altLang="en-US" sz="1800" dirty="0" smtClean="0"/>
              <a:t>Project </a:t>
            </a:r>
            <a:r>
              <a:rPr lang="en-US" altLang="en-US" sz="1800" dirty="0"/>
              <a:t>Conclusions: Findings &amp; Recommendation 	</a:t>
            </a:r>
            <a:r>
              <a:rPr lang="en-US" altLang="en-US" sz="1800" dirty="0" smtClean="0"/>
              <a:t>23</a:t>
            </a:r>
            <a:endParaRPr lang="en-US" altLang="en-US" sz="1800" dirty="0"/>
          </a:p>
          <a:p>
            <a:pPr>
              <a:buFontTx/>
              <a:buChar char="-"/>
            </a:pPr>
            <a:endParaRPr lang="en-US" sz="1800" dirty="0"/>
          </a:p>
          <a:p>
            <a:pPr>
              <a:buFontTx/>
              <a:buChar char="-"/>
            </a:pPr>
            <a:endParaRPr lang="en-US" sz="1800" dirty="0" smtClean="0"/>
          </a:p>
        </p:txBody>
      </p:sp>
      <p:sp>
        <p:nvSpPr>
          <p:cNvPr id="5" name="Rectangle 4"/>
          <p:cNvSpPr/>
          <p:nvPr/>
        </p:nvSpPr>
        <p:spPr>
          <a:xfrm>
            <a:off x="285750" y="1100138"/>
            <a:ext cx="6257925" cy="8086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49" y="347940"/>
            <a:ext cx="2802007"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D7EBF05A-3D21-489F-92E5-C2CA7463D2E0}" type="slidenum">
              <a:rPr lang="en-SG" smtClean="0"/>
              <a:t>2</a:t>
            </a:fld>
            <a:endParaRPr lang="en-SG"/>
          </a:p>
        </p:txBody>
      </p:sp>
    </p:spTree>
    <p:extLst>
      <p:ext uri="{BB962C8B-B14F-4D97-AF65-F5344CB8AC3E}">
        <p14:creationId xmlns:p14="http://schemas.microsoft.com/office/powerpoint/2010/main" val="53325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20</a:t>
            </a:fld>
            <a:endParaRPr lang="en-SG"/>
          </a:p>
        </p:txBody>
      </p:sp>
      <p:pic>
        <p:nvPicPr>
          <p:cNvPr id="7" name="Picture 6">
            <a:extLst>
              <a:ext uri="{FF2B5EF4-FFF2-40B4-BE49-F238E27FC236}">
                <a16:creationId xmlns:a16="http://schemas.microsoft.com/office/drawing/2014/main" id="{6D625788-821A-4791-AF53-86AD4A832D09}"/>
              </a:ext>
            </a:extLst>
          </p:cNvPr>
          <p:cNvPicPr>
            <a:picLocks noChangeAspect="1"/>
          </p:cNvPicPr>
          <p:nvPr/>
        </p:nvPicPr>
        <p:blipFill>
          <a:blip r:embed="rId2"/>
          <a:stretch>
            <a:fillRect/>
          </a:stretch>
        </p:blipFill>
        <p:spPr>
          <a:xfrm>
            <a:off x="790750" y="1839433"/>
            <a:ext cx="5817546" cy="5100415"/>
          </a:xfrm>
          <a:prstGeom prst="rect">
            <a:avLst/>
          </a:prstGeom>
        </p:spPr>
      </p:pic>
      <p:sp>
        <p:nvSpPr>
          <p:cNvPr id="9" name="TextBox 8">
            <a:extLst>
              <a:ext uri="{FF2B5EF4-FFF2-40B4-BE49-F238E27FC236}">
                <a16:creationId xmlns:a16="http://schemas.microsoft.com/office/drawing/2014/main" id="{07D55D0E-EE38-4F58-AE98-F9CE46080D0E}"/>
              </a:ext>
            </a:extLst>
          </p:cNvPr>
          <p:cNvSpPr txBox="1"/>
          <p:nvPr/>
        </p:nvSpPr>
        <p:spPr>
          <a:xfrm>
            <a:off x="3656947" y="3998185"/>
            <a:ext cx="3089135" cy="923330"/>
          </a:xfrm>
          <a:prstGeom prst="rect">
            <a:avLst/>
          </a:prstGeom>
          <a:noFill/>
        </p:spPr>
        <p:txBody>
          <a:bodyPr wrap="square" rtlCol="0">
            <a:spAutoFit/>
          </a:bodyPr>
          <a:lstStyle/>
          <a:p>
            <a:r>
              <a:rPr lang="en-MY" dirty="0" smtClean="0">
                <a:solidFill>
                  <a:srgbClr val="FF0000"/>
                </a:solidFill>
              </a:rPr>
              <a:t>Result showing that Hill </a:t>
            </a:r>
            <a:r>
              <a:rPr lang="en-MY" dirty="0">
                <a:solidFill>
                  <a:srgbClr val="FF0000"/>
                </a:solidFill>
              </a:rPr>
              <a:t>Climbing </a:t>
            </a:r>
            <a:r>
              <a:rPr lang="en-MY" dirty="0" smtClean="0">
                <a:solidFill>
                  <a:srgbClr val="FF0000"/>
                </a:solidFill>
              </a:rPr>
              <a:t>getting stuck </a:t>
            </a:r>
            <a:r>
              <a:rPr lang="en-MY" dirty="0">
                <a:solidFill>
                  <a:srgbClr val="FF0000"/>
                </a:solidFill>
              </a:rPr>
              <a:t>at local </a:t>
            </a:r>
            <a:r>
              <a:rPr lang="en-MY" dirty="0" smtClean="0">
                <a:solidFill>
                  <a:srgbClr val="FF0000"/>
                </a:solidFill>
              </a:rPr>
              <a:t>optimum.</a:t>
            </a:r>
            <a:endParaRPr lang="en-MY" dirty="0">
              <a:solidFill>
                <a:srgbClr val="FF0000"/>
              </a:solidFill>
            </a:endParaRPr>
          </a:p>
        </p:txBody>
      </p:sp>
    </p:spTree>
    <p:extLst>
      <p:ext uri="{BB962C8B-B14F-4D97-AF65-F5344CB8AC3E}">
        <p14:creationId xmlns:p14="http://schemas.microsoft.com/office/powerpoint/2010/main" val="3902170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21</a:t>
            </a:fld>
            <a:endParaRPr lang="en-SG"/>
          </a:p>
        </p:txBody>
      </p:sp>
      <p:pic>
        <p:nvPicPr>
          <p:cNvPr id="6" name="Picture 5">
            <a:extLst>
              <a:ext uri="{FF2B5EF4-FFF2-40B4-BE49-F238E27FC236}">
                <a16:creationId xmlns:a16="http://schemas.microsoft.com/office/drawing/2014/main" id="{EE5582C7-507D-4178-A181-07B5000D7CEC}"/>
              </a:ext>
            </a:extLst>
          </p:cNvPr>
          <p:cNvPicPr>
            <a:picLocks noChangeAspect="1"/>
          </p:cNvPicPr>
          <p:nvPr/>
        </p:nvPicPr>
        <p:blipFill>
          <a:blip r:embed="rId2"/>
          <a:stretch>
            <a:fillRect/>
          </a:stretch>
        </p:blipFill>
        <p:spPr>
          <a:xfrm>
            <a:off x="561823" y="1608630"/>
            <a:ext cx="6030363" cy="5308846"/>
          </a:xfrm>
          <a:prstGeom prst="rect">
            <a:avLst/>
          </a:prstGeom>
        </p:spPr>
      </p:pic>
      <p:sp>
        <p:nvSpPr>
          <p:cNvPr id="8" name="TextBox 7">
            <a:extLst>
              <a:ext uri="{FF2B5EF4-FFF2-40B4-BE49-F238E27FC236}">
                <a16:creationId xmlns:a16="http://schemas.microsoft.com/office/drawing/2014/main" id="{7D73339B-9A75-43FD-9D66-081C465B4952}"/>
              </a:ext>
            </a:extLst>
          </p:cNvPr>
          <p:cNvSpPr txBox="1"/>
          <p:nvPr/>
        </p:nvSpPr>
        <p:spPr>
          <a:xfrm>
            <a:off x="3741063" y="2992495"/>
            <a:ext cx="2851123" cy="923330"/>
          </a:xfrm>
          <a:prstGeom prst="rect">
            <a:avLst/>
          </a:prstGeom>
          <a:noFill/>
        </p:spPr>
        <p:txBody>
          <a:bodyPr wrap="square" rtlCol="0">
            <a:spAutoFit/>
          </a:bodyPr>
          <a:lstStyle/>
          <a:p>
            <a:r>
              <a:rPr lang="en-MY" dirty="0" smtClean="0">
                <a:solidFill>
                  <a:srgbClr val="FF0000"/>
                </a:solidFill>
              </a:rPr>
              <a:t>Result showing Late Acceptance Hill Climbing solving </a:t>
            </a:r>
            <a:r>
              <a:rPr lang="en-MY" dirty="0">
                <a:solidFill>
                  <a:srgbClr val="FF0000"/>
                </a:solidFill>
              </a:rPr>
              <a:t>the problem.</a:t>
            </a:r>
          </a:p>
        </p:txBody>
      </p:sp>
    </p:spTree>
    <p:extLst>
      <p:ext uri="{BB962C8B-B14F-4D97-AF65-F5344CB8AC3E}">
        <p14:creationId xmlns:p14="http://schemas.microsoft.com/office/powerpoint/2010/main" val="373601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623470" y="1645902"/>
            <a:ext cx="5971192" cy="1223526"/>
          </a:xfrm>
        </p:spPr>
        <p:txBody>
          <a:bodyPr>
            <a:noAutofit/>
          </a:bodyPr>
          <a:lstStyle/>
          <a:p>
            <a:pPr marL="0" indent="0">
              <a:buNone/>
            </a:pPr>
            <a:r>
              <a:rPr lang="en-US" sz="1200" dirty="0" smtClean="0"/>
              <a:t>After the tests based on earlier design, we made some improvements as follows.</a:t>
            </a:r>
          </a:p>
          <a:p>
            <a:pPr marL="228600" indent="-228600">
              <a:buAutoNum type="arabicParenR"/>
            </a:pPr>
            <a:r>
              <a:rPr lang="en-US" sz="1200" dirty="0" smtClean="0"/>
              <a:t>Migrate from KIE Workbench to Eclipse and incorporate the use of Java Maven libraries</a:t>
            </a:r>
          </a:p>
          <a:p>
            <a:pPr lvl="1"/>
            <a:r>
              <a:rPr lang="en-MY" sz="1200" dirty="0"/>
              <a:t>On KIE environment, the memory process is intensive and the </a:t>
            </a:r>
            <a:r>
              <a:rPr lang="en-MY" sz="1200" dirty="0" err="1"/>
              <a:t>OtaPlanner</a:t>
            </a:r>
            <a:r>
              <a:rPr lang="en-MY" sz="1200" dirty="0"/>
              <a:t> is limited to several functions (cannot tune the late acceptance properties and </a:t>
            </a:r>
            <a:r>
              <a:rPr lang="en-MY" sz="1200" dirty="0" err="1"/>
              <a:t>etc</a:t>
            </a:r>
            <a:r>
              <a:rPr lang="en-MY" sz="1200" dirty="0"/>
              <a:t>).</a:t>
            </a:r>
          </a:p>
          <a:p>
            <a:pPr lvl="1"/>
            <a:r>
              <a:rPr lang="en-MY" sz="1200" dirty="0"/>
              <a:t>Hence, using Java Maven libraries to enhance the model.</a:t>
            </a:r>
          </a:p>
          <a:p>
            <a:pPr marL="228600" indent="-228600">
              <a:buAutoNum type="arabicParenR"/>
            </a:pPr>
            <a:endParaRPr lang="en-US" sz="1200" dirty="0" smtClean="0"/>
          </a:p>
          <a:p>
            <a:pPr marL="228600" indent="-228600">
              <a:buAutoNum type="arabicParenR"/>
            </a:pPr>
            <a:r>
              <a:rPr lang="en-US" sz="1200" dirty="0" smtClean="0"/>
              <a:t>Enhanced some of the Data Objects, resulting in the following Class Diagram</a:t>
            </a:r>
            <a:endParaRPr lang="en-US" sz="1200" dirty="0"/>
          </a:p>
          <a:p>
            <a:pPr marL="0" indent="0">
              <a:buNone/>
            </a:pPr>
            <a:endParaRPr lang="en-US" sz="1200" dirty="0"/>
          </a:p>
          <a:p>
            <a:pPr marL="0" indent="0">
              <a:buNone/>
            </a:pPr>
            <a:endParaRPr lang="en-US" sz="1200" dirty="0"/>
          </a:p>
          <a:p>
            <a:pPr marL="0" indent="0">
              <a:buNone/>
            </a:pPr>
            <a:r>
              <a:rPr lang="en-US" sz="1200" dirty="0" smtClean="0"/>
              <a:t>Subsequent test results are obtained based on this new structure.</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SG" sz="1200" dirty="0"/>
          </a:p>
        </p:txBody>
      </p:sp>
      <p:sp>
        <p:nvSpPr>
          <p:cNvPr id="13" name="TextBox 12"/>
          <p:cNvSpPr txBox="1"/>
          <p:nvPr/>
        </p:nvSpPr>
        <p:spPr>
          <a:xfrm>
            <a:off x="199795" y="337508"/>
            <a:ext cx="6186163"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546A">
                    <a:lumMod val="60000"/>
                    <a:lumOff val="40000"/>
                  </a:srgbClr>
                </a:solidFill>
                <a:effectLst/>
                <a:uLnTx/>
                <a:uFillTx/>
                <a:latin typeface="Calibri" panose="020F0502020204030204"/>
                <a:ea typeface="+mn-ea"/>
                <a:cs typeface="+mn-cs"/>
              </a:rPr>
              <a:t>Project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EBF05A-3D21-489F-92E5-C2CA7463D2E0}" type="slidenum">
              <a:rPr kumimoji="0" lang="en-SG"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SG"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821427" y="707981"/>
            <a:ext cx="333897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Design – Class Diagram</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62" y="3718956"/>
            <a:ext cx="6207500" cy="4612913"/>
          </a:xfrm>
          <a:prstGeom prst="rect">
            <a:avLst/>
          </a:prstGeom>
        </p:spPr>
      </p:pic>
    </p:spTree>
    <p:extLst>
      <p:ext uri="{BB962C8B-B14F-4D97-AF65-F5344CB8AC3E}">
        <p14:creationId xmlns:p14="http://schemas.microsoft.com/office/powerpoint/2010/main" val="3288323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23</a:t>
            </a:fld>
            <a:endParaRPr lang="en-SG"/>
          </a:p>
        </p:txBody>
      </p:sp>
      <p:sp>
        <p:nvSpPr>
          <p:cNvPr id="7" name="Content Placeholder 2">
            <a:extLst>
              <a:ext uri="{FF2B5EF4-FFF2-40B4-BE49-F238E27FC236}">
                <a16:creationId xmlns:a16="http://schemas.microsoft.com/office/drawing/2014/main" id="{D4B6491C-69C5-4770-88A0-17A0D00E7F72}"/>
              </a:ext>
            </a:extLst>
          </p:cNvPr>
          <p:cNvSpPr>
            <a:spLocks noGrp="1"/>
          </p:cNvSpPr>
          <p:nvPr>
            <p:ph idx="1"/>
          </p:nvPr>
        </p:nvSpPr>
        <p:spPr>
          <a:xfrm>
            <a:off x="659219" y="1786269"/>
            <a:ext cx="5539562" cy="2423669"/>
          </a:xfrm>
        </p:spPr>
        <p:txBody>
          <a:bodyPr>
            <a:normAutofit/>
          </a:bodyPr>
          <a:lstStyle/>
          <a:p>
            <a:endParaRPr lang="en-MY" sz="1200" dirty="0"/>
          </a:p>
        </p:txBody>
      </p:sp>
    </p:spTree>
    <p:extLst>
      <p:ext uri="{BB962C8B-B14F-4D97-AF65-F5344CB8AC3E}">
        <p14:creationId xmlns:p14="http://schemas.microsoft.com/office/powerpoint/2010/main" val="384562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444500" y="1466701"/>
            <a:ext cx="5842000" cy="1953965"/>
          </a:xfrm>
        </p:spPr>
        <p:txBody>
          <a:bodyPr>
            <a:normAutofit/>
          </a:bodyPr>
          <a:lstStyle/>
          <a:p>
            <a:pPr marL="0" indent="0">
              <a:buNone/>
            </a:pPr>
            <a:r>
              <a:rPr lang="en-US" sz="1600" dirty="0" smtClean="0"/>
              <a:t>UUU</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SG" sz="1600" dirty="0"/>
          </a:p>
        </p:txBody>
      </p:sp>
      <p:sp>
        <p:nvSpPr>
          <p:cNvPr id="8" name="TextBox 7"/>
          <p:cNvSpPr txBox="1"/>
          <p:nvPr/>
        </p:nvSpPr>
        <p:spPr>
          <a:xfrm>
            <a:off x="199795" y="337508"/>
            <a:ext cx="6186163" cy="584775"/>
          </a:xfrm>
          <a:prstGeom prst="rect">
            <a:avLst/>
          </a:prstGeom>
          <a:noFill/>
        </p:spPr>
        <p:txBody>
          <a:bodyPr wrap="square" rtlCol="0">
            <a:spAutoFit/>
          </a:bodyPr>
          <a:lstStyle/>
          <a:p>
            <a:r>
              <a:rPr lang="en-US" sz="3200" dirty="0" smtClean="0">
                <a:solidFill>
                  <a:schemeClr val="tx2">
                    <a:lumMod val="60000"/>
                    <a:lumOff val="40000"/>
                  </a:schemeClr>
                </a:solidFill>
              </a:rPr>
              <a:t>Solution Design</a:t>
            </a:r>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24</a:t>
            </a:fld>
            <a:endParaRPr lang="en-SG"/>
          </a:p>
        </p:txBody>
      </p:sp>
    </p:spTree>
    <p:extLst>
      <p:ext uri="{BB962C8B-B14F-4D97-AF65-F5344CB8AC3E}">
        <p14:creationId xmlns:p14="http://schemas.microsoft.com/office/powerpoint/2010/main" val="318687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785764" cy="584775"/>
          </a:xfrm>
          <a:prstGeom prst="rect">
            <a:avLst/>
          </a:prstGeom>
          <a:noFill/>
        </p:spPr>
        <p:txBody>
          <a:bodyPr wrap="square" rtlCol="0">
            <a:spAutoFit/>
          </a:bodyPr>
          <a:lstStyle/>
          <a:p>
            <a:r>
              <a:rPr lang="en-US" sz="3200" dirty="0" smtClean="0">
                <a:solidFill>
                  <a:schemeClr val="tx2">
                    <a:lumMod val="60000"/>
                    <a:lumOff val="40000"/>
                  </a:schemeClr>
                </a:solidFill>
              </a:rPr>
              <a:t>Solution Design</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25</a:t>
            </a:fld>
            <a:endParaRPr lang="en-SG"/>
          </a:p>
        </p:txBody>
      </p:sp>
    </p:spTree>
    <p:extLst>
      <p:ext uri="{BB962C8B-B14F-4D97-AF65-F5344CB8AC3E}">
        <p14:creationId xmlns:p14="http://schemas.microsoft.com/office/powerpoint/2010/main" val="2334557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Data Setup</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26</a:t>
            </a:fld>
            <a:endParaRPr lang="en-SG"/>
          </a:p>
        </p:txBody>
      </p:sp>
    </p:spTree>
    <p:extLst>
      <p:ext uri="{BB962C8B-B14F-4D97-AF65-F5344CB8AC3E}">
        <p14:creationId xmlns:p14="http://schemas.microsoft.com/office/powerpoint/2010/main" val="3139747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8270A78-43F7-48BF-BFC5-689869C250AD}"/>
              </a:ext>
            </a:extLst>
          </p:cNvPr>
          <p:cNvSpPr>
            <a:spLocks noGrp="1"/>
          </p:cNvSpPr>
          <p:nvPr>
            <p:ph idx="1"/>
          </p:nvPr>
        </p:nvSpPr>
        <p:spPr>
          <a:xfrm>
            <a:off x="416025" y="1524000"/>
            <a:ext cx="5950692" cy="2067859"/>
          </a:xfrm>
        </p:spPr>
        <p:txBody>
          <a:bodyPr>
            <a:normAutofit/>
          </a:bodyPr>
          <a:lstStyle/>
          <a:p>
            <a:pPr marL="0" indent="0">
              <a:buNone/>
            </a:pPr>
            <a:r>
              <a:rPr lang="en-US" sz="1600" dirty="0" smtClean="0"/>
              <a:t>TTT</a:t>
            </a:r>
            <a:endParaRPr lang="en-MY" sz="1600" dirty="0"/>
          </a:p>
          <a:p>
            <a:pPr marL="0" indent="0">
              <a:buNone/>
            </a:pPr>
            <a:endParaRPr lang="en-US" sz="1600" dirty="0"/>
          </a:p>
        </p:txBody>
      </p:sp>
      <p:sp>
        <p:nvSpPr>
          <p:cNvPr id="8" name="TextBox 7"/>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27</a:t>
            </a:fld>
            <a:endParaRPr lang="en-SG"/>
          </a:p>
        </p:txBody>
      </p:sp>
    </p:spTree>
    <p:extLst>
      <p:ext uri="{BB962C8B-B14F-4D97-AF65-F5344CB8AC3E}">
        <p14:creationId xmlns:p14="http://schemas.microsoft.com/office/powerpoint/2010/main" val="102636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46099" y="1524001"/>
            <a:ext cx="6066677" cy="1917699"/>
          </a:xfrm>
        </p:spPr>
        <p:txBody>
          <a:bodyPr>
            <a:normAutofit/>
          </a:bodyPr>
          <a:lstStyle/>
          <a:p>
            <a:pPr marL="0" indent="0">
              <a:buNone/>
            </a:pPr>
            <a:r>
              <a:rPr lang="en-US" sz="1600" dirty="0" smtClean="0"/>
              <a:t>OOO</a:t>
            </a:r>
            <a:endParaRPr lang="en-US" sz="1600" dirty="0"/>
          </a:p>
          <a:p>
            <a:pPr marL="0" indent="0">
              <a:buNone/>
            </a:pPr>
            <a:endParaRPr lang="en-US" sz="1600" dirty="0"/>
          </a:p>
        </p:txBody>
      </p:sp>
      <p:sp>
        <p:nvSpPr>
          <p:cNvPr id="7" name="TextBox 6"/>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28</a:t>
            </a:fld>
            <a:endParaRPr lang="en-SG"/>
          </a:p>
        </p:txBody>
      </p:sp>
    </p:spTree>
    <p:extLst>
      <p:ext uri="{BB962C8B-B14F-4D97-AF65-F5344CB8AC3E}">
        <p14:creationId xmlns:p14="http://schemas.microsoft.com/office/powerpoint/2010/main" val="172726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270A78-43F7-48BF-BFC5-689869C250AD}"/>
              </a:ext>
            </a:extLst>
          </p:cNvPr>
          <p:cNvSpPr>
            <a:spLocks noGrp="1"/>
          </p:cNvSpPr>
          <p:nvPr>
            <p:ph idx="1"/>
          </p:nvPr>
        </p:nvSpPr>
        <p:spPr>
          <a:xfrm>
            <a:off x="410990" y="1445696"/>
            <a:ext cx="5380210" cy="3200399"/>
          </a:xfrm>
        </p:spPr>
        <p:txBody>
          <a:bodyPr>
            <a:normAutofit/>
          </a:bodyPr>
          <a:lstStyle/>
          <a:p>
            <a:pPr marL="0" indent="0">
              <a:buNone/>
            </a:pPr>
            <a:r>
              <a:rPr lang="en-US" sz="1600" dirty="0" smtClean="0"/>
              <a:t>III</a:t>
            </a:r>
            <a:endParaRPr lang="en-US" sz="1600" dirty="0"/>
          </a:p>
          <a:p>
            <a:pPr marL="0" indent="0">
              <a:buNone/>
            </a:pPr>
            <a:endParaRPr lang="en-US" sz="1600" dirty="0"/>
          </a:p>
        </p:txBody>
      </p:sp>
      <p:sp>
        <p:nvSpPr>
          <p:cNvPr id="8" name="TextBox 7"/>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29</a:t>
            </a:fld>
            <a:endParaRPr lang="en-SG"/>
          </a:p>
        </p:txBody>
      </p:sp>
    </p:spTree>
    <p:extLst>
      <p:ext uri="{BB962C8B-B14F-4D97-AF65-F5344CB8AC3E}">
        <p14:creationId xmlns:p14="http://schemas.microsoft.com/office/powerpoint/2010/main" val="227729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7467" y="1242488"/>
            <a:ext cx="6024598" cy="6285266"/>
          </a:xfrm>
        </p:spPr>
        <p:txBody>
          <a:bodyPr>
            <a:normAutofit/>
          </a:bodyPr>
          <a:lstStyle/>
          <a:p>
            <a:pPr marL="0" indent="0">
              <a:buNone/>
            </a:pPr>
            <a:r>
              <a:rPr lang="en-US" sz="1400" dirty="0" smtClean="0"/>
              <a:t>This project is a continuation from the Depression Screening System group project completed during the Machine Reasoning course. As a recap, the Depression Screening System deals with the problem of depression in youths and vulnerable segments of the community going undetected and untreated. It serves as an early warning system to put a spotlight on those vulnerable individuals who are displaying symptoms of depression. </a:t>
            </a:r>
            <a:r>
              <a:rPr lang="en-US" sz="1400" dirty="0" smtClean="0"/>
              <a:t>These vulnerable individuals can be spotted through the PHQ-9 Survey framework devised with the Depression Screening System. The </a:t>
            </a:r>
            <a:r>
              <a:rPr lang="en-US" sz="1400" dirty="0" smtClean="0"/>
              <a:t>output from that system is to provide a diagnosis (with a PHQ-9 score) on the level of severity of depression the individuals are having.</a:t>
            </a:r>
          </a:p>
          <a:p>
            <a:pPr marL="0" indent="0">
              <a:buNone/>
            </a:pPr>
            <a:r>
              <a:rPr lang="en-US" sz="1400" dirty="0" smtClean="0"/>
              <a:t>In this phase of project, the objective is to use the PHQ-9 scores of the individuals and match them to the many practitioners in the community partners, hospitals and IMH. </a:t>
            </a:r>
          </a:p>
          <a:p>
            <a:pPr marL="0" indent="0">
              <a:buNone/>
            </a:pPr>
            <a:r>
              <a:rPr lang="en-US" sz="1400" dirty="0" smtClean="0"/>
              <a:t>Why Patient Matching? When we churn out a list of patients in batches as part of the PHQ-9 Survey, there is also a need to do the matching with practitioners in batches. There are some challenges to match patients to practitioners. First of all, practitioners fall into roughly 3 categories – Counsellors, Psychologists, Psychiatrists. Then there is the time availability of the practitioners, as well as language </a:t>
            </a:r>
            <a:r>
              <a:rPr lang="en-US" sz="1400" dirty="0" smtClean="0"/>
              <a:t>ability, </a:t>
            </a:r>
            <a:r>
              <a:rPr lang="en-US" sz="1400" dirty="0" smtClean="0"/>
              <a:t>which </a:t>
            </a:r>
            <a:r>
              <a:rPr lang="en-US" sz="1400" dirty="0" smtClean="0"/>
              <a:t>are all </a:t>
            </a:r>
            <a:r>
              <a:rPr lang="en-US" sz="1400" dirty="0" smtClean="0"/>
              <a:t>hard </a:t>
            </a:r>
            <a:r>
              <a:rPr lang="en-US" sz="1400" dirty="0" smtClean="0"/>
              <a:t>constraints. </a:t>
            </a:r>
            <a:r>
              <a:rPr lang="en-US" sz="1400" dirty="0" smtClean="0"/>
              <a:t>Also there is location preference and gender preference which are soft constraints</a:t>
            </a:r>
            <a:r>
              <a:rPr lang="en-US" sz="1400" dirty="0" smtClean="0"/>
              <a:t>. Then there is the cost based on the practitioner selected, which is a soft constraint to minimize it.</a:t>
            </a:r>
            <a:endParaRPr lang="en-US" sz="1400" dirty="0" smtClean="0"/>
          </a:p>
          <a:p>
            <a:pPr marL="0" indent="0">
              <a:buNone/>
            </a:pPr>
            <a:r>
              <a:rPr lang="en-US" sz="1400" dirty="0" smtClean="0"/>
              <a:t>Using the State Space Search techniques embedded in the </a:t>
            </a:r>
            <a:r>
              <a:rPr lang="en-US" sz="1400" dirty="0" err="1" smtClean="0"/>
              <a:t>OptaPlanner</a:t>
            </a:r>
            <a:r>
              <a:rPr lang="en-US" sz="1400" dirty="0" smtClean="0"/>
              <a:t>, the Patient Matching System is able to optimally match a group of patients </a:t>
            </a:r>
            <a:r>
              <a:rPr lang="en-US" sz="1400" dirty="0" smtClean="0"/>
              <a:t>against </a:t>
            </a:r>
            <a:r>
              <a:rPr lang="en-US" sz="1400" dirty="0" smtClean="0"/>
              <a:t>a group of practitioners. The detail of how this match is executed will be covered in the next chapters.</a:t>
            </a:r>
          </a:p>
          <a:p>
            <a:pPr marL="0" indent="0">
              <a:buNone/>
            </a:pPr>
            <a:r>
              <a:rPr lang="en-US" sz="1400" dirty="0" smtClean="0"/>
              <a:t>This system provides benefits to those who are diagnosed with depression by matching appropriate practitioners with the right expertise and in accordance to some set constraints.</a:t>
            </a:r>
            <a:endParaRPr lang="en-US" sz="1400" dirty="0"/>
          </a:p>
        </p:txBody>
      </p:sp>
      <p:sp>
        <p:nvSpPr>
          <p:cNvPr id="6" name="TextBox 5"/>
          <p:cNvSpPr txBox="1"/>
          <p:nvPr/>
        </p:nvSpPr>
        <p:spPr>
          <a:xfrm>
            <a:off x="285749" y="347940"/>
            <a:ext cx="3936929" cy="584775"/>
          </a:xfrm>
          <a:prstGeom prst="rect">
            <a:avLst/>
          </a:prstGeom>
          <a:noFill/>
        </p:spPr>
        <p:txBody>
          <a:bodyPr wrap="square" rtlCol="0">
            <a:spAutoFit/>
          </a:bodyPr>
          <a:lstStyle/>
          <a:p>
            <a:r>
              <a:rPr lang="en-US" sz="3200" dirty="0" smtClean="0">
                <a:solidFill>
                  <a:schemeClr val="tx2">
                    <a:lumMod val="60000"/>
                    <a:lumOff val="40000"/>
                  </a:schemeClr>
                </a:solidFill>
              </a:rPr>
              <a:t>Executive Summary</a:t>
            </a:r>
            <a:endParaRPr lang="en-US" sz="3200"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D7EBF05A-3D21-489F-92E5-C2CA7463D2E0}" type="slidenum">
              <a:rPr lang="en-SG" smtClean="0"/>
              <a:t>3</a:t>
            </a:fld>
            <a:endParaRPr lang="en-SG"/>
          </a:p>
        </p:txBody>
      </p:sp>
    </p:spTree>
    <p:extLst>
      <p:ext uri="{BB962C8B-B14F-4D97-AF65-F5344CB8AC3E}">
        <p14:creationId xmlns:p14="http://schemas.microsoft.com/office/powerpoint/2010/main" val="3785399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270A78-43F7-48BF-BFC5-689869C250AD}"/>
              </a:ext>
            </a:extLst>
          </p:cNvPr>
          <p:cNvSpPr>
            <a:spLocks noGrp="1"/>
          </p:cNvSpPr>
          <p:nvPr>
            <p:ph idx="1"/>
          </p:nvPr>
        </p:nvSpPr>
        <p:spPr>
          <a:xfrm>
            <a:off x="406400" y="1790701"/>
            <a:ext cx="6273800" cy="2946399"/>
          </a:xfrm>
        </p:spPr>
        <p:txBody>
          <a:bodyPr>
            <a:normAutofit/>
          </a:bodyPr>
          <a:lstStyle/>
          <a:p>
            <a:pPr marL="0" indent="0">
              <a:buNone/>
            </a:pPr>
            <a:r>
              <a:rPr lang="en-US" sz="1600" dirty="0" smtClean="0"/>
              <a:t>GGG</a:t>
            </a:r>
            <a:endParaRPr lang="en-MY" sz="1600" dirty="0"/>
          </a:p>
          <a:p>
            <a:pPr marL="0" indent="0">
              <a:buNone/>
            </a:pPr>
            <a:endParaRPr lang="en-US" sz="1600" dirty="0"/>
          </a:p>
        </p:txBody>
      </p:sp>
      <p:sp>
        <p:nvSpPr>
          <p:cNvPr id="6" name="TextBox 5"/>
          <p:cNvSpPr txBox="1"/>
          <p:nvPr/>
        </p:nvSpPr>
        <p:spPr>
          <a:xfrm>
            <a:off x="203341" y="305689"/>
            <a:ext cx="6059311" cy="1077218"/>
          </a:xfrm>
          <a:prstGeom prst="rect">
            <a:avLst/>
          </a:prstGeom>
          <a:noFill/>
        </p:spPr>
        <p:txBody>
          <a:bodyPr wrap="square" rtlCol="0">
            <a:spAutoFit/>
          </a:bodyPr>
          <a:lstStyle/>
          <a:p>
            <a:r>
              <a:rPr lang="en-US" sz="3200" dirty="0">
                <a:solidFill>
                  <a:schemeClr val="tx2">
                    <a:lumMod val="60000"/>
                    <a:lumOff val="40000"/>
                  </a:schemeClr>
                </a:solidFill>
              </a:rPr>
              <a:t>Project Implementation</a:t>
            </a:r>
          </a:p>
          <a:p>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30</a:t>
            </a:fld>
            <a:endParaRPr lang="en-SG"/>
          </a:p>
        </p:txBody>
      </p:sp>
    </p:spTree>
    <p:extLst>
      <p:ext uri="{BB962C8B-B14F-4D97-AF65-F5344CB8AC3E}">
        <p14:creationId xmlns:p14="http://schemas.microsoft.com/office/powerpoint/2010/main" val="3981386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3341" y="305689"/>
            <a:ext cx="6059311" cy="584775"/>
          </a:xfrm>
          <a:prstGeom prst="rect">
            <a:avLst/>
          </a:prstGeom>
          <a:noFill/>
        </p:spPr>
        <p:txBody>
          <a:bodyPr wrap="square" rtlCol="0">
            <a:spAutoFit/>
          </a:bodyPr>
          <a:lstStyle/>
          <a:p>
            <a:r>
              <a:rPr lang="en-US" sz="3200" dirty="0">
                <a:solidFill>
                  <a:schemeClr val="tx2">
                    <a:lumMod val="60000"/>
                    <a:lumOff val="40000"/>
                  </a:schemeClr>
                </a:solidFill>
              </a:rPr>
              <a:t>Project Implementation</a:t>
            </a:r>
          </a:p>
        </p:txBody>
      </p:sp>
      <p:sp>
        <p:nvSpPr>
          <p:cNvPr id="2" name="Slide Number Placeholder 1"/>
          <p:cNvSpPr>
            <a:spLocks noGrp="1"/>
          </p:cNvSpPr>
          <p:nvPr>
            <p:ph type="sldNum" sz="quarter" idx="12"/>
          </p:nvPr>
        </p:nvSpPr>
        <p:spPr/>
        <p:txBody>
          <a:bodyPr/>
          <a:lstStyle/>
          <a:p>
            <a:fld id="{D7EBF05A-3D21-489F-92E5-C2CA7463D2E0}" type="slidenum">
              <a:rPr lang="en-SG" smtClean="0"/>
              <a:t>31</a:t>
            </a:fld>
            <a:endParaRPr lang="en-SG"/>
          </a:p>
        </p:txBody>
      </p:sp>
    </p:spTree>
    <p:extLst>
      <p:ext uri="{BB962C8B-B14F-4D97-AF65-F5344CB8AC3E}">
        <p14:creationId xmlns:p14="http://schemas.microsoft.com/office/powerpoint/2010/main" val="164493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altLang="en-US" sz="2800" dirty="0">
                <a:solidFill>
                  <a:schemeClr val="tx2">
                    <a:lumMod val="60000"/>
                    <a:lumOff val="40000"/>
                  </a:schemeClr>
                </a:solidFill>
              </a:rPr>
              <a:t>Project Performance &amp; </a:t>
            </a:r>
            <a:r>
              <a:rPr lang="en-US" altLang="en-US" sz="2800" dirty="0" smtClean="0">
                <a:solidFill>
                  <a:schemeClr val="tx2">
                    <a:lumMod val="60000"/>
                    <a:lumOff val="40000"/>
                  </a:schemeClr>
                </a:solidFill>
              </a:rPr>
              <a:t>Validation</a:t>
            </a:r>
            <a:endParaRPr lang="en-US" sz="2800" dirty="0">
              <a:solidFill>
                <a:schemeClr val="tx2">
                  <a:lumMod val="60000"/>
                  <a:lumOff val="40000"/>
                </a:schemeClr>
              </a:solidFill>
            </a:endParaRP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292099" y="1446029"/>
            <a:ext cx="6334414" cy="1371600"/>
          </a:xfrm>
        </p:spPr>
        <p:txBody>
          <a:bodyPr>
            <a:normAutofit/>
          </a:bodyPr>
          <a:lstStyle/>
          <a:p>
            <a:pPr marL="0" indent="0">
              <a:buNone/>
            </a:pPr>
            <a:r>
              <a:rPr lang="en-US" sz="1400" dirty="0" smtClean="0"/>
              <a:t>As mentioned in this document, Success </a:t>
            </a:r>
            <a:r>
              <a:rPr lang="en-US" sz="1400" dirty="0"/>
              <a:t>Measurement for this application would be based on its </a:t>
            </a:r>
            <a:r>
              <a:rPr lang="en-US" sz="1400" u="sng" dirty="0"/>
              <a:t>ability to </a:t>
            </a:r>
            <a:r>
              <a:rPr lang="en-US" sz="1400" u="sng" dirty="0" smtClean="0"/>
              <a:t>….</a:t>
            </a:r>
            <a:endParaRPr lang="en-US" sz="1400" dirty="0"/>
          </a:p>
        </p:txBody>
      </p:sp>
      <p:sp>
        <p:nvSpPr>
          <p:cNvPr id="2" name="Slide Number Placeholder 1"/>
          <p:cNvSpPr>
            <a:spLocks noGrp="1"/>
          </p:cNvSpPr>
          <p:nvPr>
            <p:ph type="sldNum" sz="quarter" idx="12"/>
          </p:nvPr>
        </p:nvSpPr>
        <p:spPr/>
        <p:txBody>
          <a:bodyPr/>
          <a:lstStyle/>
          <a:p>
            <a:fld id="{D7EBF05A-3D21-489F-92E5-C2CA7463D2E0}" type="slidenum">
              <a:rPr lang="en-SG" smtClean="0"/>
              <a:t>32</a:t>
            </a:fld>
            <a:endParaRPr lang="en-SG"/>
          </a:p>
        </p:txBody>
      </p:sp>
    </p:spTree>
    <p:extLst>
      <p:ext uri="{BB962C8B-B14F-4D97-AF65-F5344CB8AC3E}">
        <p14:creationId xmlns:p14="http://schemas.microsoft.com/office/powerpoint/2010/main" val="2222063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altLang="en-US" sz="2800" dirty="0">
                <a:solidFill>
                  <a:schemeClr val="tx2">
                    <a:lumMod val="60000"/>
                    <a:lumOff val="40000"/>
                  </a:schemeClr>
                </a:solidFill>
              </a:rPr>
              <a:t>Project Performance &amp; </a:t>
            </a:r>
            <a:r>
              <a:rPr lang="en-US" altLang="en-US" sz="2800" dirty="0" smtClean="0">
                <a:solidFill>
                  <a:schemeClr val="tx2">
                    <a:lumMod val="60000"/>
                    <a:lumOff val="40000"/>
                  </a:schemeClr>
                </a:solidFill>
              </a:rPr>
              <a:t>Validation</a:t>
            </a:r>
            <a:endParaRPr lang="en-US" sz="28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33</a:t>
            </a:fld>
            <a:endParaRPr lang="en-SG"/>
          </a:p>
        </p:txBody>
      </p:sp>
      <p:sp>
        <p:nvSpPr>
          <p:cNvPr id="8" name="TextBox 7"/>
          <p:cNvSpPr txBox="1"/>
          <p:nvPr/>
        </p:nvSpPr>
        <p:spPr>
          <a:xfrm>
            <a:off x="543258" y="1189643"/>
            <a:ext cx="2062716" cy="369332"/>
          </a:xfrm>
          <a:prstGeom prst="rect">
            <a:avLst/>
          </a:prstGeom>
          <a:noFill/>
        </p:spPr>
        <p:txBody>
          <a:bodyPr wrap="square" rtlCol="0">
            <a:spAutoFit/>
          </a:bodyPr>
          <a:lstStyle/>
          <a:p>
            <a:r>
              <a:rPr lang="en-US" dirty="0" smtClean="0">
                <a:solidFill>
                  <a:srgbClr val="FF0000"/>
                </a:solidFill>
              </a:rPr>
              <a:t>2. PHQ2</a:t>
            </a:r>
            <a:endParaRPr lang="en-US" dirty="0">
              <a:solidFill>
                <a:srgbClr val="FF0000"/>
              </a:solidFill>
            </a:endParaRPr>
          </a:p>
        </p:txBody>
      </p:sp>
    </p:spTree>
    <p:extLst>
      <p:ext uri="{BB962C8B-B14F-4D97-AF65-F5344CB8AC3E}">
        <p14:creationId xmlns:p14="http://schemas.microsoft.com/office/powerpoint/2010/main" val="18116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810251" cy="954107"/>
          </a:xfrm>
          <a:prstGeom prst="rect">
            <a:avLst/>
          </a:prstGeom>
          <a:noFill/>
        </p:spPr>
        <p:txBody>
          <a:bodyPr wrap="square" rtlCol="0">
            <a:spAutoFit/>
          </a:bodyPr>
          <a:lstStyle/>
          <a:p>
            <a:r>
              <a:rPr lang="en-US" altLang="en-US" sz="2800" dirty="0">
                <a:solidFill>
                  <a:schemeClr val="tx2">
                    <a:lumMod val="60000"/>
                    <a:lumOff val="40000"/>
                  </a:schemeClr>
                </a:solidFill>
              </a:rPr>
              <a:t>Project </a:t>
            </a:r>
            <a:r>
              <a:rPr lang="en-US" altLang="en-US" sz="2800" dirty="0" smtClean="0">
                <a:solidFill>
                  <a:schemeClr val="tx2">
                    <a:lumMod val="60000"/>
                    <a:lumOff val="40000"/>
                  </a:schemeClr>
                </a:solidFill>
              </a:rPr>
              <a:t>Conclusions: </a:t>
            </a:r>
            <a:r>
              <a:rPr lang="en-US" altLang="en-US" sz="2800" dirty="0">
                <a:solidFill>
                  <a:schemeClr val="tx2">
                    <a:lumMod val="60000"/>
                    <a:lumOff val="40000"/>
                  </a:schemeClr>
                </a:solidFill>
              </a:rPr>
              <a:t>Findings &amp; Recommendation </a:t>
            </a:r>
            <a:endParaRPr lang="en-US" sz="28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34</a:t>
            </a:fld>
            <a:endParaRPr lang="en-SG"/>
          </a:p>
        </p:txBody>
      </p:sp>
      <p:sp>
        <p:nvSpPr>
          <p:cNvPr id="9" name="Content Placeholder 2">
            <a:extLst>
              <a:ext uri="{FF2B5EF4-FFF2-40B4-BE49-F238E27FC236}">
                <a16:creationId xmlns:a16="http://schemas.microsoft.com/office/drawing/2014/main" id="{308CDC46-C2EA-413D-AE43-DEC1347F99E8}"/>
              </a:ext>
            </a:extLst>
          </p:cNvPr>
          <p:cNvSpPr txBox="1">
            <a:spLocks/>
          </p:cNvSpPr>
          <p:nvPr/>
        </p:nvSpPr>
        <p:spPr>
          <a:xfrm>
            <a:off x="292099" y="1651968"/>
            <a:ext cx="6334414" cy="264063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smtClean="0"/>
              <a:t>From this project, we are able to ….</a:t>
            </a:r>
            <a:endParaRPr lang="en-US" sz="1400" dirty="0"/>
          </a:p>
        </p:txBody>
      </p:sp>
    </p:spTree>
    <p:extLst>
      <p:ext uri="{BB962C8B-B14F-4D97-AF65-F5344CB8AC3E}">
        <p14:creationId xmlns:p14="http://schemas.microsoft.com/office/powerpoint/2010/main" val="353404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452455" y="1276308"/>
            <a:ext cx="5934058" cy="6960221"/>
          </a:xfrm>
        </p:spPr>
        <p:txBody>
          <a:bodyPr>
            <a:noAutofit/>
          </a:bodyPr>
          <a:lstStyle/>
          <a:p>
            <a:pPr marL="0" indent="0">
              <a:buNone/>
            </a:pPr>
            <a:r>
              <a:rPr lang="en-US" sz="1400" dirty="0" smtClean="0"/>
              <a:t>In the Depression Screening System, the test candidates are given the PHQ-9 scores indicating the level of severity of the depression. </a:t>
            </a:r>
            <a:endParaRPr lang="en-US" sz="1400" dirty="0"/>
          </a:p>
          <a:p>
            <a:pPr marL="0" indent="0">
              <a:buNone/>
            </a:pPr>
            <a:r>
              <a:rPr lang="en-US" sz="1400" dirty="0" smtClean="0"/>
              <a:t>With the current project, the Patient Matching System </a:t>
            </a:r>
            <a:r>
              <a:rPr lang="en-US" sz="1400" dirty="0"/>
              <a:t>matches </a:t>
            </a:r>
            <a:r>
              <a:rPr lang="en-US" sz="1400" dirty="0" smtClean="0"/>
              <a:t>patients </a:t>
            </a:r>
            <a:r>
              <a:rPr lang="en-US" sz="1400" dirty="0"/>
              <a:t>with mental health practitioners based on two hard constraints and four soft constraints. The hard constraints are patients’ depression severity and language ability. The soft constraints are patients’ preferences for the day of the appointment, where the practitioners are located, gender of the practitioners, and treatment costs. </a:t>
            </a:r>
          </a:p>
          <a:p>
            <a:pPr marL="0" indent="0">
              <a:buNone/>
            </a:pPr>
            <a:r>
              <a:rPr lang="en-US" sz="1400" dirty="0" smtClean="0"/>
              <a:t>Starting </a:t>
            </a:r>
            <a:r>
              <a:rPr lang="en-US" sz="1400" dirty="0"/>
              <a:t>with the hard constraints, our system scores the severity of a patient’s depression with a number from 0 to 27. Patients with scores between 10 to 27 require treatment. A score between 10 to 14 indicates that a patient is moderately depressed, and the patient should see a counsellor. A score between 15 to 19 indicates that a patient’s depression is moderately severe, and the patient should see a psychologist. A score between 20 to 27 indicates that a patient is severely depressed, and the patient should see a psychiatrist. </a:t>
            </a:r>
          </a:p>
          <a:p>
            <a:pPr marL="0" indent="0">
              <a:buNone/>
            </a:pPr>
            <a:r>
              <a:rPr lang="en-US" sz="1400" dirty="0"/>
              <a:t>Patients and mental health practitioners need to communicate and understand each other during treatment. The system pairs patients with mental health practitioners who </a:t>
            </a:r>
            <a:r>
              <a:rPr lang="en-US" sz="1400" dirty="0" smtClean="0"/>
              <a:t>share </a:t>
            </a:r>
            <a:r>
              <a:rPr lang="en-US" sz="1400" dirty="0"/>
              <a:t>at least one language in common. Patients and mental health practitioners can speak one or more of these languages: English, Mandarin, Malay or Tamil. </a:t>
            </a:r>
          </a:p>
          <a:p>
            <a:pPr marL="0" indent="0">
              <a:buNone/>
            </a:pPr>
            <a:r>
              <a:rPr lang="en-US" sz="1400" dirty="0"/>
              <a:t>Our system optimizes the matching of patients with practitioners through fulfilling four soft constraints. Patients will indicate a day of the week, Monday to Sunday, that they preferred to see the practitioners. The system will try to match patients with practitioners who are available on the preferred day. </a:t>
            </a:r>
          </a:p>
          <a:p>
            <a:pPr marL="0" indent="0">
              <a:buNone/>
            </a:pPr>
            <a:r>
              <a:rPr lang="en-US" sz="1400" dirty="0"/>
              <a:t>Patients will indicate where they would prefer to see the practitioners. There are five regions to choose from: Central, East, North, Northeast, and West. The system will try to match patients with practitioners working in their preferred regions. </a:t>
            </a:r>
          </a:p>
          <a:p>
            <a:pPr marL="0" indent="0">
              <a:buNone/>
            </a:pPr>
            <a:r>
              <a:rPr lang="en-US" sz="1400" dirty="0"/>
              <a:t>Patients will indicate whether they prefer to see female or male practitioners which the system will try to match accordingly. </a:t>
            </a:r>
          </a:p>
          <a:p>
            <a:pPr marL="0" indent="0">
              <a:buNone/>
            </a:pPr>
            <a:r>
              <a:rPr lang="en-US" sz="1400" dirty="0"/>
              <a:t>Finally, the system will try to pair patients with practitioners that have lower treatment costs to keep the overall healthcare expenditure low.  </a:t>
            </a:r>
          </a:p>
          <a:p>
            <a:pPr marL="0" indent="0">
              <a:buNone/>
            </a:pPr>
            <a:endParaRPr lang="en-US" sz="1400" dirty="0" smtClean="0"/>
          </a:p>
          <a:p>
            <a:pPr marL="0" indent="0">
              <a:buNone/>
            </a:pPr>
            <a:endParaRPr lang="en-SG" sz="1400" dirty="0"/>
          </a:p>
        </p:txBody>
      </p:sp>
      <p:sp>
        <p:nvSpPr>
          <p:cNvPr id="4" name="TextBox 3"/>
          <p:cNvSpPr txBox="1"/>
          <p:nvPr/>
        </p:nvSpPr>
        <p:spPr>
          <a:xfrm>
            <a:off x="234456" y="426591"/>
            <a:ext cx="6016639" cy="584775"/>
          </a:xfrm>
          <a:prstGeom prst="rect">
            <a:avLst/>
          </a:prstGeom>
          <a:noFill/>
        </p:spPr>
        <p:txBody>
          <a:bodyPr wrap="square" rtlCol="0">
            <a:spAutoFit/>
          </a:bodyPr>
          <a:lstStyle/>
          <a:p>
            <a:r>
              <a:rPr lang="en-US" sz="3200" dirty="0">
                <a:solidFill>
                  <a:schemeClr val="tx2">
                    <a:lumMod val="60000"/>
                    <a:lumOff val="40000"/>
                  </a:schemeClr>
                </a:solidFill>
              </a:rPr>
              <a:t>Business Problem </a:t>
            </a:r>
            <a:r>
              <a:rPr lang="en-US" sz="3200" dirty="0" smtClean="0">
                <a:solidFill>
                  <a:schemeClr val="tx2">
                    <a:lumMod val="60000"/>
                    <a:lumOff val="40000"/>
                  </a:schemeClr>
                </a:solidFill>
              </a:rPr>
              <a:t>Background</a:t>
            </a:r>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4</a:t>
            </a:fld>
            <a:endParaRPr lang="en-SG"/>
          </a:p>
        </p:txBody>
      </p:sp>
    </p:spTree>
    <p:extLst>
      <p:ext uri="{BB962C8B-B14F-4D97-AF65-F5344CB8AC3E}">
        <p14:creationId xmlns:p14="http://schemas.microsoft.com/office/powerpoint/2010/main" val="22371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9416" y="269738"/>
            <a:ext cx="6186163" cy="1077218"/>
          </a:xfrm>
          <a:prstGeom prst="rect">
            <a:avLst/>
          </a:prstGeom>
          <a:noFill/>
        </p:spPr>
        <p:txBody>
          <a:bodyPr wrap="square" rtlCol="0">
            <a:spAutoFit/>
          </a:bodyPr>
          <a:lstStyle/>
          <a:p>
            <a:r>
              <a:rPr lang="en-US" sz="3200" dirty="0">
                <a:solidFill>
                  <a:schemeClr val="tx2">
                    <a:lumMod val="60000"/>
                    <a:lumOff val="40000"/>
                  </a:schemeClr>
                </a:solidFill>
              </a:rPr>
              <a:t>Project Objectives &amp; Success </a:t>
            </a:r>
            <a:r>
              <a:rPr lang="en-US" sz="3200" dirty="0" smtClean="0">
                <a:solidFill>
                  <a:schemeClr val="tx2">
                    <a:lumMod val="60000"/>
                    <a:lumOff val="40000"/>
                  </a:schemeClr>
                </a:solidFill>
              </a:rPr>
              <a:t>Measurement</a:t>
            </a:r>
            <a:endParaRPr lang="en-US" sz="3200" dirty="0">
              <a:solidFill>
                <a:schemeClr val="tx2">
                  <a:lumMod val="60000"/>
                  <a:lumOff val="40000"/>
                </a:schemeClr>
              </a:solidFill>
            </a:endParaRPr>
          </a:p>
        </p:txBody>
      </p:sp>
      <p:sp>
        <p:nvSpPr>
          <p:cNvPr id="7" name="Rectangle 6"/>
          <p:cNvSpPr/>
          <p:nvPr/>
        </p:nvSpPr>
        <p:spPr>
          <a:xfrm>
            <a:off x="299416" y="1861985"/>
            <a:ext cx="6467144" cy="4616648"/>
          </a:xfrm>
          <a:prstGeom prst="rect">
            <a:avLst/>
          </a:prstGeom>
        </p:spPr>
        <p:txBody>
          <a:bodyPr wrap="square">
            <a:spAutoFit/>
          </a:bodyPr>
          <a:lstStyle/>
          <a:p>
            <a:r>
              <a:rPr lang="en-US" sz="1400" dirty="0" smtClean="0"/>
              <a:t>The objective of this project is to optimally match patients with practitioners, both in groups. The outcome of this match will be such that all patients will be assigned matching practitioners.</a:t>
            </a:r>
          </a:p>
          <a:p>
            <a:endParaRPr lang="en-US" sz="1400" dirty="0"/>
          </a:p>
          <a:p>
            <a:r>
              <a:rPr lang="en-US" sz="1400" dirty="0" smtClean="0"/>
              <a:t>We will be monitoring whether the system is able to meet the hard constraints and soft constraints during this matching exercise to see how good the application is in avoiding hard constraints and minimizing soft ones. This will provide us with a gauge as to how well the application is able to perform the matches.</a:t>
            </a:r>
          </a:p>
          <a:p>
            <a:endParaRPr lang="en-US" sz="1400" dirty="0"/>
          </a:p>
          <a:p>
            <a:r>
              <a:rPr lang="en-US" sz="1400" dirty="0"/>
              <a:t>The hard constraints are </a:t>
            </a:r>
            <a:endParaRPr lang="en-US" sz="1400" dirty="0" smtClean="0"/>
          </a:p>
          <a:p>
            <a:pPr marL="342900" indent="-342900">
              <a:buAutoNum type="arabicParenR"/>
            </a:pPr>
            <a:r>
              <a:rPr lang="en-US" sz="1400" dirty="0" smtClean="0"/>
              <a:t>patients’ </a:t>
            </a:r>
            <a:r>
              <a:rPr lang="en-US" sz="1400" dirty="0"/>
              <a:t>depression severity </a:t>
            </a:r>
            <a:endParaRPr lang="en-US" sz="1400" dirty="0" smtClean="0"/>
          </a:p>
          <a:p>
            <a:pPr marL="342900" indent="-342900">
              <a:buAutoNum type="arabicParenR"/>
            </a:pPr>
            <a:r>
              <a:rPr lang="en-US" sz="1400" dirty="0" smtClean="0"/>
              <a:t>language ability </a:t>
            </a:r>
          </a:p>
          <a:p>
            <a:pPr marL="342900" indent="-342900">
              <a:buAutoNum type="arabicParenR"/>
            </a:pPr>
            <a:endParaRPr lang="en-US" sz="1400" dirty="0"/>
          </a:p>
          <a:p>
            <a:r>
              <a:rPr lang="en-US" sz="1400" dirty="0" smtClean="0"/>
              <a:t>The </a:t>
            </a:r>
            <a:r>
              <a:rPr lang="en-US" sz="1400" dirty="0"/>
              <a:t>soft constraints are </a:t>
            </a:r>
            <a:endParaRPr lang="en-US" sz="1400" dirty="0" smtClean="0"/>
          </a:p>
          <a:p>
            <a:pPr marL="342900" indent="-342900">
              <a:buAutoNum type="arabicParenR"/>
            </a:pPr>
            <a:r>
              <a:rPr lang="en-US" sz="1400" dirty="0" smtClean="0"/>
              <a:t>patients</a:t>
            </a:r>
            <a:r>
              <a:rPr lang="en-US" sz="1400" dirty="0"/>
              <a:t>’ preferences for the day of the </a:t>
            </a:r>
            <a:r>
              <a:rPr lang="en-US" sz="1400" dirty="0" smtClean="0"/>
              <a:t>appointment</a:t>
            </a:r>
          </a:p>
          <a:p>
            <a:pPr marL="342900" indent="-342900">
              <a:buAutoNum type="arabicParenR"/>
            </a:pPr>
            <a:r>
              <a:rPr lang="en-US" sz="1400" dirty="0" smtClean="0"/>
              <a:t>where </a:t>
            </a:r>
            <a:r>
              <a:rPr lang="en-US" sz="1400" dirty="0"/>
              <a:t>the practitioners are </a:t>
            </a:r>
            <a:r>
              <a:rPr lang="en-US" sz="1400" dirty="0" smtClean="0"/>
              <a:t>located</a:t>
            </a:r>
          </a:p>
          <a:p>
            <a:pPr marL="342900" indent="-342900">
              <a:buAutoNum type="arabicParenR"/>
            </a:pPr>
            <a:r>
              <a:rPr lang="en-US" sz="1400" dirty="0" smtClean="0"/>
              <a:t>gender </a:t>
            </a:r>
            <a:r>
              <a:rPr lang="en-US" sz="1400" dirty="0"/>
              <a:t>of the </a:t>
            </a:r>
            <a:r>
              <a:rPr lang="en-US" sz="1400" dirty="0" smtClean="0"/>
              <a:t>practitioners</a:t>
            </a:r>
          </a:p>
          <a:p>
            <a:pPr marL="342900" indent="-342900">
              <a:buAutoNum type="arabicParenR"/>
            </a:pPr>
            <a:r>
              <a:rPr lang="en-US" sz="1400" dirty="0" smtClean="0"/>
              <a:t>treatment </a:t>
            </a:r>
            <a:r>
              <a:rPr lang="en-US" sz="1400" dirty="0"/>
              <a:t>costs.</a:t>
            </a:r>
            <a:endParaRPr lang="en-US" sz="1400" dirty="0" smtClean="0"/>
          </a:p>
          <a:p>
            <a:endParaRPr lang="en-US" sz="1400" dirty="0"/>
          </a:p>
          <a:p>
            <a:endParaRPr lang="en-US" sz="1400" dirty="0" smtClean="0"/>
          </a:p>
          <a:p>
            <a:endParaRPr lang="en-US" sz="1400" dirty="0"/>
          </a:p>
        </p:txBody>
      </p:sp>
    </p:spTree>
    <p:extLst>
      <p:ext uri="{BB962C8B-B14F-4D97-AF65-F5344CB8AC3E}">
        <p14:creationId xmlns:p14="http://schemas.microsoft.com/office/powerpoint/2010/main" val="337432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sz="2800" dirty="0">
                <a:solidFill>
                  <a:schemeClr val="tx2">
                    <a:lumMod val="60000"/>
                    <a:lumOff val="40000"/>
                  </a:schemeClr>
                </a:solidFill>
              </a:rPr>
              <a:t>Project </a:t>
            </a:r>
            <a:r>
              <a:rPr lang="en-US" sz="2800" dirty="0" smtClean="0">
                <a:solidFill>
                  <a:schemeClr val="tx2">
                    <a:lumMod val="60000"/>
                    <a:lumOff val="40000"/>
                  </a:schemeClr>
                </a:solidFill>
              </a:rPr>
              <a:t>Solution</a:t>
            </a:r>
            <a:endParaRPr lang="en-US" sz="2800" dirty="0">
              <a:solidFill>
                <a:schemeClr val="tx2">
                  <a:lumMod val="60000"/>
                  <a:lumOff val="40000"/>
                </a:schemeClr>
              </a:solidFill>
            </a:endParaRP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310935" y="1637414"/>
            <a:ext cx="6334414" cy="2615609"/>
          </a:xfrm>
        </p:spPr>
        <p:txBody>
          <a:bodyPr>
            <a:normAutofit/>
          </a:bodyPr>
          <a:lstStyle/>
          <a:p>
            <a:pPr marL="0" indent="0">
              <a:buNone/>
            </a:pPr>
            <a:r>
              <a:rPr lang="en-US" sz="1400" dirty="0"/>
              <a:t>This application leverages the KIE Workbench as the main framework for development and deployment. With the KIE Workbench, we utilize the JBPM for metadata and workflow, DROOLS for rules engine and the JBOS Web Server to provide the web application server functions. In addition, we are using the Spring Boot to program the landing page, front-end screens and interface with KIE</a:t>
            </a:r>
            <a:r>
              <a:rPr lang="en-US" sz="1400" dirty="0" smtClean="0"/>
              <a:t>.</a:t>
            </a:r>
          </a:p>
          <a:p>
            <a:pPr marL="0" indent="0">
              <a:buNone/>
            </a:pPr>
            <a:r>
              <a:rPr lang="en-US" sz="1400" dirty="0" smtClean="0"/>
              <a:t>A lot of effort was spent on integrating the Spring Boot web application with the KIE framework through our self-coded Java classes.</a:t>
            </a:r>
          </a:p>
          <a:p>
            <a:pPr marL="0" indent="0">
              <a:buNone/>
            </a:pPr>
            <a:r>
              <a:rPr lang="en-US" sz="1400" dirty="0" smtClean="0"/>
              <a:t>This allows the user to not only interface with an external HTML page but also stay on the HTML frontend throughout the entire process. Behind this frontend, our custom built web application interfaces with the KIE libraries via the Java classes.</a:t>
            </a:r>
            <a:endParaRPr lang="en-US" sz="1400" dirty="0"/>
          </a:p>
          <a:p>
            <a:pPr marL="0" indent="0">
              <a:buNone/>
            </a:pPr>
            <a:endParaRPr lang="en-US" sz="1400" dirty="0"/>
          </a:p>
        </p:txBody>
      </p:sp>
      <p:sp>
        <p:nvSpPr>
          <p:cNvPr id="6" name="TextBox 5"/>
          <p:cNvSpPr txBox="1"/>
          <p:nvPr/>
        </p:nvSpPr>
        <p:spPr>
          <a:xfrm>
            <a:off x="2197099" y="726098"/>
            <a:ext cx="3497617" cy="369332"/>
          </a:xfrm>
          <a:prstGeom prst="rect">
            <a:avLst/>
          </a:prstGeom>
          <a:noFill/>
        </p:spPr>
        <p:txBody>
          <a:bodyPr wrap="square" rtlCol="0">
            <a:spAutoFit/>
          </a:bodyPr>
          <a:lstStyle/>
          <a:p>
            <a:r>
              <a:rPr lang="en-US" dirty="0" smtClean="0">
                <a:solidFill>
                  <a:srgbClr val="FF0000"/>
                </a:solidFill>
              </a:rPr>
              <a:t>Architecture</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6</a:t>
            </a:fld>
            <a:endParaRPr lang="en-SG"/>
          </a:p>
        </p:txBody>
      </p:sp>
      <p:grpSp>
        <p:nvGrpSpPr>
          <p:cNvPr id="8" name="Group 7"/>
          <p:cNvGrpSpPr/>
          <p:nvPr/>
        </p:nvGrpSpPr>
        <p:grpSpPr>
          <a:xfrm>
            <a:off x="691762" y="4828697"/>
            <a:ext cx="5836259" cy="4227839"/>
            <a:chOff x="691762" y="4828697"/>
            <a:chExt cx="5836259" cy="4227839"/>
          </a:xfrm>
        </p:grpSpPr>
        <p:grpSp>
          <p:nvGrpSpPr>
            <p:cNvPr id="9" name="Group 8"/>
            <p:cNvGrpSpPr/>
            <p:nvPr/>
          </p:nvGrpSpPr>
          <p:grpSpPr>
            <a:xfrm>
              <a:off x="691762" y="4828697"/>
              <a:ext cx="5319423" cy="4227839"/>
              <a:chOff x="624602" y="4693524"/>
              <a:chExt cx="5761911" cy="4461005"/>
            </a:xfrm>
          </p:grpSpPr>
          <p:pic>
            <p:nvPicPr>
              <p:cNvPr id="13" name="Picture 12"/>
              <p:cNvPicPr>
                <a:picLocks noChangeAspect="1"/>
              </p:cNvPicPr>
              <p:nvPr/>
            </p:nvPicPr>
            <p:blipFill>
              <a:blip r:embed="rId2"/>
              <a:stretch>
                <a:fillRect/>
              </a:stretch>
            </p:blipFill>
            <p:spPr>
              <a:xfrm>
                <a:off x="624602" y="4693524"/>
                <a:ext cx="5761911" cy="4461005"/>
              </a:xfrm>
              <a:prstGeom prst="rect">
                <a:avLst/>
              </a:prstGeom>
            </p:spPr>
          </p:pic>
          <p:sp>
            <p:nvSpPr>
              <p:cNvPr id="14" name="Rectangle 13"/>
              <p:cNvSpPr/>
              <p:nvPr/>
            </p:nvSpPr>
            <p:spPr>
              <a:xfrm>
                <a:off x="3580176" y="8070574"/>
                <a:ext cx="1421194" cy="3075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TextBox 14"/>
              <p:cNvSpPr txBox="1"/>
              <p:nvPr/>
            </p:nvSpPr>
            <p:spPr>
              <a:xfrm>
                <a:off x="2863516" y="8118939"/>
                <a:ext cx="2137854" cy="338554"/>
              </a:xfrm>
              <a:prstGeom prst="rect">
                <a:avLst/>
              </a:prstGeom>
              <a:solidFill>
                <a:srgbClr val="FFC000"/>
              </a:solidFill>
            </p:spPr>
            <p:txBody>
              <a:bodyPr wrap="square" rtlCol="0">
                <a:spAutoFit/>
              </a:bodyPr>
              <a:lstStyle/>
              <a:p>
                <a:r>
                  <a:rPr lang="en-US" sz="1600" dirty="0" err="1" smtClean="0"/>
                  <a:t>OptaPlanner</a:t>
                </a:r>
                <a:r>
                  <a:rPr lang="en-US" sz="1600" dirty="0" smtClean="0"/>
                  <a:t> Libraries</a:t>
                </a:r>
                <a:endParaRPr lang="en-US" sz="1600" dirty="0"/>
              </a:p>
            </p:txBody>
          </p:sp>
          <p:sp>
            <p:nvSpPr>
              <p:cNvPr id="16" name="Rectangle 15"/>
              <p:cNvSpPr/>
              <p:nvPr/>
            </p:nvSpPr>
            <p:spPr>
              <a:xfrm>
                <a:off x="3021496" y="8643069"/>
                <a:ext cx="1979874" cy="24649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DROOLS Libraries</a:t>
                </a:r>
                <a:endParaRPr lang="en-US" sz="1600" dirty="0">
                  <a:solidFill>
                    <a:schemeClr val="tx1"/>
                  </a:solidFill>
                </a:endParaRPr>
              </a:p>
            </p:txBody>
          </p:sp>
          <p:sp>
            <p:nvSpPr>
              <p:cNvPr id="17" name="TextBox 16"/>
              <p:cNvSpPr txBox="1"/>
              <p:nvPr/>
            </p:nvSpPr>
            <p:spPr>
              <a:xfrm>
                <a:off x="1184744" y="8054672"/>
                <a:ext cx="1415333" cy="830997"/>
              </a:xfrm>
              <a:prstGeom prst="rect">
                <a:avLst/>
              </a:prstGeom>
              <a:solidFill>
                <a:srgbClr val="9AAEF0"/>
              </a:solidFill>
            </p:spPr>
            <p:txBody>
              <a:bodyPr wrap="square" rtlCol="0">
                <a:spAutoFit/>
              </a:bodyPr>
              <a:lstStyle/>
              <a:p>
                <a:r>
                  <a:rPr lang="en-US" sz="1600" dirty="0" err="1" smtClean="0"/>
                  <a:t>OptaPlanner</a:t>
                </a:r>
                <a:endParaRPr lang="en-US" sz="1600" dirty="0" smtClean="0"/>
              </a:p>
              <a:p>
                <a:r>
                  <a:rPr lang="en-US" sz="1600" dirty="0" smtClean="0"/>
                  <a:t>Application</a:t>
                </a:r>
              </a:p>
              <a:p>
                <a:r>
                  <a:rPr lang="en-US" sz="1600" dirty="0" smtClean="0"/>
                  <a:t>Framework</a:t>
                </a:r>
                <a:endParaRPr lang="en-US" sz="1600" dirty="0"/>
              </a:p>
            </p:txBody>
          </p:sp>
        </p:grpSp>
        <p:sp>
          <p:nvSpPr>
            <p:cNvPr id="10" name="Rectangle 9"/>
            <p:cNvSpPr/>
            <p:nvPr/>
          </p:nvSpPr>
          <p:spPr>
            <a:xfrm>
              <a:off x="5828306" y="6766560"/>
              <a:ext cx="699715" cy="22899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5648321" y="6957770"/>
              <a:ext cx="725727" cy="603794"/>
            </a:xfrm>
            <a:prstGeom prst="ca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Derby</a:t>
              </a:r>
            </a:p>
            <a:p>
              <a:pPr algn="ctr"/>
              <a:r>
                <a:rPr lang="en-US" sz="1400" dirty="0" smtClean="0"/>
                <a:t>DB</a:t>
              </a:r>
              <a:endParaRPr lang="en-US" sz="1400" dirty="0"/>
            </a:p>
          </p:txBody>
        </p:sp>
        <p:sp>
          <p:nvSpPr>
            <p:cNvPr id="12" name="Left-Right Arrow 11"/>
            <p:cNvSpPr/>
            <p:nvPr/>
          </p:nvSpPr>
          <p:spPr>
            <a:xfrm>
              <a:off x="5013296" y="7044856"/>
              <a:ext cx="635025" cy="24649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65515" y="1517335"/>
            <a:ext cx="5971192" cy="1223526"/>
          </a:xfrm>
        </p:spPr>
        <p:txBody>
          <a:bodyPr>
            <a:noAutofit/>
          </a:bodyPr>
          <a:lstStyle/>
          <a:p>
            <a:pPr marL="0" indent="0">
              <a:buNone/>
            </a:pPr>
            <a:r>
              <a:rPr lang="en-US" sz="1200" dirty="0" smtClean="0"/>
              <a:t>The following figure shows the Class Diagram for the application. </a:t>
            </a:r>
            <a:r>
              <a:rPr lang="en-US" sz="1200" dirty="0" smtClean="0"/>
              <a:t>This class diagram shows that, using </a:t>
            </a:r>
            <a:r>
              <a:rPr lang="en-US" sz="1200" dirty="0" err="1" smtClean="0"/>
              <a:t>OptaPlanner</a:t>
            </a:r>
            <a:r>
              <a:rPr lang="en-US" sz="1200" dirty="0" smtClean="0"/>
              <a:t>, we are trying to match a group of patients to a group of practitioners based on Period and Practitioner. </a:t>
            </a:r>
          </a:p>
          <a:p>
            <a:pPr marL="0" indent="0">
              <a:buNone/>
            </a:pPr>
            <a:r>
              <a:rPr lang="en-MY" sz="1200" dirty="0"/>
              <a:t>In the first attempt, we </a:t>
            </a:r>
            <a:r>
              <a:rPr lang="en-MY" sz="1200" dirty="0" smtClean="0"/>
              <a:t>named </a:t>
            </a:r>
            <a:r>
              <a:rPr lang="en-MY" sz="1200" dirty="0"/>
              <a:t>the planning solution as </a:t>
            </a:r>
            <a:r>
              <a:rPr lang="en-MY" sz="1200" dirty="0" err="1"/>
              <a:t>timeSolution</a:t>
            </a:r>
            <a:r>
              <a:rPr lang="en-MY" sz="1200" dirty="0"/>
              <a:t>, planning entity as </a:t>
            </a:r>
            <a:r>
              <a:rPr lang="en-MY" sz="1200" dirty="0" err="1"/>
              <a:t>PHQprocess</a:t>
            </a:r>
            <a:r>
              <a:rPr lang="en-MY" sz="1200" dirty="0"/>
              <a:t>. Hard Soft Score is chosen as the score type. </a:t>
            </a:r>
          </a:p>
          <a:p>
            <a:pPr marL="0" indent="0">
              <a:buNone/>
            </a:pPr>
            <a:r>
              <a:rPr lang="en-MY" sz="1200" dirty="0"/>
              <a:t>In </a:t>
            </a:r>
            <a:r>
              <a:rPr lang="en-MY" sz="1200" dirty="0" err="1"/>
              <a:t>TimeSolution</a:t>
            </a:r>
            <a:r>
              <a:rPr lang="en-MY" sz="1200" dirty="0"/>
              <a:t>, </a:t>
            </a:r>
            <a:r>
              <a:rPr lang="en-MY" sz="1200" dirty="0" smtClean="0"/>
              <a:t>the list </a:t>
            </a:r>
            <a:r>
              <a:rPr lang="en-MY" sz="1200" dirty="0"/>
              <a:t>of practitioners and list of time slot </a:t>
            </a:r>
            <a:r>
              <a:rPr lang="en-MY" sz="1200" dirty="0" smtClean="0"/>
              <a:t>are </a:t>
            </a:r>
            <a:r>
              <a:rPr lang="en-MY" sz="1200" dirty="0"/>
              <a:t>linked to the practitioner, time slot in the PHQ process. The planning variable is defined to </a:t>
            </a:r>
            <a:r>
              <a:rPr lang="en-MY" sz="1200" dirty="0" smtClean="0"/>
              <a:t>be a </a:t>
            </a:r>
            <a:r>
              <a:rPr lang="en-MY" sz="1200" dirty="0"/>
              <a:t>many to one relation in between planning solution and entity.</a:t>
            </a:r>
          </a:p>
          <a:p>
            <a:pPr marL="0" indent="0">
              <a:buNone/>
            </a:pPr>
            <a:r>
              <a:rPr lang="en-MY" sz="1200" dirty="0" err="1" smtClean="0"/>
              <a:t>Also,we</a:t>
            </a:r>
            <a:r>
              <a:rPr lang="en-MY" sz="1200" dirty="0" smtClean="0"/>
              <a:t> defined the </a:t>
            </a:r>
            <a:r>
              <a:rPr lang="en-MY" sz="1200" dirty="0"/>
              <a:t>process to include patients’ detail, namely, ID, name, PHQ Score, </a:t>
            </a:r>
            <a:r>
              <a:rPr lang="en-MY" sz="1200" dirty="0" smtClean="0"/>
              <a:t>preferred location</a:t>
            </a:r>
            <a:r>
              <a:rPr lang="en-MY" sz="1200" dirty="0"/>
              <a:t>, prefer day of session, gender and language.</a:t>
            </a:r>
          </a:p>
          <a:p>
            <a:pPr marL="0" indent="0">
              <a:buNone/>
            </a:pPr>
            <a:endParaRPr lang="en-US" sz="1200" dirty="0" smtClean="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SG" sz="1200" dirty="0"/>
          </a:p>
        </p:txBody>
      </p:sp>
      <p:sp>
        <p:nvSpPr>
          <p:cNvPr id="13" name="TextBox 12"/>
          <p:cNvSpPr txBox="1"/>
          <p:nvPr/>
        </p:nvSpPr>
        <p:spPr>
          <a:xfrm>
            <a:off x="199795" y="337508"/>
            <a:ext cx="6186163"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546A">
                    <a:lumMod val="60000"/>
                    <a:lumOff val="40000"/>
                  </a:srgbClr>
                </a:solidFill>
                <a:effectLst/>
                <a:uLnTx/>
                <a:uFillTx/>
                <a:latin typeface="Calibri" panose="020F0502020204030204"/>
                <a:ea typeface="+mn-ea"/>
                <a:cs typeface="+mn-cs"/>
              </a:rPr>
              <a:t>Project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EBF05A-3D21-489F-92E5-C2CA7463D2E0}" type="slidenum">
              <a:rPr kumimoji="0" lang="en-SG"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SG"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1821427" y="707981"/>
            <a:ext cx="333897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Calibri" panose="020F0502020204030204"/>
                <a:ea typeface="+mn-ea"/>
                <a:cs typeface="+mn-cs"/>
              </a:rPr>
              <a:t>Design – Class Diagram</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52" y="4300832"/>
            <a:ext cx="6155564" cy="2751818"/>
          </a:xfrm>
          <a:prstGeom prst="rect">
            <a:avLst/>
          </a:prstGeom>
        </p:spPr>
      </p:pic>
    </p:spTree>
    <p:extLst>
      <p:ext uri="{BB962C8B-B14F-4D97-AF65-F5344CB8AC3E}">
        <p14:creationId xmlns:p14="http://schemas.microsoft.com/office/powerpoint/2010/main" val="2167791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r>
              <a:rPr lang="en-US" sz="1200" dirty="0" smtClean="0"/>
              <a:t>The following screens show the setup in KIE Workbench based on the original design.</a:t>
            </a:r>
            <a:endParaRPr lang="en-US" sz="1200" dirty="0"/>
          </a:p>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8</a:t>
            </a:fld>
            <a:endParaRPr lang="en-SG"/>
          </a:p>
        </p:txBody>
      </p:sp>
      <p:pic>
        <p:nvPicPr>
          <p:cNvPr id="6" name="Picture 5">
            <a:extLst>
              <a:ext uri="{FF2B5EF4-FFF2-40B4-BE49-F238E27FC236}">
                <a16:creationId xmlns:a16="http://schemas.microsoft.com/office/drawing/2014/main" id="{CC89F10D-C13F-4DFF-9EFA-DFB46102C8D0}"/>
              </a:ext>
            </a:extLst>
          </p:cNvPr>
          <p:cNvPicPr>
            <a:picLocks noChangeAspect="1"/>
          </p:cNvPicPr>
          <p:nvPr/>
        </p:nvPicPr>
        <p:blipFill rotWithShape="1">
          <a:blip r:embed="rId2"/>
          <a:srcRect l="3750" t="2972" r="15067" b="4919"/>
          <a:stretch/>
        </p:blipFill>
        <p:spPr>
          <a:xfrm>
            <a:off x="636186" y="2297426"/>
            <a:ext cx="5821763" cy="3096220"/>
          </a:xfrm>
          <a:prstGeom prst="rect">
            <a:avLst/>
          </a:prstGeom>
        </p:spPr>
      </p:pic>
      <p:pic>
        <p:nvPicPr>
          <p:cNvPr id="7" name="Picture 6">
            <a:extLst>
              <a:ext uri="{FF2B5EF4-FFF2-40B4-BE49-F238E27FC236}">
                <a16:creationId xmlns:a16="http://schemas.microsoft.com/office/drawing/2014/main" id="{8F2FCBAC-047A-4332-91E2-CD4DCBB61B03}"/>
              </a:ext>
            </a:extLst>
          </p:cNvPr>
          <p:cNvPicPr>
            <a:picLocks noChangeAspect="1"/>
          </p:cNvPicPr>
          <p:nvPr/>
        </p:nvPicPr>
        <p:blipFill rotWithShape="1">
          <a:blip r:embed="rId3"/>
          <a:srcRect l="3549" t="-1917" b="49215"/>
          <a:stretch/>
        </p:blipFill>
        <p:spPr>
          <a:xfrm>
            <a:off x="636186" y="6501327"/>
            <a:ext cx="5860356" cy="1501010"/>
          </a:xfrm>
          <a:prstGeom prst="rect">
            <a:avLst/>
          </a:prstGeom>
        </p:spPr>
      </p:pic>
    </p:spTree>
    <p:extLst>
      <p:ext uri="{BB962C8B-B14F-4D97-AF65-F5344CB8AC3E}">
        <p14:creationId xmlns:p14="http://schemas.microsoft.com/office/powerpoint/2010/main" val="213686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endParaRPr lang="en-US" sz="1600" dirty="0"/>
          </a:p>
        </p:txBody>
      </p:sp>
      <p:sp>
        <p:nvSpPr>
          <p:cNvPr id="5" name="TextBox 4"/>
          <p:cNvSpPr txBox="1"/>
          <p:nvPr/>
        </p:nvSpPr>
        <p:spPr>
          <a:xfrm>
            <a:off x="349993" y="245361"/>
            <a:ext cx="521190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endParaRPr lang="en-US" sz="3200" dirty="0" smtClean="0">
              <a:solidFill>
                <a:schemeClr val="tx2">
                  <a:lumMod val="60000"/>
                  <a:lumOff val="40000"/>
                </a:schemeClr>
              </a:solidFill>
            </a:endParaRPr>
          </a:p>
          <a:p>
            <a:r>
              <a:rPr lang="en-US" dirty="0" smtClean="0">
                <a:solidFill>
                  <a:srgbClr val="FF0000"/>
                </a:solidFill>
              </a:rPr>
              <a:t>	</a:t>
            </a:r>
            <a:r>
              <a:rPr lang="en-US" dirty="0" smtClean="0">
                <a:solidFill>
                  <a:srgbClr val="FF0000"/>
                </a:solidFill>
              </a:rPr>
              <a:t> 	KIE Workbench Setup</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9</a:t>
            </a:fld>
            <a:endParaRPr lang="en-SG"/>
          </a:p>
        </p:txBody>
      </p:sp>
      <p:pic>
        <p:nvPicPr>
          <p:cNvPr id="8" name="Picture 7">
            <a:extLst>
              <a:ext uri="{FF2B5EF4-FFF2-40B4-BE49-F238E27FC236}">
                <a16:creationId xmlns:a16="http://schemas.microsoft.com/office/drawing/2014/main" id="{C988CC43-6AEC-4AF1-B2DB-7CC155C266AC}"/>
              </a:ext>
            </a:extLst>
          </p:cNvPr>
          <p:cNvPicPr>
            <a:picLocks noChangeAspect="1"/>
          </p:cNvPicPr>
          <p:nvPr/>
        </p:nvPicPr>
        <p:blipFill rotWithShape="1">
          <a:blip r:embed="rId2"/>
          <a:srcRect l="3446" b="50000"/>
          <a:stretch/>
        </p:blipFill>
        <p:spPr>
          <a:xfrm>
            <a:off x="636186" y="2439894"/>
            <a:ext cx="5989285" cy="1453837"/>
          </a:xfrm>
          <a:prstGeom prst="rect">
            <a:avLst/>
          </a:prstGeom>
        </p:spPr>
      </p:pic>
      <p:pic>
        <p:nvPicPr>
          <p:cNvPr id="9" name="Picture 8">
            <a:extLst>
              <a:ext uri="{FF2B5EF4-FFF2-40B4-BE49-F238E27FC236}">
                <a16:creationId xmlns:a16="http://schemas.microsoft.com/office/drawing/2014/main" id="{8B75A3BA-04BC-42B8-95AC-2EB7679E54F4}"/>
              </a:ext>
            </a:extLst>
          </p:cNvPr>
          <p:cNvPicPr>
            <a:picLocks noChangeAspect="1"/>
          </p:cNvPicPr>
          <p:nvPr/>
        </p:nvPicPr>
        <p:blipFill rotWithShape="1">
          <a:blip r:embed="rId3"/>
          <a:srcRect l="3446" b="50000"/>
          <a:stretch/>
        </p:blipFill>
        <p:spPr>
          <a:xfrm>
            <a:off x="654980" y="5676984"/>
            <a:ext cx="5989285" cy="1489743"/>
          </a:xfrm>
          <a:prstGeom prst="rect">
            <a:avLst/>
          </a:prstGeom>
        </p:spPr>
      </p:pic>
    </p:spTree>
    <p:extLst>
      <p:ext uri="{BB962C8B-B14F-4D97-AF65-F5344CB8AC3E}">
        <p14:creationId xmlns:p14="http://schemas.microsoft.com/office/powerpoint/2010/main" val="3108303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7655</TotalTime>
  <Words>2033</Words>
  <Application>Microsoft Office PowerPoint</Application>
  <PresentationFormat>A4 Paper (210x297 mm)</PresentationFormat>
  <Paragraphs>219</Paragraphs>
  <Slides>34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Agency FB</vt:lpstr>
      <vt:lpstr>Arial</vt:lpstr>
      <vt:lpstr>Calibri</vt:lpstr>
      <vt:lpstr>Calibri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Han</dc:creator>
  <cp:lastModifiedBy>FRHAN</cp:lastModifiedBy>
  <cp:revision>178</cp:revision>
  <dcterms:created xsi:type="dcterms:W3CDTF">2019-02-23T06:52:42Z</dcterms:created>
  <dcterms:modified xsi:type="dcterms:W3CDTF">2019-04-15T07:51:40Z</dcterms:modified>
</cp:coreProperties>
</file>