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3"/>
  </p:notesMasterIdLst>
  <p:sldIdLst>
    <p:sldId id="285" r:id="rId3"/>
    <p:sldId id="259" r:id="rId4"/>
    <p:sldId id="287" r:id="rId5"/>
    <p:sldId id="286" r:id="rId6"/>
    <p:sldId id="263" r:id="rId7"/>
    <p:sldId id="282" r:id="rId8"/>
    <p:sldId id="313" r:id="rId9"/>
    <p:sldId id="312" r:id="rId10"/>
    <p:sldId id="310" r:id="rId11"/>
    <p:sldId id="300" r:id="rId12"/>
    <p:sldId id="295" r:id="rId13"/>
    <p:sldId id="296" r:id="rId14"/>
    <p:sldId id="297" r:id="rId15"/>
    <p:sldId id="298" r:id="rId16"/>
    <p:sldId id="299" r:id="rId17"/>
    <p:sldId id="301" r:id="rId18"/>
    <p:sldId id="302" r:id="rId19"/>
    <p:sldId id="303" r:id="rId20"/>
    <p:sldId id="304" r:id="rId21"/>
    <p:sldId id="305" r:id="rId22"/>
    <p:sldId id="306" r:id="rId23"/>
    <p:sldId id="307" r:id="rId24"/>
    <p:sldId id="308" r:id="rId25"/>
    <p:sldId id="318" r:id="rId26"/>
    <p:sldId id="317" r:id="rId27"/>
    <p:sldId id="315" r:id="rId28"/>
    <p:sldId id="316" r:id="rId29"/>
    <p:sldId id="290" r:id="rId30"/>
    <p:sldId id="289" r:id="rId31"/>
    <p:sldId id="319" r:id="rId3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581"/>
    <a:srgbClr val="83F868"/>
    <a:srgbClr val="C303C3"/>
    <a:srgbClr val="2D72B1"/>
    <a:srgbClr val="73A9DB"/>
    <a:srgbClr val="1F4F7B"/>
    <a:srgbClr val="94BEE4"/>
    <a:srgbClr val="1D1A9E"/>
    <a:srgbClr val="003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71" autoAdjust="0"/>
    <p:restoredTop sz="94335" autoAdjust="0"/>
  </p:normalViewPr>
  <p:slideViewPr>
    <p:cSldViewPr snapToGrid="0">
      <p:cViewPr varScale="1">
        <p:scale>
          <a:sx n="41" d="100"/>
          <a:sy n="41" d="100"/>
        </p:scale>
        <p:origin x="238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1311A-6BC5-47A8-8451-34932F1F09EC}" type="datetimeFigureOut">
              <a:rPr lang="en-US" smtClean="0"/>
              <a:t>4/20/2019</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A66C6-A9D5-4DE4-84AE-ADB7EC6FE697}" type="slidenum">
              <a:rPr lang="en-US" smtClean="0"/>
              <a:t>‹#›</a:t>
            </a:fld>
            <a:endParaRPr lang="en-US"/>
          </a:p>
        </p:txBody>
      </p:sp>
    </p:spTree>
    <p:extLst>
      <p:ext uri="{BB962C8B-B14F-4D97-AF65-F5344CB8AC3E}">
        <p14:creationId xmlns:p14="http://schemas.microsoft.com/office/powerpoint/2010/main" val="2128470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r>
              <a:rPr lang="en-US" dirty="0"/>
              <a:t>One in four young Singaporeans show signs of depression. IMH treated 600 youths between 20 to 29-years-old last year alone.</a:t>
            </a:r>
          </a:p>
          <a:p>
            <a:r>
              <a:rPr lang="en-US" dirty="0"/>
              <a:t>And one out of four people admitted to suffering from multiple symptoms of depression in a recent survey of youths aged 18 to 25. The study was conducted by students from Wee Kim Wee School of Communication and Information in NTU.</a:t>
            </a:r>
          </a:p>
          <a:p>
            <a:r>
              <a:rPr lang="en-US" dirty="0"/>
              <a:t>We know that depression may lead to suicide. But other times, its sufferers become less productive and are more at risk for other diseases.</a:t>
            </a:r>
          </a:p>
          <a:p>
            <a:r>
              <a:rPr lang="en-US" dirty="0"/>
              <a:t>The latest statistics on depression don’t paint a pretty picture of progress but it shows that the condition is more common than we think. Yet the stigma surrounding it walls off the victim who often suffers in silence.</a:t>
            </a:r>
          </a:p>
          <a:p>
            <a:r>
              <a:rPr lang="en-US" dirty="0"/>
              <a:t>We need to seek out those who need help, and help them early. However, the challenge is that we do not have enough practitioners to do that.</a:t>
            </a:r>
          </a:p>
          <a:p>
            <a:r>
              <a:rPr lang="en-US" dirty="0"/>
              <a:t>One way to tackle this problem is to adopt a pro-active approach to seek out those who need professional assistance. The objective of this project serves to do just that with the help of Artificial Intelligence. With AI, we could apply some techniques like Certainty Factor, Decision Tree, and Inference Diagram to automate the screening of candidates. The screening is done at three levels:</a:t>
            </a:r>
          </a:p>
          <a:p>
            <a:pPr marL="514350" indent="-514350">
              <a:buAutoNum type="arabicParenR"/>
            </a:pPr>
            <a:r>
              <a:rPr lang="en-US" dirty="0"/>
              <a:t>Identifying the high risk group – Risk Profiling</a:t>
            </a:r>
          </a:p>
          <a:p>
            <a:pPr marL="514350" indent="-514350">
              <a:buAutoNum type="arabicParenR"/>
            </a:pPr>
            <a:r>
              <a:rPr lang="en-US" dirty="0"/>
              <a:t>Doing a 2-question survey (PHQ2)</a:t>
            </a:r>
          </a:p>
          <a:p>
            <a:pPr marL="514350" indent="-514350">
              <a:buAutoNum type="arabicParenR"/>
            </a:pPr>
            <a:r>
              <a:rPr lang="en-US" dirty="0"/>
              <a:t>Doing a 7-question survey (PHQ9)</a:t>
            </a:r>
          </a:p>
          <a:p>
            <a:r>
              <a:rPr lang="en-US" dirty="0"/>
              <a:t>Level #1 can be applied to any organization, be it a school, a workplace, or even just targeting a segment of people.</a:t>
            </a:r>
          </a:p>
          <a:p>
            <a:r>
              <a:rPr lang="en-US" dirty="0"/>
              <a:t>Once level #1 is done, those identified candidates can proceed to Level #2 and level #3 in a survey setting so that we can ascertain whether the candidate would likely be suffering from depression, and then recommending the next steps.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C4053E-467E-47F0-96FA-3042AD6D06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695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A90E82-4155-4BB6-AA63-4855E05D2E1B}" type="datetime1">
              <a:rPr lang="en-SG" smtClean="0"/>
              <a:t>20/4/2019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90427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65BCB-81B7-48F2-BAE2-B3B4793E6CD0}" type="datetime1">
              <a:rPr lang="en-SG" smtClean="0"/>
              <a:t>20/4/2019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63197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9708F-D1D5-4E88-9D05-F8A83188D375}" type="datetime1">
              <a:rPr lang="en-SG" smtClean="0"/>
              <a:t>20/4/2019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411301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CA807C-E905-4A3C-975C-5AB9686CCD64}" type="datetime1">
              <a:rPr lang="en-SG" smtClean="0"/>
              <a:t>20/4/2019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550522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CEFD4-D85B-471D-82D9-F7D8FB1B5B5E}" type="datetime1">
              <a:rPr lang="en-SG" smtClean="0"/>
              <a:t>20/4/2019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250794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7E656D-291B-4B55-B5FC-191F8522917E}" type="datetime1">
              <a:rPr lang="en-SG" smtClean="0"/>
              <a:t>20/4/2019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755697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FDA94C-4C7C-4B32-A45A-4E00AAD6606B}" type="datetime1">
              <a:rPr lang="en-SG" smtClean="0"/>
              <a:t>20/4/2019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174613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5E3880-AE8D-4DB9-A198-DBC7E4451445}" type="datetime1">
              <a:rPr lang="en-SG" smtClean="0"/>
              <a:t>20/4/2019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1874697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CA15A3-1890-4241-962A-010EB8120493}" type="datetime1">
              <a:rPr lang="en-SG" smtClean="0"/>
              <a:t>20/4/2019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4004409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D8EEE-BAF0-4201-811E-DC9F1FFC1FFD}" type="datetime1">
              <a:rPr lang="en-SG" smtClean="0"/>
              <a:t>20/4/2019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418758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9FA0013-F8F8-42D7-8934-D1C8E4075AAC}" type="datetime1">
              <a:rPr lang="en-SG" smtClean="0"/>
              <a:t>20/4/2019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95731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E08FF-6AF4-4CD3-AF46-62F25A2B30CF}" type="datetime1">
              <a:rPr lang="en-SG" smtClean="0"/>
              <a:t>20/4/2019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9302548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CCE0A2C-4A0D-4F3C-B8FD-F4C6555188F6}" type="datetime1">
              <a:rPr lang="en-SG" smtClean="0"/>
              <a:t>20/4/2019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22443938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6704F-BB9C-4C11-8289-3D6D7611D107}" type="datetime1">
              <a:rPr lang="en-SG" smtClean="0"/>
              <a:t>20/4/2019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070589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E3C86-0164-460B-AE4C-FE3BBA1844B9}" type="datetime1">
              <a:rPr lang="en-SG" smtClean="0"/>
              <a:t>20/4/2019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32980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199BBC-EA71-46FB-8648-860C326CE6F7}" type="datetime1">
              <a:rPr lang="en-SG" smtClean="0"/>
              <a:t>20/4/2019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03013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8DD69-717B-4309-8DB8-F1ED01D9ED3A}" type="datetime1">
              <a:rPr lang="en-SG" smtClean="0"/>
              <a:t>20/4/2019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86347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15775-CFC2-445A-9BFB-88A81722BB8C}" type="datetime1">
              <a:rPr lang="en-SG" smtClean="0"/>
              <a:t>20/4/2019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02302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E64A8D-E42D-46CF-B604-C7BA6FE33FC9}" type="datetime1">
              <a:rPr lang="en-SG" smtClean="0"/>
              <a:t>20/4/2019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14609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0D6D3-7D4B-4EEC-BCBD-2EF07193A471}" type="datetime1">
              <a:rPr lang="en-SG" smtClean="0"/>
              <a:t>20/4/2019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415879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908252A-71CC-4D3B-A394-EA7999E448AA}" type="datetime1">
              <a:rPr lang="en-SG" smtClean="0"/>
              <a:t>20/4/2019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54877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DB3AC9C-2A83-4DF2-A448-66760BF730C8}" type="datetime1">
              <a:rPr lang="en-SG" smtClean="0"/>
              <a:t>20/4/2019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13315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688869-1C91-443C-A34A-DC6657194F09}" type="datetime1">
              <a:rPr lang="en-SG" smtClean="0"/>
              <a:t>20/4/2019</a:t>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7EBF05A-3D21-489F-92E5-C2CA7463D2E0}" type="slidenum">
              <a:rPr lang="en-SG" smtClean="0"/>
              <a:t>‹#›</a:t>
            </a:fld>
            <a:endParaRPr lang="en-SG"/>
          </a:p>
        </p:txBody>
      </p:sp>
    </p:spTree>
    <p:extLst>
      <p:ext uri="{BB962C8B-B14F-4D97-AF65-F5344CB8AC3E}">
        <p14:creationId xmlns:p14="http://schemas.microsoft.com/office/powerpoint/2010/main" val="7890774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5053728-182F-4468-9959-C01000FA1A54}" type="datetime1">
              <a:rPr lang="en-SG" smtClean="0"/>
              <a:t>20/4/2019</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007655A-91B5-4622-BED7-90AC0C1F487E}" type="slidenum">
              <a:rPr lang="en-US" smtClean="0"/>
              <a:t>‹#›</a:t>
            </a:fld>
            <a:endParaRPr lang="en-US"/>
          </a:p>
        </p:txBody>
      </p:sp>
    </p:spTree>
    <p:extLst>
      <p:ext uri="{BB962C8B-B14F-4D97-AF65-F5344CB8AC3E}">
        <p14:creationId xmlns:p14="http://schemas.microsoft.com/office/powerpoint/2010/main" val="37085324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ocs.optaplanner.org/6.1.0.Beta4/optaplanner-docs/html/optimizationAlgorithms.html" TargetMode="External"/><Relationship Id="rId3" Type="http://schemas.openxmlformats.org/officeDocument/2006/relationships/hyperlink" Target="https://docs.optaplanner.org/6.1.0.Beta4/optaplanner-docs/html/plannerConfiguration.html#planningEntityDifficulty" TargetMode="External"/><Relationship Id="rId7" Type="http://schemas.openxmlformats.org/officeDocument/2006/relationships/hyperlink" Target="https://docs.optaplanner.org/6.1.0.Beta4/optaplanner-docs/html/localSearch.html#tabuSearch" TargetMode="External"/><Relationship Id="rId2" Type="http://schemas.openxmlformats.org/officeDocument/2006/relationships/hyperlink" Target="https://docs.optaplanner.org/6.1.0.Beta4/optaplanner-docs/html/constructionHeuristics.html#firstFit" TargetMode="External"/><Relationship Id="rId1" Type="http://schemas.openxmlformats.org/officeDocument/2006/relationships/slideLayout" Target="../slideLayouts/slideLayout2.xml"/><Relationship Id="rId6" Type="http://schemas.openxmlformats.org/officeDocument/2006/relationships/hyperlink" Target="https://docs.optaplanner.org/6.1.0.Beta4/optaplanner-docs/html/benchmarkingAndTweaking.html" TargetMode="External"/><Relationship Id="rId5" Type="http://schemas.openxmlformats.org/officeDocument/2006/relationships/hyperlink" Target="https://docs.optaplanner.org/6.1.0.Beta4/optaplanner-docs/html/localSearch.html#lateAcceptance" TargetMode="External"/><Relationship Id="rId4" Type="http://schemas.openxmlformats.org/officeDocument/2006/relationships/hyperlink" Target="https://docs.optaplanner.org/6.1.0.Beta4/optaplanner-docs/html/constructionHeuristics.html#firstFitDecreasin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148" y="129208"/>
            <a:ext cx="6591852" cy="9662491"/>
          </a:xfrm>
          <a:prstGeom prst="rect">
            <a:avLst/>
          </a:prstGeom>
          <a:gradFill flip="none" rotWithShape="1">
            <a:gsLst>
              <a:gs pos="27000">
                <a:srgbClr val="136CD7"/>
              </a:gs>
              <a:gs pos="66000">
                <a:schemeClr val="accent1">
                  <a:tint val="44500"/>
                  <a:satMod val="160000"/>
                </a:schemeClr>
              </a:gs>
              <a:gs pos="86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6869" r="32153"/>
          <a:stretch/>
        </p:blipFill>
        <p:spPr>
          <a:xfrm>
            <a:off x="543590" y="2090928"/>
            <a:ext cx="2040274" cy="2800654"/>
          </a:xfrm>
          <a:prstGeom prst="rect">
            <a:avLst/>
          </a:prstGeom>
        </p:spPr>
      </p:pic>
      <p:sp>
        <p:nvSpPr>
          <p:cNvPr id="7" name="TextBox 6"/>
          <p:cNvSpPr txBox="1"/>
          <p:nvPr/>
        </p:nvSpPr>
        <p:spPr>
          <a:xfrm>
            <a:off x="406177" y="5743263"/>
            <a:ext cx="51183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1">
                    <a:lumMod val="40000"/>
                    <a:lumOff val="60000"/>
                  </a:schemeClr>
                </a:solidFill>
                <a:effectLst/>
                <a:uLnTx/>
                <a:uFillTx/>
                <a:latin typeface="Calibri Light" panose="020F0302020204030204"/>
                <a:ea typeface="+mn-ea"/>
                <a:cs typeface="+mn-cs"/>
              </a:rPr>
              <a:t>Depression Screening System</a:t>
            </a:r>
          </a:p>
        </p:txBody>
      </p:sp>
      <p:sp>
        <p:nvSpPr>
          <p:cNvPr id="8" name="TextBox 7"/>
          <p:cNvSpPr txBox="1"/>
          <p:nvPr/>
        </p:nvSpPr>
        <p:spPr>
          <a:xfrm>
            <a:off x="406176" y="5380215"/>
            <a:ext cx="51183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chemeClr val="bg1"/>
                </a:solidFill>
                <a:effectLst/>
                <a:uLnTx/>
                <a:uFillTx/>
                <a:latin typeface="Calibri Light" panose="020F0302020204030204"/>
                <a:ea typeface="+mn-ea"/>
                <a:cs typeface="+mn-cs"/>
              </a:rPr>
              <a:t>Patient Matching System</a:t>
            </a:r>
            <a:endParaRPr kumimoji="0" lang="en-US" sz="3200" b="0"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
        <p:nvSpPr>
          <p:cNvPr id="9" name="Subtitle 2"/>
          <p:cNvSpPr txBox="1">
            <a:spLocks/>
          </p:cNvSpPr>
          <p:nvPr/>
        </p:nvSpPr>
        <p:spPr>
          <a:xfrm>
            <a:off x="3908778" y="2776087"/>
            <a:ext cx="2760109" cy="3269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47B0FF"/>
                </a:solidFill>
                <a:effectLst/>
                <a:uLnTx/>
                <a:uFillTx/>
                <a:latin typeface="Calibri" panose="020F0502020204030204"/>
                <a:ea typeface="+mn-ea"/>
                <a:cs typeface="+mn-cs"/>
              </a:rPr>
              <a:t>Pepper</a:t>
            </a:r>
            <a:r>
              <a:rPr kumimoji="0" lang="en-US" sz="2000" b="0" i="0" u="none" strike="noStrike" kern="1200" cap="none" spc="0" normalizeH="0" noProof="0" dirty="0">
                <a:ln>
                  <a:noFill/>
                </a:ln>
                <a:solidFill>
                  <a:srgbClr val="47B0FF"/>
                </a:solidFill>
                <a:effectLst/>
                <a:uLnTx/>
                <a:uFillTx/>
                <a:latin typeface="Calibri" panose="020F0502020204030204"/>
                <a:ea typeface="+mn-ea"/>
                <a:cs typeface="+mn-cs"/>
              </a:rPr>
              <a:t> Project Group</a:t>
            </a:r>
            <a:endParaRPr kumimoji="0" lang="en-US" sz="2000" b="0" i="0" u="none" strike="noStrike" kern="1200" cap="none" spc="0" normalizeH="0" baseline="0" noProof="0" dirty="0">
              <a:ln>
                <a:noFill/>
              </a:ln>
              <a:solidFill>
                <a:srgbClr val="47B0FF"/>
              </a:solidFill>
              <a:effectLst/>
              <a:uLnTx/>
              <a:uFillTx/>
              <a:latin typeface="Calibri" panose="020F0502020204030204"/>
              <a:ea typeface="+mn-ea"/>
              <a:cs typeface="+mn-cs"/>
            </a:endParaRPr>
          </a:p>
        </p:txBody>
      </p:sp>
      <p:graphicFrame>
        <p:nvGraphicFramePr>
          <p:cNvPr id="11" name="Table 10"/>
          <p:cNvGraphicFramePr>
            <a:graphicFrameLocks noGrp="1"/>
          </p:cNvGraphicFramePr>
          <p:nvPr>
            <p:extLst>
              <p:ext uri="{D42A27DB-BD31-4B8C-83A1-F6EECF244321}">
                <p14:modId xmlns:p14="http://schemas.microsoft.com/office/powerpoint/2010/main" val="517930979"/>
              </p:ext>
            </p:extLst>
          </p:nvPr>
        </p:nvGraphicFramePr>
        <p:xfrm>
          <a:off x="3988036" y="3239538"/>
          <a:ext cx="2601595" cy="952500"/>
        </p:xfrm>
        <a:graphic>
          <a:graphicData uri="http://schemas.openxmlformats.org/drawingml/2006/table">
            <a:tbl>
              <a:tblPr firstRow="1" firstCol="1" bandRow="1"/>
              <a:tblGrid>
                <a:gridCol w="1628775">
                  <a:extLst>
                    <a:ext uri="{9D8B030D-6E8A-4147-A177-3AD203B41FA5}">
                      <a16:colId xmlns:a16="http://schemas.microsoft.com/office/drawing/2014/main" val="4178535288"/>
                    </a:ext>
                  </a:extLst>
                </a:gridCol>
                <a:gridCol w="972820">
                  <a:extLst>
                    <a:ext uri="{9D8B030D-6E8A-4147-A177-3AD203B41FA5}">
                      <a16:colId xmlns:a16="http://schemas.microsoft.com/office/drawing/2014/main" val="3096863843"/>
                    </a:ext>
                  </a:extLst>
                </a:gridCol>
              </a:tblGrid>
              <a:tr h="0">
                <a:tc>
                  <a:txBody>
                    <a:bodyPr/>
                    <a:lstStyle/>
                    <a:p>
                      <a:pPr marL="0" marR="0">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CAO LIANG</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A0012884E</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430645242"/>
                  </a:ext>
                </a:extLst>
              </a:tr>
              <a:tr h="0">
                <a:tc>
                  <a:txBody>
                    <a:bodyPr/>
                    <a:lstStyle/>
                    <a:p>
                      <a:pPr marL="0" marR="0">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GENG LIANGYU</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A0195278M</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90573037"/>
                  </a:ext>
                </a:extLst>
              </a:tr>
              <a:tr h="0">
                <a:tc>
                  <a:txBody>
                    <a:bodyPr/>
                    <a:lstStyle/>
                    <a:p>
                      <a:pPr marL="0" marR="0">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HAN DONGCHOU FRANCIS</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A0195414A</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19974183"/>
                  </a:ext>
                </a:extLst>
              </a:tr>
              <a:tr h="0">
                <a:tc>
                  <a:txBody>
                    <a:bodyPr/>
                    <a:lstStyle/>
                    <a:p>
                      <a:pPr marL="0" marR="0">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ONG BOON PING</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A0195172B</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46205260"/>
                  </a:ext>
                </a:extLst>
              </a:tr>
              <a:tr h="0">
                <a:tc>
                  <a:txBody>
                    <a:bodyPr/>
                    <a:lstStyle/>
                    <a:p>
                      <a:pPr marL="0" marR="0">
                        <a:lnSpc>
                          <a:spcPct val="107000"/>
                        </a:lnSpc>
                        <a:spcBef>
                          <a:spcPts val="0"/>
                        </a:spcBef>
                        <a:spcAft>
                          <a:spcPts val="0"/>
                        </a:spcAft>
                      </a:pPr>
                      <a:r>
                        <a:rPr lang="en-US" sz="11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TAN CHIN GEE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A0195296M</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150278964"/>
                  </a:ext>
                </a:extLst>
              </a:tr>
            </a:tbl>
          </a:graphicData>
        </a:graphic>
      </p:graphicFrame>
      <p:sp>
        <p:nvSpPr>
          <p:cNvPr id="2" name="TextBox 1">
            <a:extLst>
              <a:ext uri="{FF2B5EF4-FFF2-40B4-BE49-F238E27FC236}">
                <a16:creationId xmlns:a16="http://schemas.microsoft.com/office/drawing/2014/main" id="{8FEE9FD1-C95B-4E6C-BA15-71621B5F8DA8}"/>
              </a:ext>
            </a:extLst>
          </p:cNvPr>
          <p:cNvSpPr txBox="1"/>
          <p:nvPr/>
        </p:nvSpPr>
        <p:spPr>
          <a:xfrm>
            <a:off x="406176" y="6627998"/>
            <a:ext cx="2438005" cy="646331"/>
          </a:xfrm>
          <a:prstGeom prst="rect">
            <a:avLst/>
          </a:prstGeom>
          <a:noFill/>
        </p:spPr>
        <p:txBody>
          <a:bodyPr wrap="square" rtlCol="0">
            <a:spAutoFit/>
          </a:bodyPr>
          <a:lstStyle/>
          <a:p>
            <a:r>
              <a:rPr lang="en-SG" sz="3600" dirty="0">
                <a:solidFill>
                  <a:srgbClr val="181581"/>
                </a:solidFill>
                <a:latin typeface="Agency FB" panose="020B0503020202020204" pitchFamily="34" charset="0"/>
              </a:rPr>
              <a:t>Project Report</a:t>
            </a:r>
          </a:p>
        </p:txBody>
      </p:sp>
      <p:pic>
        <p:nvPicPr>
          <p:cNvPr id="12" name="Picture 11"/>
          <p:cNvPicPr>
            <a:picLocks noChangeAspect="1"/>
          </p:cNvPicPr>
          <p:nvPr/>
        </p:nvPicPr>
        <p:blipFill>
          <a:blip r:embed="rId3"/>
          <a:stretch>
            <a:fillRect/>
          </a:stretch>
        </p:blipFill>
        <p:spPr>
          <a:xfrm>
            <a:off x="4790660" y="239102"/>
            <a:ext cx="1829077" cy="618730"/>
          </a:xfrm>
          <a:prstGeom prst="rect">
            <a:avLst/>
          </a:prstGeom>
        </p:spPr>
      </p:pic>
      <p:sp>
        <p:nvSpPr>
          <p:cNvPr id="13" name="TextBox 12"/>
          <p:cNvSpPr txBox="1"/>
          <p:nvPr/>
        </p:nvSpPr>
        <p:spPr>
          <a:xfrm>
            <a:off x="285019" y="259757"/>
            <a:ext cx="5118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Calibri Light" panose="020F0302020204030204"/>
                <a:ea typeface="+mn-ea"/>
                <a:cs typeface="+mn-cs"/>
              </a:rPr>
              <a:t>Master of Technology (IS)</a:t>
            </a:r>
            <a:endParaRPr kumimoji="0" lang="en-US" sz="2800" b="1"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
        <p:nvSpPr>
          <p:cNvPr id="3" name="Slide Number Placeholder 2"/>
          <p:cNvSpPr>
            <a:spLocks noGrp="1"/>
          </p:cNvSpPr>
          <p:nvPr>
            <p:ph type="sldNum" sz="quarter" idx="12"/>
          </p:nvPr>
        </p:nvSpPr>
        <p:spPr/>
        <p:txBody>
          <a:bodyPr/>
          <a:lstStyle/>
          <a:p>
            <a:fld id="{D7EBF05A-3D21-489F-92E5-C2CA7463D2E0}" type="slidenum">
              <a:rPr lang="en-SG" smtClean="0"/>
              <a:t>1</a:t>
            </a:fld>
            <a:endParaRPr lang="en-SG"/>
          </a:p>
        </p:txBody>
      </p:sp>
      <p:grpSp>
        <p:nvGrpSpPr>
          <p:cNvPr id="25" name="Group 24"/>
          <p:cNvGrpSpPr/>
          <p:nvPr/>
        </p:nvGrpSpPr>
        <p:grpSpPr>
          <a:xfrm>
            <a:off x="139148" y="8242133"/>
            <a:ext cx="6529739" cy="1517634"/>
            <a:chOff x="1121696" y="2549531"/>
            <a:chExt cx="8898358" cy="2156627"/>
          </a:xfrm>
        </p:grpSpPr>
        <p:grpSp>
          <p:nvGrpSpPr>
            <p:cNvPr id="26" name="Group 25"/>
            <p:cNvGrpSpPr/>
            <p:nvPr/>
          </p:nvGrpSpPr>
          <p:grpSpPr>
            <a:xfrm>
              <a:off x="2073989" y="2549531"/>
              <a:ext cx="7134042" cy="2156627"/>
              <a:chOff x="2073989" y="2549531"/>
              <a:chExt cx="7134042" cy="2156627"/>
            </a:xfrm>
          </p:grpSpPr>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l="2448" t="1" r="76881" b="64102"/>
              <a:stretch/>
            </p:blipFill>
            <p:spPr>
              <a:xfrm>
                <a:off x="3000849" y="2735844"/>
                <a:ext cx="1077686" cy="1970314"/>
              </a:xfrm>
              <a:prstGeom prst="rect">
                <a:avLst/>
              </a:prstGeom>
            </p:spPr>
          </p:pic>
          <p:pic>
            <p:nvPicPr>
              <p:cNvPr id="30" name="Picture 29"/>
              <p:cNvPicPr>
                <a:picLocks noChangeAspect="1"/>
              </p:cNvPicPr>
              <p:nvPr/>
            </p:nvPicPr>
            <p:blipFill rotWithShape="1">
              <a:blip r:embed="rId5" cstate="hqprint">
                <a:extLst>
                  <a:ext uri="{28A0092B-C50C-407E-A947-70E740481C1C}">
                    <a14:useLocalDpi xmlns:a14="http://schemas.microsoft.com/office/drawing/2010/main" val="0"/>
                  </a:ext>
                </a:extLst>
              </a:blip>
              <a:srcRect l="24939" r="50367"/>
              <a:stretch/>
            </p:blipFill>
            <p:spPr>
              <a:xfrm>
                <a:off x="2073989" y="2849487"/>
                <a:ext cx="1099457" cy="1743028"/>
              </a:xfrm>
              <a:prstGeom prst="rect">
                <a:avLst/>
              </a:prstGeom>
            </p:spPr>
          </p:pic>
          <p:pic>
            <p:nvPicPr>
              <p:cNvPr id="31" name="Picture 30"/>
              <p:cNvPicPr>
                <a:picLocks noChangeAspect="1"/>
              </p:cNvPicPr>
              <p:nvPr/>
            </p:nvPicPr>
            <p:blipFill rotWithShape="1">
              <a:blip r:embed="rId5" cstate="hqprint">
                <a:extLst>
                  <a:ext uri="{28A0092B-C50C-407E-A947-70E740481C1C}">
                    <a14:useLocalDpi xmlns:a14="http://schemas.microsoft.com/office/drawing/2010/main" val="0"/>
                  </a:ext>
                </a:extLst>
              </a:blip>
              <a:srcRect r="75609"/>
              <a:stretch/>
            </p:blipFill>
            <p:spPr>
              <a:xfrm>
                <a:off x="5978882" y="2963130"/>
                <a:ext cx="1085947" cy="1743028"/>
              </a:xfrm>
              <a:prstGeom prst="rect">
                <a:avLst/>
              </a:prstGeom>
            </p:spPr>
          </p:pic>
          <p:pic>
            <p:nvPicPr>
              <p:cNvPr id="32" name="Picture 31"/>
              <p:cNvPicPr>
                <a:picLocks noChangeAspect="1"/>
              </p:cNvPicPr>
              <p:nvPr/>
            </p:nvPicPr>
            <p:blipFill rotWithShape="1">
              <a:blip r:embed="rId6" cstate="hqprint">
                <a:extLst>
                  <a:ext uri="{28A0092B-C50C-407E-A947-70E740481C1C}">
                    <a14:useLocalDpi xmlns:a14="http://schemas.microsoft.com/office/drawing/2010/main" val="0"/>
                  </a:ext>
                </a:extLst>
              </a:blip>
              <a:srcRect l="49411" r="24917"/>
              <a:stretch/>
            </p:blipFill>
            <p:spPr>
              <a:xfrm>
                <a:off x="3942859" y="2849487"/>
                <a:ext cx="1143000" cy="1743028"/>
              </a:xfrm>
              <a:prstGeom prst="rect">
                <a:avLst/>
              </a:prstGeom>
            </p:spPr>
          </p:pic>
          <p:pic>
            <p:nvPicPr>
              <p:cNvPr id="33" name="Picture 32"/>
              <p:cNvPicPr>
                <a:picLocks noChangeAspect="1"/>
              </p:cNvPicPr>
              <p:nvPr/>
            </p:nvPicPr>
            <p:blipFill rotWithShape="1">
              <a:blip r:embed="rId6" cstate="hqprint">
                <a:extLst>
                  <a:ext uri="{28A0092B-C50C-407E-A947-70E740481C1C}">
                    <a14:useLocalDpi xmlns:a14="http://schemas.microsoft.com/office/drawing/2010/main" val="0"/>
                  </a:ext>
                </a:extLst>
              </a:blip>
              <a:srcRect l="73105"/>
              <a:stretch/>
            </p:blipFill>
            <p:spPr>
              <a:xfrm>
                <a:off x="8010602" y="2849487"/>
                <a:ext cx="1197429" cy="1743028"/>
              </a:xfrm>
              <a:prstGeom prst="rect">
                <a:avLst/>
              </a:prstGeom>
            </p:spPr>
          </p:pic>
          <p:pic>
            <p:nvPicPr>
              <p:cNvPr id="34" name="Picture 33"/>
              <p:cNvPicPr>
                <a:picLocks noChangeAspect="1"/>
              </p:cNvPicPr>
              <p:nvPr/>
            </p:nvPicPr>
            <p:blipFill rotWithShape="1">
              <a:blip r:embed="rId4">
                <a:extLst>
                  <a:ext uri="{28A0092B-C50C-407E-A947-70E740481C1C}">
                    <a14:useLocalDpi xmlns:a14="http://schemas.microsoft.com/office/drawing/2010/main" val="0"/>
                  </a:ext>
                </a:extLst>
              </a:blip>
              <a:srcRect l="75945" t="1797" r="670" b="58912"/>
              <a:stretch/>
            </p:blipFill>
            <p:spPr>
              <a:xfrm>
                <a:off x="4856017" y="2549531"/>
                <a:ext cx="1219200" cy="2156627"/>
              </a:xfrm>
              <a:prstGeom prst="rect">
                <a:avLst/>
              </a:prstGeom>
            </p:spPr>
          </p:pic>
          <p:pic>
            <p:nvPicPr>
              <p:cNvPr id="35" name="Picture 34"/>
              <p:cNvPicPr>
                <a:picLocks noChangeAspect="1"/>
              </p:cNvPicPr>
              <p:nvPr/>
            </p:nvPicPr>
            <p:blipFill rotWithShape="1">
              <a:blip r:embed="rId4">
                <a:extLst>
                  <a:ext uri="{28A0092B-C50C-407E-A947-70E740481C1C}">
                    <a14:useLocalDpi xmlns:a14="http://schemas.microsoft.com/office/drawing/2010/main" val="0"/>
                  </a:ext>
                </a:extLst>
              </a:blip>
              <a:srcRect l="26042" t="1" r="52452" b="65490"/>
              <a:stretch/>
            </p:blipFill>
            <p:spPr>
              <a:xfrm>
                <a:off x="7020990" y="2812044"/>
                <a:ext cx="1121229" cy="1894114"/>
              </a:xfrm>
              <a:prstGeom prst="rect">
                <a:avLst/>
              </a:prstGeom>
            </p:spPr>
          </p:pic>
        </p:grpSp>
        <p:pic>
          <p:nvPicPr>
            <p:cNvPr id="27" name="Picture 26"/>
            <p:cNvPicPr>
              <a:picLocks noChangeAspect="1"/>
            </p:cNvPicPr>
            <p:nvPr/>
          </p:nvPicPr>
          <p:blipFill rotWithShape="1">
            <a:blip r:embed="rId7" cstate="print">
              <a:extLst>
                <a:ext uri="{28A0092B-C50C-407E-A947-70E740481C1C}">
                  <a14:useLocalDpi xmlns:a14="http://schemas.microsoft.com/office/drawing/2010/main" val="0"/>
                </a:ext>
              </a:extLst>
            </a:blip>
            <a:srcRect l="41642" t="1" r="34802" b="50759"/>
            <a:stretch/>
          </p:blipFill>
          <p:spPr>
            <a:xfrm>
              <a:off x="9131831" y="2735844"/>
              <a:ext cx="888223" cy="1856671"/>
            </a:xfrm>
            <a:prstGeom prst="rect">
              <a:avLst/>
            </a:prstGeom>
          </p:spPr>
        </p:pic>
        <p:pic>
          <p:nvPicPr>
            <p:cNvPr id="28" name="Picture 27"/>
            <p:cNvPicPr>
              <a:picLocks noChangeAspect="1"/>
            </p:cNvPicPr>
            <p:nvPr/>
          </p:nvPicPr>
          <p:blipFill rotWithShape="1">
            <a:blip r:embed="rId7" cstate="print">
              <a:extLst>
                <a:ext uri="{28A0092B-C50C-407E-A947-70E740481C1C}">
                  <a14:useLocalDpi xmlns:a14="http://schemas.microsoft.com/office/drawing/2010/main" val="0"/>
                </a:ext>
              </a:extLst>
            </a:blip>
            <a:srcRect l="66337" r="8586" b="50760"/>
            <a:stretch/>
          </p:blipFill>
          <p:spPr>
            <a:xfrm>
              <a:off x="1121696" y="2752800"/>
              <a:ext cx="986130" cy="1936401"/>
            </a:xfrm>
            <a:prstGeom prst="rect">
              <a:avLst/>
            </a:prstGeom>
          </p:spPr>
        </p:pic>
      </p:grpSp>
    </p:spTree>
    <p:extLst>
      <p:ext uri="{BB962C8B-B14F-4D97-AF65-F5344CB8AC3E}">
        <p14:creationId xmlns:p14="http://schemas.microsoft.com/office/powerpoint/2010/main" val="4216888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0A78-43F7-48BF-BFC5-689869C250AD}"/>
              </a:ext>
            </a:extLst>
          </p:cNvPr>
          <p:cNvSpPr>
            <a:spLocks noGrp="1"/>
          </p:cNvSpPr>
          <p:nvPr>
            <p:ph idx="1"/>
          </p:nvPr>
        </p:nvSpPr>
        <p:spPr>
          <a:xfrm>
            <a:off x="507257" y="1485900"/>
            <a:ext cx="5950692" cy="2728686"/>
          </a:xfrm>
        </p:spPr>
        <p:txBody>
          <a:bodyPr>
            <a:normAutofit/>
          </a:bodyPr>
          <a:lstStyle/>
          <a:p>
            <a:pPr marL="0" indent="0">
              <a:buNone/>
            </a:pPr>
            <a:r>
              <a:rPr lang="en-US" sz="1200" dirty="0" smtClean="0"/>
              <a:t>The following screens shows the setup…  </a:t>
            </a:r>
            <a:r>
              <a:rPr lang="en-US" sz="1200" dirty="0" smtClean="0">
                <a:solidFill>
                  <a:srgbClr val="FF0000"/>
                </a:solidFill>
              </a:rPr>
              <a:t>- to update.</a:t>
            </a:r>
            <a:endParaRPr lang="en-US" sz="1200" dirty="0">
              <a:solidFill>
                <a:srgbClr val="FF0000"/>
              </a:solidFill>
            </a:endParaRPr>
          </a:p>
          <a:p>
            <a:pPr marL="0" indent="0">
              <a:buNone/>
            </a:pPr>
            <a:endParaRPr lang="en-US" sz="1600" dirty="0"/>
          </a:p>
        </p:txBody>
      </p:sp>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10</a:t>
            </a:fld>
            <a:endParaRPr lang="en-SG"/>
          </a:p>
        </p:txBody>
      </p:sp>
      <p:pic>
        <p:nvPicPr>
          <p:cNvPr id="6" name="Picture 5">
            <a:extLst>
              <a:ext uri="{FF2B5EF4-FFF2-40B4-BE49-F238E27FC236}">
                <a16:creationId xmlns:a16="http://schemas.microsoft.com/office/drawing/2014/main" id="{CC89F10D-C13F-4DFF-9EFA-DFB46102C8D0}"/>
              </a:ext>
            </a:extLst>
          </p:cNvPr>
          <p:cNvPicPr>
            <a:picLocks noChangeAspect="1"/>
          </p:cNvPicPr>
          <p:nvPr/>
        </p:nvPicPr>
        <p:blipFill rotWithShape="1">
          <a:blip r:embed="rId2"/>
          <a:srcRect l="3750" t="2972" r="15067" b="4919"/>
          <a:stretch/>
        </p:blipFill>
        <p:spPr>
          <a:xfrm>
            <a:off x="636186" y="2297426"/>
            <a:ext cx="5821763" cy="3096220"/>
          </a:xfrm>
          <a:prstGeom prst="rect">
            <a:avLst/>
          </a:prstGeom>
        </p:spPr>
      </p:pic>
      <p:pic>
        <p:nvPicPr>
          <p:cNvPr id="7" name="Picture 6">
            <a:extLst>
              <a:ext uri="{FF2B5EF4-FFF2-40B4-BE49-F238E27FC236}">
                <a16:creationId xmlns:a16="http://schemas.microsoft.com/office/drawing/2014/main" id="{8F2FCBAC-047A-4332-91E2-CD4DCBB61B03}"/>
              </a:ext>
            </a:extLst>
          </p:cNvPr>
          <p:cNvPicPr>
            <a:picLocks noChangeAspect="1"/>
          </p:cNvPicPr>
          <p:nvPr/>
        </p:nvPicPr>
        <p:blipFill rotWithShape="1">
          <a:blip r:embed="rId3"/>
          <a:srcRect l="3549" t="-1917" b="49215"/>
          <a:stretch/>
        </p:blipFill>
        <p:spPr>
          <a:xfrm>
            <a:off x="636186" y="6501327"/>
            <a:ext cx="5860356" cy="1501010"/>
          </a:xfrm>
          <a:prstGeom prst="rect">
            <a:avLst/>
          </a:prstGeom>
        </p:spPr>
      </p:pic>
    </p:spTree>
    <p:extLst>
      <p:ext uri="{BB962C8B-B14F-4D97-AF65-F5344CB8AC3E}">
        <p14:creationId xmlns:p14="http://schemas.microsoft.com/office/powerpoint/2010/main" val="213686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11</a:t>
            </a:fld>
            <a:endParaRPr lang="en-SG"/>
          </a:p>
        </p:txBody>
      </p:sp>
      <p:pic>
        <p:nvPicPr>
          <p:cNvPr id="8" name="Picture 7">
            <a:extLst>
              <a:ext uri="{FF2B5EF4-FFF2-40B4-BE49-F238E27FC236}">
                <a16:creationId xmlns:a16="http://schemas.microsoft.com/office/drawing/2014/main" id="{C988CC43-6AEC-4AF1-B2DB-7CC155C266AC}"/>
              </a:ext>
            </a:extLst>
          </p:cNvPr>
          <p:cNvPicPr>
            <a:picLocks noChangeAspect="1"/>
          </p:cNvPicPr>
          <p:nvPr/>
        </p:nvPicPr>
        <p:blipFill rotWithShape="1">
          <a:blip r:embed="rId2"/>
          <a:srcRect l="3446" b="50000"/>
          <a:stretch/>
        </p:blipFill>
        <p:spPr>
          <a:xfrm>
            <a:off x="636186" y="2439894"/>
            <a:ext cx="5989285" cy="1453837"/>
          </a:xfrm>
          <a:prstGeom prst="rect">
            <a:avLst/>
          </a:prstGeom>
        </p:spPr>
      </p:pic>
      <p:pic>
        <p:nvPicPr>
          <p:cNvPr id="9" name="Picture 8">
            <a:extLst>
              <a:ext uri="{FF2B5EF4-FFF2-40B4-BE49-F238E27FC236}">
                <a16:creationId xmlns:a16="http://schemas.microsoft.com/office/drawing/2014/main" id="{8B75A3BA-04BC-42B8-95AC-2EB7679E54F4}"/>
              </a:ext>
            </a:extLst>
          </p:cNvPr>
          <p:cNvPicPr>
            <a:picLocks noChangeAspect="1"/>
          </p:cNvPicPr>
          <p:nvPr/>
        </p:nvPicPr>
        <p:blipFill rotWithShape="1">
          <a:blip r:embed="rId3"/>
          <a:srcRect l="3446" b="50000"/>
          <a:stretch/>
        </p:blipFill>
        <p:spPr>
          <a:xfrm>
            <a:off x="654980" y="5676984"/>
            <a:ext cx="5989285" cy="1489743"/>
          </a:xfrm>
          <a:prstGeom prst="rect">
            <a:avLst/>
          </a:prstGeom>
        </p:spPr>
      </p:pic>
    </p:spTree>
    <p:extLst>
      <p:ext uri="{BB962C8B-B14F-4D97-AF65-F5344CB8AC3E}">
        <p14:creationId xmlns:p14="http://schemas.microsoft.com/office/powerpoint/2010/main" val="310830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12</a:t>
            </a:fld>
            <a:endParaRPr lang="en-SG"/>
          </a:p>
        </p:txBody>
      </p:sp>
      <p:pic>
        <p:nvPicPr>
          <p:cNvPr id="7" name="Picture 6">
            <a:extLst>
              <a:ext uri="{FF2B5EF4-FFF2-40B4-BE49-F238E27FC236}">
                <a16:creationId xmlns:a16="http://schemas.microsoft.com/office/drawing/2014/main" id="{86D8337B-C90C-4950-9F8A-13ABEA707D0E}"/>
              </a:ext>
            </a:extLst>
          </p:cNvPr>
          <p:cNvPicPr>
            <a:picLocks noChangeAspect="1"/>
          </p:cNvPicPr>
          <p:nvPr/>
        </p:nvPicPr>
        <p:blipFill rotWithShape="1">
          <a:blip r:embed="rId2"/>
          <a:srcRect l="3750" t="1917" r="1791" b="39297"/>
          <a:stretch/>
        </p:blipFill>
        <p:spPr>
          <a:xfrm>
            <a:off x="568027" y="3199611"/>
            <a:ext cx="5954501" cy="1737063"/>
          </a:xfrm>
          <a:prstGeom prst="rect">
            <a:avLst/>
          </a:prstGeom>
        </p:spPr>
      </p:pic>
      <p:pic>
        <p:nvPicPr>
          <p:cNvPr id="10" name="Picture 9">
            <a:extLst>
              <a:ext uri="{FF2B5EF4-FFF2-40B4-BE49-F238E27FC236}">
                <a16:creationId xmlns:a16="http://schemas.microsoft.com/office/drawing/2014/main" id="{CB471004-C30C-4EAD-9CC5-9D3C21E52718}"/>
              </a:ext>
            </a:extLst>
          </p:cNvPr>
          <p:cNvPicPr>
            <a:picLocks noChangeAspect="1"/>
          </p:cNvPicPr>
          <p:nvPr/>
        </p:nvPicPr>
        <p:blipFill rotWithShape="1">
          <a:blip r:embed="rId3"/>
          <a:srcRect l="3548" t="1918" b="38215"/>
          <a:stretch/>
        </p:blipFill>
        <p:spPr>
          <a:xfrm>
            <a:off x="568027" y="6326406"/>
            <a:ext cx="6015271" cy="1750130"/>
          </a:xfrm>
          <a:prstGeom prst="rect">
            <a:avLst/>
          </a:prstGeom>
        </p:spPr>
      </p:pic>
    </p:spTree>
    <p:extLst>
      <p:ext uri="{BB962C8B-B14F-4D97-AF65-F5344CB8AC3E}">
        <p14:creationId xmlns:p14="http://schemas.microsoft.com/office/powerpoint/2010/main" val="4355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13</a:t>
            </a:fld>
            <a:endParaRPr lang="en-SG"/>
          </a:p>
        </p:txBody>
      </p:sp>
      <p:pic>
        <p:nvPicPr>
          <p:cNvPr id="8" name="Picture 7">
            <a:extLst>
              <a:ext uri="{FF2B5EF4-FFF2-40B4-BE49-F238E27FC236}">
                <a16:creationId xmlns:a16="http://schemas.microsoft.com/office/drawing/2014/main" id="{B59D2BA8-50AF-4FF1-907C-3420350B0FD2}"/>
              </a:ext>
            </a:extLst>
          </p:cNvPr>
          <p:cNvPicPr>
            <a:picLocks noChangeAspect="1"/>
          </p:cNvPicPr>
          <p:nvPr/>
        </p:nvPicPr>
        <p:blipFill rotWithShape="1">
          <a:blip r:embed="rId2"/>
          <a:srcRect l="3750" t="1916" b="41027"/>
          <a:stretch/>
        </p:blipFill>
        <p:spPr>
          <a:xfrm>
            <a:off x="624155" y="2332132"/>
            <a:ext cx="6015271" cy="1671473"/>
          </a:xfrm>
          <a:prstGeom prst="rect">
            <a:avLst/>
          </a:prstGeom>
        </p:spPr>
      </p:pic>
    </p:spTree>
    <p:extLst>
      <p:ext uri="{BB962C8B-B14F-4D97-AF65-F5344CB8AC3E}">
        <p14:creationId xmlns:p14="http://schemas.microsoft.com/office/powerpoint/2010/main" val="307015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0A78-43F7-48BF-BFC5-689869C250AD}"/>
              </a:ext>
            </a:extLst>
          </p:cNvPr>
          <p:cNvSpPr>
            <a:spLocks noGrp="1"/>
          </p:cNvSpPr>
          <p:nvPr>
            <p:ph idx="1"/>
          </p:nvPr>
        </p:nvSpPr>
        <p:spPr>
          <a:xfrm>
            <a:off x="507257" y="1485900"/>
            <a:ext cx="5950692" cy="2728686"/>
          </a:xfrm>
        </p:spPr>
        <p:txBody>
          <a:bodyPr>
            <a:normAutofit/>
          </a:bodyPr>
          <a:lstStyle/>
          <a:p>
            <a:pPr marL="0" indent="0">
              <a:buNone/>
            </a:pPr>
            <a:r>
              <a:rPr lang="en-US" sz="1200" dirty="0" smtClean="0"/>
              <a:t>Next we use the Tool Postman to test the </a:t>
            </a:r>
            <a:r>
              <a:rPr lang="en-US" sz="1200" dirty="0" err="1" smtClean="0"/>
              <a:t>OptaPlanner</a:t>
            </a:r>
            <a:r>
              <a:rPr lang="en-US" sz="1200" dirty="0" smtClean="0"/>
              <a:t> application.</a:t>
            </a:r>
            <a:endParaRPr lang="en-US" sz="1200" dirty="0"/>
          </a:p>
          <a:p>
            <a:pPr marL="0" indent="0">
              <a:buNone/>
            </a:pPr>
            <a:endParaRPr lang="en-US" sz="1600" dirty="0"/>
          </a:p>
        </p:txBody>
      </p:sp>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14</a:t>
            </a:fld>
            <a:endParaRPr lang="en-SG"/>
          </a:p>
        </p:txBody>
      </p:sp>
      <p:pic>
        <p:nvPicPr>
          <p:cNvPr id="6" name="Picture 5">
            <a:extLst>
              <a:ext uri="{FF2B5EF4-FFF2-40B4-BE49-F238E27FC236}">
                <a16:creationId xmlns:a16="http://schemas.microsoft.com/office/drawing/2014/main" id="{23459AB6-4F30-4502-AA97-156305889192}"/>
              </a:ext>
            </a:extLst>
          </p:cNvPr>
          <p:cNvPicPr>
            <a:picLocks noChangeAspect="1"/>
          </p:cNvPicPr>
          <p:nvPr/>
        </p:nvPicPr>
        <p:blipFill>
          <a:blip r:embed="rId2"/>
          <a:stretch>
            <a:fillRect/>
          </a:stretch>
        </p:blipFill>
        <p:spPr>
          <a:xfrm>
            <a:off x="806870" y="2376510"/>
            <a:ext cx="5209575" cy="4433681"/>
          </a:xfrm>
          <a:prstGeom prst="rect">
            <a:avLst/>
          </a:prstGeom>
        </p:spPr>
      </p:pic>
    </p:spTree>
    <p:extLst>
      <p:ext uri="{BB962C8B-B14F-4D97-AF65-F5344CB8AC3E}">
        <p14:creationId xmlns:p14="http://schemas.microsoft.com/office/powerpoint/2010/main" val="413243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15</a:t>
            </a:fld>
            <a:endParaRPr lang="en-SG"/>
          </a:p>
        </p:txBody>
      </p:sp>
      <p:sp>
        <p:nvSpPr>
          <p:cNvPr id="7" name="Content Placeholder 2">
            <a:extLst>
              <a:ext uri="{FF2B5EF4-FFF2-40B4-BE49-F238E27FC236}">
                <a16:creationId xmlns:a16="http://schemas.microsoft.com/office/drawing/2014/main" id="{895B9401-7918-4618-AA49-1D668DFC1ABA}"/>
              </a:ext>
            </a:extLst>
          </p:cNvPr>
          <p:cNvSpPr txBox="1">
            <a:spLocks/>
          </p:cNvSpPr>
          <p:nvPr/>
        </p:nvSpPr>
        <p:spPr>
          <a:xfrm>
            <a:off x="418811" y="1345594"/>
            <a:ext cx="5876262" cy="147438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MY" sz="1200" dirty="0" smtClean="0"/>
              <a:t>When using the construction heuristics, we choose to use First Fit Decreasing. This is to enable us to quickly construct the initial solution.</a:t>
            </a:r>
          </a:p>
          <a:p>
            <a:pPr marL="0" indent="0">
              <a:buNone/>
            </a:pPr>
            <a:r>
              <a:rPr lang="en-MY" sz="1200" dirty="0" smtClean="0"/>
              <a:t>We started with a very simple search consisting of 3 patients and 3 practitioners, using First Fit Decreasing.</a:t>
            </a:r>
          </a:p>
          <a:p>
            <a:pPr marL="0" indent="0">
              <a:buNone/>
            </a:pPr>
            <a:r>
              <a:rPr lang="en-MY" sz="1200" dirty="0" smtClean="0"/>
              <a:t>As the State Search Space got larger however, we realize that First Fit Decreasing does not work very well.</a:t>
            </a:r>
            <a:endParaRPr lang="en-MY" sz="1200" dirty="0"/>
          </a:p>
        </p:txBody>
      </p:sp>
      <p:pic>
        <p:nvPicPr>
          <p:cNvPr id="8" name="Picture 7">
            <a:extLst>
              <a:ext uri="{FF2B5EF4-FFF2-40B4-BE49-F238E27FC236}">
                <a16:creationId xmlns:a16="http://schemas.microsoft.com/office/drawing/2014/main" id="{B759B29B-8251-4150-A3E4-6DF1D578EB39}"/>
              </a:ext>
            </a:extLst>
          </p:cNvPr>
          <p:cNvPicPr>
            <a:picLocks noChangeAspect="1"/>
          </p:cNvPicPr>
          <p:nvPr/>
        </p:nvPicPr>
        <p:blipFill>
          <a:blip r:embed="rId2"/>
          <a:stretch>
            <a:fillRect/>
          </a:stretch>
        </p:blipFill>
        <p:spPr>
          <a:xfrm>
            <a:off x="661289" y="4210579"/>
            <a:ext cx="5725224" cy="3366156"/>
          </a:xfrm>
          <a:prstGeom prst="rect">
            <a:avLst/>
          </a:prstGeom>
        </p:spPr>
      </p:pic>
      <p:sp>
        <p:nvSpPr>
          <p:cNvPr id="9" name="TextBox 8">
            <a:extLst>
              <a:ext uri="{FF2B5EF4-FFF2-40B4-BE49-F238E27FC236}">
                <a16:creationId xmlns:a16="http://schemas.microsoft.com/office/drawing/2014/main" id="{A3BAD757-F320-4543-9802-A0B77FAA15AD}"/>
              </a:ext>
            </a:extLst>
          </p:cNvPr>
          <p:cNvSpPr txBox="1"/>
          <p:nvPr/>
        </p:nvSpPr>
        <p:spPr>
          <a:xfrm>
            <a:off x="3193986" y="6086646"/>
            <a:ext cx="3032050" cy="461665"/>
          </a:xfrm>
          <a:prstGeom prst="rect">
            <a:avLst/>
          </a:prstGeom>
          <a:noFill/>
        </p:spPr>
        <p:txBody>
          <a:bodyPr wrap="square" rtlCol="0">
            <a:spAutoFit/>
          </a:bodyPr>
          <a:lstStyle/>
          <a:p>
            <a:r>
              <a:rPr lang="en-MY" sz="1200" dirty="0" smtClean="0">
                <a:solidFill>
                  <a:srgbClr val="FF0000"/>
                </a:solidFill>
              </a:rPr>
              <a:t>Initial testing for First Fit Decreasing with only 3 </a:t>
            </a:r>
            <a:r>
              <a:rPr lang="en-MY" sz="1200" dirty="0">
                <a:solidFill>
                  <a:srgbClr val="FF0000"/>
                </a:solidFill>
              </a:rPr>
              <a:t>practitioners and 3 patients</a:t>
            </a:r>
          </a:p>
        </p:txBody>
      </p:sp>
    </p:spTree>
    <p:extLst>
      <p:ext uri="{BB962C8B-B14F-4D97-AF65-F5344CB8AC3E}">
        <p14:creationId xmlns:p14="http://schemas.microsoft.com/office/powerpoint/2010/main" val="1612439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16</a:t>
            </a:fld>
            <a:endParaRPr lang="en-SG"/>
          </a:p>
        </p:txBody>
      </p:sp>
      <p:pic>
        <p:nvPicPr>
          <p:cNvPr id="10" name="Picture 9">
            <a:extLst>
              <a:ext uri="{FF2B5EF4-FFF2-40B4-BE49-F238E27FC236}">
                <a16:creationId xmlns:a16="http://schemas.microsoft.com/office/drawing/2014/main" id="{BC6F2627-2931-4B73-A592-A7D4B05BC700}"/>
              </a:ext>
            </a:extLst>
          </p:cNvPr>
          <p:cNvPicPr>
            <a:picLocks noChangeAspect="1"/>
          </p:cNvPicPr>
          <p:nvPr/>
        </p:nvPicPr>
        <p:blipFill>
          <a:blip r:embed="rId2"/>
          <a:stretch>
            <a:fillRect/>
          </a:stretch>
        </p:blipFill>
        <p:spPr>
          <a:xfrm>
            <a:off x="608267" y="1791341"/>
            <a:ext cx="5778246" cy="4383713"/>
          </a:xfrm>
          <a:prstGeom prst="rect">
            <a:avLst/>
          </a:prstGeom>
        </p:spPr>
      </p:pic>
      <p:sp>
        <p:nvSpPr>
          <p:cNvPr id="11" name="TextBox 10">
            <a:extLst>
              <a:ext uri="{FF2B5EF4-FFF2-40B4-BE49-F238E27FC236}">
                <a16:creationId xmlns:a16="http://schemas.microsoft.com/office/drawing/2014/main" id="{A3BAD757-F320-4543-9802-A0B77FAA15AD}"/>
              </a:ext>
            </a:extLst>
          </p:cNvPr>
          <p:cNvSpPr txBox="1"/>
          <p:nvPr/>
        </p:nvSpPr>
        <p:spPr>
          <a:xfrm>
            <a:off x="3193986" y="2960175"/>
            <a:ext cx="3032050" cy="646331"/>
          </a:xfrm>
          <a:prstGeom prst="rect">
            <a:avLst/>
          </a:prstGeom>
          <a:noFill/>
        </p:spPr>
        <p:txBody>
          <a:bodyPr wrap="square" rtlCol="0">
            <a:spAutoFit/>
          </a:bodyPr>
          <a:lstStyle/>
          <a:p>
            <a:r>
              <a:rPr lang="en-MY" sz="1200" dirty="0" smtClean="0">
                <a:solidFill>
                  <a:srgbClr val="FF0000"/>
                </a:solidFill>
              </a:rPr>
              <a:t>The search outcome for First Fit Decreasing with the small Data Set is </a:t>
            </a:r>
            <a:r>
              <a:rPr lang="en-MY" sz="1200" u="sng" dirty="0" smtClean="0">
                <a:solidFill>
                  <a:srgbClr val="FF0000"/>
                </a:solidFill>
              </a:rPr>
              <a:t>successful</a:t>
            </a:r>
            <a:r>
              <a:rPr lang="en-MY" sz="1200" dirty="0" smtClean="0">
                <a:solidFill>
                  <a:srgbClr val="FF0000"/>
                </a:solidFill>
              </a:rPr>
              <a:t> with a Hard score of 69 and a Soft score of 200.</a:t>
            </a:r>
            <a:endParaRPr lang="en-MY" sz="1200" dirty="0">
              <a:solidFill>
                <a:srgbClr val="FF0000"/>
              </a:solidFill>
            </a:endParaRPr>
          </a:p>
        </p:txBody>
      </p:sp>
    </p:spTree>
    <p:extLst>
      <p:ext uri="{BB962C8B-B14F-4D97-AF65-F5344CB8AC3E}">
        <p14:creationId xmlns:p14="http://schemas.microsoft.com/office/powerpoint/2010/main" val="1457181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17</a:t>
            </a:fld>
            <a:endParaRPr lang="en-SG"/>
          </a:p>
        </p:txBody>
      </p:sp>
      <p:pic>
        <p:nvPicPr>
          <p:cNvPr id="6" name="Picture 5">
            <a:extLst>
              <a:ext uri="{FF2B5EF4-FFF2-40B4-BE49-F238E27FC236}">
                <a16:creationId xmlns:a16="http://schemas.microsoft.com/office/drawing/2014/main" id="{824733E1-9D9A-4DA5-80F2-8172D23E9AB3}"/>
              </a:ext>
            </a:extLst>
          </p:cNvPr>
          <p:cNvPicPr>
            <a:picLocks noChangeAspect="1"/>
          </p:cNvPicPr>
          <p:nvPr/>
        </p:nvPicPr>
        <p:blipFill>
          <a:blip r:embed="rId2"/>
          <a:stretch>
            <a:fillRect/>
          </a:stretch>
        </p:blipFill>
        <p:spPr>
          <a:xfrm>
            <a:off x="666639" y="1798992"/>
            <a:ext cx="5883018" cy="3180975"/>
          </a:xfrm>
          <a:prstGeom prst="rect">
            <a:avLst/>
          </a:prstGeom>
        </p:spPr>
      </p:pic>
      <p:sp>
        <p:nvSpPr>
          <p:cNvPr id="7" name="TextBox 6">
            <a:extLst>
              <a:ext uri="{FF2B5EF4-FFF2-40B4-BE49-F238E27FC236}">
                <a16:creationId xmlns:a16="http://schemas.microsoft.com/office/drawing/2014/main" id="{A693B48F-0124-443C-85E5-341601BB2AA0}"/>
              </a:ext>
            </a:extLst>
          </p:cNvPr>
          <p:cNvSpPr txBox="1"/>
          <p:nvPr/>
        </p:nvSpPr>
        <p:spPr>
          <a:xfrm>
            <a:off x="3608148" y="3389479"/>
            <a:ext cx="2905740" cy="646331"/>
          </a:xfrm>
          <a:prstGeom prst="rect">
            <a:avLst/>
          </a:prstGeom>
          <a:noFill/>
        </p:spPr>
        <p:txBody>
          <a:bodyPr wrap="square" rtlCol="0">
            <a:spAutoFit/>
          </a:bodyPr>
          <a:lstStyle/>
          <a:p>
            <a:r>
              <a:rPr lang="en-MY" sz="1200" dirty="0" smtClean="0">
                <a:solidFill>
                  <a:srgbClr val="FF0000"/>
                </a:solidFill>
              </a:rPr>
              <a:t>Next we perform a test on this First Fit Decreasing search with a bigger data set </a:t>
            </a:r>
            <a:r>
              <a:rPr lang="en-MY" sz="1200" dirty="0" smtClean="0">
                <a:solidFill>
                  <a:srgbClr val="FF0000"/>
                </a:solidFill>
                <a:sym typeface="Wingdings" panose="05000000000000000000" pitchFamily="2" charset="2"/>
              </a:rPr>
              <a:t></a:t>
            </a:r>
            <a:r>
              <a:rPr lang="en-MY" sz="1200" dirty="0" smtClean="0">
                <a:solidFill>
                  <a:srgbClr val="FF0000"/>
                </a:solidFill>
              </a:rPr>
              <a:t> </a:t>
            </a:r>
            <a:r>
              <a:rPr lang="en-MY" sz="1200" dirty="0">
                <a:solidFill>
                  <a:srgbClr val="FF0000"/>
                </a:solidFill>
              </a:rPr>
              <a:t>137 practitioners and 134 patients</a:t>
            </a:r>
          </a:p>
        </p:txBody>
      </p:sp>
    </p:spTree>
    <p:extLst>
      <p:ext uri="{BB962C8B-B14F-4D97-AF65-F5344CB8AC3E}">
        <p14:creationId xmlns:p14="http://schemas.microsoft.com/office/powerpoint/2010/main" val="2666377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18</a:t>
            </a:fld>
            <a:endParaRPr lang="en-SG"/>
          </a:p>
        </p:txBody>
      </p:sp>
      <p:pic>
        <p:nvPicPr>
          <p:cNvPr id="7" name="Picture 6">
            <a:extLst>
              <a:ext uri="{FF2B5EF4-FFF2-40B4-BE49-F238E27FC236}">
                <a16:creationId xmlns:a16="http://schemas.microsoft.com/office/drawing/2014/main" id="{2A83E048-27A4-46ED-8DFF-1C80B1D72C6D}"/>
              </a:ext>
            </a:extLst>
          </p:cNvPr>
          <p:cNvPicPr>
            <a:picLocks noChangeAspect="1"/>
          </p:cNvPicPr>
          <p:nvPr/>
        </p:nvPicPr>
        <p:blipFill>
          <a:blip r:embed="rId2"/>
          <a:stretch>
            <a:fillRect/>
          </a:stretch>
        </p:blipFill>
        <p:spPr>
          <a:xfrm>
            <a:off x="488216" y="1374064"/>
            <a:ext cx="5997644" cy="5464020"/>
          </a:xfrm>
          <a:prstGeom prst="rect">
            <a:avLst/>
          </a:prstGeom>
        </p:spPr>
      </p:pic>
      <p:sp>
        <p:nvSpPr>
          <p:cNvPr id="8" name="TextBox 7">
            <a:extLst>
              <a:ext uri="{FF2B5EF4-FFF2-40B4-BE49-F238E27FC236}">
                <a16:creationId xmlns:a16="http://schemas.microsoft.com/office/drawing/2014/main" id="{A693B48F-0124-443C-85E5-341601BB2AA0}"/>
              </a:ext>
            </a:extLst>
          </p:cNvPr>
          <p:cNvSpPr txBox="1"/>
          <p:nvPr/>
        </p:nvSpPr>
        <p:spPr>
          <a:xfrm>
            <a:off x="3608148" y="3389479"/>
            <a:ext cx="2905740" cy="1200329"/>
          </a:xfrm>
          <a:prstGeom prst="rect">
            <a:avLst/>
          </a:prstGeom>
          <a:noFill/>
        </p:spPr>
        <p:txBody>
          <a:bodyPr wrap="square" rtlCol="0">
            <a:spAutoFit/>
          </a:bodyPr>
          <a:lstStyle/>
          <a:p>
            <a:r>
              <a:rPr lang="en-MY" dirty="0" smtClean="0">
                <a:solidFill>
                  <a:srgbClr val="FF0000"/>
                </a:solidFill>
              </a:rPr>
              <a:t>First Fit Decreasing search is </a:t>
            </a:r>
            <a:r>
              <a:rPr lang="en-MY" u="sng" dirty="0" smtClean="0">
                <a:solidFill>
                  <a:srgbClr val="FF0000"/>
                </a:solidFill>
              </a:rPr>
              <a:t>fails</a:t>
            </a:r>
            <a:r>
              <a:rPr lang="en-MY" dirty="0" smtClean="0">
                <a:solidFill>
                  <a:srgbClr val="FF0000"/>
                </a:solidFill>
              </a:rPr>
              <a:t> with this bigger data set </a:t>
            </a:r>
            <a:r>
              <a:rPr lang="en-MY" dirty="0" smtClean="0">
                <a:solidFill>
                  <a:srgbClr val="FF0000"/>
                </a:solidFill>
                <a:sym typeface="Wingdings" panose="05000000000000000000" pitchFamily="2" charset="2"/>
              </a:rPr>
              <a:t>of</a:t>
            </a:r>
            <a:r>
              <a:rPr lang="en-MY" dirty="0" smtClean="0">
                <a:solidFill>
                  <a:srgbClr val="FF0000"/>
                </a:solidFill>
              </a:rPr>
              <a:t> </a:t>
            </a:r>
            <a:r>
              <a:rPr lang="en-MY" dirty="0">
                <a:solidFill>
                  <a:srgbClr val="FF0000"/>
                </a:solidFill>
              </a:rPr>
              <a:t>137 practitioners and 134 patients</a:t>
            </a:r>
          </a:p>
        </p:txBody>
      </p:sp>
    </p:spTree>
    <p:extLst>
      <p:ext uri="{BB962C8B-B14F-4D97-AF65-F5344CB8AC3E}">
        <p14:creationId xmlns:p14="http://schemas.microsoft.com/office/powerpoint/2010/main" val="3096931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19</a:t>
            </a:fld>
            <a:endParaRPr lang="en-SG"/>
          </a:p>
        </p:txBody>
      </p:sp>
      <p:sp>
        <p:nvSpPr>
          <p:cNvPr id="6" name="Content Placeholder 2">
            <a:extLst>
              <a:ext uri="{FF2B5EF4-FFF2-40B4-BE49-F238E27FC236}">
                <a16:creationId xmlns:a16="http://schemas.microsoft.com/office/drawing/2014/main" id="{06F3B485-3777-40E4-AFB1-22D7A41515A0}"/>
              </a:ext>
            </a:extLst>
          </p:cNvPr>
          <p:cNvSpPr>
            <a:spLocks noGrp="1"/>
          </p:cNvSpPr>
          <p:nvPr>
            <p:ph idx="1"/>
          </p:nvPr>
        </p:nvSpPr>
        <p:spPr>
          <a:xfrm>
            <a:off x="552013" y="1722475"/>
            <a:ext cx="6036520" cy="1584250"/>
          </a:xfrm>
        </p:spPr>
        <p:txBody>
          <a:bodyPr>
            <a:normAutofit/>
          </a:bodyPr>
          <a:lstStyle/>
          <a:p>
            <a:pPr marL="0" indent="0">
              <a:buNone/>
            </a:pPr>
            <a:r>
              <a:rPr lang="en-MY" sz="1200" dirty="0"/>
              <a:t>Hence, </a:t>
            </a:r>
            <a:r>
              <a:rPr lang="en-MY" sz="1200" dirty="0" smtClean="0"/>
              <a:t>a local </a:t>
            </a:r>
            <a:r>
              <a:rPr lang="en-MY" sz="1200" dirty="0"/>
              <a:t>search is </a:t>
            </a:r>
            <a:r>
              <a:rPr lang="en-MY" sz="1200" dirty="0" smtClean="0"/>
              <a:t>added, and Late Acceptance </a:t>
            </a:r>
            <a:r>
              <a:rPr lang="en-MY" sz="1200" dirty="0"/>
              <a:t>search is chosen in this case.</a:t>
            </a:r>
          </a:p>
          <a:p>
            <a:pPr marL="0" indent="0">
              <a:buNone/>
            </a:pPr>
            <a:r>
              <a:rPr lang="en-MY" sz="1200" dirty="0"/>
              <a:t>By adding </a:t>
            </a:r>
            <a:r>
              <a:rPr lang="en-MY" sz="1200" dirty="0" smtClean="0"/>
              <a:t>Late Acceptable </a:t>
            </a:r>
            <a:r>
              <a:rPr lang="en-MY" sz="1200" dirty="0"/>
              <a:t>search after first fit, we </a:t>
            </a:r>
            <a:r>
              <a:rPr lang="en-MY" sz="1200" dirty="0" smtClean="0"/>
              <a:t>aim to generate a </a:t>
            </a:r>
            <a:r>
              <a:rPr lang="en-MY" sz="1200" dirty="0"/>
              <a:t>solution for </a:t>
            </a:r>
            <a:r>
              <a:rPr lang="en-MY" sz="1200" dirty="0" smtClean="0"/>
              <a:t>137 </a:t>
            </a:r>
            <a:r>
              <a:rPr lang="en-MY" sz="1200" dirty="0"/>
              <a:t>practitioners </a:t>
            </a:r>
            <a:r>
              <a:rPr lang="en-MY" sz="1200" dirty="0" smtClean="0"/>
              <a:t>and 134 patients.</a:t>
            </a:r>
            <a:endParaRPr lang="en-MY" sz="1200" dirty="0"/>
          </a:p>
        </p:txBody>
      </p:sp>
      <p:pic>
        <p:nvPicPr>
          <p:cNvPr id="8" name="Picture 7">
            <a:extLst>
              <a:ext uri="{FF2B5EF4-FFF2-40B4-BE49-F238E27FC236}">
                <a16:creationId xmlns:a16="http://schemas.microsoft.com/office/drawing/2014/main" id="{824733E1-9D9A-4DA5-80F2-8172D23E9AB3}"/>
              </a:ext>
            </a:extLst>
          </p:cNvPr>
          <p:cNvPicPr>
            <a:picLocks noChangeAspect="1"/>
          </p:cNvPicPr>
          <p:nvPr/>
        </p:nvPicPr>
        <p:blipFill>
          <a:blip r:embed="rId2"/>
          <a:stretch>
            <a:fillRect/>
          </a:stretch>
        </p:blipFill>
        <p:spPr>
          <a:xfrm>
            <a:off x="656006" y="3229809"/>
            <a:ext cx="5574673" cy="3014252"/>
          </a:xfrm>
          <a:prstGeom prst="rect">
            <a:avLst/>
          </a:prstGeom>
        </p:spPr>
      </p:pic>
    </p:spTree>
    <p:extLst>
      <p:ext uri="{BB962C8B-B14F-4D97-AF65-F5344CB8AC3E}">
        <p14:creationId xmlns:p14="http://schemas.microsoft.com/office/powerpoint/2010/main" val="405734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50" y="1508302"/>
            <a:ext cx="5915025" cy="6285266"/>
          </a:xfrm>
        </p:spPr>
        <p:txBody>
          <a:bodyPr>
            <a:normAutofit/>
          </a:bodyPr>
          <a:lstStyle/>
          <a:p>
            <a:pPr>
              <a:buFontTx/>
              <a:buChar char="-"/>
            </a:pPr>
            <a:r>
              <a:rPr lang="en-US" sz="1800" dirty="0" smtClean="0"/>
              <a:t>Executive </a:t>
            </a:r>
            <a:r>
              <a:rPr lang="en-US" sz="1800" dirty="0"/>
              <a:t>Summary </a:t>
            </a:r>
            <a:r>
              <a:rPr lang="en-US" sz="1800" dirty="0" smtClean="0"/>
              <a:t>						 3</a:t>
            </a:r>
          </a:p>
          <a:p>
            <a:pPr>
              <a:buFontTx/>
              <a:buChar char="-"/>
            </a:pPr>
            <a:r>
              <a:rPr lang="en-US" sz="1800" dirty="0" smtClean="0"/>
              <a:t>Business </a:t>
            </a:r>
            <a:r>
              <a:rPr lang="en-US" sz="1800" dirty="0"/>
              <a:t>Problem </a:t>
            </a:r>
            <a:r>
              <a:rPr lang="en-US" sz="1800" dirty="0" smtClean="0"/>
              <a:t>Background				 4</a:t>
            </a:r>
          </a:p>
          <a:p>
            <a:pPr>
              <a:buFontTx/>
              <a:buChar char="-"/>
            </a:pPr>
            <a:r>
              <a:rPr lang="en-US" sz="1800" dirty="0" smtClean="0"/>
              <a:t>Project </a:t>
            </a:r>
            <a:r>
              <a:rPr lang="en-US" sz="1800" dirty="0"/>
              <a:t>Objectives &amp; Success </a:t>
            </a:r>
            <a:r>
              <a:rPr lang="en-US" sz="1800" dirty="0" smtClean="0"/>
              <a:t>Measurement		 5</a:t>
            </a:r>
          </a:p>
          <a:p>
            <a:pPr>
              <a:buFontTx/>
              <a:buChar char="-"/>
            </a:pPr>
            <a:r>
              <a:rPr lang="en-US" sz="1800" dirty="0" smtClean="0"/>
              <a:t>Project </a:t>
            </a:r>
            <a:r>
              <a:rPr lang="en-US" sz="1800" dirty="0"/>
              <a:t>Solution </a:t>
            </a:r>
            <a:r>
              <a:rPr lang="en-US" sz="1800" dirty="0" smtClean="0"/>
              <a:t>						 6</a:t>
            </a:r>
          </a:p>
          <a:p>
            <a:pPr>
              <a:buFontTx/>
              <a:buChar char="-"/>
            </a:pPr>
            <a:r>
              <a:rPr lang="en-US" sz="1800" dirty="0" smtClean="0"/>
              <a:t>Project </a:t>
            </a:r>
            <a:r>
              <a:rPr lang="en-US" sz="1800" dirty="0"/>
              <a:t>Implementation 					</a:t>
            </a:r>
            <a:r>
              <a:rPr lang="en-US" sz="1800" dirty="0" smtClean="0"/>
              <a:t>10</a:t>
            </a:r>
            <a:endParaRPr lang="en-US" sz="1800" dirty="0"/>
          </a:p>
          <a:p>
            <a:pPr lvl="0" fontAlgn="base">
              <a:spcAft>
                <a:spcPct val="0"/>
              </a:spcAft>
              <a:buFontTx/>
              <a:buChar char="-"/>
            </a:pPr>
            <a:r>
              <a:rPr lang="en-US" altLang="en-US" sz="1800" dirty="0"/>
              <a:t>Project Performance &amp; Validation </a:t>
            </a:r>
            <a:r>
              <a:rPr lang="en-US" altLang="en-US" sz="1800" dirty="0" smtClean="0"/>
              <a:t>				28</a:t>
            </a:r>
          </a:p>
          <a:p>
            <a:pPr lvl="0" fontAlgn="base">
              <a:spcAft>
                <a:spcPct val="0"/>
              </a:spcAft>
              <a:buFontTx/>
              <a:buChar char="-"/>
            </a:pPr>
            <a:r>
              <a:rPr lang="en-US" altLang="en-US" sz="1800" dirty="0" smtClean="0"/>
              <a:t>Project </a:t>
            </a:r>
            <a:r>
              <a:rPr lang="en-US" altLang="en-US" sz="1800" dirty="0"/>
              <a:t>Conclusions: Findings &amp; Recommendation 	</a:t>
            </a:r>
            <a:r>
              <a:rPr lang="en-US" altLang="en-US" sz="1800" dirty="0" smtClean="0"/>
              <a:t>30</a:t>
            </a:r>
            <a:endParaRPr lang="en-US" altLang="en-US" sz="1800" dirty="0"/>
          </a:p>
          <a:p>
            <a:pPr>
              <a:buFontTx/>
              <a:buChar char="-"/>
            </a:pPr>
            <a:endParaRPr lang="en-US" sz="1800" dirty="0"/>
          </a:p>
          <a:p>
            <a:pPr>
              <a:buFontTx/>
              <a:buChar char="-"/>
            </a:pPr>
            <a:endParaRPr lang="en-US" sz="1800" dirty="0" smtClean="0"/>
          </a:p>
        </p:txBody>
      </p:sp>
      <p:sp>
        <p:nvSpPr>
          <p:cNvPr id="5" name="Rectangle 4"/>
          <p:cNvSpPr/>
          <p:nvPr/>
        </p:nvSpPr>
        <p:spPr>
          <a:xfrm>
            <a:off x="285750" y="1100138"/>
            <a:ext cx="6257925" cy="8086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5749" y="347940"/>
            <a:ext cx="2802007" cy="58477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D7EBF05A-3D21-489F-92E5-C2CA7463D2E0}" type="slidenum">
              <a:rPr lang="en-SG" smtClean="0"/>
              <a:t>2</a:t>
            </a:fld>
            <a:endParaRPr lang="en-SG"/>
          </a:p>
        </p:txBody>
      </p:sp>
    </p:spTree>
    <p:extLst>
      <p:ext uri="{BB962C8B-B14F-4D97-AF65-F5344CB8AC3E}">
        <p14:creationId xmlns:p14="http://schemas.microsoft.com/office/powerpoint/2010/main" val="533253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20</a:t>
            </a:fld>
            <a:endParaRPr lang="en-SG"/>
          </a:p>
        </p:txBody>
      </p:sp>
      <p:pic>
        <p:nvPicPr>
          <p:cNvPr id="7" name="Picture 6">
            <a:extLst>
              <a:ext uri="{FF2B5EF4-FFF2-40B4-BE49-F238E27FC236}">
                <a16:creationId xmlns:a16="http://schemas.microsoft.com/office/drawing/2014/main" id="{FC77F1AA-561B-432D-9631-3BF41BCF960F}"/>
              </a:ext>
            </a:extLst>
          </p:cNvPr>
          <p:cNvPicPr>
            <a:picLocks noChangeAspect="1"/>
          </p:cNvPicPr>
          <p:nvPr/>
        </p:nvPicPr>
        <p:blipFill>
          <a:blip r:embed="rId2"/>
          <a:stretch>
            <a:fillRect/>
          </a:stretch>
        </p:blipFill>
        <p:spPr>
          <a:xfrm>
            <a:off x="530520" y="1594883"/>
            <a:ext cx="5986484" cy="5401339"/>
          </a:xfrm>
          <a:prstGeom prst="rect">
            <a:avLst/>
          </a:prstGeom>
        </p:spPr>
      </p:pic>
      <p:sp>
        <p:nvSpPr>
          <p:cNvPr id="9" name="TextBox 8">
            <a:extLst>
              <a:ext uri="{FF2B5EF4-FFF2-40B4-BE49-F238E27FC236}">
                <a16:creationId xmlns:a16="http://schemas.microsoft.com/office/drawing/2014/main" id="{A693B48F-0124-443C-85E5-341601BB2AA0}"/>
              </a:ext>
            </a:extLst>
          </p:cNvPr>
          <p:cNvSpPr txBox="1"/>
          <p:nvPr/>
        </p:nvSpPr>
        <p:spPr>
          <a:xfrm>
            <a:off x="3608148" y="3389479"/>
            <a:ext cx="2905740" cy="1754326"/>
          </a:xfrm>
          <a:prstGeom prst="rect">
            <a:avLst/>
          </a:prstGeom>
          <a:noFill/>
        </p:spPr>
        <p:txBody>
          <a:bodyPr wrap="square" rtlCol="0">
            <a:spAutoFit/>
          </a:bodyPr>
          <a:lstStyle/>
          <a:p>
            <a:r>
              <a:rPr lang="en-MY" dirty="0" smtClean="0">
                <a:solidFill>
                  <a:srgbClr val="FF0000"/>
                </a:solidFill>
              </a:rPr>
              <a:t>Outcome for First Fit Decreasing with Late Acceptance search is </a:t>
            </a:r>
            <a:r>
              <a:rPr lang="en-MY" u="sng" dirty="0" smtClean="0">
                <a:solidFill>
                  <a:srgbClr val="FF0000"/>
                </a:solidFill>
              </a:rPr>
              <a:t>Positive</a:t>
            </a:r>
            <a:r>
              <a:rPr lang="en-MY" dirty="0" smtClean="0">
                <a:solidFill>
                  <a:srgbClr val="FF0000"/>
                </a:solidFill>
              </a:rPr>
              <a:t> with this bigger data set </a:t>
            </a:r>
            <a:r>
              <a:rPr lang="en-MY" dirty="0" smtClean="0">
                <a:solidFill>
                  <a:srgbClr val="FF0000"/>
                </a:solidFill>
                <a:sym typeface="Wingdings" panose="05000000000000000000" pitchFamily="2" charset="2"/>
              </a:rPr>
              <a:t>of</a:t>
            </a:r>
            <a:r>
              <a:rPr lang="en-MY" dirty="0" smtClean="0">
                <a:solidFill>
                  <a:srgbClr val="FF0000"/>
                </a:solidFill>
              </a:rPr>
              <a:t> </a:t>
            </a:r>
            <a:r>
              <a:rPr lang="en-MY" dirty="0">
                <a:solidFill>
                  <a:srgbClr val="FF0000"/>
                </a:solidFill>
              </a:rPr>
              <a:t>137 practitioners and 134 patients</a:t>
            </a:r>
          </a:p>
        </p:txBody>
      </p:sp>
    </p:spTree>
    <p:extLst>
      <p:ext uri="{BB962C8B-B14F-4D97-AF65-F5344CB8AC3E}">
        <p14:creationId xmlns:p14="http://schemas.microsoft.com/office/powerpoint/2010/main" val="16204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21</a:t>
            </a:fld>
            <a:endParaRPr lang="en-SG"/>
          </a:p>
        </p:txBody>
      </p:sp>
      <p:sp>
        <p:nvSpPr>
          <p:cNvPr id="6" name="Content Placeholder 2">
            <a:extLst>
              <a:ext uri="{FF2B5EF4-FFF2-40B4-BE49-F238E27FC236}">
                <a16:creationId xmlns:a16="http://schemas.microsoft.com/office/drawing/2014/main" id="{06F3B485-3777-40E4-AFB1-22D7A41515A0}"/>
              </a:ext>
            </a:extLst>
          </p:cNvPr>
          <p:cNvSpPr>
            <a:spLocks noGrp="1"/>
          </p:cNvSpPr>
          <p:nvPr>
            <p:ph idx="1"/>
          </p:nvPr>
        </p:nvSpPr>
        <p:spPr>
          <a:xfrm>
            <a:off x="520995" y="1722473"/>
            <a:ext cx="6124353" cy="584791"/>
          </a:xfrm>
        </p:spPr>
        <p:txBody>
          <a:bodyPr>
            <a:normAutofit/>
          </a:bodyPr>
          <a:lstStyle/>
          <a:p>
            <a:pPr marL="0" indent="0">
              <a:buNone/>
            </a:pPr>
            <a:r>
              <a:rPr lang="en-MY" sz="1200" dirty="0"/>
              <a:t>Traditional </a:t>
            </a:r>
            <a:r>
              <a:rPr lang="en-MY" sz="1200" dirty="0" smtClean="0"/>
              <a:t>Hill Climbing has the tendency to be </a:t>
            </a:r>
            <a:r>
              <a:rPr lang="en-MY" sz="1200" dirty="0"/>
              <a:t>stuck at local optimum but </a:t>
            </a:r>
            <a:r>
              <a:rPr lang="en-MY" sz="1200" dirty="0" smtClean="0"/>
              <a:t>Late Acceptance Hill Climbing increases </a:t>
            </a:r>
            <a:r>
              <a:rPr lang="en-MY" sz="1200" dirty="0"/>
              <a:t>the chance the to find the global optimum. </a:t>
            </a:r>
          </a:p>
        </p:txBody>
      </p:sp>
      <p:pic>
        <p:nvPicPr>
          <p:cNvPr id="8" name="Picture 7">
            <a:extLst>
              <a:ext uri="{FF2B5EF4-FFF2-40B4-BE49-F238E27FC236}">
                <a16:creationId xmlns:a16="http://schemas.microsoft.com/office/drawing/2014/main" id="{27DB10DA-7E3D-4205-A2B9-93FFA1C47855}"/>
              </a:ext>
            </a:extLst>
          </p:cNvPr>
          <p:cNvPicPr>
            <a:picLocks noChangeAspect="1"/>
          </p:cNvPicPr>
          <p:nvPr/>
        </p:nvPicPr>
        <p:blipFill>
          <a:blip r:embed="rId2"/>
          <a:stretch>
            <a:fillRect/>
          </a:stretch>
        </p:blipFill>
        <p:spPr>
          <a:xfrm>
            <a:off x="709085" y="2922602"/>
            <a:ext cx="5677428" cy="3063460"/>
          </a:xfrm>
          <a:prstGeom prst="rect">
            <a:avLst/>
          </a:prstGeom>
        </p:spPr>
      </p:pic>
    </p:spTree>
    <p:extLst>
      <p:ext uri="{BB962C8B-B14F-4D97-AF65-F5344CB8AC3E}">
        <p14:creationId xmlns:p14="http://schemas.microsoft.com/office/powerpoint/2010/main" val="2668687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22</a:t>
            </a:fld>
            <a:endParaRPr lang="en-SG"/>
          </a:p>
        </p:txBody>
      </p:sp>
      <p:pic>
        <p:nvPicPr>
          <p:cNvPr id="7" name="Picture 6">
            <a:extLst>
              <a:ext uri="{FF2B5EF4-FFF2-40B4-BE49-F238E27FC236}">
                <a16:creationId xmlns:a16="http://schemas.microsoft.com/office/drawing/2014/main" id="{6D625788-821A-4791-AF53-86AD4A832D09}"/>
              </a:ext>
            </a:extLst>
          </p:cNvPr>
          <p:cNvPicPr>
            <a:picLocks noChangeAspect="1"/>
          </p:cNvPicPr>
          <p:nvPr/>
        </p:nvPicPr>
        <p:blipFill>
          <a:blip r:embed="rId2"/>
          <a:stretch>
            <a:fillRect/>
          </a:stretch>
        </p:blipFill>
        <p:spPr>
          <a:xfrm>
            <a:off x="790750" y="1839433"/>
            <a:ext cx="5817546" cy="5100415"/>
          </a:xfrm>
          <a:prstGeom prst="rect">
            <a:avLst/>
          </a:prstGeom>
        </p:spPr>
      </p:pic>
      <p:sp>
        <p:nvSpPr>
          <p:cNvPr id="9" name="TextBox 8">
            <a:extLst>
              <a:ext uri="{FF2B5EF4-FFF2-40B4-BE49-F238E27FC236}">
                <a16:creationId xmlns:a16="http://schemas.microsoft.com/office/drawing/2014/main" id="{07D55D0E-EE38-4F58-AE98-F9CE46080D0E}"/>
              </a:ext>
            </a:extLst>
          </p:cNvPr>
          <p:cNvSpPr txBox="1"/>
          <p:nvPr/>
        </p:nvSpPr>
        <p:spPr>
          <a:xfrm>
            <a:off x="3656947" y="3998185"/>
            <a:ext cx="3089135" cy="923330"/>
          </a:xfrm>
          <a:prstGeom prst="rect">
            <a:avLst/>
          </a:prstGeom>
          <a:noFill/>
        </p:spPr>
        <p:txBody>
          <a:bodyPr wrap="square" rtlCol="0">
            <a:spAutoFit/>
          </a:bodyPr>
          <a:lstStyle/>
          <a:p>
            <a:r>
              <a:rPr lang="en-MY" dirty="0" smtClean="0">
                <a:solidFill>
                  <a:srgbClr val="FF0000"/>
                </a:solidFill>
              </a:rPr>
              <a:t>Result showing that Hill </a:t>
            </a:r>
            <a:r>
              <a:rPr lang="en-MY" dirty="0">
                <a:solidFill>
                  <a:srgbClr val="FF0000"/>
                </a:solidFill>
              </a:rPr>
              <a:t>Climbing </a:t>
            </a:r>
            <a:r>
              <a:rPr lang="en-MY" dirty="0" smtClean="0">
                <a:solidFill>
                  <a:srgbClr val="FF0000"/>
                </a:solidFill>
              </a:rPr>
              <a:t>getting stuck </a:t>
            </a:r>
            <a:r>
              <a:rPr lang="en-MY" dirty="0">
                <a:solidFill>
                  <a:srgbClr val="FF0000"/>
                </a:solidFill>
              </a:rPr>
              <a:t>at local </a:t>
            </a:r>
            <a:r>
              <a:rPr lang="en-MY" dirty="0" smtClean="0">
                <a:solidFill>
                  <a:srgbClr val="FF0000"/>
                </a:solidFill>
              </a:rPr>
              <a:t>optimum.</a:t>
            </a:r>
            <a:endParaRPr lang="en-MY" dirty="0">
              <a:solidFill>
                <a:srgbClr val="FF0000"/>
              </a:solidFill>
            </a:endParaRPr>
          </a:p>
        </p:txBody>
      </p:sp>
    </p:spTree>
    <p:extLst>
      <p:ext uri="{BB962C8B-B14F-4D97-AF65-F5344CB8AC3E}">
        <p14:creationId xmlns:p14="http://schemas.microsoft.com/office/powerpoint/2010/main" val="3902170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23</a:t>
            </a:fld>
            <a:endParaRPr lang="en-SG"/>
          </a:p>
        </p:txBody>
      </p:sp>
      <p:pic>
        <p:nvPicPr>
          <p:cNvPr id="6" name="Picture 5">
            <a:extLst>
              <a:ext uri="{FF2B5EF4-FFF2-40B4-BE49-F238E27FC236}">
                <a16:creationId xmlns:a16="http://schemas.microsoft.com/office/drawing/2014/main" id="{EE5582C7-507D-4178-A181-07B5000D7CEC}"/>
              </a:ext>
            </a:extLst>
          </p:cNvPr>
          <p:cNvPicPr>
            <a:picLocks noChangeAspect="1"/>
          </p:cNvPicPr>
          <p:nvPr/>
        </p:nvPicPr>
        <p:blipFill>
          <a:blip r:embed="rId2"/>
          <a:stretch>
            <a:fillRect/>
          </a:stretch>
        </p:blipFill>
        <p:spPr>
          <a:xfrm>
            <a:off x="561823" y="1608630"/>
            <a:ext cx="6030363" cy="5308846"/>
          </a:xfrm>
          <a:prstGeom prst="rect">
            <a:avLst/>
          </a:prstGeom>
        </p:spPr>
      </p:pic>
      <p:sp>
        <p:nvSpPr>
          <p:cNvPr id="8" name="TextBox 7">
            <a:extLst>
              <a:ext uri="{FF2B5EF4-FFF2-40B4-BE49-F238E27FC236}">
                <a16:creationId xmlns:a16="http://schemas.microsoft.com/office/drawing/2014/main" id="{7D73339B-9A75-43FD-9D66-081C465B4952}"/>
              </a:ext>
            </a:extLst>
          </p:cNvPr>
          <p:cNvSpPr txBox="1"/>
          <p:nvPr/>
        </p:nvSpPr>
        <p:spPr>
          <a:xfrm>
            <a:off x="3741063" y="2992495"/>
            <a:ext cx="2851123" cy="923330"/>
          </a:xfrm>
          <a:prstGeom prst="rect">
            <a:avLst/>
          </a:prstGeom>
          <a:noFill/>
        </p:spPr>
        <p:txBody>
          <a:bodyPr wrap="square" rtlCol="0">
            <a:spAutoFit/>
          </a:bodyPr>
          <a:lstStyle/>
          <a:p>
            <a:r>
              <a:rPr lang="en-MY" dirty="0" smtClean="0">
                <a:solidFill>
                  <a:srgbClr val="FF0000"/>
                </a:solidFill>
              </a:rPr>
              <a:t>Result showing Late Acceptance Hill Climbing solving </a:t>
            </a:r>
            <a:r>
              <a:rPr lang="en-MY" dirty="0">
                <a:solidFill>
                  <a:srgbClr val="FF0000"/>
                </a:solidFill>
              </a:rPr>
              <a:t>the problem.</a:t>
            </a:r>
          </a:p>
        </p:txBody>
      </p:sp>
    </p:spTree>
    <p:extLst>
      <p:ext uri="{BB962C8B-B14F-4D97-AF65-F5344CB8AC3E}">
        <p14:creationId xmlns:p14="http://schemas.microsoft.com/office/powerpoint/2010/main" val="3736017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Search Design </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24</a:t>
            </a:fld>
            <a:endParaRPr lang="en-SG"/>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88" y="4108314"/>
            <a:ext cx="5763986" cy="2849367"/>
          </a:xfrm>
          <a:prstGeom prst="rect">
            <a:avLst/>
          </a:prstGeom>
        </p:spPr>
      </p:pic>
      <p:sp>
        <p:nvSpPr>
          <p:cNvPr id="6" name="TextBox 5"/>
          <p:cNvSpPr txBox="1"/>
          <p:nvPr/>
        </p:nvSpPr>
        <p:spPr>
          <a:xfrm>
            <a:off x="440871" y="1681843"/>
            <a:ext cx="5945642" cy="2492990"/>
          </a:xfrm>
          <a:prstGeom prst="rect">
            <a:avLst/>
          </a:prstGeom>
          <a:noFill/>
        </p:spPr>
        <p:txBody>
          <a:bodyPr wrap="square" rtlCol="0">
            <a:spAutoFit/>
          </a:bodyPr>
          <a:lstStyle/>
          <a:p>
            <a:r>
              <a:rPr lang="en-US" sz="1200" dirty="0" smtClean="0"/>
              <a:t>From our earlier tests, it is observed that the First Fit </a:t>
            </a:r>
            <a:r>
              <a:rPr lang="en-US" sz="1200" dirty="0"/>
              <a:t>algorithm provides a fast but often non-optimal </a:t>
            </a:r>
            <a:r>
              <a:rPr lang="en-US" sz="1200" dirty="0" smtClean="0"/>
              <a:t>solution. The </a:t>
            </a:r>
            <a:r>
              <a:rPr lang="en-US" sz="1200" dirty="0"/>
              <a:t>algorithm can be made much more effective by </a:t>
            </a:r>
            <a:r>
              <a:rPr lang="en-US" sz="1200" dirty="0" smtClean="0"/>
              <a:t>first sorting the </a:t>
            </a:r>
            <a:r>
              <a:rPr lang="en-US" sz="1200" dirty="0"/>
              <a:t>list of elements into decreasing </a:t>
            </a:r>
            <a:r>
              <a:rPr lang="en-US" sz="1200" dirty="0" smtClean="0"/>
              <a:t>order, as in First Fit Decreasing.</a:t>
            </a:r>
            <a:endParaRPr lang="en-US" sz="1200" dirty="0"/>
          </a:p>
          <a:p>
            <a:r>
              <a:rPr lang="en-US" sz="1200" dirty="0" smtClean="0"/>
              <a:t>We learnt that some </a:t>
            </a:r>
            <a:r>
              <a:rPr lang="en-US" sz="1200" dirty="0"/>
              <a:t>optimization algorithms work more </a:t>
            </a:r>
            <a:r>
              <a:rPr lang="en-US" sz="1200" dirty="0" smtClean="0"/>
              <a:t>efficiently when we identify which planning </a:t>
            </a:r>
            <a:r>
              <a:rPr lang="en-US" sz="1200" dirty="0"/>
              <a:t>entities are more difficult to plan. </a:t>
            </a:r>
            <a:r>
              <a:rPr lang="en-US" sz="1200" dirty="0" smtClean="0"/>
              <a:t>In our case, these planning entities are practitioner and work period.</a:t>
            </a:r>
          </a:p>
          <a:p>
            <a:endParaRPr lang="en-US" sz="1200" dirty="0"/>
          </a:p>
          <a:p>
            <a:r>
              <a:rPr lang="en-US" sz="1200" dirty="0" smtClean="0"/>
              <a:t>Our team has created some Java classes (working in tandem with </a:t>
            </a:r>
            <a:r>
              <a:rPr lang="en-US" sz="1200" dirty="0" err="1" smtClean="0"/>
              <a:t>Optaplanner</a:t>
            </a:r>
            <a:r>
              <a:rPr lang="en-US" sz="1200" dirty="0" smtClean="0"/>
              <a:t>) to execute based on First Fit Decreasing. Following shows the Java class encapsulating both planning variables – for practitioner and for work period.</a:t>
            </a:r>
          </a:p>
          <a:p>
            <a:endParaRPr lang="en-US" dirty="0"/>
          </a:p>
          <a:p>
            <a:endParaRPr lang="en-US" dirty="0"/>
          </a:p>
        </p:txBody>
      </p:sp>
    </p:spTree>
    <p:extLst>
      <p:ext uri="{BB962C8B-B14F-4D97-AF65-F5344CB8AC3E}">
        <p14:creationId xmlns:p14="http://schemas.microsoft.com/office/powerpoint/2010/main" val="2170550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a:t>
            </a:r>
            <a:r>
              <a:rPr lang="en-US" dirty="0">
                <a:solidFill>
                  <a:srgbClr val="FF0000"/>
                </a:solidFill>
              </a:rPr>
              <a:t> </a:t>
            </a:r>
            <a:r>
              <a:rPr lang="en-US" dirty="0" smtClean="0">
                <a:solidFill>
                  <a:srgbClr val="FF0000"/>
                </a:solidFill>
              </a:rPr>
              <a:t>		Search </a:t>
            </a:r>
            <a:r>
              <a:rPr lang="en-US" dirty="0">
                <a:solidFill>
                  <a:srgbClr val="FF0000"/>
                </a:solidFill>
              </a:rPr>
              <a:t>Design </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25</a:t>
            </a:fld>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96" y="3182410"/>
            <a:ext cx="6531429" cy="1477669"/>
          </a:xfrm>
          <a:prstGeom prst="rect">
            <a:avLst/>
          </a:prstGeom>
        </p:spPr>
      </p:pic>
      <p:sp>
        <p:nvSpPr>
          <p:cNvPr id="4" name="TextBox 3"/>
          <p:cNvSpPr txBox="1"/>
          <p:nvPr/>
        </p:nvSpPr>
        <p:spPr>
          <a:xfrm>
            <a:off x="480275" y="1913940"/>
            <a:ext cx="6157850" cy="461665"/>
          </a:xfrm>
          <a:prstGeom prst="rect">
            <a:avLst/>
          </a:prstGeom>
          <a:noFill/>
        </p:spPr>
        <p:txBody>
          <a:bodyPr wrap="square" rtlCol="0">
            <a:spAutoFit/>
          </a:bodyPr>
          <a:lstStyle/>
          <a:p>
            <a:r>
              <a:rPr lang="en-US" sz="1200" dirty="0" smtClean="0"/>
              <a:t>The following logic helps to ensure that we match those patients with the least number of assignable practitioners first as they are more difficult to match.</a:t>
            </a:r>
            <a:endParaRPr lang="en-US" sz="1200" dirty="0"/>
          </a:p>
        </p:txBody>
      </p:sp>
    </p:spTree>
    <p:extLst>
      <p:ext uri="{BB962C8B-B14F-4D97-AF65-F5344CB8AC3E}">
        <p14:creationId xmlns:p14="http://schemas.microsoft.com/office/powerpoint/2010/main" val="4197278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a:t>
            </a:r>
            <a:r>
              <a:rPr lang="en-US" dirty="0">
                <a:solidFill>
                  <a:srgbClr val="FF0000"/>
                </a:solidFill>
              </a:rPr>
              <a:t>	 </a:t>
            </a:r>
            <a:r>
              <a:rPr lang="en-US" dirty="0" smtClean="0">
                <a:solidFill>
                  <a:srgbClr val="FF0000"/>
                </a:solidFill>
              </a:rPr>
              <a:t>	Search </a:t>
            </a:r>
            <a:r>
              <a:rPr lang="en-US" dirty="0">
                <a:solidFill>
                  <a:srgbClr val="FF0000"/>
                </a:solidFill>
              </a:rPr>
              <a:t>Design </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26</a:t>
            </a:fld>
            <a:endParaRPr lang="en-SG"/>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11" y="2868207"/>
            <a:ext cx="6477670" cy="4087228"/>
          </a:xfrm>
          <a:prstGeom prst="rect">
            <a:avLst/>
          </a:prstGeom>
        </p:spPr>
      </p:pic>
      <p:sp>
        <p:nvSpPr>
          <p:cNvPr id="7" name="TextBox 6"/>
          <p:cNvSpPr txBox="1"/>
          <p:nvPr/>
        </p:nvSpPr>
        <p:spPr>
          <a:xfrm>
            <a:off x="462160" y="1623285"/>
            <a:ext cx="5445579" cy="461665"/>
          </a:xfrm>
          <a:prstGeom prst="rect">
            <a:avLst/>
          </a:prstGeom>
          <a:noFill/>
        </p:spPr>
        <p:txBody>
          <a:bodyPr wrap="square" rtlCol="0">
            <a:spAutoFit/>
          </a:bodyPr>
          <a:lstStyle/>
          <a:p>
            <a:r>
              <a:rPr lang="en-US" sz="1200" dirty="0" smtClean="0"/>
              <a:t>The following serves to match those patients with more constraints first.</a:t>
            </a:r>
          </a:p>
          <a:p>
            <a:endParaRPr lang="en-US" sz="1200" dirty="0"/>
          </a:p>
        </p:txBody>
      </p:sp>
    </p:spTree>
    <p:extLst>
      <p:ext uri="{BB962C8B-B14F-4D97-AF65-F5344CB8AC3E}">
        <p14:creationId xmlns:p14="http://schemas.microsoft.com/office/powerpoint/2010/main" val="21698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a:t>
            </a:r>
            <a:r>
              <a:rPr lang="en-US" dirty="0">
                <a:solidFill>
                  <a:srgbClr val="FF0000"/>
                </a:solidFill>
              </a:rPr>
              <a:t>	 </a:t>
            </a:r>
            <a:r>
              <a:rPr lang="en-US" dirty="0" smtClean="0">
                <a:solidFill>
                  <a:srgbClr val="FF0000"/>
                </a:solidFill>
              </a:rPr>
              <a:t>	Search </a:t>
            </a:r>
            <a:r>
              <a:rPr lang="en-US" dirty="0">
                <a:solidFill>
                  <a:srgbClr val="FF0000"/>
                </a:solidFill>
              </a:rPr>
              <a:t>Design </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27</a:t>
            </a:fld>
            <a:endParaRPr lang="en-SG"/>
          </a:p>
        </p:txBody>
      </p:sp>
      <p:sp>
        <p:nvSpPr>
          <p:cNvPr id="4" name="TextBox 3"/>
          <p:cNvSpPr txBox="1"/>
          <p:nvPr/>
        </p:nvSpPr>
        <p:spPr>
          <a:xfrm>
            <a:off x="440986" y="1708855"/>
            <a:ext cx="6277974" cy="461665"/>
          </a:xfrm>
          <a:prstGeom prst="rect">
            <a:avLst/>
          </a:prstGeom>
          <a:noFill/>
        </p:spPr>
        <p:txBody>
          <a:bodyPr wrap="square" rtlCol="0">
            <a:spAutoFit/>
          </a:bodyPr>
          <a:lstStyle/>
          <a:p>
            <a:r>
              <a:rPr lang="en-US" sz="1200" dirty="0" smtClean="0"/>
              <a:t>Here, patients are assigned slots starting from beginning of week and from earlier time of day onwards.</a:t>
            </a:r>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86" y="2691484"/>
            <a:ext cx="6306621" cy="4015351"/>
          </a:xfrm>
          <a:prstGeom prst="rect">
            <a:avLst/>
          </a:prstGeom>
        </p:spPr>
      </p:pic>
    </p:spTree>
    <p:extLst>
      <p:ext uri="{BB962C8B-B14F-4D97-AF65-F5344CB8AC3E}">
        <p14:creationId xmlns:p14="http://schemas.microsoft.com/office/powerpoint/2010/main" val="341670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099" y="282007"/>
            <a:ext cx="5564011" cy="523220"/>
          </a:xfrm>
          <a:prstGeom prst="rect">
            <a:avLst/>
          </a:prstGeom>
          <a:noFill/>
        </p:spPr>
        <p:txBody>
          <a:bodyPr wrap="square" rtlCol="0">
            <a:spAutoFit/>
          </a:bodyPr>
          <a:lstStyle/>
          <a:p>
            <a:r>
              <a:rPr lang="en-US" altLang="en-US" sz="2800" dirty="0">
                <a:solidFill>
                  <a:schemeClr val="tx2">
                    <a:lumMod val="60000"/>
                    <a:lumOff val="40000"/>
                  </a:schemeClr>
                </a:solidFill>
              </a:rPr>
              <a:t>Project Performance &amp; </a:t>
            </a:r>
            <a:r>
              <a:rPr lang="en-US" altLang="en-US" sz="2800" dirty="0" smtClean="0">
                <a:solidFill>
                  <a:schemeClr val="tx2">
                    <a:lumMod val="60000"/>
                    <a:lumOff val="40000"/>
                  </a:schemeClr>
                </a:solidFill>
              </a:rPr>
              <a:t>Validation</a:t>
            </a:r>
            <a:endParaRPr lang="en-US" sz="2800"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28</a:t>
            </a:fld>
            <a:endParaRPr lang="en-SG"/>
          </a:p>
        </p:txBody>
      </p:sp>
      <p:sp>
        <p:nvSpPr>
          <p:cNvPr id="8" name="TextBox 7"/>
          <p:cNvSpPr txBox="1"/>
          <p:nvPr/>
        </p:nvSpPr>
        <p:spPr>
          <a:xfrm>
            <a:off x="3709173" y="800691"/>
            <a:ext cx="2062716" cy="369332"/>
          </a:xfrm>
          <a:prstGeom prst="rect">
            <a:avLst/>
          </a:prstGeom>
          <a:noFill/>
        </p:spPr>
        <p:txBody>
          <a:bodyPr wrap="square" rtlCol="0">
            <a:spAutoFit/>
          </a:bodyPr>
          <a:lstStyle/>
          <a:p>
            <a:r>
              <a:rPr lang="en-US" dirty="0" smtClean="0">
                <a:solidFill>
                  <a:srgbClr val="FF0000"/>
                </a:solidFill>
              </a:rPr>
              <a:t>Benchmark</a:t>
            </a:r>
            <a:endParaRPr lang="en-US" dirty="0">
              <a:solidFill>
                <a:srgbClr val="FF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043" y="3361207"/>
            <a:ext cx="6208295" cy="3340685"/>
          </a:xfrm>
          <a:prstGeom prst="rect">
            <a:avLst/>
          </a:prstGeom>
        </p:spPr>
      </p:pic>
      <p:sp>
        <p:nvSpPr>
          <p:cNvPr id="7" name="Content Placeholder 2">
            <a:extLst>
              <a:ext uri="{FF2B5EF4-FFF2-40B4-BE49-F238E27FC236}">
                <a16:creationId xmlns:a16="http://schemas.microsoft.com/office/drawing/2014/main" id="{308CDC46-C2EA-413D-AE43-DEC1347F99E8}"/>
              </a:ext>
            </a:extLst>
          </p:cNvPr>
          <p:cNvSpPr txBox="1">
            <a:spLocks/>
          </p:cNvSpPr>
          <p:nvPr/>
        </p:nvSpPr>
        <p:spPr>
          <a:xfrm>
            <a:off x="397043" y="1476554"/>
            <a:ext cx="6334414" cy="151985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smtClean="0"/>
              <a:t>In the Eclipse environment, we have created an XML  program to test the various search algorithms. This serves to benchmark the performance of each search method which is outlined on the next page.</a:t>
            </a:r>
            <a:endParaRPr lang="en-US" sz="1400" dirty="0"/>
          </a:p>
        </p:txBody>
      </p:sp>
    </p:spTree>
    <p:extLst>
      <p:ext uri="{BB962C8B-B14F-4D97-AF65-F5344CB8AC3E}">
        <p14:creationId xmlns:p14="http://schemas.microsoft.com/office/powerpoint/2010/main" val="181164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099" y="282007"/>
            <a:ext cx="5564011" cy="523220"/>
          </a:xfrm>
          <a:prstGeom prst="rect">
            <a:avLst/>
          </a:prstGeom>
          <a:noFill/>
        </p:spPr>
        <p:txBody>
          <a:bodyPr wrap="square" rtlCol="0">
            <a:spAutoFit/>
          </a:bodyPr>
          <a:lstStyle/>
          <a:p>
            <a:r>
              <a:rPr lang="en-US" altLang="en-US" sz="2800" dirty="0">
                <a:solidFill>
                  <a:schemeClr val="tx2">
                    <a:lumMod val="60000"/>
                    <a:lumOff val="40000"/>
                  </a:schemeClr>
                </a:solidFill>
              </a:rPr>
              <a:t>Project Performance &amp; </a:t>
            </a:r>
            <a:r>
              <a:rPr lang="en-US" altLang="en-US" sz="2800" dirty="0" smtClean="0">
                <a:solidFill>
                  <a:schemeClr val="tx2">
                    <a:lumMod val="60000"/>
                    <a:lumOff val="40000"/>
                  </a:schemeClr>
                </a:solidFill>
              </a:rPr>
              <a:t>Validation</a:t>
            </a:r>
            <a:endParaRPr lang="en-US" sz="2800" dirty="0">
              <a:solidFill>
                <a:schemeClr val="tx2">
                  <a:lumMod val="60000"/>
                  <a:lumOff val="40000"/>
                </a:schemeClr>
              </a:solidFill>
            </a:endParaRPr>
          </a:p>
        </p:txBody>
      </p:sp>
      <p:sp>
        <p:nvSpPr>
          <p:cNvPr id="4" name="Content Placeholder 2">
            <a:extLst>
              <a:ext uri="{FF2B5EF4-FFF2-40B4-BE49-F238E27FC236}">
                <a16:creationId xmlns:a16="http://schemas.microsoft.com/office/drawing/2014/main" id="{308CDC46-C2EA-413D-AE43-DEC1347F99E8}"/>
              </a:ext>
            </a:extLst>
          </p:cNvPr>
          <p:cNvSpPr>
            <a:spLocks noGrp="1"/>
          </p:cNvSpPr>
          <p:nvPr>
            <p:ph idx="1"/>
          </p:nvPr>
        </p:nvSpPr>
        <p:spPr>
          <a:xfrm>
            <a:off x="292099" y="1446029"/>
            <a:ext cx="6334414" cy="2780914"/>
          </a:xfrm>
        </p:spPr>
        <p:txBody>
          <a:bodyPr>
            <a:normAutofit fontScale="25000" lnSpcReduction="20000"/>
          </a:bodyPr>
          <a:lstStyle/>
          <a:p>
            <a:pPr marL="0" indent="0">
              <a:buNone/>
            </a:pPr>
            <a:r>
              <a:rPr lang="en-US" sz="4800" dirty="0" smtClean="0"/>
              <a:t>A benchmark test was conducted against the various search algorithms as follows. We have made some observations as follows. All hard constraints are met. The level of soft constraints being met varies across the different search algorithms.</a:t>
            </a:r>
          </a:p>
          <a:p>
            <a:pPr marL="0" indent="0">
              <a:buNone/>
            </a:pPr>
            <a:endParaRPr lang="en-US" sz="4800" dirty="0"/>
          </a:p>
          <a:p>
            <a:pPr marL="342900" indent="-342900">
              <a:buAutoNum type="arabicParenR"/>
            </a:pPr>
            <a:r>
              <a:rPr lang="en-US" sz="4800" dirty="0" smtClean="0"/>
              <a:t>First Fit Decreasing</a:t>
            </a:r>
          </a:p>
          <a:p>
            <a:pPr marL="342900" lvl="1" indent="0" algn="just">
              <a:buNone/>
            </a:pPr>
            <a:r>
              <a:rPr lang="en-US" sz="4800" dirty="0" smtClean="0"/>
              <a:t>This is the slowest search algorithm in our scenario. This demonstrates a key characteristic of construction heuristic vs metaheuristic.</a:t>
            </a:r>
          </a:p>
          <a:p>
            <a:pPr marL="342900" indent="-342900">
              <a:buAutoNum type="arabicParenR"/>
            </a:pPr>
            <a:r>
              <a:rPr lang="en-US" sz="4800" dirty="0" err="1" smtClean="0"/>
              <a:t>Tabu</a:t>
            </a:r>
            <a:r>
              <a:rPr lang="en-US" sz="4800" dirty="0" smtClean="0"/>
              <a:t> Search</a:t>
            </a:r>
            <a:endParaRPr lang="en-US" sz="4800" dirty="0"/>
          </a:p>
          <a:p>
            <a:pPr marL="342900" lvl="1" indent="0" algn="just">
              <a:buNone/>
            </a:pPr>
            <a:r>
              <a:rPr lang="en-US" sz="4800" dirty="0"/>
              <a:t>This </a:t>
            </a:r>
            <a:r>
              <a:rPr lang="en-US" sz="4800" dirty="0" smtClean="0"/>
              <a:t>search made the fastest progress in the beginning but took a long time to converge into global optimum compared to Late </a:t>
            </a:r>
            <a:r>
              <a:rPr lang="en-US" sz="4800" dirty="0" err="1" smtClean="0"/>
              <a:t>Aceptance</a:t>
            </a:r>
            <a:r>
              <a:rPr lang="en-US" sz="4800" dirty="0" smtClean="0"/>
              <a:t>.</a:t>
            </a:r>
          </a:p>
          <a:p>
            <a:pPr marL="342900" indent="-342900">
              <a:buAutoNum type="arabicParenR"/>
            </a:pPr>
            <a:r>
              <a:rPr lang="en-US" sz="4800" dirty="0" smtClean="0"/>
              <a:t>Simulated Annealing</a:t>
            </a:r>
            <a:endParaRPr lang="en-US" sz="4800" dirty="0"/>
          </a:p>
          <a:p>
            <a:pPr marL="342900" lvl="1" indent="0" algn="just">
              <a:buNone/>
            </a:pPr>
            <a:r>
              <a:rPr lang="en-US" sz="4800" dirty="0"/>
              <a:t>This is the slowest </a:t>
            </a:r>
            <a:r>
              <a:rPr lang="en-US" sz="4800" dirty="0" smtClean="0"/>
              <a:t>search.</a:t>
            </a:r>
          </a:p>
          <a:p>
            <a:pPr marL="342900" indent="-342900">
              <a:buAutoNum type="arabicParenR"/>
            </a:pPr>
            <a:r>
              <a:rPr lang="en-US" sz="4800" dirty="0" smtClean="0"/>
              <a:t>Late Acceptance</a:t>
            </a:r>
            <a:endParaRPr lang="en-US" sz="4800" dirty="0"/>
          </a:p>
          <a:p>
            <a:pPr marL="342900" lvl="1" indent="0" algn="just">
              <a:buNone/>
            </a:pPr>
            <a:r>
              <a:rPr lang="en-US" sz="4800" dirty="0"/>
              <a:t>This is the </a:t>
            </a:r>
            <a:r>
              <a:rPr lang="en-US" sz="4800" dirty="0" err="1" smtClean="0"/>
              <a:t>fatest</a:t>
            </a:r>
            <a:r>
              <a:rPr lang="en-US" sz="4800" dirty="0" smtClean="0"/>
              <a:t> to reach the global optimum.</a:t>
            </a:r>
          </a:p>
          <a:p>
            <a:pPr marL="342900" indent="-342900">
              <a:buAutoNum type="arabicParenR"/>
            </a:pPr>
            <a:r>
              <a:rPr lang="en-US" sz="4800" dirty="0" smtClean="0"/>
              <a:t>Step Counting Hill Climbing</a:t>
            </a:r>
            <a:endParaRPr lang="en-US" sz="4800" dirty="0"/>
          </a:p>
          <a:p>
            <a:pPr marL="342900" lvl="1" indent="0" algn="just">
              <a:buNone/>
            </a:pPr>
            <a:r>
              <a:rPr lang="en-US" sz="4800" dirty="0" smtClean="0"/>
              <a:t>This has reasonable performance and reaches global optimum quite fast.</a:t>
            </a:r>
          </a:p>
          <a:p>
            <a:pPr marL="342900" lvl="1" indent="0" algn="just">
              <a:buNone/>
            </a:pPr>
            <a:endParaRPr lang="en-US" sz="1100" dirty="0"/>
          </a:p>
          <a:p>
            <a:pPr marL="342900" lvl="1" indent="0" algn="just">
              <a:buNone/>
            </a:pPr>
            <a:endParaRPr lang="en-US" sz="1100" dirty="0"/>
          </a:p>
        </p:txBody>
      </p:sp>
      <p:sp>
        <p:nvSpPr>
          <p:cNvPr id="2" name="Slide Number Placeholder 1"/>
          <p:cNvSpPr>
            <a:spLocks noGrp="1"/>
          </p:cNvSpPr>
          <p:nvPr>
            <p:ph type="sldNum" sz="quarter" idx="12"/>
          </p:nvPr>
        </p:nvSpPr>
        <p:spPr/>
        <p:txBody>
          <a:bodyPr/>
          <a:lstStyle/>
          <a:p>
            <a:fld id="{D7EBF05A-3D21-489F-92E5-C2CA7463D2E0}" type="slidenum">
              <a:rPr lang="en-SG" smtClean="0"/>
              <a:t>29</a:t>
            </a:fld>
            <a:endParaRPr lang="en-SG"/>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41" y="4738255"/>
            <a:ext cx="5780972" cy="4335730"/>
          </a:xfrm>
          <a:prstGeom prst="rect">
            <a:avLst/>
          </a:prstGeom>
        </p:spPr>
      </p:pic>
      <p:sp>
        <p:nvSpPr>
          <p:cNvPr id="7" name="Rectangle 6"/>
          <p:cNvSpPr/>
          <p:nvPr/>
        </p:nvSpPr>
        <p:spPr>
          <a:xfrm>
            <a:off x="3640472" y="738742"/>
            <a:ext cx="1245854" cy="369332"/>
          </a:xfrm>
          <a:prstGeom prst="rect">
            <a:avLst/>
          </a:prstGeom>
        </p:spPr>
        <p:txBody>
          <a:bodyPr wrap="none">
            <a:spAutoFit/>
          </a:bodyPr>
          <a:lstStyle/>
          <a:p>
            <a:r>
              <a:rPr lang="en-US" dirty="0" smtClean="0">
                <a:solidFill>
                  <a:srgbClr val="FF0000"/>
                </a:solidFill>
              </a:rPr>
              <a:t>Benchmark</a:t>
            </a:r>
            <a:endParaRPr lang="en-US" dirty="0"/>
          </a:p>
        </p:txBody>
      </p:sp>
    </p:spTree>
    <p:extLst>
      <p:ext uri="{BB962C8B-B14F-4D97-AF65-F5344CB8AC3E}">
        <p14:creationId xmlns:p14="http://schemas.microsoft.com/office/powerpoint/2010/main" val="222206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7467" y="1242488"/>
            <a:ext cx="6024598" cy="6285266"/>
          </a:xfrm>
        </p:spPr>
        <p:txBody>
          <a:bodyPr>
            <a:normAutofit/>
          </a:bodyPr>
          <a:lstStyle/>
          <a:p>
            <a:pPr marL="0" indent="0">
              <a:buNone/>
            </a:pPr>
            <a:r>
              <a:rPr lang="en-US" sz="1400" dirty="0" smtClean="0"/>
              <a:t>This project is a continuation from the Depression Screening System group project completed during the Machine Reasoning course. As a recap, the Depression Screening System deals with the problem of depression in youths and vulnerable segments of the community going undetected and untreated. It serves as an early warning system to put a spotlight on those vulnerable individuals who are displaying symptoms of depression. These vulnerable individuals can be spotted through the PHQ-9 Survey framework devised with the Depression Screening System. The output from that system is to provide a diagnosis (with a PHQ-9 score) on the level of severity of depression the individuals are having.</a:t>
            </a:r>
          </a:p>
          <a:p>
            <a:pPr marL="0" indent="0">
              <a:buNone/>
            </a:pPr>
            <a:r>
              <a:rPr lang="en-US" sz="1400" dirty="0" smtClean="0"/>
              <a:t>In this phase of project, the objective is to use the PHQ-9 scores of the individuals and match them to the many practitioners in the community partners, hospitals and IMH. </a:t>
            </a:r>
          </a:p>
          <a:p>
            <a:pPr marL="0" indent="0">
              <a:buNone/>
            </a:pPr>
            <a:r>
              <a:rPr lang="en-US" sz="1400" dirty="0" smtClean="0"/>
              <a:t>Why Patient Matching? When we churn out a list of patients in batches as part of the PHQ-9 Survey, there is also a need to do the matching with practitioners in batches. There are some challenges to match patients to practitioners. First of all, practitioners fall into roughly 3 categories – Counsellors, Psychologists, Psychiatrists. Then there is the time availability of the practitioners, as well as language ability, which are all hard constraints. Also there is location preference and gender preference which are soft constraints. Then there is the cost based on the practitioner selected, which is a soft constraint to minimize it.</a:t>
            </a:r>
          </a:p>
          <a:p>
            <a:pPr marL="0" indent="0">
              <a:buNone/>
            </a:pPr>
            <a:r>
              <a:rPr lang="en-US" sz="1400" dirty="0" smtClean="0"/>
              <a:t>Using the State Space Search techniques embedded in the </a:t>
            </a:r>
            <a:r>
              <a:rPr lang="en-US" sz="1400" dirty="0" err="1" smtClean="0"/>
              <a:t>OptaPlanner</a:t>
            </a:r>
            <a:r>
              <a:rPr lang="en-US" sz="1400" dirty="0" smtClean="0"/>
              <a:t>, the Patient Matching System is able to optimally match a group of patients against a group of practitioners. The detail of how this match is executed will be covered in the next chapters.</a:t>
            </a:r>
          </a:p>
          <a:p>
            <a:pPr marL="0" indent="0">
              <a:buNone/>
            </a:pPr>
            <a:r>
              <a:rPr lang="en-US" sz="1400" dirty="0" smtClean="0"/>
              <a:t>This system provides benefits to those who are diagnosed with depression by matching appropriate practitioners with the right expertise and in accordance to some set constraints.</a:t>
            </a:r>
            <a:endParaRPr lang="en-US" sz="1400" dirty="0"/>
          </a:p>
        </p:txBody>
      </p:sp>
      <p:sp>
        <p:nvSpPr>
          <p:cNvPr id="6" name="TextBox 5"/>
          <p:cNvSpPr txBox="1"/>
          <p:nvPr/>
        </p:nvSpPr>
        <p:spPr>
          <a:xfrm>
            <a:off x="285749" y="347940"/>
            <a:ext cx="3936929" cy="584775"/>
          </a:xfrm>
          <a:prstGeom prst="rect">
            <a:avLst/>
          </a:prstGeom>
          <a:noFill/>
        </p:spPr>
        <p:txBody>
          <a:bodyPr wrap="square" rtlCol="0">
            <a:spAutoFit/>
          </a:bodyPr>
          <a:lstStyle/>
          <a:p>
            <a:r>
              <a:rPr lang="en-US" sz="3200" dirty="0" smtClean="0">
                <a:solidFill>
                  <a:schemeClr val="tx2">
                    <a:lumMod val="60000"/>
                    <a:lumOff val="40000"/>
                  </a:schemeClr>
                </a:solidFill>
              </a:rPr>
              <a:t>Executive Summary</a:t>
            </a:r>
            <a:endParaRPr lang="en-US" sz="3200" dirty="0">
              <a:solidFill>
                <a:schemeClr val="tx2">
                  <a:lumMod val="60000"/>
                  <a:lumOff val="40000"/>
                </a:schemeClr>
              </a:solidFill>
            </a:endParaRPr>
          </a:p>
        </p:txBody>
      </p:sp>
      <p:sp>
        <p:nvSpPr>
          <p:cNvPr id="3" name="Slide Number Placeholder 2"/>
          <p:cNvSpPr>
            <a:spLocks noGrp="1"/>
          </p:cNvSpPr>
          <p:nvPr>
            <p:ph type="sldNum" sz="quarter" idx="12"/>
          </p:nvPr>
        </p:nvSpPr>
        <p:spPr/>
        <p:txBody>
          <a:bodyPr/>
          <a:lstStyle/>
          <a:p>
            <a:fld id="{D7EBF05A-3D21-489F-92E5-C2CA7463D2E0}" type="slidenum">
              <a:rPr lang="en-SG" smtClean="0"/>
              <a:t>3</a:t>
            </a:fld>
            <a:endParaRPr lang="en-SG"/>
          </a:p>
        </p:txBody>
      </p:sp>
    </p:spTree>
    <p:extLst>
      <p:ext uri="{BB962C8B-B14F-4D97-AF65-F5344CB8AC3E}">
        <p14:creationId xmlns:p14="http://schemas.microsoft.com/office/powerpoint/2010/main" val="3785399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099" y="282007"/>
            <a:ext cx="5564011" cy="954107"/>
          </a:xfrm>
          <a:prstGeom prst="rect">
            <a:avLst/>
          </a:prstGeom>
          <a:noFill/>
        </p:spPr>
        <p:txBody>
          <a:bodyPr wrap="square" rtlCol="0">
            <a:spAutoFit/>
          </a:bodyPr>
          <a:lstStyle/>
          <a:p>
            <a:r>
              <a:rPr lang="en-US" altLang="en-US" sz="2800" dirty="0">
                <a:solidFill>
                  <a:schemeClr val="tx2">
                    <a:lumMod val="60000"/>
                    <a:lumOff val="40000"/>
                  </a:schemeClr>
                </a:solidFill>
              </a:rPr>
              <a:t>Project Conclusions: Findings &amp; Recommendation </a:t>
            </a:r>
            <a:endParaRPr lang="en-US" sz="2800"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30</a:t>
            </a:fld>
            <a:endParaRPr lang="en-SG"/>
          </a:p>
        </p:txBody>
      </p:sp>
      <p:sp>
        <p:nvSpPr>
          <p:cNvPr id="8" name="Rectangle 7"/>
          <p:cNvSpPr/>
          <p:nvPr/>
        </p:nvSpPr>
        <p:spPr>
          <a:xfrm>
            <a:off x="292099" y="1639681"/>
            <a:ext cx="6467144" cy="2031325"/>
          </a:xfrm>
          <a:prstGeom prst="rect">
            <a:avLst/>
          </a:prstGeom>
        </p:spPr>
        <p:txBody>
          <a:bodyPr wrap="square">
            <a:spAutoFit/>
          </a:bodyPr>
          <a:lstStyle/>
          <a:p>
            <a:r>
              <a:rPr lang="en-US" sz="1400" dirty="0" smtClean="0"/>
              <a:t>We have met the prescribed objective of this project and that is to optimally match a group of patients with a group of practitioners, within boundary of hard constraints and with optimal compliance to soft constraints. In addition, we have employed the different search algorithms to understand the characteristics of each of them.</a:t>
            </a:r>
          </a:p>
          <a:p>
            <a:endParaRPr lang="en-US" sz="1400" dirty="0"/>
          </a:p>
          <a:p>
            <a:r>
              <a:rPr lang="en-US" sz="1400" dirty="0" smtClean="0"/>
              <a:t>Hence, we consider this application to be more than meeting the objectives and ready to be adapted for a real world requirement.</a:t>
            </a:r>
            <a:endParaRPr lang="en-US" sz="1400" dirty="0"/>
          </a:p>
          <a:p>
            <a:endParaRPr lang="en-US" sz="1400" dirty="0" smtClean="0"/>
          </a:p>
          <a:p>
            <a:endParaRPr lang="en-US" sz="1400" dirty="0"/>
          </a:p>
        </p:txBody>
      </p:sp>
    </p:spTree>
    <p:extLst>
      <p:ext uri="{BB962C8B-B14F-4D97-AF65-F5344CB8AC3E}">
        <p14:creationId xmlns:p14="http://schemas.microsoft.com/office/powerpoint/2010/main" val="43476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E4D-0674-49A1-9E3D-3CC6B87FB671}"/>
              </a:ext>
            </a:extLst>
          </p:cNvPr>
          <p:cNvSpPr>
            <a:spLocks noGrp="1"/>
          </p:cNvSpPr>
          <p:nvPr>
            <p:ph idx="1"/>
          </p:nvPr>
        </p:nvSpPr>
        <p:spPr>
          <a:xfrm>
            <a:off x="452455" y="1276308"/>
            <a:ext cx="5934058" cy="6960221"/>
          </a:xfrm>
        </p:spPr>
        <p:txBody>
          <a:bodyPr>
            <a:noAutofit/>
          </a:bodyPr>
          <a:lstStyle/>
          <a:p>
            <a:pPr marL="0" indent="0">
              <a:buNone/>
            </a:pPr>
            <a:r>
              <a:rPr lang="en-US" sz="1400" dirty="0" smtClean="0"/>
              <a:t>In the Depression Screening System, the test candidates are given the PHQ-9 scores indicating the level of severity of the depression. </a:t>
            </a:r>
            <a:endParaRPr lang="en-US" sz="1400" dirty="0"/>
          </a:p>
          <a:p>
            <a:pPr marL="0" indent="0">
              <a:buNone/>
            </a:pPr>
            <a:r>
              <a:rPr lang="en-US" sz="1400" dirty="0" smtClean="0"/>
              <a:t>With the current project, the Patient Matching System </a:t>
            </a:r>
            <a:r>
              <a:rPr lang="en-US" sz="1400" dirty="0"/>
              <a:t>matches </a:t>
            </a:r>
            <a:r>
              <a:rPr lang="en-US" sz="1400" dirty="0" smtClean="0"/>
              <a:t>patients </a:t>
            </a:r>
            <a:r>
              <a:rPr lang="en-US" sz="1400" dirty="0"/>
              <a:t>with mental health practitioners based on two hard constraints and four soft constraints. The hard constraints are patients’ depression severity and language ability. The soft constraints are patients’ preferences for the day of the appointment, where the practitioners are located, gender of the practitioners, and treatment costs. </a:t>
            </a:r>
          </a:p>
          <a:p>
            <a:pPr marL="0" indent="0">
              <a:buNone/>
            </a:pPr>
            <a:r>
              <a:rPr lang="en-US" sz="1400" dirty="0" smtClean="0"/>
              <a:t>Starting </a:t>
            </a:r>
            <a:r>
              <a:rPr lang="en-US" sz="1400" dirty="0"/>
              <a:t>with the hard constraints, our system scores the severity of a patient’s depression with a number from 0 to 27. Patients with scores between 10 to 27 require treatment. A score between 10 to 14 indicates that a patient is moderately depressed, and the patient should see a counsellor. A score between 15 to 19 indicates that a patient’s depression is moderately severe, and the patient should see a psychologist. A score between 20 to 27 indicates that a patient is severely depressed, and the patient should see a psychiatrist. </a:t>
            </a:r>
          </a:p>
          <a:p>
            <a:pPr marL="0" indent="0">
              <a:buNone/>
            </a:pPr>
            <a:r>
              <a:rPr lang="en-US" sz="1400" dirty="0"/>
              <a:t>Patients and mental health practitioners need to communicate and understand each other during treatment. The system pairs patients with mental health practitioners who </a:t>
            </a:r>
            <a:r>
              <a:rPr lang="en-US" sz="1400" dirty="0" smtClean="0"/>
              <a:t>share </a:t>
            </a:r>
            <a:r>
              <a:rPr lang="en-US" sz="1400" dirty="0"/>
              <a:t>at least one language in common. Patients and mental health practitioners can speak one or more of these languages: English, Mandarin, Malay or Tamil. </a:t>
            </a:r>
          </a:p>
          <a:p>
            <a:pPr marL="0" indent="0">
              <a:buNone/>
            </a:pPr>
            <a:r>
              <a:rPr lang="en-US" sz="1400" dirty="0"/>
              <a:t>Our system optimizes the matching of patients with practitioners through fulfilling four soft constraints. Patients will indicate a day of the week, Monday to Sunday, that they preferred to see the practitioners. The system will try to match patients with practitioners who are available on the preferred day. </a:t>
            </a:r>
          </a:p>
          <a:p>
            <a:pPr marL="0" indent="0">
              <a:buNone/>
            </a:pPr>
            <a:r>
              <a:rPr lang="en-US" sz="1400" dirty="0"/>
              <a:t>Patients will indicate where they would prefer to see the practitioners. There are five regions to choose from: Central, East, North, Northeast, and West. The system will try to match patients with practitioners working in their preferred regions. </a:t>
            </a:r>
          </a:p>
          <a:p>
            <a:pPr marL="0" indent="0">
              <a:buNone/>
            </a:pPr>
            <a:r>
              <a:rPr lang="en-US" sz="1400" dirty="0"/>
              <a:t>Patients will indicate whether they prefer to see female or male practitioners which the system will try to match accordingly. </a:t>
            </a:r>
          </a:p>
          <a:p>
            <a:pPr marL="0" indent="0">
              <a:buNone/>
            </a:pPr>
            <a:r>
              <a:rPr lang="en-US" sz="1400" dirty="0"/>
              <a:t>Finally, the system will try to pair patients with practitioners that have lower treatment costs to keep the overall healthcare expenditure low.  </a:t>
            </a:r>
          </a:p>
          <a:p>
            <a:pPr marL="0" indent="0">
              <a:buNone/>
            </a:pPr>
            <a:endParaRPr lang="en-US" sz="1400" dirty="0" smtClean="0"/>
          </a:p>
          <a:p>
            <a:pPr marL="0" indent="0">
              <a:buNone/>
            </a:pPr>
            <a:endParaRPr lang="en-SG" sz="1400" dirty="0"/>
          </a:p>
        </p:txBody>
      </p:sp>
      <p:sp>
        <p:nvSpPr>
          <p:cNvPr id="4" name="TextBox 3"/>
          <p:cNvSpPr txBox="1"/>
          <p:nvPr/>
        </p:nvSpPr>
        <p:spPr>
          <a:xfrm>
            <a:off x="234456" y="426591"/>
            <a:ext cx="6016639" cy="584775"/>
          </a:xfrm>
          <a:prstGeom prst="rect">
            <a:avLst/>
          </a:prstGeom>
          <a:noFill/>
        </p:spPr>
        <p:txBody>
          <a:bodyPr wrap="square" rtlCol="0">
            <a:spAutoFit/>
          </a:bodyPr>
          <a:lstStyle/>
          <a:p>
            <a:r>
              <a:rPr lang="en-US" sz="3200" dirty="0">
                <a:solidFill>
                  <a:schemeClr val="tx2">
                    <a:lumMod val="60000"/>
                    <a:lumOff val="40000"/>
                  </a:schemeClr>
                </a:solidFill>
              </a:rPr>
              <a:t>Business Problem </a:t>
            </a:r>
            <a:r>
              <a:rPr lang="en-US" sz="3200" dirty="0" smtClean="0">
                <a:solidFill>
                  <a:schemeClr val="tx2">
                    <a:lumMod val="60000"/>
                    <a:lumOff val="40000"/>
                  </a:schemeClr>
                </a:solidFill>
              </a:rPr>
              <a:t>Background</a:t>
            </a:r>
            <a:endParaRPr lang="en-US" sz="3200"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4</a:t>
            </a:fld>
            <a:endParaRPr lang="en-SG"/>
          </a:p>
        </p:txBody>
      </p:sp>
    </p:spTree>
    <p:extLst>
      <p:ext uri="{BB962C8B-B14F-4D97-AF65-F5344CB8AC3E}">
        <p14:creationId xmlns:p14="http://schemas.microsoft.com/office/powerpoint/2010/main" val="223715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9416" y="269738"/>
            <a:ext cx="6186163" cy="1077218"/>
          </a:xfrm>
          <a:prstGeom prst="rect">
            <a:avLst/>
          </a:prstGeom>
          <a:noFill/>
        </p:spPr>
        <p:txBody>
          <a:bodyPr wrap="square" rtlCol="0">
            <a:spAutoFit/>
          </a:bodyPr>
          <a:lstStyle/>
          <a:p>
            <a:r>
              <a:rPr lang="en-US" sz="3200" dirty="0">
                <a:solidFill>
                  <a:schemeClr val="tx2">
                    <a:lumMod val="60000"/>
                    <a:lumOff val="40000"/>
                  </a:schemeClr>
                </a:solidFill>
              </a:rPr>
              <a:t>Project Objectives &amp; Success </a:t>
            </a:r>
            <a:r>
              <a:rPr lang="en-US" sz="3200" dirty="0" smtClean="0">
                <a:solidFill>
                  <a:schemeClr val="tx2">
                    <a:lumMod val="60000"/>
                    <a:lumOff val="40000"/>
                  </a:schemeClr>
                </a:solidFill>
              </a:rPr>
              <a:t>Measurement</a:t>
            </a:r>
            <a:endParaRPr lang="en-US" sz="3200" dirty="0">
              <a:solidFill>
                <a:schemeClr val="tx2">
                  <a:lumMod val="60000"/>
                  <a:lumOff val="40000"/>
                </a:schemeClr>
              </a:solidFill>
            </a:endParaRPr>
          </a:p>
        </p:txBody>
      </p:sp>
      <p:sp>
        <p:nvSpPr>
          <p:cNvPr id="7" name="Rectangle 6"/>
          <p:cNvSpPr/>
          <p:nvPr/>
        </p:nvSpPr>
        <p:spPr>
          <a:xfrm>
            <a:off x="299416" y="1861985"/>
            <a:ext cx="6467144" cy="4616648"/>
          </a:xfrm>
          <a:prstGeom prst="rect">
            <a:avLst/>
          </a:prstGeom>
        </p:spPr>
        <p:txBody>
          <a:bodyPr wrap="square">
            <a:spAutoFit/>
          </a:bodyPr>
          <a:lstStyle/>
          <a:p>
            <a:r>
              <a:rPr lang="en-US" sz="1400" dirty="0" smtClean="0"/>
              <a:t>The objective of this project is to optimally match patients with practitioners, both in groups. The outcome of this match will be such that all patients will be assigned matching practitioners.</a:t>
            </a:r>
          </a:p>
          <a:p>
            <a:endParaRPr lang="en-US" sz="1400" dirty="0"/>
          </a:p>
          <a:p>
            <a:r>
              <a:rPr lang="en-US" sz="1400" dirty="0" smtClean="0"/>
              <a:t>We will be monitoring whether the system is able to meet the hard constraints and soft constraints during this matching exercise to see how good the application is in tackling hard constraints and minimizing soft ones. This will provide us with a gauge as to how well the application is able to perform the matches.</a:t>
            </a:r>
          </a:p>
          <a:p>
            <a:endParaRPr lang="en-US" sz="1400" dirty="0"/>
          </a:p>
          <a:p>
            <a:r>
              <a:rPr lang="en-US" sz="1400" dirty="0"/>
              <a:t>The hard constraints are </a:t>
            </a:r>
            <a:endParaRPr lang="en-US" sz="1400" dirty="0" smtClean="0"/>
          </a:p>
          <a:p>
            <a:pPr marL="342900" indent="-342900">
              <a:buAutoNum type="arabicParenR"/>
            </a:pPr>
            <a:r>
              <a:rPr lang="en-US" sz="1400" dirty="0" smtClean="0"/>
              <a:t>patients’ </a:t>
            </a:r>
            <a:r>
              <a:rPr lang="en-US" sz="1400" dirty="0"/>
              <a:t>depression severity </a:t>
            </a:r>
            <a:endParaRPr lang="en-US" sz="1400" dirty="0" smtClean="0"/>
          </a:p>
          <a:p>
            <a:pPr marL="342900" indent="-342900">
              <a:buAutoNum type="arabicParenR"/>
            </a:pPr>
            <a:r>
              <a:rPr lang="en-US" sz="1400" dirty="0" smtClean="0"/>
              <a:t>language ability </a:t>
            </a:r>
          </a:p>
          <a:p>
            <a:pPr marL="342900" indent="-342900">
              <a:buAutoNum type="arabicParenR"/>
            </a:pPr>
            <a:endParaRPr lang="en-US" sz="1400" dirty="0"/>
          </a:p>
          <a:p>
            <a:r>
              <a:rPr lang="en-US" sz="1400" dirty="0" smtClean="0"/>
              <a:t>The </a:t>
            </a:r>
            <a:r>
              <a:rPr lang="en-US" sz="1400" dirty="0"/>
              <a:t>soft constraints are </a:t>
            </a:r>
            <a:endParaRPr lang="en-US" sz="1400" dirty="0" smtClean="0"/>
          </a:p>
          <a:p>
            <a:pPr marL="342900" indent="-342900">
              <a:buAutoNum type="arabicParenR"/>
            </a:pPr>
            <a:r>
              <a:rPr lang="en-US" sz="1400" dirty="0" smtClean="0"/>
              <a:t>patients</a:t>
            </a:r>
            <a:r>
              <a:rPr lang="en-US" sz="1400" dirty="0"/>
              <a:t>’ preferences for the day of the </a:t>
            </a:r>
            <a:r>
              <a:rPr lang="en-US" sz="1400" dirty="0" smtClean="0"/>
              <a:t>appointment</a:t>
            </a:r>
          </a:p>
          <a:p>
            <a:pPr marL="342900" indent="-342900">
              <a:buAutoNum type="arabicParenR"/>
            </a:pPr>
            <a:r>
              <a:rPr lang="en-US" sz="1400" dirty="0" smtClean="0"/>
              <a:t>where </a:t>
            </a:r>
            <a:r>
              <a:rPr lang="en-US" sz="1400" dirty="0"/>
              <a:t>the practitioners are </a:t>
            </a:r>
            <a:r>
              <a:rPr lang="en-US" sz="1400" dirty="0" smtClean="0"/>
              <a:t>located</a:t>
            </a:r>
          </a:p>
          <a:p>
            <a:pPr marL="342900" indent="-342900">
              <a:buAutoNum type="arabicParenR"/>
            </a:pPr>
            <a:r>
              <a:rPr lang="en-US" sz="1400" dirty="0" smtClean="0"/>
              <a:t>gender </a:t>
            </a:r>
            <a:r>
              <a:rPr lang="en-US" sz="1400" dirty="0"/>
              <a:t>of the </a:t>
            </a:r>
            <a:r>
              <a:rPr lang="en-US" sz="1400" dirty="0" smtClean="0"/>
              <a:t>practitioners</a:t>
            </a:r>
          </a:p>
          <a:p>
            <a:pPr marL="342900" indent="-342900">
              <a:buAutoNum type="arabicParenR"/>
            </a:pPr>
            <a:r>
              <a:rPr lang="en-US" sz="1400" dirty="0" smtClean="0"/>
              <a:t>treatment </a:t>
            </a:r>
            <a:r>
              <a:rPr lang="en-US" sz="1400" dirty="0"/>
              <a:t>costs.</a:t>
            </a:r>
            <a:endParaRPr lang="en-US" sz="1400" dirty="0" smtClean="0"/>
          </a:p>
          <a:p>
            <a:endParaRPr lang="en-US" sz="1400" dirty="0"/>
          </a:p>
          <a:p>
            <a:endParaRPr lang="en-US" sz="1400" dirty="0" smtClean="0"/>
          </a:p>
          <a:p>
            <a:endParaRPr lang="en-US" sz="1400" dirty="0"/>
          </a:p>
        </p:txBody>
      </p:sp>
    </p:spTree>
    <p:extLst>
      <p:ext uri="{BB962C8B-B14F-4D97-AF65-F5344CB8AC3E}">
        <p14:creationId xmlns:p14="http://schemas.microsoft.com/office/powerpoint/2010/main" val="3374323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099" y="282007"/>
            <a:ext cx="5564011" cy="523220"/>
          </a:xfrm>
          <a:prstGeom prst="rect">
            <a:avLst/>
          </a:prstGeom>
          <a:noFill/>
        </p:spPr>
        <p:txBody>
          <a:bodyPr wrap="square" rtlCol="0">
            <a:spAutoFit/>
          </a:bodyPr>
          <a:lstStyle/>
          <a:p>
            <a:r>
              <a:rPr lang="en-US" sz="2800" dirty="0">
                <a:solidFill>
                  <a:schemeClr val="tx2">
                    <a:lumMod val="60000"/>
                    <a:lumOff val="40000"/>
                  </a:schemeClr>
                </a:solidFill>
              </a:rPr>
              <a:t>Project </a:t>
            </a:r>
            <a:r>
              <a:rPr lang="en-US" sz="2800" dirty="0" smtClean="0">
                <a:solidFill>
                  <a:schemeClr val="tx2">
                    <a:lumMod val="60000"/>
                    <a:lumOff val="40000"/>
                  </a:schemeClr>
                </a:solidFill>
              </a:rPr>
              <a:t>Solution</a:t>
            </a:r>
            <a:endParaRPr lang="en-US" sz="2800" dirty="0">
              <a:solidFill>
                <a:schemeClr val="tx2">
                  <a:lumMod val="60000"/>
                  <a:lumOff val="40000"/>
                </a:schemeClr>
              </a:solidFill>
            </a:endParaRPr>
          </a:p>
        </p:txBody>
      </p:sp>
      <p:sp>
        <p:nvSpPr>
          <p:cNvPr id="4" name="Content Placeholder 2">
            <a:extLst>
              <a:ext uri="{FF2B5EF4-FFF2-40B4-BE49-F238E27FC236}">
                <a16:creationId xmlns:a16="http://schemas.microsoft.com/office/drawing/2014/main" id="{308CDC46-C2EA-413D-AE43-DEC1347F99E8}"/>
              </a:ext>
            </a:extLst>
          </p:cNvPr>
          <p:cNvSpPr>
            <a:spLocks noGrp="1"/>
          </p:cNvSpPr>
          <p:nvPr>
            <p:ph idx="1"/>
          </p:nvPr>
        </p:nvSpPr>
        <p:spPr>
          <a:xfrm>
            <a:off x="310935" y="1429846"/>
            <a:ext cx="6334414" cy="2615609"/>
          </a:xfrm>
        </p:spPr>
        <p:txBody>
          <a:bodyPr>
            <a:normAutofit/>
          </a:bodyPr>
          <a:lstStyle/>
          <a:p>
            <a:pPr marL="0" indent="0">
              <a:buNone/>
            </a:pPr>
            <a:r>
              <a:rPr lang="en-US" sz="1400" dirty="0"/>
              <a:t>This application leverages </a:t>
            </a:r>
            <a:r>
              <a:rPr lang="en-US" sz="1400" dirty="0" smtClean="0"/>
              <a:t>the combination of KIE Application Framework with </a:t>
            </a:r>
            <a:r>
              <a:rPr lang="en-US" sz="1400" dirty="0" err="1" smtClean="0"/>
              <a:t>Optaplanner</a:t>
            </a:r>
            <a:r>
              <a:rPr lang="en-US" sz="1400" dirty="0" smtClean="0"/>
              <a:t> libraries, DROOLS libraries, custom Java Classes and Spring Boot for development, testing </a:t>
            </a:r>
            <a:r>
              <a:rPr lang="en-US" sz="1400" dirty="0"/>
              <a:t>and deployment. </a:t>
            </a:r>
            <a:r>
              <a:rPr lang="en-US" sz="1400" dirty="0" smtClean="0"/>
              <a:t>We utilized </a:t>
            </a:r>
            <a:r>
              <a:rPr lang="en-US" sz="1400" dirty="0"/>
              <a:t>the </a:t>
            </a:r>
            <a:r>
              <a:rPr lang="en-US" sz="1400" dirty="0" smtClean="0"/>
              <a:t>KIE </a:t>
            </a:r>
            <a:r>
              <a:rPr lang="en-US" sz="1400" dirty="0"/>
              <a:t>for metadata and workflow, DROOLS for rules </a:t>
            </a:r>
            <a:r>
              <a:rPr lang="en-US" sz="1400" dirty="0" smtClean="0"/>
              <a:t>engine, </a:t>
            </a:r>
            <a:r>
              <a:rPr lang="en-US" sz="1400" dirty="0" err="1" smtClean="0"/>
              <a:t>Optaplanner</a:t>
            </a:r>
            <a:r>
              <a:rPr lang="en-US" sz="1400" dirty="0" smtClean="0"/>
              <a:t> for matching the patients with practitioners </a:t>
            </a:r>
            <a:r>
              <a:rPr lang="en-US" sz="1400" dirty="0"/>
              <a:t>and the JBOS Web Server to provide the web application server functions. In addition, we </a:t>
            </a:r>
            <a:r>
              <a:rPr lang="en-US" sz="1400" dirty="0" smtClean="0"/>
              <a:t>used </a:t>
            </a:r>
            <a:r>
              <a:rPr lang="en-US" sz="1400" dirty="0"/>
              <a:t>the Spring Boot to program </a:t>
            </a:r>
            <a:r>
              <a:rPr lang="en-US" sz="1400" dirty="0" smtClean="0"/>
              <a:t>the web application, landing </a:t>
            </a:r>
            <a:r>
              <a:rPr lang="en-US" sz="1400" dirty="0"/>
              <a:t>page, </a:t>
            </a:r>
            <a:r>
              <a:rPr lang="en-US" sz="1400" dirty="0" smtClean="0"/>
              <a:t>and </a:t>
            </a:r>
            <a:r>
              <a:rPr lang="en-US" sz="1400" dirty="0"/>
              <a:t>interface with </a:t>
            </a:r>
            <a:r>
              <a:rPr lang="en-US" sz="1400" dirty="0" smtClean="0"/>
              <a:t>KIE.</a:t>
            </a:r>
          </a:p>
          <a:p>
            <a:pPr marL="0" indent="0">
              <a:buNone/>
            </a:pPr>
            <a:r>
              <a:rPr lang="en-US" sz="1400" dirty="0" smtClean="0"/>
              <a:t>A lot of effort was spent on integrating the Spring Boot web application with the KIE framework, DROOLS libraries and </a:t>
            </a:r>
            <a:r>
              <a:rPr lang="en-US" sz="1400" dirty="0" err="1" smtClean="0"/>
              <a:t>Optaplanner</a:t>
            </a:r>
            <a:r>
              <a:rPr lang="en-US" sz="1400" dirty="0" smtClean="0"/>
              <a:t> libraries through our self-coded Java classes.</a:t>
            </a:r>
          </a:p>
          <a:p>
            <a:pPr marL="0" indent="0">
              <a:buNone/>
            </a:pPr>
            <a:r>
              <a:rPr lang="en-US" sz="1400" dirty="0" smtClean="0"/>
              <a:t>This allows the user to not only interface with an external HTML page but also stay on the HTML frontend throughout the entire process. </a:t>
            </a:r>
            <a:endParaRPr lang="en-US" sz="1400" dirty="0"/>
          </a:p>
        </p:txBody>
      </p:sp>
      <p:sp>
        <p:nvSpPr>
          <p:cNvPr id="6" name="TextBox 5"/>
          <p:cNvSpPr txBox="1"/>
          <p:nvPr/>
        </p:nvSpPr>
        <p:spPr>
          <a:xfrm>
            <a:off x="2197099" y="726098"/>
            <a:ext cx="3497617" cy="369332"/>
          </a:xfrm>
          <a:prstGeom prst="rect">
            <a:avLst/>
          </a:prstGeom>
          <a:noFill/>
        </p:spPr>
        <p:txBody>
          <a:bodyPr wrap="square" rtlCol="0">
            <a:spAutoFit/>
          </a:bodyPr>
          <a:lstStyle/>
          <a:p>
            <a:r>
              <a:rPr lang="en-US" dirty="0" smtClean="0">
                <a:solidFill>
                  <a:srgbClr val="FF0000"/>
                </a:solidFill>
              </a:rPr>
              <a:t>Architecture</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6</a:t>
            </a:fld>
            <a:endParaRPr lang="en-SG"/>
          </a:p>
        </p:txBody>
      </p:sp>
      <p:pic>
        <p:nvPicPr>
          <p:cNvPr id="3" name="Picture 2"/>
          <p:cNvPicPr>
            <a:picLocks noChangeAspect="1"/>
          </p:cNvPicPr>
          <p:nvPr/>
        </p:nvPicPr>
        <p:blipFill>
          <a:blip r:embed="rId2"/>
          <a:stretch>
            <a:fillRect/>
          </a:stretch>
        </p:blipFill>
        <p:spPr>
          <a:xfrm>
            <a:off x="761297" y="4274492"/>
            <a:ext cx="5422527" cy="4906905"/>
          </a:xfrm>
          <a:prstGeom prst="rect">
            <a:avLst/>
          </a:prstGeom>
        </p:spPr>
      </p:pic>
    </p:spTree>
    <p:extLst>
      <p:ext uri="{BB962C8B-B14F-4D97-AF65-F5344CB8AC3E}">
        <p14:creationId xmlns:p14="http://schemas.microsoft.com/office/powerpoint/2010/main" val="301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099" y="282007"/>
            <a:ext cx="5564011" cy="523220"/>
          </a:xfrm>
          <a:prstGeom prst="rect">
            <a:avLst/>
          </a:prstGeom>
          <a:noFill/>
        </p:spPr>
        <p:txBody>
          <a:bodyPr wrap="square" rtlCol="0">
            <a:spAutoFit/>
          </a:bodyPr>
          <a:lstStyle/>
          <a:p>
            <a:r>
              <a:rPr lang="en-US" sz="2800" dirty="0">
                <a:solidFill>
                  <a:schemeClr val="tx2">
                    <a:lumMod val="60000"/>
                    <a:lumOff val="40000"/>
                  </a:schemeClr>
                </a:solidFill>
              </a:rPr>
              <a:t>Project </a:t>
            </a:r>
            <a:r>
              <a:rPr lang="en-US" sz="2800" dirty="0" smtClean="0">
                <a:solidFill>
                  <a:schemeClr val="tx2">
                    <a:lumMod val="60000"/>
                    <a:lumOff val="40000"/>
                  </a:schemeClr>
                </a:solidFill>
              </a:rPr>
              <a:t>Solution</a:t>
            </a:r>
            <a:endParaRPr lang="en-US" sz="2800" dirty="0">
              <a:solidFill>
                <a:schemeClr val="tx2">
                  <a:lumMod val="60000"/>
                  <a:lumOff val="40000"/>
                </a:schemeClr>
              </a:solidFill>
            </a:endParaRPr>
          </a:p>
        </p:txBody>
      </p:sp>
      <p:sp>
        <p:nvSpPr>
          <p:cNvPr id="4" name="Content Placeholder 2">
            <a:extLst>
              <a:ext uri="{FF2B5EF4-FFF2-40B4-BE49-F238E27FC236}">
                <a16:creationId xmlns:a16="http://schemas.microsoft.com/office/drawing/2014/main" id="{308CDC46-C2EA-413D-AE43-DEC1347F99E8}"/>
              </a:ext>
            </a:extLst>
          </p:cNvPr>
          <p:cNvSpPr>
            <a:spLocks noGrp="1"/>
          </p:cNvSpPr>
          <p:nvPr>
            <p:ph idx="1"/>
          </p:nvPr>
        </p:nvSpPr>
        <p:spPr>
          <a:xfrm>
            <a:off x="371612" y="1258233"/>
            <a:ext cx="6394948" cy="2615609"/>
          </a:xfrm>
        </p:spPr>
        <p:txBody>
          <a:bodyPr>
            <a:normAutofit lnSpcReduction="10000"/>
          </a:bodyPr>
          <a:lstStyle/>
          <a:p>
            <a:pPr marL="342900" indent="-342900">
              <a:buAutoNum type="arabicParenR"/>
            </a:pPr>
            <a:r>
              <a:rPr lang="en-US" sz="1400" dirty="0" smtClean="0"/>
              <a:t>Candidates undergo screening process by taking part in the PHQ-9 online survey</a:t>
            </a:r>
          </a:p>
          <a:p>
            <a:pPr marL="342900" indent="-342900">
              <a:buAutoNum type="arabicParenR"/>
            </a:pPr>
            <a:r>
              <a:rPr lang="en-US" sz="1400" dirty="0" smtClean="0"/>
              <a:t>The Rules Engine of the KIE Workbench churns out the scores for the candidates</a:t>
            </a:r>
          </a:p>
          <a:p>
            <a:pPr marL="342900" indent="-342900">
              <a:buAutoNum type="arabicParenR"/>
            </a:pPr>
            <a:r>
              <a:rPr lang="en-US" sz="1400" dirty="0" smtClean="0"/>
              <a:t>Based on the scores, the candidates are grouped into the different severity levels</a:t>
            </a:r>
          </a:p>
          <a:p>
            <a:pPr marL="342900" indent="-342900">
              <a:buAutoNum type="arabicParenR"/>
            </a:pPr>
            <a:r>
              <a:rPr lang="en-US" sz="1400" dirty="0" smtClean="0"/>
              <a:t>The list of patients and the respective scores and preferences are sent in batches to the Patient Matching System</a:t>
            </a:r>
          </a:p>
          <a:p>
            <a:pPr marL="342900" indent="-342900">
              <a:buAutoNum type="arabicParenR"/>
            </a:pPr>
            <a:r>
              <a:rPr lang="en-US" sz="1400" dirty="0" smtClean="0"/>
              <a:t>An administrator can then activate a match</a:t>
            </a:r>
          </a:p>
          <a:p>
            <a:pPr marL="342900" indent="-342900">
              <a:buFont typeface="Arial" panose="020B0604020202020204" pitchFamily="34" charset="0"/>
              <a:buAutoNum type="arabicParenR"/>
            </a:pPr>
            <a:r>
              <a:rPr lang="en-US" sz="1400" dirty="0" smtClean="0"/>
              <a:t>The </a:t>
            </a:r>
            <a:r>
              <a:rPr lang="en-US" sz="1400" dirty="0"/>
              <a:t>Patient Matching System </a:t>
            </a:r>
            <a:r>
              <a:rPr lang="en-US" sz="1400" dirty="0" smtClean="0"/>
              <a:t>engine will start to leverage the </a:t>
            </a:r>
            <a:r>
              <a:rPr lang="en-US" sz="1400" dirty="0" err="1" smtClean="0"/>
              <a:t>OptaPlanner</a:t>
            </a:r>
            <a:r>
              <a:rPr lang="en-US" sz="1400" dirty="0" smtClean="0"/>
              <a:t> system</a:t>
            </a:r>
          </a:p>
          <a:p>
            <a:pPr marL="342900" indent="-342900">
              <a:buFont typeface="Arial" panose="020B0604020202020204" pitchFamily="34" charset="0"/>
              <a:buAutoNum type="arabicParenR"/>
            </a:pPr>
            <a:r>
              <a:rPr lang="en-US" sz="1400" dirty="0" smtClean="0"/>
              <a:t>The patients are matched </a:t>
            </a:r>
            <a:r>
              <a:rPr lang="en-US" sz="1400" dirty="0"/>
              <a:t>to the practitioners based on the hard and soft constraints</a:t>
            </a:r>
          </a:p>
          <a:p>
            <a:pPr marL="342900" indent="-342900">
              <a:buFont typeface="Arial" panose="020B0604020202020204" pitchFamily="34" charset="0"/>
              <a:buAutoNum type="arabicParenR"/>
            </a:pPr>
            <a:endParaRPr lang="en-US" sz="1400" dirty="0" smtClean="0"/>
          </a:p>
          <a:p>
            <a:pPr marL="342900" indent="-342900">
              <a:buAutoNum type="arabicParenR"/>
            </a:pPr>
            <a:endParaRPr lang="en-US" sz="1400" dirty="0" smtClean="0"/>
          </a:p>
          <a:p>
            <a:pPr marL="342900" indent="-342900">
              <a:buAutoNum type="arabicParenR"/>
            </a:pPr>
            <a:endParaRPr lang="en-US" sz="1400" dirty="0"/>
          </a:p>
          <a:p>
            <a:pPr marL="0" indent="0">
              <a:buNone/>
            </a:pPr>
            <a:endParaRPr lang="en-US" sz="1400" dirty="0"/>
          </a:p>
        </p:txBody>
      </p:sp>
      <p:sp>
        <p:nvSpPr>
          <p:cNvPr id="6" name="TextBox 5"/>
          <p:cNvSpPr txBox="1"/>
          <p:nvPr/>
        </p:nvSpPr>
        <p:spPr>
          <a:xfrm>
            <a:off x="2197099" y="726098"/>
            <a:ext cx="3497617" cy="369332"/>
          </a:xfrm>
          <a:prstGeom prst="rect">
            <a:avLst/>
          </a:prstGeom>
          <a:noFill/>
        </p:spPr>
        <p:txBody>
          <a:bodyPr wrap="square" rtlCol="0">
            <a:spAutoFit/>
          </a:bodyPr>
          <a:lstStyle/>
          <a:p>
            <a:r>
              <a:rPr lang="en-US" dirty="0" smtClean="0">
                <a:solidFill>
                  <a:srgbClr val="FF0000"/>
                </a:solidFill>
              </a:rPr>
              <a:t>Process Flow</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7</a:t>
            </a:fld>
            <a:endParaRPr lang="en-SG"/>
          </a:p>
        </p:txBody>
      </p:sp>
      <p:pic>
        <p:nvPicPr>
          <p:cNvPr id="7" name="Picture 6"/>
          <p:cNvPicPr>
            <a:picLocks noChangeAspect="1"/>
          </p:cNvPicPr>
          <p:nvPr/>
        </p:nvPicPr>
        <p:blipFill>
          <a:blip r:embed="rId2"/>
          <a:stretch>
            <a:fillRect/>
          </a:stretch>
        </p:blipFill>
        <p:spPr>
          <a:xfrm>
            <a:off x="1000644" y="4141703"/>
            <a:ext cx="4855466" cy="5105699"/>
          </a:xfrm>
          <a:prstGeom prst="rect">
            <a:avLst/>
          </a:prstGeom>
        </p:spPr>
      </p:pic>
      <p:sp>
        <p:nvSpPr>
          <p:cNvPr id="74" name="TextBox 73"/>
          <p:cNvSpPr txBox="1"/>
          <p:nvPr/>
        </p:nvSpPr>
        <p:spPr>
          <a:xfrm>
            <a:off x="594249" y="6782017"/>
            <a:ext cx="668683" cy="461665"/>
          </a:xfrm>
          <a:prstGeom prst="rect">
            <a:avLst/>
          </a:prstGeom>
          <a:solidFill>
            <a:schemeClr val="accent5">
              <a:lumMod val="75000"/>
            </a:schemeClr>
          </a:solidFill>
        </p:spPr>
        <p:txBody>
          <a:bodyPr wrap="square" rtlCol="0">
            <a:spAutoFit/>
          </a:bodyPr>
          <a:lstStyle/>
          <a:p>
            <a:r>
              <a:rPr lang="en-US" sz="1200" dirty="0" smtClean="0">
                <a:solidFill>
                  <a:schemeClr val="bg1"/>
                </a:solidFill>
              </a:rPr>
              <a:t>MR Project</a:t>
            </a:r>
            <a:endParaRPr lang="en-US" sz="1200" dirty="0">
              <a:solidFill>
                <a:schemeClr val="bg1"/>
              </a:solidFill>
            </a:endParaRPr>
          </a:p>
        </p:txBody>
      </p:sp>
      <p:sp>
        <p:nvSpPr>
          <p:cNvPr id="75" name="TextBox 74"/>
          <p:cNvSpPr txBox="1"/>
          <p:nvPr/>
        </p:nvSpPr>
        <p:spPr>
          <a:xfrm>
            <a:off x="3611565" y="6948993"/>
            <a:ext cx="668683" cy="461665"/>
          </a:xfrm>
          <a:prstGeom prst="rect">
            <a:avLst/>
          </a:prstGeom>
          <a:solidFill>
            <a:schemeClr val="accent5">
              <a:lumMod val="75000"/>
            </a:schemeClr>
          </a:solidFill>
        </p:spPr>
        <p:txBody>
          <a:bodyPr wrap="square" rtlCol="0">
            <a:spAutoFit/>
          </a:bodyPr>
          <a:lstStyle/>
          <a:p>
            <a:r>
              <a:rPr lang="en-US" sz="1200" dirty="0" smtClean="0">
                <a:solidFill>
                  <a:schemeClr val="bg1"/>
                </a:solidFill>
              </a:rPr>
              <a:t>RS Project</a:t>
            </a:r>
            <a:endParaRPr lang="en-US" sz="1200" dirty="0">
              <a:solidFill>
                <a:schemeClr val="bg1"/>
              </a:solidFill>
            </a:endParaRPr>
          </a:p>
        </p:txBody>
      </p:sp>
    </p:spTree>
    <p:extLst>
      <p:ext uri="{BB962C8B-B14F-4D97-AF65-F5344CB8AC3E}">
        <p14:creationId xmlns:p14="http://schemas.microsoft.com/office/powerpoint/2010/main" val="677447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E4D-0674-49A1-9E3D-3CC6B87FB671}"/>
              </a:ext>
            </a:extLst>
          </p:cNvPr>
          <p:cNvSpPr>
            <a:spLocks noGrp="1"/>
          </p:cNvSpPr>
          <p:nvPr>
            <p:ph idx="1"/>
          </p:nvPr>
        </p:nvSpPr>
        <p:spPr>
          <a:xfrm>
            <a:off x="399364" y="3033959"/>
            <a:ext cx="6087178" cy="4626915"/>
          </a:xfrm>
        </p:spPr>
        <p:txBody>
          <a:bodyPr>
            <a:noAutofit/>
          </a:bodyPr>
          <a:lstStyle/>
          <a:p>
            <a:pPr marL="0" indent="0">
              <a:buNone/>
            </a:pPr>
            <a:r>
              <a:rPr lang="en-US" sz="1200" b="1" dirty="0" smtClean="0">
                <a:solidFill>
                  <a:srgbClr val="00B0F0"/>
                </a:solidFill>
              </a:rPr>
              <a:t>Which </a:t>
            </a:r>
            <a:r>
              <a:rPr lang="en-US" sz="1200" b="1" dirty="0">
                <a:solidFill>
                  <a:srgbClr val="00B0F0"/>
                </a:solidFill>
              </a:rPr>
              <a:t>optimization algorithms should I use?</a:t>
            </a:r>
          </a:p>
          <a:p>
            <a:pPr marL="0" indent="0">
              <a:buNone/>
            </a:pPr>
            <a:r>
              <a:rPr lang="en-US" sz="1200" dirty="0">
                <a:solidFill>
                  <a:srgbClr val="00B0F0"/>
                </a:solidFill>
              </a:rPr>
              <a:t>The </a:t>
            </a:r>
            <a:r>
              <a:rPr lang="en-US" sz="1200" i="1" dirty="0">
                <a:solidFill>
                  <a:srgbClr val="00B0F0"/>
                </a:solidFill>
              </a:rPr>
              <a:t>best</a:t>
            </a:r>
            <a:r>
              <a:rPr lang="en-US" sz="1200" dirty="0">
                <a:solidFill>
                  <a:srgbClr val="00B0F0"/>
                </a:solidFill>
              </a:rPr>
              <a:t> optimization algorithms configuration for your use case depends heavily on your use case. Nevertheless, this vanilla recipe will get you into the game with a pretty good configuration, probably much better than what you're used to.</a:t>
            </a:r>
          </a:p>
          <a:p>
            <a:pPr marL="0" indent="0">
              <a:buNone/>
            </a:pPr>
            <a:r>
              <a:rPr lang="en-US" sz="1200" dirty="0">
                <a:solidFill>
                  <a:srgbClr val="00B0F0"/>
                </a:solidFill>
              </a:rPr>
              <a:t>Start with a quick configuration that involves little or no configuration and optimization code:</a:t>
            </a:r>
          </a:p>
          <a:p>
            <a:pPr marL="342900" lvl="1" indent="0">
              <a:buNone/>
            </a:pPr>
            <a:r>
              <a:rPr lang="en-US" sz="1200" dirty="0">
                <a:solidFill>
                  <a:srgbClr val="00B0F0"/>
                </a:solidFill>
                <a:hlinkClick r:id="rId2" tooltip="8.2. First Fit"/>
              </a:rPr>
              <a:t>First Fit</a:t>
            </a:r>
            <a:endParaRPr lang="en-US" sz="1200" dirty="0">
              <a:solidFill>
                <a:srgbClr val="00B0F0"/>
              </a:solidFill>
            </a:endParaRPr>
          </a:p>
          <a:p>
            <a:pPr marL="0" indent="0">
              <a:buNone/>
            </a:pPr>
            <a:r>
              <a:rPr lang="en-US" sz="1200" dirty="0">
                <a:solidFill>
                  <a:srgbClr val="00B0F0"/>
                </a:solidFill>
              </a:rPr>
              <a:t>Next, implement </a:t>
            </a:r>
            <a:r>
              <a:rPr lang="en-US" sz="1200" dirty="0">
                <a:solidFill>
                  <a:srgbClr val="00B0F0"/>
                </a:solidFill>
                <a:hlinkClick r:id="rId3" tooltip="4.3.3.2. Planning entity difficulty"/>
              </a:rPr>
              <a:t>planning entity difficulty</a:t>
            </a:r>
            <a:r>
              <a:rPr lang="en-US" sz="1200" dirty="0">
                <a:solidFill>
                  <a:srgbClr val="00B0F0"/>
                </a:solidFill>
              </a:rPr>
              <a:t> comparison and turn it into:</a:t>
            </a:r>
          </a:p>
          <a:p>
            <a:pPr marL="342900" lvl="1" indent="0">
              <a:buNone/>
            </a:pPr>
            <a:r>
              <a:rPr lang="en-US" sz="1200" dirty="0">
                <a:solidFill>
                  <a:srgbClr val="00B0F0"/>
                </a:solidFill>
                <a:hlinkClick r:id="rId4" tooltip="8.3. First Fit Decreasing"/>
              </a:rPr>
              <a:t>First Fit Decreasing</a:t>
            </a:r>
            <a:endParaRPr lang="en-US" sz="1200" dirty="0">
              <a:solidFill>
                <a:srgbClr val="00B0F0"/>
              </a:solidFill>
            </a:endParaRPr>
          </a:p>
          <a:p>
            <a:pPr marL="0" indent="0">
              <a:buNone/>
            </a:pPr>
            <a:r>
              <a:rPr lang="en-US" sz="1200" dirty="0">
                <a:solidFill>
                  <a:srgbClr val="00B0F0"/>
                </a:solidFill>
              </a:rPr>
              <a:t>Next, add Late Acceptance behind it:</a:t>
            </a:r>
          </a:p>
          <a:p>
            <a:pPr marL="571500" lvl="1" indent="-228600">
              <a:buFont typeface="+mj-lt"/>
              <a:buAutoNum type="arabicPeriod"/>
            </a:pPr>
            <a:r>
              <a:rPr lang="en-US" sz="1200" dirty="0">
                <a:solidFill>
                  <a:srgbClr val="00B0F0"/>
                </a:solidFill>
              </a:rPr>
              <a:t>First Fit Decreasing</a:t>
            </a:r>
          </a:p>
          <a:p>
            <a:pPr marL="571500" lvl="1" indent="-228600">
              <a:buFont typeface="+mj-lt"/>
              <a:buAutoNum type="arabicPeriod"/>
            </a:pPr>
            <a:r>
              <a:rPr lang="en-US" sz="1200" dirty="0">
                <a:solidFill>
                  <a:srgbClr val="00B0F0"/>
                </a:solidFill>
                <a:hlinkClick r:id="rId5" tooltip="9.6. Late Acceptance"/>
              </a:rPr>
              <a:t>Late Acceptance</a:t>
            </a:r>
            <a:r>
              <a:rPr lang="en-US" sz="1200" dirty="0">
                <a:solidFill>
                  <a:srgbClr val="00B0F0"/>
                </a:solidFill>
              </a:rPr>
              <a:t>. A late acceptance size of 400 usually works well.</a:t>
            </a:r>
          </a:p>
          <a:p>
            <a:pPr marL="0" indent="0">
              <a:buNone/>
            </a:pPr>
            <a:r>
              <a:rPr lang="en-US" sz="1200" dirty="0">
                <a:solidFill>
                  <a:srgbClr val="00B0F0"/>
                </a:solidFill>
              </a:rPr>
              <a:t>At this point </a:t>
            </a:r>
            <a:r>
              <a:rPr lang="en-US" sz="1200" i="1" dirty="0">
                <a:solidFill>
                  <a:srgbClr val="00B0F0"/>
                </a:solidFill>
              </a:rPr>
              <a:t>the free lunch is over</a:t>
            </a:r>
            <a:r>
              <a:rPr lang="en-US" sz="1200" dirty="0">
                <a:solidFill>
                  <a:srgbClr val="00B0F0"/>
                </a:solidFill>
              </a:rPr>
              <a:t>. The return on invested time lowers. The result is probably already more than good enough.</a:t>
            </a:r>
          </a:p>
          <a:p>
            <a:pPr marL="0" indent="0">
              <a:buNone/>
            </a:pPr>
            <a:r>
              <a:rPr lang="en-US" sz="1200" dirty="0">
                <a:solidFill>
                  <a:srgbClr val="00B0F0"/>
                </a:solidFill>
              </a:rPr>
              <a:t>But you can do even better, at a lower return on invested time. Use the </a:t>
            </a:r>
            <a:r>
              <a:rPr lang="en-US" sz="1200" dirty="0" err="1">
                <a:solidFill>
                  <a:srgbClr val="00B0F0"/>
                </a:solidFill>
                <a:hlinkClick r:id="rId6" tooltip="Chapter 13. Benchmarking and tweaking"/>
              </a:rPr>
              <a:t>Benchmarker</a:t>
            </a:r>
            <a:r>
              <a:rPr lang="en-US" sz="1200" dirty="0">
                <a:solidFill>
                  <a:srgbClr val="00B0F0"/>
                </a:solidFill>
              </a:rPr>
              <a:t> and try a couple of different </a:t>
            </a:r>
            <a:r>
              <a:rPr lang="en-US" sz="1200" dirty="0" err="1">
                <a:solidFill>
                  <a:srgbClr val="00B0F0"/>
                </a:solidFill>
              </a:rPr>
              <a:t>Tabu</a:t>
            </a:r>
            <a:r>
              <a:rPr lang="en-US" sz="1200" dirty="0">
                <a:solidFill>
                  <a:srgbClr val="00B0F0"/>
                </a:solidFill>
              </a:rPr>
              <a:t> Search, Simulated Annealing and Late Acceptance configurations, for example:</a:t>
            </a:r>
          </a:p>
          <a:p>
            <a:pPr lvl="1"/>
            <a:r>
              <a:rPr lang="en-US" sz="1200" dirty="0">
                <a:solidFill>
                  <a:srgbClr val="00B0F0"/>
                </a:solidFill>
              </a:rPr>
              <a:t>First Fit Decreasing</a:t>
            </a:r>
          </a:p>
          <a:p>
            <a:pPr lvl="1"/>
            <a:r>
              <a:rPr lang="en-US" sz="1200" dirty="0" err="1">
                <a:solidFill>
                  <a:srgbClr val="00B0F0"/>
                </a:solidFill>
                <a:hlinkClick r:id="rId7" tooltip="9.4. Tabu Search"/>
              </a:rPr>
              <a:t>Tabu</a:t>
            </a:r>
            <a:r>
              <a:rPr lang="en-US" sz="1200" dirty="0">
                <a:solidFill>
                  <a:srgbClr val="00B0F0"/>
                </a:solidFill>
                <a:hlinkClick r:id="rId7" tooltip="9.4. Tabu Search"/>
              </a:rPr>
              <a:t> Search</a:t>
            </a:r>
            <a:r>
              <a:rPr lang="en-US" sz="1200" dirty="0">
                <a:solidFill>
                  <a:srgbClr val="00B0F0"/>
                </a:solidFill>
              </a:rPr>
              <a:t>. An entity </a:t>
            </a:r>
            <a:r>
              <a:rPr lang="en-US" sz="1200" dirty="0" err="1">
                <a:solidFill>
                  <a:srgbClr val="00B0F0"/>
                </a:solidFill>
              </a:rPr>
              <a:t>tabu</a:t>
            </a:r>
            <a:r>
              <a:rPr lang="en-US" sz="1200" dirty="0">
                <a:solidFill>
                  <a:srgbClr val="00B0F0"/>
                </a:solidFill>
              </a:rPr>
              <a:t> size of 7 usually works well.</a:t>
            </a:r>
          </a:p>
          <a:p>
            <a:pPr lvl="1"/>
            <a:r>
              <a:rPr lang="en-US" sz="1200" dirty="0">
                <a:solidFill>
                  <a:srgbClr val="00B0F0"/>
                </a:solidFill>
              </a:rPr>
              <a:t>Use the </a:t>
            </a:r>
            <a:r>
              <a:rPr lang="en-US" sz="1200" dirty="0" err="1">
                <a:solidFill>
                  <a:srgbClr val="00B0F0"/>
                </a:solidFill>
                <a:hlinkClick r:id="rId6" tooltip="Chapter 13. Benchmarking and tweaking"/>
              </a:rPr>
              <a:t>Benchmarker</a:t>
            </a:r>
            <a:r>
              <a:rPr lang="en-US" sz="1200" dirty="0">
                <a:solidFill>
                  <a:srgbClr val="00B0F0"/>
                </a:solidFill>
              </a:rPr>
              <a:t> to improve the values for those size parameters.</a:t>
            </a:r>
          </a:p>
          <a:p>
            <a:pPr lvl="1"/>
            <a:r>
              <a:rPr lang="en-US" sz="1200" dirty="0">
                <a:solidFill>
                  <a:srgbClr val="00B0F0"/>
                </a:solidFill>
              </a:rPr>
              <a:t>If it's worth your time, continue experimenting further. For example, you can even combine multiple algorithms together:</a:t>
            </a:r>
          </a:p>
          <a:p>
            <a:pPr lvl="1"/>
            <a:r>
              <a:rPr lang="en-US" sz="1200" dirty="0">
                <a:solidFill>
                  <a:srgbClr val="00B0F0"/>
                </a:solidFill>
              </a:rPr>
              <a:t>First Fit Decreasing</a:t>
            </a:r>
          </a:p>
          <a:p>
            <a:pPr lvl="1"/>
            <a:r>
              <a:rPr lang="en-US" sz="1200" dirty="0">
                <a:solidFill>
                  <a:srgbClr val="00B0F0"/>
                </a:solidFill>
              </a:rPr>
              <a:t>Late Acceptance (relatively long time)</a:t>
            </a:r>
          </a:p>
          <a:p>
            <a:pPr lvl="1"/>
            <a:r>
              <a:rPr lang="en-US" sz="1200" dirty="0" err="1">
                <a:solidFill>
                  <a:srgbClr val="00B0F0"/>
                </a:solidFill>
              </a:rPr>
              <a:t>Tabu</a:t>
            </a:r>
            <a:r>
              <a:rPr lang="en-US" sz="1200" dirty="0">
                <a:solidFill>
                  <a:srgbClr val="00B0F0"/>
                </a:solidFill>
              </a:rPr>
              <a:t> Search (relatively short time)</a:t>
            </a:r>
          </a:p>
          <a:p>
            <a:pPr marL="0" indent="0">
              <a:buNone/>
            </a:pPr>
            <a:endParaRPr lang="en-US" sz="1200" dirty="0" smtClean="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SG" sz="1200" dirty="0"/>
          </a:p>
        </p:txBody>
      </p:sp>
      <p:sp>
        <p:nvSpPr>
          <p:cNvPr id="13" name="TextBox 12"/>
          <p:cNvSpPr txBox="1"/>
          <p:nvPr/>
        </p:nvSpPr>
        <p:spPr>
          <a:xfrm>
            <a:off x="199795" y="337508"/>
            <a:ext cx="6186163"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546A">
                    <a:lumMod val="60000"/>
                    <a:lumOff val="40000"/>
                  </a:srgbClr>
                </a:solidFill>
                <a:effectLst/>
                <a:uLnTx/>
                <a:uFillTx/>
                <a:latin typeface="Calibri" panose="020F0502020204030204"/>
                <a:ea typeface="+mn-ea"/>
                <a:cs typeface="+mn-cs"/>
              </a:rPr>
              <a:t>Project Solution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EBF05A-3D21-489F-92E5-C2CA7463D2E0}" type="slidenum">
              <a:rPr kumimoji="0" lang="en-SG"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SG"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399364" y="2532358"/>
            <a:ext cx="6071616" cy="246221"/>
          </a:xfrm>
          <a:prstGeom prst="rect">
            <a:avLst/>
          </a:prstGeom>
        </p:spPr>
        <p:txBody>
          <a:bodyPr wrap="square">
            <a:spAutoFit/>
          </a:bodyPr>
          <a:lstStyle/>
          <a:p>
            <a:pPr lvl="0"/>
            <a:r>
              <a:rPr lang="en-US" sz="1000" b="1" dirty="0">
                <a:solidFill>
                  <a:srgbClr val="FF0000"/>
                </a:solidFill>
              </a:rPr>
              <a:t>Reference: </a:t>
            </a:r>
            <a:r>
              <a:rPr lang="en-US" sz="1000" b="1" dirty="0">
                <a:solidFill>
                  <a:srgbClr val="FF0000"/>
                </a:solidFill>
                <a:hlinkClick r:id="rId8"/>
              </a:rPr>
              <a:t>https://</a:t>
            </a:r>
            <a:r>
              <a:rPr lang="en-US" sz="1000" b="1" dirty="0" smtClean="0">
                <a:solidFill>
                  <a:srgbClr val="FF0000"/>
                </a:solidFill>
                <a:hlinkClick r:id="rId8"/>
              </a:rPr>
              <a:t>docs.optaplanner.org/6.1.0.Beta4/optaplanner-docs/html/optimizationAlgorithms.html</a:t>
            </a:r>
            <a:r>
              <a:rPr lang="en-US" sz="1000" b="1" dirty="0" smtClean="0">
                <a:solidFill>
                  <a:srgbClr val="FF0000"/>
                </a:solidFill>
              </a:rPr>
              <a:t>  </a:t>
            </a:r>
            <a:endParaRPr kumimoji="0" lang="en-US" sz="1000" b="1" i="0" u="none" strike="noStrike" kern="1200" cap="none" spc="0" normalizeH="0" baseline="0" noProof="0" dirty="0">
              <a:ln>
                <a:noFill/>
              </a:ln>
              <a:solidFill>
                <a:srgbClr val="FF0000"/>
              </a:solidFill>
              <a:effectLst/>
              <a:uLnTx/>
              <a:uFillTx/>
              <a:latin typeface="Calibri" panose="020F0502020204030204"/>
            </a:endParaRPr>
          </a:p>
        </p:txBody>
      </p:sp>
      <p:sp>
        <p:nvSpPr>
          <p:cNvPr id="2" name="Rectangle 1"/>
          <p:cNvSpPr/>
          <p:nvPr/>
        </p:nvSpPr>
        <p:spPr>
          <a:xfrm>
            <a:off x="399364" y="1177663"/>
            <a:ext cx="6209021" cy="1015663"/>
          </a:xfrm>
          <a:prstGeom prst="rect">
            <a:avLst/>
          </a:prstGeom>
        </p:spPr>
        <p:txBody>
          <a:bodyPr wrap="square">
            <a:spAutoFit/>
          </a:bodyPr>
          <a:lstStyle/>
          <a:p>
            <a:r>
              <a:rPr lang="en-MY" sz="1200" dirty="0" smtClean="0"/>
              <a:t>In trying to establish the most optimal search method, we took reference from the following guideline found in the </a:t>
            </a:r>
            <a:r>
              <a:rPr lang="en-MY" sz="1200" dirty="0" err="1" smtClean="0"/>
              <a:t>Optaplanner</a:t>
            </a:r>
            <a:r>
              <a:rPr lang="en-MY" sz="1200" dirty="0" smtClean="0"/>
              <a:t> documentation (extract below).</a:t>
            </a:r>
          </a:p>
          <a:p>
            <a:endParaRPr lang="en-MY" sz="1200" dirty="0"/>
          </a:p>
          <a:p>
            <a:r>
              <a:rPr lang="en-MY" sz="1200" dirty="0" smtClean="0"/>
              <a:t>Following this guideline, we adopted the First Fit Decreasing Search Method at the start and then tuned further for search improvements. Details are laid out in the subsequent slides.</a:t>
            </a:r>
            <a:endParaRPr lang="en-MY" sz="1200" dirty="0"/>
          </a:p>
        </p:txBody>
      </p:sp>
      <p:sp>
        <p:nvSpPr>
          <p:cNvPr id="8" name="Rectangle 7"/>
          <p:cNvSpPr/>
          <p:nvPr/>
        </p:nvSpPr>
        <p:spPr>
          <a:xfrm>
            <a:off x="1504493" y="737617"/>
            <a:ext cx="3338970"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latin typeface="Calibri" panose="020F0502020204030204"/>
              </a:rPr>
              <a:t>Design Strategy</a:t>
            </a:r>
            <a:endParaRPr kumimoji="0" lang="en-US" sz="16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657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E4D-0674-49A1-9E3D-3CC6B87FB671}"/>
              </a:ext>
            </a:extLst>
          </p:cNvPr>
          <p:cNvSpPr>
            <a:spLocks noGrp="1"/>
          </p:cNvSpPr>
          <p:nvPr>
            <p:ph idx="1"/>
          </p:nvPr>
        </p:nvSpPr>
        <p:spPr>
          <a:xfrm>
            <a:off x="365515" y="1517335"/>
            <a:ext cx="5971192" cy="1223526"/>
          </a:xfrm>
        </p:spPr>
        <p:txBody>
          <a:bodyPr>
            <a:noAutofit/>
          </a:bodyPr>
          <a:lstStyle/>
          <a:p>
            <a:pPr marL="0" indent="0">
              <a:buNone/>
            </a:pPr>
            <a:r>
              <a:rPr lang="en-US" sz="1200" dirty="0" smtClean="0"/>
              <a:t>The following figure shows the Class Diagram for the application. This class diagram shows that, using </a:t>
            </a:r>
            <a:r>
              <a:rPr lang="en-US" sz="1200" dirty="0" err="1" smtClean="0"/>
              <a:t>OptaPlanner</a:t>
            </a:r>
            <a:r>
              <a:rPr lang="en-US" sz="1200" dirty="0" smtClean="0"/>
              <a:t>, we are trying to match a group of patients to a group of practitioners based on Period and Practitioner. </a:t>
            </a:r>
          </a:p>
          <a:p>
            <a:pPr marL="0" indent="0">
              <a:buNone/>
            </a:pPr>
            <a:r>
              <a:rPr lang="en-US" sz="1200" dirty="0" smtClean="0"/>
              <a:t>Following is the journey that we adopted.</a:t>
            </a:r>
            <a:endParaRPr lang="en-US" sz="1200" dirty="0"/>
          </a:p>
          <a:p>
            <a:pPr marL="228600" indent="-228600">
              <a:buAutoNum type="arabicParenR"/>
            </a:pPr>
            <a:r>
              <a:rPr lang="en-US" sz="1200" dirty="0" smtClean="0"/>
              <a:t>We started on the KIE Workbench to prototype the application and then migrated to </a:t>
            </a:r>
            <a:r>
              <a:rPr lang="en-US" sz="1200" dirty="0"/>
              <a:t>Eclipse and </a:t>
            </a:r>
            <a:r>
              <a:rPr lang="en-US" sz="1200" dirty="0" smtClean="0"/>
              <a:t>incorporated Java </a:t>
            </a:r>
            <a:r>
              <a:rPr lang="en-US" sz="1200" dirty="0"/>
              <a:t>Maven libraries</a:t>
            </a:r>
          </a:p>
          <a:p>
            <a:pPr lvl="1"/>
            <a:r>
              <a:rPr lang="en-MY" sz="1200" dirty="0" smtClean="0"/>
              <a:t>A note that on the </a:t>
            </a:r>
            <a:r>
              <a:rPr lang="en-MY" sz="1200" dirty="0"/>
              <a:t>KIE environment, </a:t>
            </a:r>
            <a:r>
              <a:rPr lang="en-MY" sz="1200" dirty="0" smtClean="0"/>
              <a:t>we realized that the </a:t>
            </a:r>
            <a:r>
              <a:rPr lang="en-MY" sz="1200" dirty="0"/>
              <a:t>memory process is intensive and the </a:t>
            </a:r>
            <a:r>
              <a:rPr lang="en-MY" sz="1200" dirty="0" err="1"/>
              <a:t>OptaPlanner</a:t>
            </a:r>
            <a:r>
              <a:rPr lang="en-MY" sz="1200" dirty="0"/>
              <a:t> is limited to </a:t>
            </a:r>
            <a:r>
              <a:rPr lang="en-MY" sz="1200" dirty="0" smtClean="0"/>
              <a:t>few </a:t>
            </a:r>
            <a:r>
              <a:rPr lang="en-MY" sz="1200" dirty="0"/>
              <a:t>functions </a:t>
            </a:r>
            <a:r>
              <a:rPr lang="en-MY" sz="1200" dirty="0" smtClean="0"/>
              <a:t>(</a:t>
            </a:r>
            <a:r>
              <a:rPr lang="en-MY" sz="1200" dirty="0" err="1" smtClean="0"/>
              <a:t>eg</a:t>
            </a:r>
            <a:r>
              <a:rPr lang="en-MY" sz="1200" dirty="0" smtClean="0"/>
              <a:t> cannot </a:t>
            </a:r>
            <a:r>
              <a:rPr lang="en-MY" sz="1200" dirty="0"/>
              <a:t>tune the late acceptance </a:t>
            </a:r>
            <a:r>
              <a:rPr lang="en-MY" sz="1200" dirty="0" smtClean="0"/>
              <a:t>properties)</a:t>
            </a:r>
            <a:endParaRPr lang="en-MY" sz="1200" dirty="0"/>
          </a:p>
          <a:p>
            <a:pPr lvl="1"/>
            <a:r>
              <a:rPr lang="en-MY" sz="1200" dirty="0" smtClean="0"/>
              <a:t>Also, </a:t>
            </a:r>
            <a:r>
              <a:rPr lang="en-MY" sz="1200" dirty="0"/>
              <a:t>using Java Maven libraries </a:t>
            </a:r>
            <a:r>
              <a:rPr lang="en-MY" sz="1200" dirty="0" smtClean="0"/>
              <a:t>brought about some enhancement to </a:t>
            </a:r>
            <a:r>
              <a:rPr lang="en-MY" sz="1200" dirty="0"/>
              <a:t>the model</a:t>
            </a:r>
          </a:p>
          <a:p>
            <a:pPr marL="228600" indent="-228600">
              <a:buAutoNum type="arabicParenR"/>
            </a:pPr>
            <a:r>
              <a:rPr lang="en-US" sz="1200" dirty="0" smtClean="0"/>
              <a:t>We evolved the Data Objects as we moved along, </a:t>
            </a:r>
            <a:r>
              <a:rPr lang="en-US" sz="1200" dirty="0"/>
              <a:t>resulting in the following Class Diagram</a:t>
            </a:r>
          </a:p>
          <a:p>
            <a:pPr marL="0" indent="0">
              <a:buNone/>
            </a:pPr>
            <a:endParaRPr lang="en-US" sz="1200" dirty="0" smtClean="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SG" sz="1200" dirty="0"/>
          </a:p>
        </p:txBody>
      </p:sp>
      <p:sp>
        <p:nvSpPr>
          <p:cNvPr id="13" name="TextBox 12"/>
          <p:cNvSpPr txBox="1"/>
          <p:nvPr/>
        </p:nvSpPr>
        <p:spPr>
          <a:xfrm>
            <a:off x="199795" y="337508"/>
            <a:ext cx="6186163"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546A">
                    <a:lumMod val="60000"/>
                    <a:lumOff val="40000"/>
                  </a:srgbClr>
                </a:solidFill>
                <a:effectLst/>
                <a:uLnTx/>
                <a:uFillTx/>
                <a:latin typeface="Calibri" panose="020F0502020204030204"/>
                <a:ea typeface="+mn-ea"/>
                <a:cs typeface="+mn-cs"/>
              </a:rPr>
              <a:t>Project Solution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EBF05A-3D21-489F-92E5-C2CA7463D2E0}" type="slidenum">
              <a:rPr kumimoji="0" lang="en-SG"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SG"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1504493" y="737617"/>
            <a:ext cx="3338970"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smtClean="0">
                <a:ln>
                  <a:noFill/>
                </a:ln>
                <a:solidFill>
                  <a:srgbClr val="FF0000"/>
                </a:solidFill>
                <a:effectLst/>
                <a:uLnTx/>
                <a:uFillTx/>
                <a:latin typeface="Calibri" panose="020F0502020204030204"/>
                <a:ea typeface="+mn-ea"/>
                <a:cs typeface="+mn-cs"/>
              </a:rPr>
              <a:t>Design – Class Diagram</a:t>
            </a:r>
            <a:endParaRPr kumimoji="0" lang="en-US" sz="16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7" name="Picture 6"/>
          <p:cNvPicPr>
            <a:picLocks noChangeAspect="1"/>
          </p:cNvPicPr>
          <p:nvPr/>
        </p:nvPicPr>
        <p:blipFill>
          <a:blip r:embed="rId2"/>
          <a:stretch>
            <a:fillRect/>
          </a:stretch>
        </p:blipFill>
        <p:spPr>
          <a:xfrm>
            <a:off x="644492" y="4646649"/>
            <a:ext cx="5895121" cy="4263435"/>
          </a:xfrm>
          <a:prstGeom prst="rect">
            <a:avLst/>
          </a:prstGeom>
        </p:spPr>
      </p:pic>
    </p:spTree>
    <p:extLst>
      <p:ext uri="{BB962C8B-B14F-4D97-AF65-F5344CB8AC3E}">
        <p14:creationId xmlns:p14="http://schemas.microsoft.com/office/powerpoint/2010/main" val="2167791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14798</TotalTime>
  <Words>2687</Words>
  <Application>Microsoft Office PowerPoint</Application>
  <PresentationFormat>A4 Paper (210x297 mm)</PresentationFormat>
  <Paragraphs>243</Paragraphs>
  <Slides>30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Agency FB</vt:lpstr>
      <vt:lpstr>Arial</vt:lpstr>
      <vt:lpstr>Calibri</vt:lpstr>
      <vt:lpstr>Calibri Light</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Han</dc:creator>
  <cp:lastModifiedBy>FRHAN</cp:lastModifiedBy>
  <cp:revision>235</cp:revision>
  <dcterms:created xsi:type="dcterms:W3CDTF">2019-02-23T06:52:42Z</dcterms:created>
  <dcterms:modified xsi:type="dcterms:W3CDTF">2019-04-20T12:08:52Z</dcterms:modified>
</cp:coreProperties>
</file>