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3"/>
  </p:notesMasterIdLst>
  <p:sldIdLst>
    <p:sldId id="285" r:id="rId3"/>
    <p:sldId id="259" r:id="rId4"/>
    <p:sldId id="287" r:id="rId5"/>
    <p:sldId id="286" r:id="rId6"/>
    <p:sldId id="263" r:id="rId7"/>
    <p:sldId id="269" r:id="rId8"/>
    <p:sldId id="267" r:id="rId9"/>
    <p:sldId id="260" r:id="rId10"/>
    <p:sldId id="266" r:id="rId11"/>
    <p:sldId id="288" r:id="rId12"/>
    <p:sldId id="283" r:id="rId13"/>
    <p:sldId id="284" r:id="rId14"/>
    <p:sldId id="262" r:id="rId15"/>
    <p:sldId id="277" r:id="rId16"/>
    <p:sldId id="278" r:id="rId17"/>
    <p:sldId id="280" r:id="rId18"/>
    <p:sldId id="282" r:id="rId19"/>
    <p:sldId id="289" r:id="rId20"/>
    <p:sldId id="290" r:id="rId21"/>
    <p:sldId id="294" r:id="rId2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581"/>
    <a:srgbClr val="83F868"/>
    <a:srgbClr val="C303C3"/>
    <a:srgbClr val="2D72B1"/>
    <a:srgbClr val="73A9DB"/>
    <a:srgbClr val="1F4F7B"/>
    <a:srgbClr val="94BEE4"/>
    <a:srgbClr val="1D1A9E"/>
    <a:srgbClr val="003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94335" autoAdjust="0"/>
  </p:normalViewPr>
  <p:slideViewPr>
    <p:cSldViewPr snapToGrid="0">
      <p:cViewPr>
        <p:scale>
          <a:sx n="76" d="100"/>
          <a:sy n="76" d="100"/>
        </p:scale>
        <p:origin x="8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1311A-6BC5-47A8-8451-34932F1F09EC}" type="datetimeFigureOut">
              <a:rPr lang="en-US" smtClean="0"/>
              <a:t>4/7/2019</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A66C6-A9D5-4DE4-84AE-ADB7EC6FE697}" type="slidenum">
              <a:rPr lang="en-US" smtClean="0"/>
              <a:t>‹#›</a:t>
            </a:fld>
            <a:endParaRPr lang="en-US"/>
          </a:p>
        </p:txBody>
      </p:sp>
    </p:spTree>
    <p:extLst>
      <p:ext uri="{BB962C8B-B14F-4D97-AF65-F5344CB8AC3E}">
        <p14:creationId xmlns:p14="http://schemas.microsoft.com/office/powerpoint/2010/main" val="2128470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r>
              <a:rPr lang="en-US" dirty="0"/>
              <a:t>One in four young Singaporeans show signs of depression. IMH treated 600 youths between 20 to 29-years-old last year alone.</a:t>
            </a:r>
          </a:p>
          <a:p>
            <a:r>
              <a:rPr lang="en-US" dirty="0"/>
              <a:t>And one out of four people admitted to suffering from multiple symptoms of depression in a recent survey of youths aged 18 to 25. The study was conducted by students from Wee Kim Wee School of Communication and Information in NTU.</a:t>
            </a:r>
          </a:p>
          <a:p>
            <a:r>
              <a:rPr lang="en-US" dirty="0"/>
              <a:t>We know that depression may lead to suicide. But other times, its sufferers become less productive and are more at risk for other diseases.</a:t>
            </a:r>
          </a:p>
          <a:p>
            <a:r>
              <a:rPr lang="en-US" dirty="0"/>
              <a:t>The latest statistics on depression don’t paint a pretty picture of progress but it shows that the condition is more common than we think. Yet the stigma surrounding it walls off the victim who often suffers in silence.</a:t>
            </a:r>
          </a:p>
          <a:p>
            <a:r>
              <a:rPr lang="en-US" dirty="0"/>
              <a:t>We need to seek out those who need help, and help them early. However, the challenge is that we do not have enough practitioners to do that.</a:t>
            </a:r>
          </a:p>
          <a:p>
            <a:r>
              <a:rPr lang="en-US" dirty="0"/>
              <a:t>One way to tackle this problem is to adopt a pro-active approach to seek out those who need professional assistance. The objective of this project serves to do just that with the help of Artificial Intelligence. With AI, we could apply some techniques like Certainty Factor, Decision Tree, and Inference Diagram to automate the screening of candidates. The screening is done at three levels:</a:t>
            </a:r>
          </a:p>
          <a:p>
            <a:pPr marL="514350" indent="-514350">
              <a:buAutoNum type="arabicParenR"/>
            </a:pPr>
            <a:r>
              <a:rPr lang="en-US" dirty="0"/>
              <a:t>Identifying the high risk group – Risk Profiling</a:t>
            </a:r>
          </a:p>
          <a:p>
            <a:pPr marL="514350" indent="-514350">
              <a:buAutoNum type="arabicParenR"/>
            </a:pPr>
            <a:r>
              <a:rPr lang="en-US" dirty="0"/>
              <a:t>Doing a 2-question survey (PHQ2)</a:t>
            </a:r>
          </a:p>
          <a:p>
            <a:pPr marL="514350" indent="-514350">
              <a:buAutoNum type="arabicParenR"/>
            </a:pPr>
            <a:r>
              <a:rPr lang="en-US" dirty="0"/>
              <a:t>Doing a 7-question survey (PHQ9)</a:t>
            </a:r>
          </a:p>
          <a:p>
            <a:r>
              <a:rPr lang="en-US" dirty="0"/>
              <a:t>Level #1 can be applied to any organization, be it a school, a workplace, or even just targeting a segment of people.</a:t>
            </a:r>
          </a:p>
          <a:p>
            <a:r>
              <a:rPr lang="en-US" dirty="0"/>
              <a:t>Once level #1 is done, those identified candidates can proceed to Level #2 and level #3 in a survey setting so that we can ascertain whether the candidate would likely be suffering from depression, and then recommending the next steps.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C4053E-467E-47F0-96FA-3042AD6D06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369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0613" y="1143000"/>
            <a:ext cx="21367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DA66C6-A9D5-4DE4-84AE-ADB7EC6FE697}" type="slidenum">
              <a:rPr lang="en-US" smtClean="0"/>
              <a:t>7</a:t>
            </a:fld>
            <a:endParaRPr lang="en-US"/>
          </a:p>
        </p:txBody>
      </p:sp>
    </p:spTree>
    <p:extLst>
      <p:ext uri="{BB962C8B-B14F-4D97-AF65-F5344CB8AC3E}">
        <p14:creationId xmlns:p14="http://schemas.microsoft.com/office/powerpoint/2010/main" val="376254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A90E82-4155-4BB6-AA63-4855E05D2E1B}" type="datetime1">
              <a:rPr lang="en-SG" smtClean="0"/>
              <a:t>7/4/2019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190427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65BCB-81B7-48F2-BAE2-B3B4793E6CD0}" type="datetime1">
              <a:rPr lang="en-SG" smtClean="0"/>
              <a:t>7/4/2019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63197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9708F-D1D5-4E88-9D05-F8A83188D375}" type="datetime1">
              <a:rPr lang="en-SG" smtClean="0"/>
              <a:t>7/4/2019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3411301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CA807C-E905-4A3C-975C-5AB9686CCD64}" type="datetime1">
              <a:rPr lang="en-SG"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550522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CEFD4-D85B-471D-82D9-F7D8FB1B5B5E}" type="datetime1">
              <a:rPr lang="en-SG"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250794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7E656D-291B-4B55-B5FC-191F8522917E}" type="datetime1">
              <a:rPr lang="en-SG"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755697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FDA94C-4C7C-4B32-A45A-4E00AAD6606B}" type="datetime1">
              <a:rPr lang="en-SG"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174613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5E3880-AE8D-4DB9-A198-DBC7E4451445}" type="datetime1">
              <a:rPr lang="en-SG" smtClean="0"/>
              <a:t>7/4/2019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1874697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CA15A3-1890-4241-962A-010EB8120493}" type="datetime1">
              <a:rPr lang="en-SG" smtClean="0"/>
              <a:t>7/4/2019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4004409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D8EEE-BAF0-4201-811E-DC9F1FFC1FFD}" type="datetime1">
              <a:rPr lang="en-SG" smtClean="0"/>
              <a:t>7/4/2019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418758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9FA0013-F8F8-42D7-8934-D1C8E4075AAC}" type="datetime1">
              <a:rPr lang="en-SG"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95731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EE08FF-6AF4-4CD3-AF46-62F25A2B30CF}" type="datetime1">
              <a:rPr lang="en-SG" smtClean="0"/>
              <a:t>7/4/2019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19302548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CCE0A2C-4A0D-4F3C-B8FD-F4C6555188F6}" type="datetime1">
              <a:rPr lang="en-SG" smtClean="0"/>
              <a:t>7/4/2019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22443938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76704F-BB9C-4C11-8289-3D6D7611D107}" type="datetime1">
              <a:rPr lang="en-SG"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070589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E3C86-0164-460B-AE4C-FE3BBA1844B9}" type="datetime1">
              <a:rPr lang="en-SG" smtClean="0"/>
              <a:t>7/4/2019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7655A-91B5-4622-BED7-90AC0C1F487E}" type="slidenum">
              <a:rPr lang="en-US" smtClean="0"/>
              <a:t>‹#›</a:t>
            </a:fld>
            <a:endParaRPr lang="en-US"/>
          </a:p>
        </p:txBody>
      </p:sp>
    </p:spTree>
    <p:extLst>
      <p:ext uri="{BB962C8B-B14F-4D97-AF65-F5344CB8AC3E}">
        <p14:creationId xmlns:p14="http://schemas.microsoft.com/office/powerpoint/2010/main" val="332980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199BBC-EA71-46FB-8648-860C326CE6F7}" type="datetime1">
              <a:rPr lang="en-SG" smtClean="0"/>
              <a:t>7/4/2019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1030137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F8DD69-717B-4309-8DB8-F1ED01D9ED3A}" type="datetime1">
              <a:rPr lang="en-SG" smtClean="0"/>
              <a:t>7/4/2019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86347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D15775-CFC2-445A-9BFB-88A81722BB8C}" type="datetime1">
              <a:rPr lang="en-SG" smtClean="0"/>
              <a:t>7/4/2019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302302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E64A8D-E42D-46CF-B604-C7BA6FE33FC9}" type="datetime1">
              <a:rPr lang="en-SG" smtClean="0"/>
              <a:t>7/4/2019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114609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E0D6D3-7D4B-4EEC-BCBD-2EF07193A471}" type="datetime1">
              <a:rPr lang="en-SG" smtClean="0"/>
              <a:t>7/4/2019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415879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908252A-71CC-4D3B-A394-EA7999E448AA}" type="datetime1">
              <a:rPr lang="en-SG" smtClean="0"/>
              <a:t>7/4/2019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354877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DB3AC9C-2A83-4DF2-A448-66760BF730C8}" type="datetime1">
              <a:rPr lang="en-SG" smtClean="0"/>
              <a:t>7/4/2019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7EBF05A-3D21-489F-92E5-C2CA7463D2E0}" type="slidenum">
              <a:rPr lang="en-SG" smtClean="0"/>
              <a:t>‹#›</a:t>
            </a:fld>
            <a:endParaRPr lang="en-SG"/>
          </a:p>
        </p:txBody>
      </p:sp>
    </p:spTree>
    <p:extLst>
      <p:ext uri="{BB962C8B-B14F-4D97-AF65-F5344CB8AC3E}">
        <p14:creationId xmlns:p14="http://schemas.microsoft.com/office/powerpoint/2010/main" val="313315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688869-1C91-443C-A34A-DC6657194F09}" type="datetime1">
              <a:rPr lang="en-SG" smtClean="0"/>
              <a:t>7/4/2019</a:t>
            </a:fld>
            <a:endParaRPr lang="en-SG"/>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7EBF05A-3D21-489F-92E5-C2CA7463D2E0}" type="slidenum">
              <a:rPr lang="en-SG" smtClean="0"/>
              <a:t>‹#›</a:t>
            </a:fld>
            <a:endParaRPr lang="en-SG"/>
          </a:p>
        </p:txBody>
      </p:sp>
    </p:spTree>
    <p:extLst>
      <p:ext uri="{BB962C8B-B14F-4D97-AF65-F5344CB8AC3E}">
        <p14:creationId xmlns:p14="http://schemas.microsoft.com/office/powerpoint/2010/main" val="7890774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5053728-182F-4468-9959-C01000FA1A54}" type="datetime1">
              <a:rPr lang="en-SG" smtClean="0"/>
              <a:t>7/4/2019</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007655A-91B5-4622-BED7-90AC0C1F487E}" type="slidenum">
              <a:rPr lang="en-US" smtClean="0"/>
              <a:t>‹#›</a:t>
            </a:fld>
            <a:endParaRPr lang="en-US"/>
          </a:p>
        </p:txBody>
      </p:sp>
    </p:spTree>
    <p:extLst>
      <p:ext uri="{BB962C8B-B14F-4D97-AF65-F5344CB8AC3E}">
        <p14:creationId xmlns:p14="http://schemas.microsoft.com/office/powerpoint/2010/main" val="37085324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148" y="129208"/>
            <a:ext cx="6591852" cy="9662491"/>
          </a:xfrm>
          <a:prstGeom prst="rect">
            <a:avLst/>
          </a:prstGeom>
          <a:gradFill flip="none" rotWithShape="1">
            <a:gsLst>
              <a:gs pos="27000">
                <a:srgbClr val="136CD7"/>
              </a:gs>
              <a:gs pos="66000">
                <a:schemeClr val="accent1">
                  <a:tint val="44500"/>
                  <a:satMod val="160000"/>
                </a:schemeClr>
              </a:gs>
              <a:gs pos="86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6869" r="32153"/>
          <a:stretch/>
        </p:blipFill>
        <p:spPr>
          <a:xfrm>
            <a:off x="543590" y="2090928"/>
            <a:ext cx="2040274" cy="2800654"/>
          </a:xfrm>
          <a:prstGeom prst="rect">
            <a:avLst/>
          </a:prstGeom>
        </p:spPr>
      </p:pic>
      <p:sp>
        <p:nvSpPr>
          <p:cNvPr id="7" name="TextBox 6"/>
          <p:cNvSpPr txBox="1"/>
          <p:nvPr/>
        </p:nvSpPr>
        <p:spPr>
          <a:xfrm>
            <a:off x="406177" y="5743263"/>
            <a:ext cx="511832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accent1">
                    <a:lumMod val="40000"/>
                    <a:lumOff val="60000"/>
                  </a:schemeClr>
                </a:solidFill>
                <a:effectLst/>
                <a:uLnTx/>
                <a:uFillTx/>
                <a:latin typeface="Calibri Light" panose="020F0302020204030204"/>
                <a:ea typeface="+mn-ea"/>
                <a:cs typeface="+mn-cs"/>
              </a:rPr>
              <a:t>Depression Screening System</a:t>
            </a:r>
          </a:p>
        </p:txBody>
      </p:sp>
      <p:sp>
        <p:nvSpPr>
          <p:cNvPr id="8" name="TextBox 7"/>
          <p:cNvSpPr txBox="1"/>
          <p:nvPr/>
        </p:nvSpPr>
        <p:spPr>
          <a:xfrm>
            <a:off x="406176" y="5380215"/>
            <a:ext cx="511832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chemeClr val="bg1"/>
                </a:solidFill>
                <a:effectLst/>
                <a:uLnTx/>
                <a:uFillTx/>
                <a:latin typeface="Calibri Light" panose="020F0302020204030204"/>
                <a:ea typeface="+mn-ea"/>
                <a:cs typeface="+mn-cs"/>
              </a:rPr>
              <a:t>Patient Matching System</a:t>
            </a:r>
            <a:endParaRPr kumimoji="0" lang="en-US" sz="3200" b="0" i="0" u="none" strike="noStrike" kern="1200" cap="none" spc="0" normalizeH="0" baseline="0" noProof="0" dirty="0">
              <a:ln>
                <a:noFill/>
              </a:ln>
              <a:solidFill>
                <a:schemeClr val="bg1"/>
              </a:solidFill>
              <a:effectLst/>
              <a:uLnTx/>
              <a:uFillTx/>
              <a:latin typeface="Calibri Light" panose="020F0302020204030204"/>
              <a:ea typeface="+mn-ea"/>
              <a:cs typeface="+mn-cs"/>
            </a:endParaRPr>
          </a:p>
        </p:txBody>
      </p:sp>
      <p:sp>
        <p:nvSpPr>
          <p:cNvPr id="9" name="Subtitle 2"/>
          <p:cNvSpPr txBox="1">
            <a:spLocks/>
          </p:cNvSpPr>
          <p:nvPr/>
        </p:nvSpPr>
        <p:spPr>
          <a:xfrm>
            <a:off x="3908778" y="2776087"/>
            <a:ext cx="2760109" cy="3269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47B0FF"/>
                </a:solidFill>
                <a:effectLst/>
                <a:uLnTx/>
                <a:uFillTx/>
                <a:latin typeface="Calibri" panose="020F0502020204030204"/>
                <a:ea typeface="+mn-ea"/>
                <a:cs typeface="+mn-cs"/>
              </a:rPr>
              <a:t>Pepper</a:t>
            </a:r>
            <a:r>
              <a:rPr kumimoji="0" lang="en-US" sz="2000" b="0" i="0" u="none" strike="noStrike" kern="1200" cap="none" spc="0" normalizeH="0" noProof="0" dirty="0">
                <a:ln>
                  <a:noFill/>
                </a:ln>
                <a:solidFill>
                  <a:srgbClr val="47B0FF"/>
                </a:solidFill>
                <a:effectLst/>
                <a:uLnTx/>
                <a:uFillTx/>
                <a:latin typeface="Calibri" panose="020F0502020204030204"/>
                <a:ea typeface="+mn-ea"/>
                <a:cs typeface="+mn-cs"/>
              </a:rPr>
              <a:t> Project Group</a:t>
            </a:r>
            <a:endParaRPr kumimoji="0" lang="en-US" sz="2000" b="0" i="0" u="none" strike="noStrike" kern="1200" cap="none" spc="0" normalizeH="0" baseline="0" noProof="0" dirty="0">
              <a:ln>
                <a:noFill/>
              </a:ln>
              <a:solidFill>
                <a:srgbClr val="47B0FF"/>
              </a:solidFill>
              <a:effectLst/>
              <a:uLnTx/>
              <a:uFillTx/>
              <a:latin typeface="Calibri" panose="020F0502020204030204"/>
              <a:ea typeface="+mn-ea"/>
              <a:cs typeface="+mn-cs"/>
            </a:endParaRPr>
          </a:p>
        </p:txBody>
      </p:sp>
      <p:graphicFrame>
        <p:nvGraphicFramePr>
          <p:cNvPr id="11" name="Table 10"/>
          <p:cNvGraphicFramePr>
            <a:graphicFrameLocks noGrp="1"/>
          </p:cNvGraphicFramePr>
          <p:nvPr>
            <p:extLst>
              <p:ext uri="{D42A27DB-BD31-4B8C-83A1-F6EECF244321}">
                <p14:modId xmlns:p14="http://schemas.microsoft.com/office/powerpoint/2010/main" val="517930979"/>
              </p:ext>
            </p:extLst>
          </p:nvPr>
        </p:nvGraphicFramePr>
        <p:xfrm>
          <a:off x="3988036" y="3239538"/>
          <a:ext cx="2601595" cy="992190"/>
        </p:xfrm>
        <a:graphic>
          <a:graphicData uri="http://schemas.openxmlformats.org/drawingml/2006/table">
            <a:tbl>
              <a:tblPr firstRow="1" firstCol="1" bandRow="1"/>
              <a:tblGrid>
                <a:gridCol w="1628775">
                  <a:extLst>
                    <a:ext uri="{9D8B030D-6E8A-4147-A177-3AD203B41FA5}">
                      <a16:colId xmlns:a16="http://schemas.microsoft.com/office/drawing/2014/main" val="4178535288"/>
                    </a:ext>
                  </a:extLst>
                </a:gridCol>
                <a:gridCol w="972820">
                  <a:extLst>
                    <a:ext uri="{9D8B030D-6E8A-4147-A177-3AD203B41FA5}">
                      <a16:colId xmlns:a16="http://schemas.microsoft.com/office/drawing/2014/main" val="3096863843"/>
                    </a:ext>
                  </a:extLst>
                </a:gridCol>
              </a:tblGrid>
              <a:tr h="0">
                <a:tc>
                  <a:txBody>
                    <a:bodyPr/>
                    <a:lstStyle/>
                    <a:p>
                      <a:pPr marL="0" marR="0">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CAO LIANG</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A0012884E</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430645242"/>
                  </a:ext>
                </a:extLst>
              </a:tr>
              <a:tr h="0">
                <a:tc>
                  <a:txBody>
                    <a:bodyPr/>
                    <a:lstStyle/>
                    <a:p>
                      <a:pPr marL="0" marR="0">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GENG LIANGYU</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A0195278M</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90573037"/>
                  </a:ext>
                </a:extLst>
              </a:tr>
              <a:tr h="0">
                <a:tc>
                  <a:txBody>
                    <a:bodyPr/>
                    <a:lstStyle/>
                    <a:p>
                      <a:pPr marL="0" marR="0">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HAN DONGCHOU FRANCIS</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ctr">
                        <a:lnSpc>
                          <a:spcPct val="107000"/>
                        </a:lnSpc>
                        <a:spcBef>
                          <a:spcPts val="0"/>
                        </a:spcBef>
                        <a:spcAft>
                          <a:spcPts val="0"/>
                        </a:spcAft>
                      </a:pPr>
                      <a:r>
                        <a:rPr lang="en-US" sz="11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A0195414A</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19974183"/>
                  </a:ext>
                </a:extLst>
              </a:tr>
              <a:tr h="0">
                <a:tc>
                  <a:txBody>
                    <a:bodyPr/>
                    <a:lstStyle/>
                    <a:p>
                      <a:pPr marL="0" marR="0">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ONG BOON PING</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ctr">
                        <a:lnSpc>
                          <a:spcPct val="107000"/>
                        </a:lnSpc>
                        <a:spcBef>
                          <a:spcPts val="0"/>
                        </a:spcBef>
                        <a:spcAft>
                          <a:spcPts val="0"/>
                        </a:spcAft>
                      </a:pPr>
                      <a:r>
                        <a:rPr lang="en-US" sz="110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A0195172B</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46205260"/>
                  </a:ext>
                </a:extLst>
              </a:tr>
              <a:tr h="0">
                <a:tc>
                  <a:txBody>
                    <a:bodyPr/>
                    <a:lstStyle/>
                    <a:p>
                      <a:pPr marL="0" marR="0">
                        <a:lnSpc>
                          <a:spcPct val="107000"/>
                        </a:lnSpc>
                        <a:spcBef>
                          <a:spcPts val="0"/>
                        </a:spcBef>
                        <a:spcAft>
                          <a:spcPts val="0"/>
                        </a:spcAft>
                      </a:pPr>
                      <a:r>
                        <a:rPr lang="en-US" sz="11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TAN CHIN GEE</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marL="0" marR="0" algn="ctr">
                        <a:lnSpc>
                          <a:spcPct val="107000"/>
                        </a:lnSpc>
                        <a:spcBef>
                          <a:spcPts val="0"/>
                        </a:spcBef>
                        <a:spcAft>
                          <a:spcPts val="0"/>
                        </a:spcAft>
                      </a:pPr>
                      <a:r>
                        <a:rPr lang="en-US" sz="11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A0195296M</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150278964"/>
                  </a:ext>
                </a:extLst>
              </a:tr>
            </a:tbl>
          </a:graphicData>
        </a:graphic>
      </p:graphicFrame>
      <p:sp>
        <p:nvSpPr>
          <p:cNvPr id="2" name="TextBox 1">
            <a:extLst>
              <a:ext uri="{FF2B5EF4-FFF2-40B4-BE49-F238E27FC236}">
                <a16:creationId xmlns:a16="http://schemas.microsoft.com/office/drawing/2014/main" id="{8FEE9FD1-C95B-4E6C-BA15-71621B5F8DA8}"/>
              </a:ext>
            </a:extLst>
          </p:cNvPr>
          <p:cNvSpPr txBox="1"/>
          <p:nvPr/>
        </p:nvSpPr>
        <p:spPr>
          <a:xfrm>
            <a:off x="406176" y="6627998"/>
            <a:ext cx="2438005" cy="646331"/>
          </a:xfrm>
          <a:prstGeom prst="rect">
            <a:avLst/>
          </a:prstGeom>
          <a:noFill/>
        </p:spPr>
        <p:txBody>
          <a:bodyPr wrap="square" rtlCol="0">
            <a:spAutoFit/>
          </a:bodyPr>
          <a:lstStyle/>
          <a:p>
            <a:r>
              <a:rPr lang="en-SG" sz="3600" dirty="0">
                <a:solidFill>
                  <a:srgbClr val="181581"/>
                </a:solidFill>
                <a:latin typeface="Agency FB" panose="020B0503020202020204" pitchFamily="34" charset="0"/>
              </a:rPr>
              <a:t>Project Report</a:t>
            </a:r>
          </a:p>
        </p:txBody>
      </p:sp>
      <p:pic>
        <p:nvPicPr>
          <p:cNvPr id="12" name="Picture 11"/>
          <p:cNvPicPr>
            <a:picLocks noChangeAspect="1"/>
          </p:cNvPicPr>
          <p:nvPr/>
        </p:nvPicPr>
        <p:blipFill>
          <a:blip r:embed="rId3"/>
          <a:stretch>
            <a:fillRect/>
          </a:stretch>
        </p:blipFill>
        <p:spPr>
          <a:xfrm>
            <a:off x="4790660" y="239102"/>
            <a:ext cx="1829077" cy="618730"/>
          </a:xfrm>
          <a:prstGeom prst="rect">
            <a:avLst/>
          </a:prstGeom>
        </p:spPr>
      </p:pic>
      <p:sp>
        <p:nvSpPr>
          <p:cNvPr id="13" name="TextBox 12"/>
          <p:cNvSpPr txBox="1"/>
          <p:nvPr/>
        </p:nvSpPr>
        <p:spPr>
          <a:xfrm>
            <a:off x="285019" y="259757"/>
            <a:ext cx="511832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chemeClr val="bg1"/>
                </a:solidFill>
                <a:effectLst/>
                <a:uLnTx/>
                <a:uFillTx/>
                <a:latin typeface="Calibri Light" panose="020F0302020204030204"/>
                <a:ea typeface="+mn-ea"/>
                <a:cs typeface="+mn-cs"/>
              </a:rPr>
              <a:t>Master of Technology (IS)</a:t>
            </a:r>
            <a:endParaRPr kumimoji="0" lang="en-US" sz="2800" b="1" i="0" u="none" strike="noStrike" kern="1200" cap="none" spc="0" normalizeH="0" baseline="0" noProof="0" dirty="0">
              <a:ln>
                <a:noFill/>
              </a:ln>
              <a:solidFill>
                <a:schemeClr val="bg1"/>
              </a:solidFill>
              <a:effectLst/>
              <a:uLnTx/>
              <a:uFillTx/>
              <a:latin typeface="Calibri Light" panose="020F0302020204030204"/>
              <a:ea typeface="+mn-ea"/>
              <a:cs typeface="+mn-cs"/>
            </a:endParaRPr>
          </a:p>
        </p:txBody>
      </p:sp>
      <p:sp>
        <p:nvSpPr>
          <p:cNvPr id="3" name="Slide Number Placeholder 2"/>
          <p:cNvSpPr>
            <a:spLocks noGrp="1"/>
          </p:cNvSpPr>
          <p:nvPr>
            <p:ph type="sldNum" sz="quarter" idx="12"/>
          </p:nvPr>
        </p:nvSpPr>
        <p:spPr/>
        <p:txBody>
          <a:bodyPr/>
          <a:lstStyle/>
          <a:p>
            <a:fld id="{D7EBF05A-3D21-489F-92E5-C2CA7463D2E0}" type="slidenum">
              <a:rPr lang="en-SG" smtClean="0"/>
              <a:t>1</a:t>
            </a:fld>
            <a:endParaRPr lang="en-SG"/>
          </a:p>
        </p:txBody>
      </p:sp>
      <p:grpSp>
        <p:nvGrpSpPr>
          <p:cNvPr id="25" name="Group 24"/>
          <p:cNvGrpSpPr/>
          <p:nvPr/>
        </p:nvGrpSpPr>
        <p:grpSpPr>
          <a:xfrm>
            <a:off x="139148" y="8242133"/>
            <a:ext cx="6529739" cy="1517634"/>
            <a:chOff x="1121696" y="2549531"/>
            <a:chExt cx="8898358" cy="2156627"/>
          </a:xfrm>
        </p:grpSpPr>
        <p:grpSp>
          <p:nvGrpSpPr>
            <p:cNvPr id="26" name="Group 25"/>
            <p:cNvGrpSpPr/>
            <p:nvPr/>
          </p:nvGrpSpPr>
          <p:grpSpPr>
            <a:xfrm>
              <a:off x="2073989" y="2549531"/>
              <a:ext cx="7134042" cy="2156627"/>
              <a:chOff x="2073989" y="2549531"/>
              <a:chExt cx="7134042" cy="2156627"/>
            </a:xfrm>
          </p:grpSpPr>
          <p:pic>
            <p:nvPicPr>
              <p:cNvPr id="29" name="Picture 28"/>
              <p:cNvPicPr>
                <a:picLocks noChangeAspect="1"/>
              </p:cNvPicPr>
              <p:nvPr/>
            </p:nvPicPr>
            <p:blipFill rotWithShape="1">
              <a:blip r:embed="rId4">
                <a:extLst>
                  <a:ext uri="{28A0092B-C50C-407E-A947-70E740481C1C}">
                    <a14:useLocalDpi xmlns:a14="http://schemas.microsoft.com/office/drawing/2010/main" val="0"/>
                  </a:ext>
                </a:extLst>
              </a:blip>
              <a:srcRect l="2448" t="1" r="76881" b="64102"/>
              <a:stretch/>
            </p:blipFill>
            <p:spPr>
              <a:xfrm>
                <a:off x="3000849" y="2735844"/>
                <a:ext cx="1077686" cy="1970314"/>
              </a:xfrm>
              <a:prstGeom prst="rect">
                <a:avLst/>
              </a:prstGeom>
            </p:spPr>
          </p:pic>
          <p:pic>
            <p:nvPicPr>
              <p:cNvPr id="30" name="Picture 29"/>
              <p:cNvPicPr>
                <a:picLocks noChangeAspect="1"/>
              </p:cNvPicPr>
              <p:nvPr/>
            </p:nvPicPr>
            <p:blipFill rotWithShape="1">
              <a:blip r:embed="rId5" cstate="hqprint">
                <a:extLst>
                  <a:ext uri="{28A0092B-C50C-407E-A947-70E740481C1C}">
                    <a14:useLocalDpi xmlns:a14="http://schemas.microsoft.com/office/drawing/2010/main" val="0"/>
                  </a:ext>
                </a:extLst>
              </a:blip>
              <a:srcRect l="24939" r="50367"/>
              <a:stretch/>
            </p:blipFill>
            <p:spPr>
              <a:xfrm>
                <a:off x="2073989" y="2849487"/>
                <a:ext cx="1099457" cy="1743028"/>
              </a:xfrm>
              <a:prstGeom prst="rect">
                <a:avLst/>
              </a:prstGeom>
            </p:spPr>
          </p:pic>
          <p:pic>
            <p:nvPicPr>
              <p:cNvPr id="31" name="Picture 30"/>
              <p:cNvPicPr>
                <a:picLocks noChangeAspect="1"/>
              </p:cNvPicPr>
              <p:nvPr/>
            </p:nvPicPr>
            <p:blipFill rotWithShape="1">
              <a:blip r:embed="rId5" cstate="hqprint">
                <a:extLst>
                  <a:ext uri="{28A0092B-C50C-407E-A947-70E740481C1C}">
                    <a14:useLocalDpi xmlns:a14="http://schemas.microsoft.com/office/drawing/2010/main" val="0"/>
                  </a:ext>
                </a:extLst>
              </a:blip>
              <a:srcRect r="75609"/>
              <a:stretch/>
            </p:blipFill>
            <p:spPr>
              <a:xfrm>
                <a:off x="5978882" y="2963130"/>
                <a:ext cx="1085947" cy="1743028"/>
              </a:xfrm>
              <a:prstGeom prst="rect">
                <a:avLst/>
              </a:prstGeom>
            </p:spPr>
          </p:pic>
          <p:pic>
            <p:nvPicPr>
              <p:cNvPr id="32" name="Picture 31"/>
              <p:cNvPicPr>
                <a:picLocks noChangeAspect="1"/>
              </p:cNvPicPr>
              <p:nvPr/>
            </p:nvPicPr>
            <p:blipFill rotWithShape="1">
              <a:blip r:embed="rId6" cstate="hqprint">
                <a:extLst>
                  <a:ext uri="{28A0092B-C50C-407E-A947-70E740481C1C}">
                    <a14:useLocalDpi xmlns:a14="http://schemas.microsoft.com/office/drawing/2010/main" val="0"/>
                  </a:ext>
                </a:extLst>
              </a:blip>
              <a:srcRect l="49411" r="24917"/>
              <a:stretch/>
            </p:blipFill>
            <p:spPr>
              <a:xfrm>
                <a:off x="3942859" y="2849487"/>
                <a:ext cx="1143000" cy="1743028"/>
              </a:xfrm>
              <a:prstGeom prst="rect">
                <a:avLst/>
              </a:prstGeom>
            </p:spPr>
          </p:pic>
          <p:pic>
            <p:nvPicPr>
              <p:cNvPr id="33" name="Picture 32"/>
              <p:cNvPicPr>
                <a:picLocks noChangeAspect="1"/>
              </p:cNvPicPr>
              <p:nvPr/>
            </p:nvPicPr>
            <p:blipFill rotWithShape="1">
              <a:blip r:embed="rId6" cstate="hqprint">
                <a:extLst>
                  <a:ext uri="{28A0092B-C50C-407E-A947-70E740481C1C}">
                    <a14:useLocalDpi xmlns:a14="http://schemas.microsoft.com/office/drawing/2010/main" val="0"/>
                  </a:ext>
                </a:extLst>
              </a:blip>
              <a:srcRect l="73105"/>
              <a:stretch/>
            </p:blipFill>
            <p:spPr>
              <a:xfrm>
                <a:off x="8010602" y="2849487"/>
                <a:ext cx="1197429" cy="1743028"/>
              </a:xfrm>
              <a:prstGeom prst="rect">
                <a:avLst/>
              </a:prstGeom>
            </p:spPr>
          </p:pic>
          <p:pic>
            <p:nvPicPr>
              <p:cNvPr id="34" name="Picture 33"/>
              <p:cNvPicPr>
                <a:picLocks noChangeAspect="1"/>
              </p:cNvPicPr>
              <p:nvPr/>
            </p:nvPicPr>
            <p:blipFill rotWithShape="1">
              <a:blip r:embed="rId4">
                <a:extLst>
                  <a:ext uri="{28A0092B-C50C-407E-A947-70E740481C1C}">
                    <a14:useLocalDpi xmlns:a14="http://schemas.microsoft.com/office/drawing/2010/main" val="0"/>
                  </a:ext>
                </a:extLst>
              </a:blip>
              <a:srcRect l="75945" t="1797" r="670" b="58912"/>
              <a:stretch/>
            </p:blipFill>
            <p:spPr>
              <a:xfrm>
                <a:off x="4856017" y="2549531"/>
                <a:ext cx="1219200" cy="2156627"/>
              </a:xfrm>
              <a:prstGeom prst="rect">
                <a:avLst/>
              </a:prstGeom>
            </p:spPr>
          </p:pic>
          <p:pic>
            <p:nvPicPr>
              <p:cNvPr id="35" name="Picture 34"/>
              <p:cNvPicPr>
                <a:picLocks noChangeAspect="1"/>
              </p:cNvPicPr>
              <p:nvPr/>
            </p:nvPicPr>
            <p:blipFill rotWithShape="1">
              <a:blip r:embed="rId4">
                <a:extLst>
                  <a:ext uri="{28A0092B-C50C-407E-A947-70E740481C1C}">
                    <a14:useLocalDpi xmlns:a14="http://schemas.microsoft.com/office/drawing/2010/main" val="0"/>
                  </a:ext>
                </a:extLst>
              </a:blip>
              <a:srcRect l="26042" t="1" r="52452" b="65490"/>
              <a:stretch/>
            </p:blipFill>
            <p:spPr>
              <a:xfrm>
                <a:off x="7020990" y="2812044"/>
                <a:ext cx="1121229" cy="1894114"/>
              </a:xfrm>
              <a:prstGeom prst="rect">
                <a:avLst/>
              </a:prstGeom>
            </p:spPr>
          </p:pic>
        </p:grpSp>
        <p:pic>
          <p:nvPicPr>
            <p:cNvPr id="27" name="Picture 26"/>
            <p:cNvPicPr>
              <a:picLocks noChangeAspect="1"/>
            </p:cNvPicPr>
            <p:nvPr/>
          </p:nvPicPr>
          <p:blipFill rotWithShape="1">
            <a:blip r:embed="rId7" cstate="print">
              <a:extLst>
                <a:ext uri="{28A0092B-C50C-407E-A947-70E740481C1C}">
                  <a14:useLocalDpi xmlns:a14="http://schemas.microsoft.com/office/drawing/2010/main" val="0"/>
                </a:ext>
              </a:extLst>
            </a:blip>
            <a:srcRect l="41642" t="1" r="34802" b="50759"/>
            <a:stretch/>
          </p:blipFill>
          <p:spPr>
            <a:xfrm>
              <a:off x="9131831" y="2735844"/>
              <a:ext cx="888223" cy="1856671"/>
            </a:xfrm>
            <a:prstGeom prst="rect">
              <a:avLst/>
            </a:prstGeom>
          </p:spPr>
        </p:pic>
        <p:pic>
          <p:nvPicPr>
            <p:cNvPr id="28" name="Picture 27"/>
            <p:cNvPicPr>
              <a:picLocks noChangeAspect="1"/>
            </p:cNvPicPr>
            <p:nvPr/>
          </p:nvPicPr>
          <p:blipFill rotWithShape="1">
            <a:blip r:embed="rId7" cstate="print">
              <a:extLst>
                <a:ext uri="{28A0092B-C50C-407E-A947-70E740481C1C}">
                  <a14:useLocalDpi xmlns:a14="http://schemas.microsoft.com/office/drawing/2010/main" val="0"/>
                </a:ext>
              </a:extLst>
            </a:blip>
            <a:srcRect l="66337" r="8586" b="50760"/>
            <a:stretch/>
          </p:blipFill>
          <p:spPr>
            <a:xfrm>
              <a:off x="1121696" y="2752800"/>
              <a:ext cx="986130" cy="1936401"/>
            </a:xfrm>
            <a:prstGeom prst="rect">
              <a:avLst/>
            </a:prstGeom>
          </p:spPr>
        </p:pic>
      </p:grpSp>
    </p:spTree>
    <p:extLst>
      <p:ext uri="{BB962C8B-B14F-4D97-AF65-F5344CB8AC3E}">
        <p14:creationId xmlns:p14="http://schemas.microsoft.com/office/powerpoint/2010/main" val="4216888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785764" cy="584775"/>
          </a:xfrm>
          <a:prstGeom prst="rect">
            <a:avLst/>
          </a:prstGeom>
          <a:noFill/>
        </p:spPr>
        <p:txBody>
          <a:bodyPr wrap="square" rtlCol="0">
            <a:spAutoFit/>
          </a:bodyPr>
          <a:lstStyle/>
          <a:p>
            <a:r>
              <a:rPr lang="en-US" sz="3200" dirty="0" smtClean="0">
                <a:solidFill>
                  <a:schemeClr val="tx2">
                    <a:lumMod val="60000"/>
                    <a:lumOff val="40000"/>
                  </a:schemeClr>
                </a:solidFill>
              </a:rPr>
              <a:t>Solution </a:t>
            </a:r>
            <a:r>
              <a:rPr lang="en-US" sz="3200" dirty="0" smtClean="0">
                <a:solidFill>
                  <a:schemeClr val="tx2">
                    <a:lumMod val="60000"/>
                    <a:lumOff val="40000"/>
                  </a:schemeClr>
                </a:solidFill>
              </a:rPr>
              <a:t>Design</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10</a:t>
            </a:fld>
            <a:endParaRPr lang="en-SG"/>
          </a:p>
        </p:txBody>
      </p:sp>
    </p:spTree>
    <p:extLst>
      <p:ext uri="{BB962C8B-B14F-4D97-AF65-F5344CB8AC3E}">
        <p14:creationId xmlns:p14="http://schemas.microsoft.com/office/powerpoint/2010/main" val="2334557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9993" y="245361"/>
            <a:ext cx="557035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Data Setup</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11</a:t>
            </a:fld>
            <a:endParaRPr lang="en-SG"/>
          </a:p>
        </p:txBody>
      </p:sp>
    </p:spTree>
    <p:extLst>
      <p:ext uri="{BB962C8B-B14F-4D97-AF65-F5344CB8AC3E}">
        <p14:creationId xmlns:p14="http://schemas.microsoft.com/office/powerpoint/2010/main" val="313974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8270A78-43F7-48BF-BFC5-689869C250AD}"/>
              </a:ext>
            </a:extLst>
          </p:cNvPr>
          <p:cNvSpPr>
            <a:spLocks noGrp="1"/>
          </p:cNvSpPr>
          <p:nvPr>
            <p:ph idx="1"/>
          </p:nvPr>
        </p:nvSpPr>
        <p:spPr>
          <a:xfrm>
            <a:off x="416025" y="1524000"/>
            <a:ext cx="5950692" cy="2067859"/>
          </a:xfrm>
        </p:spPr>
        <p:txBody>
          <a:bodyPr>
            <a:normAutofit/>
          </a:bodyPr>
          <a:lstStyle/>
          <a:p>
            <a:pPr marL="0" indent="0">
              <a:buNone/>
            </a:pPr>
            <a:r>
              <a:rPr lang="en-US" sz="1600" dirty="0" smtClean="0"/>
              <a:t>TTT</a:t>
            </a:r>
            <a:endParaRPr lang="en-MY" sz="1600" dirty="0"/>
          </a:p>
          <a:p>
            <a:pPr marL="0" indent="0">
              <a:buNone/>
            </a:pPr>
            <a:endParaRPr lang="en-US" sz="1600" dirty="0"/>
          </a:p>
        </p:txBody>
      </p:sp>
      <p:sp>
        <p:nvSpPr>
          <p:cNvPr id="8" name="TextBox 7"/>
          <p:cNvSpPr txBox="1"/>
          <p:nvPr/>
        </p:nvSpPr>
        <p:spPr>
          <a:xfrm>
            <a:off x="349993" y="245361"/>
            <a:ext cx="557035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12</a:t>
            </a:fld>
            <a:endParaRPr lang="en-SG"/>
          </a:p>
        </p:txBody>
      </p:sp>
    </p:spTree>
    <p:extLst>
      <p:ext uri="{BB962C8B-B14F-4D97-AF65-F5344CB8AC3E}">
        <p14:creationId xmlns:p14="http://schemas.microsoft.com/office/powerpoint/2010/main" val="1026361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8270A78-43F7-48BF-BFC5-689869C250AD}"/>
              </a:ext>
            </a:extLst>
          </p:cNvPr>
          <p:cNvSpPr>
            <a:spLocks noGrp="1"/>
          </p:cNvSpPr>
          <p:nvPr>
            <p:ph idx="1"/>
          </p:nvPr>
        </p:nvSpPr>
        <p:spPr>
          <a:xfrm>
            <a:off x="546099" y="1524001"/>
            <a:ext cx="6066677" cy="1917699"/>
          </a:xfrm>
        </p:spPr>
        <p:txBody>
          <a:bodyPr>
            <a:normAutofit/>
          </a:bodyPr>
          <a:lstStyle/>
          <a:p>
            <a:pPr marL="0" indent="0">
              <a:buNone/>
            </a:pPr>
            <a:r>
              <a:rPr lang="en-US" sz="1600" dirty="0" smtClean="0"/>
              <a:t>OOO</a:t>
            </a:r>
            <a:endParaRPr lang="en-US" sz="1600" dirty="0"/>
          </a:p>
          <a:p>
            <a:pPr marL="0" indent="0">
              <a:buNone/>
            </a:pPr>
            <a:endParaRPr lang="en-US" sz="1600" dirty="0"/>
          </a:p>
        </p:txBody>
      </p:sp>
      <p:sp>
        <p:nvSpPr>
          <p:cNvPr id="7" name="TextBox 6"/>
          <p:cNvSpPr txBox="1"/>
          <p:nvPr/>
        </p:nvSpPr>
        <p:spPr>
          <a:xfrm>
            <a:off x="349993" y="245361"/>
            <a:ext cx="557035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13</a:t>
            </a:fld>
            <a:endParaRPr lang="en-SG"/>
          </a:p>
        </p:txBody>
      </p:sp>
    </p:spTree>
    <p:extLst>
      <p:ext uri="{BB962C8B-B14F-4D97-AF65-F5344CB8AC3E}">
        <p14:creationId xmlns:p14="http://schemas.microsoft.com/office/powerpoint/2010/main" val="172726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8270A78-43F7-48BF-BFC5-689869C250AD}"/>
              </a:ext>
            </a:extLst>
          </p:cNvPr>
          <p:cNvSpPr>
            <a:spLocks noGrp="1"/>
          </p:cNvSpPr>
          <p:nvPr>
            <p:ph idx="1"/>
          </p:nvPr>
        </p:nvSpPr>
        <p:spPr>
          <a:xfrm>
            <a:off x="410990" y="1445696"/>
            <a:ext cx="5380210" cy="3200399"/>
          </a:xfrm>
        </p:spPr>
        <p:txBody>
          <a:bodyPr>
            <a:normAutofit/>
          </a:bodyPr>
          <a:lstStyle/>
          <a:p>
            <a:pPr marL="0" indent="0">
              <a:buNone/>
            </a:pPr>
            <a:r>
              <a:rPr lang="en-US" sz="1600" dirty="0" smtClean="0"/>
              <a:t>III</a:t>
            </a:r>
            <a:endParaRPr lang="en-US" sz="1600" dirty="0"/>
          </a:p>
          <a:p>
            <a:pPr marL="0" indent="0">
              <a:buNone/>
            </a:pPr>
            <a:endParaRPr lang="en-US" sz="1600" dirty="0"/>
          </a:p>
        </p:txBody>
      </p:sp>
      <p:sp>
        <p:nvSpPr>
          <p:cNvPr id="8" name="TextBox 7"/>
          <p:cNvSpPr txBox="1"/>
          <p:nvPr/>
        </p:nvSpPr>
        <p:spPr>
          <a:xfrm>
            <a:off x="349993" y="245361"/>
            <a:ext cx="5570358" cy="861774"/>
          </a:xfrm>
          <a:prstGeom prst="rect">
            <a:avLst/>
          </a:prstGeom>
          <a:noFill/>
        </p:spPr>
        <p:txBody>
          <a:bodyPr wrap="square" rtlCol="0">
            <a:spAutoFit/>
          </a:bodyPr>
          <a:lstStyle/>
          <a:p>
            <a:r>
              <a:rPr lang="en-US" sz="3200" dirty="0" smtClean="0">
                <a:solidFill>
                  <a:schemeClr val="tx2">
                    <a:lumMod val="60000"/>
                    <a:lumOff val="40000"/>
                  </a:schemeClr>
                </a:solidFill>
              </a:rPr>
              <a:t>Project Implementation</a:t>
            </a:r>
          </a:p>
          <a:p>
            <a:r>
              <a:rPr lang="en-US" dirty="0" smtClean="0">
                <a:solidFill>
                  <a:srgbClr val="FF0000"/>
                </a:solidFill>
              </a:rPr>
              <a:t>		</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14</a:t>
            </a:fld>
            <a:endParaRPr lang="en-SG"/>
          </a:p>
        </p:txBody>
      </p:sp>
    </p:spTree>
    <p:extLst>
      <p:ext uri="{BB962C8B-B14F-4D97-AF65-F5344CB8AC3E}">
        <p14:creationId xmlns:p14="http://schemas.microsoft.com/office/powerpoint/2010/main" val="2277291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8270A78-43F7-48BF-BFC5-689869C250AD}"/>
              </a:ext>
            </a:extLst>
          </p:cNvPr>
          <p:cNvSpPr>
            <a:spLocks noGrp="1"/>
          </p:cNvSpPr>
          <p:nvPr>
            <p:ph idx="1"/>
          </p:nvPr>
        </p:nvSpPr>
        <p:spPr>
          <a:xfrm>
            <a:off x="406400" y="1790701"/>
            <a:ext cx="6273800" cy="2946399"/>
          </a:xfrm>
        </p:spPr>
        <p:txBody>
          <a:bodyPr>
            <a:normAutofit/>
          </a:bodyPr>
          <a:lstStyle/>
          <a:p>
            <a:pPr marL="0" indent="0">
              <a:buNone/>
            </a:pPr>
            <a:r>
              <a:rPr lang="en-US" sz="1600" dirty="0" smtClean="0"/>
              <a:t>GGG</a:t>
            </a:r>
            <a:endParaRPr lang="en-MY" sz="1600" dirty="0"/>
          </a:p>
          <a:p>
            <a:pPr marL="0" indent="0">
              <a:buNone/>
            </a:pPr>
            <a:endParaRPr lang="en-US" sz="1600" dirty="0"/>
          </a:p>
        </p:txBody>
      </p:sp>
      <p:sp>
        <p:nvSpPr>
          <p:cNvPr id="6" name="TextBox 5"/>
          <p:cNvSpPr txBox="1"/>
          <p:nvPr/>
        </p:nvSpPr>
        <p:spPr>
          <a:xfrm>
            <a:off x="203341" y="305689"/>
            <a:ext cx="6059311" cy="1077218"/>
          </a:xfrm>
          <a:prstGeom prst="rect">
            <a:avLst/>
          </a:prstGeom>
          <a:noFill/>
        </p:spPr>
        <p:txBody>
          <a:bodyPr wrap="square" rtlCol="0">
            <a:spAutoFit/>
          </a:bodyPr>
          <a:lstStyle/>
          <a:p>
            <a:r>
              <a:rPr lang="en-US" sz="3200" dirty="0">
                <a:solidFill>
                  <a:schemeClr val="tx2">
                    <a:lumMod val="60000"/>
                    <a:lumOff val="40000"/>
                  </a:schemeClr>
                </a:solidFill>
              </a:rPr>
              <a:t>Project Implementation</a:t>
            </a:r>
          </a:p>
          <a:p>
            <a:endParaRPr lang="en-US" sz="3200"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15</a:t>
            </a:fld>
            <a:endParaRPr lang="en-SG"/>
          </a:p>
        </p:txBody>
      </p:sp>
    </p:spTree>
    <p:extLst>
      <p:ext uri="{BB962C8B-B14F-4D97-AF65-F5344CB8AC3E}">
        <p14:creationId xmlns:p14="http://schemas.microsoft.com/office/powerpoint/2010/main" val="3981386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3341" y="305689"/>
            <a:ext cx="6059311" cy="584775"/>
          </a:xfrm>
          <a:prstGeom prst="rect">
            <a:avLst/>
          </a:prstGeom>
          <a:noFill/>
        </p:spPr>
        <p:txBody>
          <a:bodyPr wrap="square" rtlCol="0">
            <a:spAutoFit/>
          </a:bodyPr>
          <a:lstStyle/>
          <a:p>
            <a:r>
              <a:rPr lang="en-US" sz="3200" dirty="0">
                <a:solidFill>
                  <a:schemeClr val="tx2">
                    <a:lumMod val="60000"/>
                    <a:lumOff val="40000"/>
                  </a:schemeClr>
                </a:solidFill>
              </a:rPr>
              <a:t>Project Implementation</a:t>
            </a:r>
          </a:p>
        </p:txBody>
      </p:sp>
      <p:sp>
        <p:nvSpPr>
          <p:cNvPr id="2" name="Slide Number Placeholder 1"/>
          <p:cNvSpPr>
            <a:spLocks noGrp="1"/>
          </p:cNvSpPr>
          <p:nvPr>
            <p:ph type="sldNum" sz="quarter" idx="12"/>
          </p:nvPr>
        </p:nvSpPr>
        <p:spPr/>
        <p:txBody>
          <a:bodyPr/>
          <a:lstStyle/>
          <a:p>
            <a:fld id="{D7EBF05A-3D21-489F-92E5-C2CA7463D2E0}" type="slidenum">
              <a:rPr lang="en-SG" smtClean="0"/>
              <a:t>16</a:t>
            </a:fld>
            <a:endParaRPr lang="en-SG"/>
          </a:p>
        </p:txBody>
      </p:sp>
    </p:spTree>
    <p:extLst>
      <p:ext uri="{BB962C8B-B14F-4D97-AF65-F5344CB8AC3E}">
        <p14:creationId xmlns:p14="http://schemas.microsoft.com/office/powerpoint/2010/main" val="1644934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099" y="282007"/>
            <a:ext cx="5564011" cy="523220"/>
          </a:xfrm>
          <a:prstGeom prst="rect">
            <a:avLst/>
          </a:prstGeom>
          <a:noFill/>
        </p:spPr>
        <p:txBody>
          <a:bodyPr wrap="square" rtlCol="0">
            <a:spAutoFit/>
          </a:bodyPr>
          <a:lstStyle/>
          <a:p>
            <a:r>
              <a:rPr lang="en-US" sz="2800" dirty="0">
                <a:solidFill>
                  <a:schemeClr val="tx2">
                    <a:lumMod val="60000"/>
                    <a:lumOff val="40000"/>
                  </a:schemeClr>
                </a:solidFill>
              </a:rPr>
              <a:t>Project Implementation</a:t>
            </a:r>
          </a:p>
        </p:txBody>
      </p:sp>
      <p:sp>
        <p:nvSpPr>
          <p:cNvPr id="4" name="Content Placeholder 2">
            <a:extLst>
              <a:ext uri="{FF2B5EF4-FFF2-40B4-BE49-F238E27FC236}">
                <a16:creationId xmlns:a16="http://schemas.microsoft.com/office/drawing/2014/main" id="{308CDC46-C2EA-413D-AE43-DEC1347F99E8}"/>
              </a:ext>
            </a:extLst>
          </p:cNvPr>
          <p:cNvSpPr>
            <a:spLocks noGrp="1"/>
          </p:cNvSpPr>
          <p:nvPr>
            <p:ph idx="1"/>
          </p:nvPr>
        </p:nvSpPr>
        <p:spPr>
          <a:xfrm>
            <a:off x="310935" y="1637414"/>
            <a:ext cx="6334414" cy="2615609"/>
          </a:xfrm>
        </p:spPr>
        <p:txBody>
          <a:bodyPr>
            <a:normAutofit/>
          </a:bodyPr>
          <a:lstStyle/>
          <a:p>
            <a:pPr marL="0" indent="0">
              <a:buNone/>
            </a:pPr>
            <a:r>
              <a:rPr lang="en-US" sz="1400" dirty="0"/>
              <a:t>This application leverages the KIE Workbench as the main framework for development and deployment. With the KIE Workbench, we utilize the JBPM for metadata and workflow, DROOLS for rules engine and the JBOS Web Server to provide the web application server functions. In addition, we are using the Spring Boot to program the landing page, front-end screens and interface with KIE</a:t>
            </a:r>
            <a:r>
              <a:rPr lang="en-US" sz="1400" dirty="0" smtClean="0"/>
              <a:t>.</a:t>
            </a:r>
          </a:p>
          <a:p>
            <a:pPr marL="0" indent="0">
              <a:buNone/>
            </a:pPr>
            <a:r>
              <a:rPr lang="en-US" sz="1400" dirty="0" smtClean="0"/>
              <a:t>A lot of effort was spent on integrating the Spring Boot web application with the KIE framework through our self-coded Java classes.</a:t>
            </a:r>
          </a:p>
          <a:p>
            <a:pPr marL="0" indent="0">
              <a:buNone/>
            </a:pPr>
            <a:r>
              <a:rPr lang="en-US" sz="1400" dirty="0" smtClean="0"/>
              <a:t>This allows the user to not only interface with an external HTML page but also stay on the HTML frontend throughout the entire process. Behind this frontend, our custom built web application interfaces with the KIE libraries via the Java classes.</a:t>
            </a:r>
            <a:endParaRPr lang="en-US" sz="1400" dirty="0"/>
          </a:p>
          <a:p>
            <a:pPr marL="0" indent="0">
              <a:buNone/>
            </a:pPr>
            <a:endParaRPr lang="en-US" sz="1400" dirty="0"/>
          </a:p>
        </p:txBody>
      </p:sp>
      <p:sp>
        <p:nvSpPr>
          <p:cNvPr id="6" name="TextBox 5"/>
          <p:cNvSpPr txBox="1"/>
          <p:nvPr/>
        </p:nvSpPr>
        <p:spPr>
          <a:xfrm>
            <a:off x="2197099" y="726098"/>
            <a:ext cx="3497617" cy="369332"/>
          </a:xfrm>
          <a:prstGeom prst="rect">
            <a:avLst/>
          </a:prstGeom>
          <a:noFill/>
        </p:spPr>
        <p:txBody>
          <a:bodyPr wrap="square" rtlCol="0">
            <a:spAutoFit/>
          </a:bodyPr>
          <a:lstStyle/>
          <a:p>
            <a:r>
              <a:rPr lang="en-US" dirty="0" smtClean="0">
                <a:solidFill>
                  <a:srgbClr val="FF0000"/>
                </a:solidFill>
              </a:rPr>
              <a:t>Architecture</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17</a:t>
            </a:fld>
            <a:endParaRPr lang="en-SG"/>
          </a:p>
        </p:txBody>
      </p:sp>
      <p:pic>
        <p:nvPicPr>
          <p:cNvPr id="3" name="Picture 2"/>
          <p:cNvPicPr>
            <a:picLocks noChangeAspect="1"/>
          </p:cNvPicPr>
          <p:nvPr/>
        </p:nvPicPr>
        <p:blipFill>
          <a:blip r:embed="rId2"/>
          <a:stretch>
            <a:fillRect/>
          </a:stretch>
        </p:blipFill>
        <p:spPr>
          <a:xfrm>
            <a:off x="624602" y="4693524"/>
            <a:ext cx="5761911" cy="4461005"/>
          </a:xfrm>
          <a:prstGeom prst="rect">
            <a:avLst/>
          </a:prstGeom>
        </p:spPr>
      </p:pic>
    </p:spTree>
    <p:extLst>
      <p:ext uri="{BB962C8B-B14F-4D97-AF65-F5344CB8AC3E}">
        <p14:creationId xmlns:p14="http://schemas.microsoft.com/office/powerpoint/2010/main" val="3012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099" y="282007"/>
            <a:ext cx="5564011" cy="523220"/>
          </a:xfrm>
          <a:prstGeom prst="rect">
            <a:avLst/>
          </a:prstGeom>
          <a:noFill/>
        </p:spPr>
        <p:txBody>
          <a:bodyPr wrap="square" rtlCol="0">
            <a:spAutoFit/>
          </a:bodyPr>
          <a:lstStyle/>
          <a:p>
            <a:r>
              <a:rPr lang="en-US" altLang="en-US" sz="2800" dirty="0">
                <a:solidFill>
                  <a:schemeClr val="tx2">
                    <a:lumMod val="60000"/>
                    <a:lumOff val="40000"/>
                  </a:schemeClr>
                </a:solidFill>
              </a:rPr>
              <a:t>Project Performance &amp; </a:t>
            </a:r>
            <a:r>
              <a:rPr lang="en-US" altLang="en-US" sz="2800" dirty="0" smtClean="0">
                <a:solidFill>
                  <a:schemeClr val="tx2">
                    <a:lumMod val="60000"/>
                    <a:lumOff val="40000"/>
                  </a:schemeClr>
                </a:solidFill>
              </a:rPr>
              <a:t>Validation</a:t>
            </a:r>
            <a:endParaRPr lang="en-US" sz="2800" dirty="0">
              <a:solidFill>
                <a:schemeClr val="tx2">
                  <a:lumMod val="60000"/>
                  <a:lumOff val="40000"/>
                </a:schemeClr>
              </a:solidFill>
            </a:endParaRPr>
          </a:p>
        </p:txBody>
      </p:sp>
      <p:sp>
        <p:nvSpPr>
          <p:cNvPr id="4" name="Content Placeholder 2">
            <a:extLst>
              <a:ext uri="{FF2B5EF4-FFF2-40B4-BE49-F238E27FC236}">
                <a16:creationId xmlns:a16="http://schemas.microsoft.com/office/drawing/2014/main" id="{308CDC46-C2EA-413D-AE43-DEC1347F99E8}"/>
              </a:ext>
            </a:extLst>
          </p:cNvPr>
          <p:cNvSpPr>
            <a:spLocks noGrp="1"/>
          </p:cNvSpPr>
          <p:nvPr>
            <p:ph idx="1"/>
          </p:nvPr>
        </p:nvSpPr>
        <p:spPr>
          <a:xfrm>
            <a:off x="292099" y="1446029"/>
            <a:ext cx="6334414" cy="1371600"/>
          </a:xfrm>
        </p:spPr>
        <p:txBody>
          <a:bodyPr>
            <a:normAutofit/>
          </a:bodyPr>
          <a:lstStyle/>
          <a:p>
            <a:pPr marL="0" indent="0">
              <a:buNone/>
            </a:pPr>
            <a:r>
              <a:rPr lang="en-US" sz="1400" dirty="0" smtClean="0"/>
              <a:t>As mentioned in this document, Success </a:t>
            </a:r>
            <a:r>
              <a:rPr lang="en-US" sz="1400" dirty="0"/>
              <a:t>Measurement for this application would be based on its </a:t>
            </a:r>
            <a:r>
              <a:rPr lang="en-US" sz="1400" u="sng" dirty="0"/>
              <a:t>ability to </a:t>
            </a:r>
            <a:r>
              <a:rPr lang="en-US" sz="1400" u="sng" dirty="0" smtClean="0"/>
              <a:t>….</a:t>
            </a:r>
            <a:endParaRPr lang="en-US" sz="1400" dirty="0"/>
          </a:p>
        </p:txBody>
      </p:sp>
      <p:sp>
        <p:nvSpPr>
          <p:cNvPr id="2" name="Slide Number Placeholder 1"/>
          <p:cNvSpPr>
            <a:spLocks noGrp="1"/>
          </p:cNvSpPr>
          <p:nvPr>
            <p:ph type="sldNum" sz="quarter" idx="12"/>
          </p:nvPr>
        </p:nvSpPr>
        <p:spPr/>
        <p:txBody>
          <a:bodyPr/>
          <a:lstStyle/>
          <a:p>
            <a:fld id="{D7EBF05A-3D21-489F-92E5-C2CA7463D2E0}" type="slidenum">
              <a:rPr lang="en-SG" smtClean="0"/>
              <a:t>18</a:t>
            </a:fld>
            <a:endParaRPr lang="en-SG"/>
          </a:p>
        </p:txBody>
      </p:sp>
    </p:spTree>
    <p:extLst>
      <p:ext uri="{BB962C8B-B14F-4D97-AF65-F5344CB8AC3E}">
        <p14:creationId xmlns:p14="http://schemas.microsoft.com/office/powerpoint/2010/main" val="222206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099" y="282007"/>
            <a:ext cx="5564011" cy="523220"/>
          </a:xfrm>
          <a:prstGeom prst="rect">
            <a:avLst/>
          </a:prstGeom>
          <a:noFill/>
        </p:spPr>
        <p:txBody>
          <a:bodyPr wrap="square" rtlCol="0">
            <a:spAutoFit/>
          </a:bodyPr>
          <a:lstStyle/>
          <a:p>
            <a:r>
              <a:rPr lang="en-US" altLang="en-US" sz="2800" dirty="0">
                <a:solidFill>
                  <a:schemeClr val="tx2">
                    <a:lumMod val="60000"/>
                    <a:lumOff val="40000"/>
                  </a:schemeClr>
                </a:solidFill>
              </a:rPr>
              <a:t>Project Performance &amp; </a:t>
            </a:r>
            <a:r>
              <a:rPr lang="en-US" altLang="en-US" sz="2800" dirty="0" smtClean="0">
                <a:solidFill>
                  <a:schemeClr val="tx2">
                    <a:lumMod val="60000"/>
                    <a:lumOff val="40000"/>
                  </a:schemeClr>
                </a:solidFill>
              </a:rPr>
              <a:t>Validation</a:t>
            </a:r>
            <a:endParaRPr lang="en-US" sz="2800"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19</a:t>
            </a:fld>
            <a:endParaRPr lang="en-SG"/>
          </a:p>
        </p:txBody>
      </p:sp>
      <p:sp>
        <p:nvSpPr>
          <p:cNvPr id="8" name="TextBox 7"/>
          <p:cNvSpPr txBox="1"/>
          <p:nvPr/>
        </p:nvSpPr>
        <p:spPr>
          <a:xfrm>
            <a:off x="543258" y="1189643"/>
            <a:ext cx="2062716" cy="369332"/>
          </a:xfrm>
          <a:prstGeom prst="rect">
            <a:avLst/>
          </a:prstGeom>
          <a:noFill/>
        </p:spPr>
        <p:txBody>
          <a:bodyPr wrap="square" rtlCol="0">
            <a:spAutoFit/>
          </a:bodyPr>
          <a:lstStyle/>
          <a:p>
            <a:r>
              <a:rPr lang="en-US" dirty="0" smtClean="0">
                <a:solidFill>
                  <a:srgbClr val="FF0000"/>
                </a:solidFill>
              </a:rPr>
              <a:t>2. PHQ2</a:t>
            </a:r>
            <a:endParaRPr lang="en-US" dirty="0">
              <a:solidFill>
                <a:srgbClr val="FF0000"/>
              </a:solidFill>
            </a:endParaRPr>
          </a:p>
        </p:txBody>
      </p:sp>
    </p:spTree>
    <p:extLst>
      <p:ext uri="{BB962C8B-B14F-4D97-AF65-F5344CB8AC3E}">
        <p14:creationId xmlns:p14="http://schemas.microsoft.com/office/powerpoint/2010/main" val="181164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50" y="1508302"/>
            <a:ext cx="5915025" cy="6285266"/>
          </a:xfrm>
        </p:spPr>
        <p:txBody>
          <a:bodyPr>
            <a:normAutofit/>
          </a:bodyPr>
          <a:lstStyle/>
          <a:p>
            <a:pPr>
              <a:buFontTx/>
              <a:buChar char="-"/>
            </a:pPr>
            <a:r>
              <a:rPr lang="en-US" sz="1800" dirty="0" smtClean="0"/>
              <a:t>Executive </a:t>
            </a:r>
            <a:r>
              <a:rPr lang="en-US" sz="1800" dirty="0"/>
              <a:t>Summary </a:t>
            </a:r>
            <a:r>
              <a:rPr lang="en-US" sz="1800" dirty="0" smtClean="0"/>
              <a:t>						 3</a:t>
            </a:r>
          </a:p>
          <a:p>
            <a:pPr>
              <a:buFontTx/>
              <a:buChar char="-"/>
            </a:pPr>
            <a:r>
              <a:rPr lang="en-US" sz="1800" dirty="0" smtClean="0"/>
              <a:t>Business </a:t>
            </a:r>
            <a:r>
              <a:rPr lang="en-US" sz="1800" dirty="0"/>
              <a:t>Problem </a:t>
            </a:r>
            <a:r>
              <a:rPr lang="en-US" sz="1800" dirty="0" smtClean="0"/>
              <a:t>Background				 4</a:t>
            </a:r>
          </a:p>
          <a:p>
            <a:pPr>
              <a:buFontTx/>
              <a:buChar char="-"/>
            </a:pPr>
            <a:r>
              <a:rPr lang="en-US" sz="1800" dirty="0" smtClean="0"/>
              <a:t>Project </a:t>
            </a:r>
            <a:r>
              <a:rPr lang="en-US" sz="1800" dirty="0"/>
              <a:t>Objectives &amp; Success </a:t>
            </a:r>
            <a:r>
              <a:rPr lang="en-US" sz="1800" dirty="0" smtClean="0"/>
              <a:t>Measurement		 5</a:t>
            </a:r>
          </a:p>
          <a:p>
            <a:pPr>
              <a:buFontTx/>
              <a:buChar char="-"/>
            </a:pPr>
            <a:r>
              <a:rPr lang="en-US" sz="1800" dirty="0" smtClean="0"/>
              <a:t>Project </a:t>
            </a:r>
            <a:r>
              <a:rPr lang="en-US" sz="1800" dirty="0"/>
              <a:t>Solution </a:t>
            </a:r>
            <a:r>
              <a:rPr lang="en-US" sz="1800" dirty="0" smtClean="0"/>
              <a:t>						 6</a:t>
            </a:r>
          </a:p>
          <a:p>
            <a:pPr>
              <a:buFontTx/>
              <a:buChar char="-"/>
            </a:pPr>
            <a:r>
              <a:rPr lang="en-US" sz="1800" dirty="0" smtClean="0"/>
              <a:t>Solution Design						 8</a:t>
            </a:r>
          </a:p>
          <a:p>
            <a:pPr>
              <a:buFontTx/>
              <a:buChar char="-"/>
            </a:pPr>
            <a:r>
              <a:rPr lang="en-US" sz="1800" dirty="0"/>
              <a:t>Project Implementation 					11</a:t>
            </a:r>
          </a:p>
          <a:p>
            <a:pPr lvl="0" fontAlgn="base">
              <a:spcAft>
                <a:spcPct val="0"/>
              </a:spcAft>
              <a:buFontTx/>
              <a:buChar char="-"/>
            </a:pPr>
            <a:r>
              <a:rPr lang="en-US" altLang="en-US" sz="1800" dirty="0"/>
              <a:t>Project Performance &amp; Validation </a:t>
            </a:r>
            <a:r>
              <a:rPr lang="en-US" altLang="en-US" sz="1800" dirty="0" smtClean="0"/>
              <a:t>				18</a:t>
            </a:r>
          </a:p>
          <a:p>
            <a:pPr lvl="0" fontAlgn="base">
              <a:spcAft>
                <a:spcPct val="0"/>
              </a:spcAft>
              <a:buFontTx/>
              <a:buChar char="-"/>
            </a:pPr>
            <a:r>
              <a:rPr lang="en-US" altLang="en-US" sz="1800" dirty="0" smtClean="0"/>
              <a:t>Project </a:t>
            </a:r>
            <a:r>
              <a:rPr lang="en-US" altLang="en-US" sz="1800" dirty="0"/>
              <a:t>Conclusions: Findings &amp; Recommendation 	</a:t>
            </a:r>
            <a:r>
              <a:rPr lang="en-US" altLang="en-US" sz="1800" dirty="0" smtClean="0"/>
              <a:t>23</a:t>
            </a:r>
            <a:endParaRPr lang="en-US" altLang="en-US" sz="1800" dirty="0"/>
          </a:p>
          <a:p>
            <a:pPr>
              <a:buFontTx/>
              <a:buChar char="-"/>
            </a:pPr>
            <a:endParaRPr lang="en-US" sz="1800" dirty="0"/>
          </a:p>
          <a:p>
            <a:pPr>
              <a:buFontTx/>
              <a:buChar char="-"/>
            </a:pPr>
            <a:endParaRPr lang="en-US" sz="1800" dirty="0" smtClean="0"/>
          </a:p>
        </p:txBody>
      </p:sp>
      <p:sp>
        <p:nvSpPr>
          <p:cNvPr id="5" name="Rectangle 4"/>
          <p:cNvSpPr/>
          <p:nvPr/>
        </p:nvSpPr>
        <p:spPr>
          <a:xfrm>
            <a:off x="285750" y="1100138"/>
            <a:ext cx="6257925" cy="8086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5749" y="347940"/>
            <a:ext cx="2802007" cy="584775"/>
          </a:xfrm>
          <a:prstGeom prst="rect">
            <a:avLst/>
          </a:prstGeom>
          <a:noFill/>
        </p:spPr>
        <p:txBody>
          <a:bodyPr wrap="square" rtlCol="0">
            <a:spAutoFit/>
          </a:bodyPr>
          <a:lstStyle>
            <a:defPPr>
              <a:defRPr lang="en-US"/>
            </a:defPPr>
            <a:lvl1pPr>
              <a:defRPr sz="3200">
                <a:solidFill>
                  <a:schemeClr val="tx2">
                    <a:lumMod val="60000"/>
                    <a:lumOff val="40000"/>
                  </a:schemeClr>
                </a:solidFill>
              </a:defRPr>
            </a:lvl1pPr>
          </a:lstStyle>
          <a:p>
            <a:r>
              <a:rPr lang="en-US" dirty="0" smtClean="0"/>
              <a:t>Contents</a:t>
            </a:r>
            <a:endParaRPr lang="en-US" dirty="0"/>
          </a:p>
        </p:txBody>
      </p:sp>
      <p:sp>
        <p:nvSpPr>
          <p:cNvPr id="3" name="Slide Number Placeholder 2"/>
          <p:cNvSpPr>
            <a:spLocks noGrp="1"/>
          </p:cNvSpPr>
          <p:nvPr>
            <p:ph type="sldNum" sz="quarter" idx="12"/>
          </p:nvPr>
        </p:nvSpPr>
        <p:spPr/>
        <p:txBody>
          <a:bodyPr/>
          <a:lstStyle/>
          <a:p>
            <a:fld id="{D7EBF05A-3D21-489F-92E5-C2CA7463D2E0}" type="slidenum">
              <a:rPr lang="en-SG" smtClean="0"/>
              <a:t>2</a:t>
            </a:fld>
            <a:endParaRPr lang="en-SG"/>
          </a:p>
        </p:txBody>
      </p:sp>
    </p:spTree>
    <p:extLst>
      <p:ext uri="{BB962C8B-B14F-4D97-AF65-F5344CB8AC3E}">
        <p14:creationId xmlns:p14="http://schemas.microsoft.com/office/powerpoint/2010/main" val="533253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099" y="282007"/>
            <a:ext cx="5810251" cy="954107"/>
          </a:xfrm>
          <a:prstGeom prst="rect">
            <a:avLst/>
          </a:prstGeom>
          <a:noFill/>
        </p:spPr>
        <p:txBody>
          <a:bodyPr wrap="square" rtlCol="0">
            <a:spAutoFit/>
          </a:bodyPr>
          <a:lstStyle/>
          <a:p>
            <a:r>
              <a:rPr lang="en-US" altLang="en-US" sz="2800" dirty="0">
                <a:solidFill>
                  <a:schemeClr val="tx2">
                    <a:lumMod val="60000"/>
                    <a:lumOff val="40000"/>
                  </a:schemeClr>
                </a:solidFill>
              </a:rPr>
              <a:t>Project </a:t>
            </a:r>
            <a:r>
              <a:rPr lang="en-US" altLang="en-US" sz="2800" dirty="0" smtClean="0">
                <a:solidFill>
                  <a:schemeClr val="tx2">
                    <a:lumMod val="60000"/>
                    <a:lumOff val="40000"/>
                  </a:schemeClr>
                </a:solidFill>
              </a:rPr>
              <a:t>Conclusions: </a:t>
            </a:r>
            <a:r>
              <a:rPr lang="en-US" altLang="en-US" sz="2800" dirty="0">
                <a:solidFill>
                  <a:schemeClr val="tx2">
                    <a:lumMod val="60000"/>
                    <a:lumOff val="40000"/>
                  </a:schemeClr>
                </a:solidFill>
              </a:rPr>
              <a:t>Findings &amp; Recommendation </a:t>
            </a:r>
            <a:endParaRPr lang="en-US" sz="2800"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20</a:t>
            </a:fld>
            <a:endParaRPr lang="en-SG"/>
          </a:p>
        </p:txBody>
      </p:sp>
      <p:sp>
        <p:nvSpPr>
          <p:cNvPr id="9" name="Content Placeholder 2">
            <a:extLst>
              <a:ext uri="{FF2B5EF4-FFF2-40B4-BE49-F238E27FC236}">
                <a16:creationId xmlns:a16="http://schemas.microsoft.com/office/drawing/2014/main" id="{308CDC46-C2EA-413D-AE43-DEC1347F99E8}"/>
              </a:ext>
            </a:extLst>
          </p:cNvPr>
          <p:cNvSpPr txBox="1">
            <a:spLocks/>
          </p:cNvSpPr>
          <p:nvPr/>
        </p:nvSpPr>
        <p:spPr>
          <a:xfrm>
            <a:off x="292099" y="1651968"/>
            <a:ext cx="6334414" cy="264063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400" dirty="0" smtClean="0"/>
              <a:t>From this project, we are able to </a:t>
            </a:r>
            <a:r>
              <a:rPr lang="en-US" sz="1400" dirty="0" smtClean="0"/>
              <a:t>….</a:t>
            </a:r>
            <a:endParaRPr lang="en-US" sz="1400" dirty="0"/>
          </a:p>
        </p:txBody>
      </p:sp>
    </p:spTree>
    <p:extLst>
      <p:ext uri="{BB962C8B-B14F-4D97-AF65-F5344CB8AC3E}">
        <p14:creationId xmlns:p14="http://schemas.microsoft.com/office/powerpoint/2010/main" val="353404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7467" y="1242488"/>
            <a:ext cx="6024598" cy="6285266"/>
          </a:xfrm>
        </p:spPr>
        <p:txBody>
          <a:bodyPr>
            <a:normAutofit/>
          </a:bodyPr>
          <a:lstStyle/>
          <a:p>
            <a:pPr marL="0" indent="0">
              <a:buNone/>
            </a:pPr>
            <a:r>
              <a:rPr lang="en-US" sz="1400" dirty="0" smtClean="0"/>
              <a:t>This project is a continuation from the </a:t>
            </a:r>
            <a:r>
              <a:rPr lang="en-US" sz="1400" dirty="0" smtClean="0"/>
              <a:t>Depression Screening </a:t>
            </a:r>
            <a:r>
              <a:rPr lang="en-US" sz="1400" dirty="0" smtClean="0"/>
              <a:t>System group project completed during the Machine Reasoning course. </a:t>
            </a:r>
            <a:r>
              <a:rPr lang="en-US" sz="1400" dirty="0" smtClean="0"/>
              <a:t>As a recap, the Depression Screening System deals with the problem of depression in youths and vulnerable segments of the community going undetected and untreated. It serves as an early warning system to put a spotlight on those vulnerable individuals who are displaying symptoms of depression. The output from that system is to provide a diagnosis (with a PHQ-9 score) on the level of severity of depression the individuals are having.</a:t>
            </a:r>
          </a:p>
          <a:p>
            <a:pPr marL="0" indent="0">
              <a:buNone/>
            </a:pPr>
            <a:r>
              <a:rPr lang="en-US" sz="1400" dirty="0" smtClean="0"/>
              <a:t>In this phase of project, the objective is to use the PHQ-9 scores of the individuals and match them to the many practitioners in the community partners, hospitals and IMH. </a:t>
            </a:r>
            <a:endParaRPr lang="en-US" sz="1400" dirty="0" smtClean="0"/>
          </a:p>
          <a:p>
            <a:pPr marL="0" indent="0">
              <a:buNone/>
            </a:pPr>
            <a:r>
              <a:rPr lang="en-US" sz="1400" dirty="0" smtClean="0"/>
              <a:t>Why Patient </a:t>
            </a:r>
            <a:r>
              <a:rPr lang="en-US" sz="1400" dirty="0" smtClean="0"/>
              <a:t>Matching? When we churn out a list of patients in batches as part of the PHQ-9 Survey, ther</a:t>
            </a:r>
            <a:r>
              <a:rPr lang="en-US" sz="1400" dirty="0" smtClean="0"/>
              <a:t>e is also a need to do the matching with practitioners in batches. There are some challenges to match patients to practitioners. First of all, practitioners fall into roughly 3 categories – Counsellors, Psychologists, Psychiatrists. Then there is the time availability of the practitioners, as well as language ability which is a hard constraint. Also there is location preference and gender preference which are soft constraints.</a:t>
            </a:r>
          </a:p>
          <a:p>
            <a:pPr marL="0" indent="0">
              <a:buNone/>
            </a:pPr>
            <a:r>
              <a:rPr lang="en-US" sz="1400" dirty="0" smtClean="0"/>
              <a:t>Using the State Space Search techniques embedded in the </a:t>
            </a:r>
            <a:r>
              <a:rPr lang="en-US" sz="1400" dirty="0" err="1" smtClean="0"/>
              <a:t>OptaPlanner</a:t>
            </a:r>
            <a:r>
              <a:rPr lang="en-US" sz="1400" dirty="0" smtClean="0"/>
              <a:t>, the Patient Matching System is able to optimally match a group of patients with a group of practitioners. The detail of how this match is executed will be covered in the next chapters.</a:t>
            </a:r>
            <a:endParaRPr lang="en-US" sz="1400" dirty="0" smtClean="0"/>
          </a:p>
          <a:p>
            <a:pPr marL="0" indent="0">
              <a:buNone/>
            </a:pPr>
            <a:r>
              <a:rPr lang="en-US" sz="1400" dirty="0" smtClean="0"/>
              <a:t>This system provides benefits to those who are diagnosed with depression by matching appropriate practitioners with the right expertise and in accordance to some set constraints.</a:t>
            </a:r>
            <a:endParaRPr lang="en-US" sz="1400" dirty="0"/>
          </a:p>
        </p:txBody>
      </p:sp>
      <p:sp>
        <p:nvSpPr>
          <p:cNvPr id="6" name="TextBox 5"/>
          <p:cNvSpPr txBox="1"/>
          <p:nvPr/>
        </p:nvSpPr>
        <p:spPr>
          <a:xfrm>
            <a:off x="285749" y="347940"/>
            <a:ext cx="3936929" cy="584775"/>
          </a:xfrm>
          <a:prstGeom prst="rect">
            <a:avLst/>
          </a:prstGeom>
          <a:noFill/>
        </p:spPr>
        <p:txBody>
          <a:bodyPr wrap="square" rtlCol="0">
            <a:spAutoFit/>
          </a:bodyPr>
          <a:lstStyle/>
          <a:p>
            <a:r>
              <a:rPr lang="en-US" sz="3200" dirty="0" smtClean="0">
                <a:solidFill>
                  <a:schemeClr val="tx2">
                    <a:lumMod val="60000"/>
                    <a:lumOff val="40000"/>
                  </a:schemeClr>
                </a:solidFill>
              </a:rPr>
              <a:t>Executive Summary</a:t>
            </a:r>
            <a:endParaRPr lang="en-US" sz="3200" dirty="0">
              <a:solidFill>
                <a:schemeClr val="tx2">
                  <a:lumMod val="60000"/>
                  <a:lumOff val="40000"/>
                </a:schemeClr>
              </a:solidFill>
            </a:endParaRPr>
          </a:p>
        </p:txBody>
      </p:sp>
      <p:sp>
        <p:nvSpPr>
          <p:cNvPr id="3" name="Slide Number Placeholder 2"/>
          <p:cNvSpPr>
            <a:spLocks noGrp="1"/>
          </p:cNvSpPr>
          <p:nvPr>
            <p:ph type="sldNum" sz="quarter" idx="12"/>
          </p:nvPr>
        </p:nvSpPr>
        <p:spPr/>
        <p:txBody>
          <a:bodyPr/>
          <a:lstStyle/>
          <a:p>
            <a:fld id="{D7EBF05A-3D21-489F-92E5-C2CA7463D2E0}" type="slidenum">
              <a:rPr lang="en-SG" smtClean="0"/>
              <a:t>3</a:t>
            </a:fld>
            <a:endParaRPr lang="en-SG"/>
          </a:p>
        </p:txBody>
      </p:sp>
    </p:spTree>
    <p:extLst>
      <p:ext uri="{BB962C8B-B14F-4D97-AF65-F5344CB8AC3E}">
        <p14:creationId xmlns:p14="http://schemas.microsoft.com/office/powerpoint/2010/main" val="378539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02E4D-0674-49A1-9E3D-3CC6B87FB671}"/>
              </a:ext>
            </a:extLst>
          </p:cNvPr>
          <p:cNvSpPr>
            <a:spLocks noGrp="1"/>
          </p:cNvSpPr>
          <p:nvPr>
            <p:ph idx="1"/>
          </p:nvPr>
        </p:nvSpPr>
        <p:spPr>
          <a:xfrm>
            <a:off x="452455" y="1276308"/>
            <a:ext cx="5934058" cy="6960221"/>
          </a:xfrm>
        </p:spPr>
        <p:txBody>
          <a:bodyPr>
            <a:noAutofit/>
          </a:bodyPr>
          <a:lstStyle/>
          <a:p>
            <a:pPr marL="0" indent="0">
              <a:buNone/>
            </a:pPr>
            <a:r>
              <a:rPr lang="en-US" sz="1400" dirty="0" smtClean="0"/>
              <a:t>In the Depression Screening System, the test candidates are given the PHQ-9 scores indicating the level of severity of the depression. </a:t>
            </a:r>
            <a:endParaRPr lang="en-US" sz="1400" dirty="0"/>
          </a:p>
          <a:p>
            <a:pPr marL="0" indent="0">
              <a:buNone/>
            </a:pPr>
            <a:r>
              <a:rPr lang="en-US" sz="1400" dirty="0" smtClean="0"/>
              <a:t>With the current project, the Patient Matching System </a:t>
            </a:r>
            <a:r>
              <a:rPr lang="en-US" sz="1400" dirty="0"/>
              <a:t>matches </a:t>
            </a:r>
            <a:r>
              <a:rPr lang="en-US" sz="1400" dirty="0" smtClean="0"/>
              <a:t>patients </a:t>
            </a:r>
            <a:r>
              <a:rPr lang="en-US" sz="1400" dirty="0"/>
              <a:t>with mental health practitioners based on two hard constraints and four soft constraints. </a:t>
            </a:r>
            <a:r>
              <a:rPr lang="en-US" sz="1400" dirty="0"/>
              <a:t>The hard constraints are patients’ depression severity and language ability. The soft constraints are patients’ preferences for the day of the appointment, where the practitioners are located, gender of the practitioners, and treatment costs. </a:t>
            </a:r>
          </a:p>
          <a:p>
            <a:pPr marL="0" indent="0">
              <a:buNone/>
            </a:pPr>
            <a:r>
              <a:rPr lang="en-US" sz="1400" dirty="0" smtClean="0"/>
              <a:t>Starting </a:t>
            </a:r>
            <a:r>
              <a:rPr lang="en-US" sz="1400" dirty="0"/>
              <a:t>with the hard constraints, our system scores the severity of a patient’s depression with a number from 0 to 27. </a:t>
            </a:r>
            <a:r>
              <a:rPr lang="en-US" sz="1400" dirty="0"/>
              <a:t>Patients with scores between 10 to 27 require treatment. A score between 10 to 14 indicates that a patient is moderately depressed, and the patient should see a counsellor. A score between 15 to 19 indicates that a patient’s depression is moderately severe, and the patient should see a psychologist. A score between 20 to 27 indicates that a patient is severely depressed, and the patient should see a psychiatrist. </a:t>
            </a:r>
          </a:p>
          <a:p>
            <a:pPr marL="0" indent="0">
              <a:buNone/>
            </a:pPr>
            <a:r>
              <a:rPr lang="en-US" sz="1400" dirty="0"/>
              <a:t>Patients and mental health practitioners need to communicate and understand each other during treatment. </a:t>
            </a:r>
            <a:r>
              <a:rPr lang="en-US" sz="1400" dirty="0"/>
              <a:t>The system pairs patients with mental health practitioners who </a:t>
            </a:r>
            <a:r>
              <a:rPr lang="en-US" sz="1400" dirty="0" smtClean="0"/>
              <a:t>share </a:t>
            </a:r>
            <a:r>
              <a:rPr lang="en-US" sz="1400" dirty="0"/>
              <a:t>at least one language in common. </a:t>
            </a:r>
            <a:r>
              <a:rPr lang="en-US" sz="1400" dirty="0"/>
              <a:t>Patients and mental health practitioners can speak one or more of these languages: English, Mandarin, Malay or Tamil. </a:t>
            </a:r>
          </a:p>
          <a:p>
            <a:pPr marL="0" indent="0">
              <a:buNone/>
            </a:pPr>
            <a:r>
              <a:rPr lang="en-US" sz="1400" dirty="0"/>
              <a:t>Our system optimizes the matching of patients with practitioners through fulfilling four soft constraints. Patients will indicate a day of the week, Monday to Sunday, that they preferred to see the practitioners. The system will try to match patients with practitioners who are available on the preferred day. </a:t>
            </a:r>
          </a:p>
          <a:p>
            <a:pPr marL="0" indent="0">
              <a:buNone/>
            </a:pPr>
            <a:r>
              <a:rPr lang="en-US" sz="1400" dirty="0"/>
              <a:t>Patients will indicate where they would prefer to see the practitioners. There are five regions to choose from: Central, East, North, Northeast, and West. The system will try to match patients with practitioners working in their preferred regions. </a:t>
            </a:r>
          </a:p>
          <a:p>
            <a:pPr marL="0" indent="0">
              <a:buNone/>
            </a:pPr>
            <a:r>
              <a:rPr lang="en-US" sz="1400" dirty="0"/>
              <a:t>Patients will indicate whether they prefer to see female or male practitioners which the system will try to match accordingly. </a:t>
            </a:r>
          </a:p>
          <a:p>
            <a:pPr marL="0" indent="0">
              <a:buNone/>
            </a:pPr>
            <a:r>
              <a:rPr lang="en-US" sz="1400" dirty="0"/>
              <a:t>Finally, the system will try to pair patients with practitioners that have lower treatment costs to keep the overall healthcare expenditure low. </a:t>
            </a:r>
            <a:r>
              <a:rPr lang="en-US" sz="1400" dirty="0"/>
              <a:t> </a:t>
            </a:r>
          </a:p>
          <a:p>
            <a:pPr marL="0" indent="0">
              <a:buNone/>
            </a:pPr>
            <a:endParaRPr lang="en-US" sz="1400" dirty="0" smtClean="0"/>
          </a:p>
          <a:p>
            <a:pPr marL="0" indent="0">
              <a:buNone/>
            </a:pPr>
            <a:endParaRPr lang="en-SG" sz="1400" dirty="0"/>
          </a:p>
        </p:txBody>
      </p:sp>
      <p:sp>
        <p:nvSpPr>
          <p:cNvPr id="4" name="TextBox 3"/>
          <p:cNvSpPr txBox="1"/>
          <p:nvPr/>
        </p:nvSpPr>
        <p:spPr>
          <a:xfrm>
            <a:off x="234456" y="426591"/>
            <a:ext cx="6016639" cy="584775"/>
          </a:xfrm>
          <a:prstGeom prst="rect">
            <a:avLst/>
          </a:prstGeom>
          <a:noFill/>
        </p:spPr>
        <p:txBody>
          <a:bodyPr wrap="square" rtlCol="0">
            <a:spAutoFit/>
          </a:bodyPr>
          <a:lstStyle/>
          <a:p>
            <a:r>
              <a:rPr lang="en-US" sz="3200" dirty="0">
                <a:solidFill>
                  <a:schemeClr val="tx2">
                    <a:lumMod val="60000"/>
                    <a:lumOff val="40000"/>
                  </a:schemeClr>
                </a:solidFill>
              </a:rPr>
              <a:t>Business Problem </a:t>
            </a:r>
            <a:r>
              <a:rPr lang="en-US" sz="3200" dirty="0" smtClean="0">
                <a:solidFill>
                  <a:schemeClr val="tx2">
                    <a:lumMod val="60000"/>
                    <a:lumOff val="40000"/>
                  </a:schemeClr>
                </a:solidFill>
              </a:rPr>
              <a:t>Background</a:t>
            </a:r>
            <a:endParaRPr lang="en-US" sz="3200"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4</a:t>
            </a:fld>
            <a:endParaRPr lang="en-SG"/>
          </a:p>
        </p:txBody>
      </p:sp>
    </p:spTree>
    <p:extLst>
      <p:ext uri="{BB962C8B-B14F-4D97-AF65-F5344CB8AC3E}">
        <p14:creationId xmlns:p14="http://schemas.microsoft.com/office/powerpoint/2010/main" val="223715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9416" y="269738"/>
            <a:ext cx="6186163" cy="1077218"/>
          </a:xfrm>
          <a:prstGeom prst="rect">
            <a:avLst/>
          </a:prstGeom>
          <a:noFill/>
        </p:spPr>
        <p:txBody>
          <a:bodyPr wrap="square" rtlCol="0">
            <a:spAutoFit/>
          </a:bodyPr>
          <a:lstStyle/>
          <a:p>
            <a:r>
              <a:rPr lang="en-US" sz="3200" dirty="0">
                <a:solidFill>
                  <a:schemeClr val="tx2">
                    <a:lumMod val="60000"/>
                    <a:lumOff val="40000"/>
                  </a:schemeClr>
                </a:solidFill>
              </a:rPr>
              <a:t>Project Objectives &amp; Success </a:t>
            </a:r>
            <a:r>
              <a:rPr lang="en-US" sz="3200" dirty="0" smtClean="0">
                <a:solidFill>
                  <a:schemeClr val="tx2">
                    <a:lumMod val="60000"/>
                    <a:lumOff val="40000"/>
                  </a:schemeClr>
                </a:solidFill>
              </a:rPr>
              <a:t>Measurement</a:t>
            </a:r>
            <a:endParaRPr lang="en-US" sz="3200" dirty="0">
              <a:solidFill>
                <a:schemeClr val="tx2">
                  <a:lumMod val="60000"/>
                  <a:lumOff val="40000"/>
                </a:schemeClr>
              </a:solidFill>
            </a:endParaRPr>
          </a:p>
        </p:txBody>
      </p:sp>
      <p:sp>
        <p:nvSpPr>
          <p:cNvPr id="7" name="Rectangle 6"/>
          <p:cNvSpPr/>
          <p:nvPr/>
        </p:nvSpPr>
        <p:spPr>
          <a:xfrm>
            <a:off x="299416" y="1861985"/>
            <a:ext cx="6467144" cy="4616648"/>
          </a:xfrm>
          <a:prstGeom prst="rect">
            <a:avLst/>
          </a:prstGeom>
        </p:spPr>
        <p:txBody>
          <a:bodyPr wrap="square">
            <a:spAutoFit/>
          </a:bodyPr>
          <a:lstStyle/>
          <a:p>
            <a:r>
              <a:rPr lang="en-US" sz="1400" dirty="0" smtClean="0"/>
              <a:t>The </a:t>
            </a:r>
            <a:r>
              <a:rPr lang="en-US" sz="1400" dirty="0" smtClean="0"/>
              <a:t>objective of this project is to optimally match patients with practitioners, both in groups. The outcome of this match will be such that all patients will be assigned matching practitioners.</a:t>
            </a:r>
          </a:p>
          <a:p>
            <a:endParaRPr lang="en-US" sz="1400" dirty="0"/>
          </a:p>
          <a:p>
            <a:r>
              <a:rPr lang="en-US" sz="1400" dirty="0" smtClean="0"/>
              <a:t>We will be monitoring whether the system is able to meet the hard constraints and soft constraints during this matching exercise to see how good the application is in avoiding hard constraints and minimizing soft ones. This will provide us with a gauge as to how well the application is able to perform the matches.</a:t>
            </a:r>
          </a:p>
          <a:p>
            <a:endParaRPr lang="en-US" sz="1400" dirty="0"/>
          </a:p>
          <a:p>
            <a:r>
              <a:rPr lang="en-US" sz="1400" dirty="0"/>
              <a:t>The hard constraints are </a:t>
            </a:r>
            <a:endParaRPr lang="en-US" sz="1400" dirty="0" smtClean="0"/>
          </a:p>
          <a:p>
            <a:pPr marL="342900" indent="-342900">
              <a:buAutoNum type="arabicParenR"/>
            </a:pPr>
            <a:r>
              <a:rPr lang="en-US" sz="1400" dirty="0" smtClean="0"/>
              <a:t>patients’ </a:t>
            </a:r>
            <a:r>
              <a:rPr lang="en-US" sz="1400" dirty="0"/>
              <a:t>depression severity </a:t>
            </a:r>
            <a:endParaRPr lang="en-US" sz="1400" dirty="0" smtClean="0"/>
          </a:p>
          <a:p>
            <a:pPr marL="342900" indent="-342900">
              <a:buAutoNum type="arabicParenR"/>
            </a:pPr>
            <a:r>
              <a:rPr lang="en-US" sz="1400" dirty="0" smtClean="0"/>
              <a:t>language ability </a:t>
            </a:r>
          </a:p>
          <a:p>
            <a:pPr marL="342900" indent="-342900">
              <a:buAutoNum type="arabicParenR"/>
            </a:pPr>
            <a:endParaRPr lang="en-US" sz="1400" dirty="0"/>
          </a:p>
          <a:p>
            <a:r>
              <a:rPr lang="en-US" sz="1400" dirty="0" smtClean="0"/>
              <a:t>The </a:t>
            </a:r>
            <a:r>
              <a:rPr lang="en-US" sz="1400" dirty="0"/>
              <a:t>soft constraints are </a:t>
            </a:r>
            <a:endParaRPr lang="en-US" sz="1400" dirty="0" smtClean="0"/>
          </a:p>
          <a:p>
            <a:pPr marL="342900" indent="-342900">
              <a:buAutoNum type="arabicParenR"/>
            </a:pPr>
            <a:r>
              <a:rPr lang="en-US" sz="1400" dirty="0" smtClean="0"/>
              <a:t>patients</a:t>
            </a:r>
            <a:r>
              <a:rPr lang="en-US" sz="1400" dirty="0"/>
              <a:t>’ preferences for the day of the </a:t>
            </a:r>
            <a:r>
              <a:rPr lang="en-US" sz="1400" dirty="0" smtClean="0"/>
              <a:t>appointment</a:t>
            </a:r>
          </a:p>
          <a:p>
            <a:pPr marL="342900" indent="-342900">
              <a:buAutoNum type="arabicParenR"/>
            </a:pPr>
            <a:r>
              <a:rPr lang="en-US" sz="1400" dirty="0" smtClean="0"/>
              <a:t>where </a:t>
            </a:r>
            <a:r>
              <a:rPr lang="en-US" sz="1400" dirty="0"/>
              <a:t>the practitioners are </a:t>
            </a:r>
            <a:r>
              <a:rPr lang="en-US" sz="1400" dirty="0" smtClean="0"/>
              <a:t>located</a:t>
            </a:r>
          </a:p>
          <a:p>
            <a:pPr marL="342900" indent="-342900">
              <a:buAutoNum type="arabicParenR"/>
            </a:pPr>
            <a:r>
              <a:rPr lang="en-US" sz="1400" dirty="0" smtClean="0"/>
              <a:t>gender </a:t>
            </a:r>
            <a:r>
              <a:rPr lang="en-US" sz="1400" dirty="0"/>
              <a:t>of the </a:t>
            </a:r>
            <a:r>
              <a:rPr lang="en-US" sz="1400" dirty="0" smtClean="0"/>
              <a:t>practitioners</a:t>
            </a:r>
          </a:p>
          <a:p>
            <a:pPr marL="342900" indent="-342900">
              <a:buAutoNum type="arabicParenR"/>
            </a:pPr>
            <a:r>
              <a:rPr lang="en-US" sz="1400" dirty="0" smtClean="0"/>
              <a:t>treatment </a:t>
            </a:r>
            <a:r>
              <a:rPr lang="en-US" sz="1400" dirty="0"/>
              <a:t>costs.</a:t>
            </a:r>
            <a:endParaRPr lang="en-US" sz="1400" dirty="0" smtClean="0"/>
          </a:p>
          <a:p>
            <a:endParaRPr lang="en-US" sz="1400" dirty="0"/>
          </a:p>
          <a:p>
            <a:endParaRPr lang="en-US" sz="1400" dirty="0" smtClean="0"/>
          </a:p>
          <a:p>
            <a:endParaRPr lang="en-US" sz="1400" dirty="0"/>
          </a:p>
        </p:txBody>
      </p:sp>
    </p:spTree>
    <p:extLst>
      <p:ext uri="{BB962C8B-B14F-4D97-AF65-F5344CB8AC3E}">
        <p14:creationId xmlns:p14="http://schemas.microsoft.com/office/powerpoint/2010/main" val="337432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02E4D-0674-49A1-9E3D-3CC6B87FB671}"/>
              </a:ext>
            </a:extLst>
          </p:cNvPr>
          <p:cNvSpPr>
            <a:spLocks noGrp="1"/>
          </p:cNvSpPr>
          <p:nvPr>
            <p:ph idx="1"/>
          </p:nvPr>
        </p:nvSpPr>
        <p:spPr>
          <a:xfrm>
            <a:off x="352696" y="1721152"/>
            <a:ext cx="6283904" cy="2688562"/>
          </a:xfrm>
        </p:spPr>
        <p:txBody>
          <a:bodyPr>
            <a:normAutofit/>
          </a:bodyPr>
          <a:lstStyle/>
          <a:p>
            <a:pPr marL="0" indent="0">
              <a:buNone/>
            </a:pPr>
            <a:r>
              <a:rPr lang="en-US" sz="1600" dirty="0" err="1" smtClean="0"/>
              <a:t>hhh</a:t>
            </a: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SG" sz="1600" dirty="0"/>
          </a:p>
        </p:txBody>
      </p:sp>
      <p:sp>
        <p:nvSpPr>
          <p:cNvPr id="13" name="TextBox 12"/>
          <p:cNvSpPr txBox="1"/>
          <p:nvPr/>
        </p:nvSpPr>
        <p:spPr>
          <a:xfrm>
            <a:off x="199795" y="337508"/>
            <a:ext cx="6186163" cy="800219"/>
          </a:xfrm>
          <a:prstGeom prst="rect">
            <a:avLst/>
          </a:prstGeom>
          <a:noFill/>
        </p:spPr>
        <p:txBody>
          <a:bodyPr wrap="square" rtlCol="0">
            <a:spAutoFit/>
          </a:bodyPr>
          <a:lstStyle/>
          <a:p>
            <a:r>
              <a:rPr lang="en-US" sz="2800" dirty="0">
                <a:solidFill>
                  <a:schemeClr val="tx2">
                    <a:lumMod val="60000"/>
                    <a:lumOff val="40000"/>
                  </a:schemeClr>
                </a:solidFill>
              </a:rPr>
              <a:t>Project Solution </a:t>
            </a:r>
          </a:p>
          <a:p>
            <a:r>
              <a:rPr lang="en-US" dirty="0" smtClean="0">
                <a:solidFill>
                  <a:srgbClr val="FF0000"/>
                </a:solidFill>
              </a:rPr>
              <a:t>	</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D7EBF05A-3D21-489F-92E5-C2CA7463D2E0}" type="slidenum">
              <a:rPr lang="en-SG" smtClean="0"/>
              <a:t>6</a:t>
            </a:fld>
            <a:endParaRPr lang="en-SG"/>
          </a:p>
        </p:txBody>
      </p:sp>
    </p:spTree>
    <p:extLst>
      <p:ext uri="{BB962C8B-B14F-4D97-AF65-F5344CB8AC3E}">
        <p14:creationId xmlns:p14="http://schemas.microsoft.com/office/powerpoint/2010/main" val="39485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1102E4D-0674-49A1-9E3D-3CC6B87FB671}"/>
              </a:ext>
            </a:extLst>
          </p:cNvPr>
          <p:cNvSpPr>
            <a:spLocks noGrp="1"/>
          </p:cNvSpPr>
          <p:nvPr>
            <p:ph idx="1"/>
          </p:nvPr>
        </p:nvSpPr>
        <p:spPr>
          <a:xfrm>
            <a:off x="352695" y="1381961"/>
            <a:ext cx="6283904" cy="2688562"/>
          </a:xfrm>
        </p:spPr>
        <p:txBody>
          <a:bodyPr>
            <a:normAutofit/>
          </a:bodyPr>
          <a:lstStyle/>
          <a:p>
            <a:pPr marL="0" indent="0">
              <a:buNone/>
            </a:pPr>
            <a:r>
              <a:rPr lang="en-US" sz="1400" dirty="0" err="1" smtClean="0"/>
              <a:t>kkk</a:t>
            </a:r>
            <a:endParaRPr lang="en-US" sz="1400" dirty="0" smtClean="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SG" sz="1400" dirty="0"/>
          </a:p>
        </p:txBody>
      </p:sp>
      <p:sp>
        <p:nvSpPr>
          <p:cNvPr id="5" name="TextBox 4"/>
          <p:cNvSpPr txBox="1"/>
          <p:nvPr/>
        </p:nvSpPr>
        <p:spPr>
          <a:xfrm>
            <a:off x="199795" y="337508"/>
            <a:ext cx="6186163" cy="800219"/>
          </a:xfrm>
          <a:prstGeom prst="rect">
            <a:avLst/>
          </a:prstGeom>
          <a:noFill/>
        </p:spPr>
        <p:txBody>
          <a:bodyPr wrap="square" rtlCol="0">
            <a:spAutoFit/>
          </a:bodyPr>
          <a:lstStyle/>
          <a:p>
            <a:r>
              <a:rPr lang="en-US" sz="2800" dirty="0">
                <a:solidFill>
                  <a:schemeClr val="tx2">
                    <a:lumMod val="60000"/>
                    <a:lumOff val="40000"/>
                  </a:schemeClr>
                </a:solidFill>
              </a:rPr>
              <a:t>Project Solution </a:t>
            </a:r>
          </a:p>
          <a:p>
            <a:r>
              <a:rPr lang="en-US" dirty="0" smtClean="0">
                <a:solidFill>
                  <a:srgbClr val="FF0000"/>
                </a:solidFill>
              </a:rPr>
              <a:t>	</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7</a:t>
            </a:fld>
            <a:endParaRPr lang="en-SG"/>
          </a:p>
        </p:txBody>
      </p:sp>
    </p:spTree>
    <p:extLst>
      <p:ext uri="{BB962C8B-B14F-4D97-AF65-F5344CB8AC3E}">
        <p14:creationId xmlns:p14="http://schemas.microsoft.com/office/powerpoint/2010/main" val="359997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70A78-43F7-48BF-BFC5-689869C250AD}"/>
              </a:ext>
            </a:extLst>
          </p:cNvPr>
          <p:cNvSpPr>
            <a:spLocks noGrp="1"/>
          </p:cNvSpPr>
          <p:nvPr>
            <p:ph idx="1"/>
          </p:nvPr>
        </p:nvSpPr>
        <p:spPr>
          <a:xfrm>
            <a:off x="507257" y="1485900"/>
            <a:ext cx="5950692" cy="2728686"/>
          </a:xfrm>
        </p:spPr>
        <p:txBody>
          <a:bodyPr>
            <a:normAutofit/>
          </a:bodyPr>
          <a:lstStyle/>
          <a:p>
            <a:pPr marL="0" indent="0">
              <a:buNone/>
            </a:pPr>
            <a:r>
              <a:rPr lang="en-US" sz="1600" dirty="0" smtClean="0"/>
              <a:t>YYY</a:t>
            </a:r>
            <a:endParaRPr lang="en-US" sz="1600" dirty="0"/>
          </a:p>
          <a:p>
            <a:pPr marL="0" indent="0">
              <a:buNone/>
            </a:pPr>
            <a:endParaRPr lang="en-US" sz="1600" dirty="0"/>
          </a:p>
        </p:txBody>
      </p:sp>
      <p:sp>
        <p:nvSpPr>
          <p:cNvPr id="5" name="TextBox 4"/>
          <p:cNvSpPr txBox="1"/>
          <p:nvPr/>
        </p:nvSpPr>
        <p:spPr>
          <a:xfrm>
            <a:off x="349993" y="245361"/>
            <a:ext cx="5211908" cy="954107"/>
          </a:xfrm>
          <a:prstGeom prst="rect">
            <a:avLst/>
          </a:prstGeom>
          <a:noFill/>
        </p:spPr>
        <p:txBody>
          <a:bodyPr wrap="square" rtlCol="0">
            <a:spAutoFit/>
          </a:bodyPr>
          <a:lstStyle/>
          <a:p>
            <a:r>
              <a:rPr lang="en-US" sz="3200" dirty="0" smtClean="0">
                <a:solidFill>
                  <a:schemeClr val="tx2">
                    <a:lumMod val="60000"/>
                    <a:lumOff val="40000"/>
                  </a:schemeClr>
                </a:solidFill>
              </a:rPr>
              <a:t>Solution Design</a:t>
            </a:r>
          </a:p>
          <a:p>
            <a:r>
              <a:rPr lang="en-US" dirty="0" smtClean="0">
                <a:solidFill>
                  <a:srgbClr val="FF0000"/>
                </a:solidFill>
              </a:rPr>
              <a:t>	</a:t>
            </a:r>
            <a:r>
              <a:rPr lang="en-US" dirty="0" smtClean="0">
                <a:solidFill>
                  <a:srgbClr val="FF0000"/>
                </a:solidFill>
              </a:rPr>
              <a:t>Tool adopted  </a:t>
            </a:r>
            <a:r>
              <a:rPr lang="en-US" sz="2400" b="1" dirty="0" err="1" smtClean="0">
                <a:solidFill>
                  <a:srgbClr val="FF0000"/>
                </a:solidFill>
              </a:rPr>
              <a:t>OptaPlanner</a:t>
            </a:r>
            <a:endParaRPr lang="en-US" sz="2400" b="1" dirty="0">
              <a:solidFill>
                <a:srgbClr val="FF0000"/>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8</a:t>
            </a:fld>
            <a:endParaRPr lang="en-SG"/>
          </a:p>
        </p:txBody>
      </p:sp>
    </p:spTree>
    <p:extLst>
      <p:ext uri="{BB962C8B-B14F-4D97-AF65-F5344CB8AC3E}">
        <p14:creationId xmlns:p14="http://schemas.microsoft.com/office/powerpoint/2010/main" val="2939566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02E4D-0674-49A1-9E3D-3CC6B87FB671}"/>
              </a:ext>
            </a:extLst>
          </p:cNvPr>
          <p:cNvSpPr>
            <a:spLocks noGrp="1"/>
          </p:cNvSpPr>
          <p:nvPr>
            <p:ph idx="1"/>
          </p:nvPr>
        </p:nvSpPr>
        <p:spPr>
          <a:xfrm>
            <a:off x="444500" y="1466701"/>
            <a:ext cx="5842000" cy="1953965"/>
          </a:xfrm>
        </p:spPr>
        <p:txBody>
          <a:bodyPr>
            <a:normAutofit/>
          </a:bodyPr>
          <a:lstStyle/>
          <a:p>
            <a:pPr marL="0" indent="0">
              <a:buNone/>
            </a:pPr>
            <a:r>
              <a:rPr lang="en-US" sz="1600" dirty="0" smtClean="0"/>
              <a:t>UUU</a:t>
            </a: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SG" sz="1600" dirty="0"/>
          </a:p>
        </p:txBody>
      </p:sp>
      <p:sp>
        <p:nvSpPr>
          <p:cNvPr id="8" name="TextBox 7"/>
          <p:cNvSpPr txBox="1"/>
          <p:nvPr/>
        </p:nvSpPr>
        <p:spPr>
          <a:xfrm>
            <a:off x="199795" y="337508"/>
            <a:ext cx="6186163" cy="584775"/>
          </a:xfrm>
          <a:prstGeom prst="rect">
            <a:avLst/>
          </a:prstGeom>
          <a:noFill/>
        </p:spPr>
        <p:txBody>
          <a:bodyPr wrap="square" rtlCol="0">
            <a:spAutoFit/>
          </a:bodyPr>
          <a:lstStyle/>
          <a:p>
            <a:r>
              <a:rPr lang="en-US" sz="3200" dirty="0" smtClean="0">
                <a:solidFill>
                  <a:schemeClr val="tx2">
                    <a:lumMod val="60000"/>
                    <a:lumOff val="40000"/>
                  </a:schemeClr>
                </a:solidFill>
              </a:rPr>
              <a:t>Solution Design</a:t>
            </a:r>
            <a:endParaRPr lang="en-US" sz="3200" dirty="0">
              <a:solidFill>
                <a:schemeClr val="tx2">
                  <a:lumMod val="60000"/>
                  <a:lumOff val="40000"/>
                </a:schemeClr>
              </a:solidFill>
            </a:endParaRPr>
          </a:p>
        </p:txBody>
      </p:sp>
      <p:sp>
        <p:nvSpPr>
          <p:cNvPr id="2" name="Slide Number Placeholder 1"/>
          <p:cNvSpPr>
            <a:spLocks noGrp="1"/>
          </p:cNvSpPr>
          <p:nvPr>
            <p:ph type="sldNum" sz="quarter" idx="12"/>
          </p:nvPr>
        </p:nvSpPr>
        <p:spPr/>
        <p:txBody>
          <a:bodyPr/>
          <a:lstStyle/>
          <a:p>
            <a:fld id="{D7EBF05A-3D21-489F-92E5-C2CA7463D2E0}" type="slidenum">
              <a:rPr lang="en-SG" smtClean="0"/>
              <a:t>9</a:t>
            </a:fld>
            <a:endParaRPr lang="en-SG"/>
          </a:p>
        </p:txBody>
      </p:sp>
    </p:spTree>
    <p:extLst>
      <p:ext uri="{BB962C8B-B14F-4D97-AF65-F5344CB8AC3E}">
        <p14:creationId xmlns:p14="http://schemas.microsoft.com/office/powerpoint/2010/main" val="3186879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3645</TotalTime>
  <Words>1422</Words>
  <Application>Microsoft Office PowerPoint</Application>
  <PresentationFormat>A4 Paper (210x297 mm)</PresentationFormat>
  <Paragraphs>147</Paragraphs>
  <Slides>20</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Agency FB</vt:lpstr>
      <vt:lpstr>Arial</vt:lpstr>
      <vt:lpstr>Calibri</vt:lpstr>
      <vt:lpstr>Calibri Light</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Han</dc:creator>
  <cp:lastModifiedBy>FRHAN</cp:lastModifiedBy>
  <cp:revision>143</cp:revision>
  <dcterms:created xsi:type="dcterms:W3CDTF">2019-02-23T06:52:42Z</dcterms:created>
  <dcterms:modified xsi:type="dcterms:W3CDTF">2019-04-07T09:06:28Z</dcterms:modified>
</cp:coreProperties>
</file>