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77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33CCFF"/>
    <a:srgbClr val="00FFFF"/>
    <a:srgbClr val="33CCCC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9D51A-CFAD-4B72-A973-ADA1E9954D2D}" type="datetimeFigureOut">
              <a:rPr lang="en-SG" smtClean="0"/>
              <a:t>26/4/2019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C76F7-DA5C-4EFA-A6E2-84757375B9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0431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6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B369-7C4C-451E-A428-0E533F85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039C6-212D-4FD7-BA9E-7F6022C93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545C7-AC98-4A6C-A83D-502F46CB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14CF-CBCD-4630-B1DC-B4CE08E9563E}" type="datetimeFigureOut">
              <a:rPr lang="en-SG" smtClean="0"/>
              <a:t>26/4/2019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5FAAC-F345-4BEB-AF10-35CD21A0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DB855-2613-45F4-8DBE-55C2333F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1F30-460B-42C4-A02A-EDFCD10B2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066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ECA3-F87F-4ABE-A08C-9D5F5403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0EDDE-72B6-4BCD-A163-17A1FAD5B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667AC-110C-4C46-888B-35D5B745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14CF-CBCD-4630-B1DC-B4CE08E9563E}" type="datetimeFigureOut">
              <a:rPr lang="en-SG" smtClean="0"/>
              <a:t>26/4/2019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4DBB0-DC1E-48CD-9B3B-64D0032A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3547C-EE9E-4E7B-8143-1408FB0C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1F30-460B-42C4-A02A-EDFCD10B2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173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D6E9B-4728-43E9-B453-92550445F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5019D-50B9-4A8A-BC68-52B254B3E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5434A-4DC2-4343-B7ED-987D7006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14CF-CBCD-4630-B1DC-B4CE08E9563E}" type="datetimeFigureOut">
              <a:rPr lang="en-SG" smtClean="0"/>
              <a:t>26/4/2019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F8555-00AD-4E31-A9A5-8DA2C911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A3F77-DDF0-4C11-A6D0-BBF422AF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1F30-460B-42C4-A02A-EDFCD10B2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6112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9856015" y="6483758"/>
            <a:ext cx="2022939" cy="1355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813" tIns="26813" rIns="26813" bIns="26813" anchor="ctr">
            <a:spAutoFit/>
          </a:bodyPr>
          <a:lstStyle/>
          <a:p>
            <a:pPr lvl="0" algn="r">
              <a:defRPr sz="1800"/>
            </a:pPr>
            <a:r>
              <a:rPr sz="529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529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529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4090708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5BD0-698C-4268-9726-E1FB9128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7E7A-528E-4508-A84F-6ED02B65A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CBC4-01A0-4D29-8B51-C10898C8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14CF-CBCD-4630-B1DC-B4CE08E9563E}" type="datetimeFigureOut">
              <a:rPr lang="en-SG" smtClean="0"/>
              <a:t>26/4/2019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2B8CB-4E04-4EDA-A5AE-E6FCE048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9E908-4894-4D70-BBE3-DEEE6160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1F30-460B-42C4-A02A-EDFCD10B2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567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E693-14A0-4723-964B-D707180C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7EA9-28BE-48EE-A804-52CDBCBD6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89114-F824-41BE-9B79-9807CEF6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14CF-CBCD-4630-B1DC-B4CE08E9563E}" type="datetimeFigureOut">
              <a:rPr lang="en-SG" smtClean="0"/>
              <a:t>26/4/2019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0F25B-9C54-4AD5-98A8-29EE6ACC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2665F-6DD5-4478-A449-843EF8D9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1F30-460B-42C4-A02A-EDFCD10B2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171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50A5-F9E5-4754-B53C-488B43E8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C51EE-5E14-470A-A708-0A179F356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99800-8975-4A60-A876-826D51169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26EE1-455F-4D50-8964-2F20A6A5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14CF-CBCD-4630-B1DC-B4CE08E9563E}" type="datetimeFigureOut">
              <a:rPr lang="en-SG" smtClean="0"/>
              <a:t>26/4/2019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0193C-36F5-47E2-8661-123180C7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BF500-337B-4430-B100-80516047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1F30-460B-42C4-A02A-EDFCD10B2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596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6AC2-A2BE-4C46-AAE7-5DFC5B47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3A96A-B612-46F5-95E1-DD31F1193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BC6C3-078F-4D9E-BAFA-79012FD77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5B58C-4596-43BC-9BBB-43D6C6A8F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0984C-1FE7-4908-917D-C2BD26745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D9A05-B891-41FA-8EE4-11CEB5A9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14CF-CBCD-4630-B1DC-B4CE08E9563E}" type="datetimeFigureOut">
              <a:rPr lang="en-SG" smtClean="0"/>
              <a:t>26/4/2019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0C5B3-E488-483B-BF47-76DD4FD5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7A5FB-4D8A-4187-A5E0-72468658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1F30-460B-42C4-A02A-EDFCD10B2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20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2ED6-E1EC-4BDF-947A-18006BEB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13D89-F820-4F75-B369-77016CA2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14CF-CBCD-4630-B1DC-B4CE08E9563E}" type="datetimeFigureOut">
              <a:rPr lang="en-SG" smtClean="0"/>
              <a:t>26/4/2019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0E765-2959-46D7-A655-2EB7114D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9D8B9-C355-4BF6-92DA-51B6EB84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1F30-460B-42C4-A02A-EDFCD10B2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465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AF864-D168-46EB-ABB6-F801F4D5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14CF-CBCD-4630-B1DC-B4CE08E9563E}" type="datetimeFigureOut">
              <a:rPr lang="en-SG" smtClean="0"/>
              <a:t>26/4/2019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E02A9-FC85-43FA-8E78-61B265E9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C6A05-D7AA-48F1-89BE-C8BCDB1E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1F30-460B-42C4-A02A-EDFCD10B2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460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22C4-7CE1-4874-B070-634DB301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E12C3-28FC-47EA-A518-F83EB202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BADB5-C2E9-42C9-BBA9-4060348E7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3DA63-31D2-4E50-8251-A4C0FCC2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14CF-CBCD-4630-B1DC-B4CE08E9563E}" type="datetimeFigureOut">
              <a:rPr lang="en-SG" smtClean="0"/>
              <a:t>26/4/2019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9EB99-C0E1-4033-92FE-6E2F077F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5F3DE-2F25-4E51-A8AF-51CC2026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1F30-460B-42C4-A02A-EDFCD10B2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92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9DDD-093D-4205-A687-AB817036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35F98-2632-4589-8564-8E10DEA15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AA010-3D5F-4829-99F5-E4561911F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24440-714E-4279-94DF-45D00646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14CF-CBCD-4630-B1DC-B4CE08E9563E}" type="datetimeFigureOut">
              <a:rPr lang="en-SG" smtClean="0"/>
              <a:t>26/4/2019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1C520-CDFD-4B22-BB4A-D1EDFC93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EBB11-5C52-4EFF-B8F3-AF995E4E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1F30-460B-42C4-A02A-EDFCD10B2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265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10F84-DD9F-4CD2-994B-53CECE14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D187A-2B37-4DAF-AFFE-AEE38E32A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5F470-072D-40A4-8475-36F5263CC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214CF-CBCD-4630-B1DC-B4CE08E9563E}" type="datetimeFigureOut">
              <a:rPr lang="en-SG" smtClean="0"/>
              <a:t>26/4/2019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0F56-1AF4-49EC-BBCD-8AD03A147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FD715-CB01-450E-8DC5-64EE921B0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E1F30-460B-42C4-A02A-EDFCD10B2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30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7E4F80A-E34F-4507-B5B6-5F8511CBADD7}"/>
              </a:ext>
            </a:extLst>
          </p:cNvPr>
          <p:cNvGrpSpPr/>
          <p:nvPr/>
        </p:nvGrpSpPr>
        <p:grpSpPr>
          <a:xfrm>
            <a:off x="1506070" y="0"/>
            <a:ext cx="9179859" cy="6858000"/>
            <a:chOff x="1506070" y="0"/>
            <a:chExt cx="9179859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3ECB5A9-A849-474F-AF19-B16B92B37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070" y="0"/>
              <a:ext cx="9179859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7B986F-7EB0-42A2-944B-946EA2C4EC99}"/>
                </a:ext>
              </a:extLst>
            </p:cNvPr>
            <p:cNvSpPr/>
            <p:nvPr/>
          </p:nvSpPr>
          <p:spPr>
            <a:xfrm rot="773692">
              <a:off x="2094751" y="5509492"/>
              <a:ext cx="790142" cy="2323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IRS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CFA2CE-BAED-405A-BC70-5B3DF4A92835}"/>
                </a:ext>
              </a:extLst>
            </p:cNvPr>
            <p:cNvSpPr/>
            <p:nvPr/>
          </p:nvSpPr>
          <p:spPr>
            <a:xfrm rot="21400447">
              <a:off x="7225491" y="3258223"/>
              <a:ext cx="2688107" cy="677108"/>
            </a:xfrm>
            <a:prstGeom prst="rect">
              <a:avLst/>
            </a:prstGeom>
            <a:noFill/>
            <a:scene3d>
              <a:camera prst="perspectiveHeroicExtremeRightFacing"/>
              <a:lightRig rig="threePt" dir="t"/>
            </a:scene3d>
            <a:sp3d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Intelligent Rapid Shuttle</a:t>
              </a:r>
            </a:p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AI Powered Shuttle Service</a:t>
              </a:r>
              <a:endParaRPr 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567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D97F31F-1496-4E10-85DE-F8981F1D78B6}"/>
              </a:ext>
            </a:extLst>
          </p:cNvPr>
          <p:cNvCxnSpPr>
            <a:cxnSpLocks/>
          </p:cNvCxnSpPr>
          <p:nvPr/>
        </p:nvCxnSpPr>
        <p:spPr>
          <a:xfrm>
            <a:off x="2530049" y="2080727"/>
            <a:ext cx="0" cy="2861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B1189D6-6FC5-42DF-B3DF-22733B0E88CD}"/>
              </a:ext>
            </a:extLst>
          </p:cNvPr>
          <p:cNvCxnSpPr>
            <a:cxnSpLocks/>
          </p:cNvCxnSpPr>
          <p:nvPr/>
        </p:nvCxnSpPr>
        <p:spPr>
          <a:xfrm>
            <a:off x="1373317" y="709127"/>
            <a:ext cx="46677" cy="42327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E662DA-85DF-4D6E-96E3-C7AEDB246A25}"/>
              </a:ext>
            </a:extLst>
          </p:cNvPr>
          <p:cNvSpPr txBox="1"/>
          <p:nvPr/>
        </p:nvSpPr>
        <p:spPr>
          <a:xfrm>
            <a:off x="905069" y="217083"/>
            <a:ext cx="9096074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@</a:t>
            </a:r>
            <a:r>
              <a:rPr lang="en-SG" sz="1400" dirty="0" err="1"/>
              <a:t>PlanningSolution</a:t>
            </a:r>
            <a:r>
              <a:rPr lang="en-SG" sz="1400" dirty="0"/>
              <a:t>     </a:t>
            </a:r>
          </a:p>
          <a:p>
            <a:pPr algn="ctr"/>
            <a:r>
              <a:rPr lang="en-SG" dirty="0"/>
              <a:t> IRS (Intelligent Rapid Shuttle) Solution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B256A8-C149-4C2B-B4F8-7CB4F7664AA7}"/>
              </a:ext>
            </a:extLst>
          </p:cNvPr>
          <p:cNvCxnSpPr>
            <a:cxnSpLocks/>
          </p:cNvCxnSpPr>
          <p:nvPr/>
        </p:nvCxnSpPr>
        <p:spPr>
          <a:xfrm>
            <a:off x="2740565" y="5322958"/>
            <a:ext cx="41920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8EE67CE-AD1A-4746-A0D1-9A2BA43B187B}"/>
              </a:ext>
            </a:extLst>
          </p:cNvPr>
          <p:cNvSpPr txBox="1"/>
          <p:nvPr/>
        </p:nvSpPr>
        <p:spPr>
          <a:xfrm>
            <a:off x="3092856" y="1795943"/>
            <a:ext cx="31619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SG" sz="1400" dirty="0"/>
              <a:t>@</a:t>
            </a:r>
            <a:r>
              <a:rPr lang="en-SG" sz="1400" dirty="0" err="1"/>
              <a:t>PlanningVariable</a:t>
            </a:r>
            <a:r>
              <a:rPr lang="en-SG" sz="1400" dirty="0"/>
              <a:t>   </a:t>
            </a:r>
          </a:p>
          <a:p>
            <a:pPr algn="ctr"/>
            <a:r>
              <a:rPr lang="en-SG" sz="1400" dirty="0" err="1"/>
              <a:t>PreviousPickupDropoffPoint</a:t>
            </a:r>
            <a:endParaRPr lang="en-SG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A1AC61-C1D6-42A2-A540-09242902DF3B}"/>
              </a:ext>
            </a:extLst>
          </p:cNvPr>
          <p:cNvSpPr txBox="1"/>
          <p:nvPr/>
        </p:nvSpPr>
        <p:spPr>
          <a:xfrm>
            <a:off x="3365233" y="2701054"/>
            <a:ext cx="151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7030A0"/>
                </a:solidFill>
              </a:rPr>
              <a:t>Next Student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B3436F-2F03-41CB-B971-0612E202FD29}"/>
              </a:ext>
            </a:extLst>
          </p:cNvPr>
          <p:cNvSpPr txBox="1"/>
          <p:nvPr/>
        </p:nvSpPr>
        <p:spPr>
          <a:xfrm>
            <a:off x="3371584" y="3268922"/>
            <a:ext cx="151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7030A0"/>
                </a:solidFill>
              </a:rPr>
              <a:t>Vehicle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E83341-2920-41DC-9351-F1B29D6DEACB}"/>
              </a:ext>
            </a:extLst>
          </p:cNvPr>
          <p:cNvSpPr txBox="1"/>
          <p:nvPr/>
        </p:nvSpPr>
        <p:spPr>
          <a:xfrm>
            <a:off x="8767251" y="3409953"/>
            <a:ext cx="28836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Next student =</a:t>
            </a:r>
          </a:p>
          <a:p>
            <a:r>
              <a:rPr lang="en-SG" sz="1400" dirty="0">
                <a:solidFill>
                  <a:srgbClr val="7030A0"/>
                </a:solidFill>
              </a:rPr>
              <a:t>Inverse of </a:t>
            </a:r>
            <a:r>
              <a:rPr lang="en-SG" sz="1400" dirty="0" err="1">
                <a:solidFill>
                  <a:srgbClr val="7030A0"/>
                </a:solidFill>
              </a:rPr>
              <a:t>PreviousPickupDropoffPoint</a:t>
            </a:r>
            <a:endParaRPr lang="en-SG" sz="1400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6756DE-C0F7-4721-8535-3AE112D1BBBD}"/>
              </a:ext>
            </a:extLst>
          </p:cNvPr>
          <p:cNvSpPr txBox="1"/>
          <p:nvPr/>
        </p:nvSpPr>
        <p:spPr>
          <a:xfrm>
            <a:off x="8773601" y="4366211"/>
            <a:ext cx="2422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7030A0"/>
                </a:solidFill>
              </a:rPr>
              <a:t>Vehicle = Anchor Shadow variable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ABAA44B5-5DC1-49E6-9158-4E6B45D87264}"/>
              </a:ext>
            </a:extLst>
          </p:cNvPr>
          <p:cNvCxnSpPr>
            <a:stCxn id="50" idx="3"/>
          </p:cNvCxnSpPr>
          <p:nvPr/>
        </p:nvCxnSpPr>
        <p:spPr>
          <a:xfrm>
            <a:off x="4882055" y="2885720"/>
            <a:ext cx="3769800" cy="812623"/>
          </a:xfrm>
          <a:prstGeom prst="curvedConnector3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D8F468E2-A56B-4F02-BEA2-3BCE7AC5BB4C}"/>
              </a:ext>
            </a:extLst>
          </p:cNvPr>
          <p:cNvCxnSpPr>
            <a:cxnSpLocks/>
          </p:cNvCxnSpPr>
          <p:nvPr/>
        </p:nvCxnSpPr>
        <p:spPr>
          <a:xfrm>
            <a:off x="4551680" y="3463311"/>
            <a:ext cx="4221921" cy="1059598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95ACE21-E5DE-4FB4-8BCD-8B7334C031B4}"/>
              </a:ext>
            </a:extLst>
          </p:cNvPr>
          <p:cNvCxnSpPr>
            <a:cxnSpLocks/>
          </p:cNvCxnSpPr>
          <p:nvPr/>
        </p:nvCxnSpPr>
        <p:spPr>
          <a:xfrm flipH="1" flipV="1">
            <a:off x="2808024" y="2175574"/>
            <a:ext cx="3267" cy="200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403EB8-379A-40F8-A409-B385AFFB3BBC}"/>
              </a:ext>
            </a:extLst>
          </p:cNvPr>
          <p:cNvCxnSpPr>
            <a:cxnSpLocks/>
          </p:cNvCxnSpPr>
          <p:nvPr/>
        </p:nvCxnSpPr>
        <p:spPr>
          <a:xfrm flipV="1">
            <a:off x="2808024" y="2345169"/>
            <a:ext cx="3241007" cy="46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0B91C13-5810-4C45-89FF-53E390EEE152}"/>
              </a:ext>
            </a:extLst>
          </p:cNvPr>
          <p:cNvCxnSpPr>
            <a:cxnSpLocks/>
          </p:cNvCxnSpPr>
          <p:nvPr/>
        </p:nvCxnSpPr>
        <p:spPr>
          <a:xfrm flipH="1">
            <a:off x="3450686" y="1550895"/>
            <a:ext cx="25983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86DC901-16F3-408C-9021-AB3903780FC6}"/>
              </a:ext>
            </a:extLst>
          </p:cNvPr>
          <p:cNvSpPr txBox="1"/>
          <p:nvPr/>
        </p:nvSpPr>
        <p:spPr>
          <a:xfrm>
            <a:off x="3912586" y="4941849"/>
            <a:ext cx="230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Vehicle location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DE30EB0-E437-4F0C-96E9-22DFD68B8804}"/>
              </a:ext>
            </a:extLst>
          </p:cNvPr>
          <p:cNvCxnSpPr/>
          <p:nvPr/>
        </p:nvCxnSpPr>
        <p:spPr>
          <a:xfrm>
            <a:off x="7887484" y="793061"/>
            <a:ext cx="0" cy="578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E30FC04-D2DD-4CCE-9CAD-56F941219B97}"/>
              </a:ext>
            </a:extLst>
          </p:cNvPr>
          <p:cNvGrpSpPr/>
          <p:nvPr/>
        </p:nvGrpSpPr>
        <p:grpSpPr>
          <a:xfrm flipV="1">
            <a:off x="1269891" y="4608214"/>
            <a:ext cx="294778" cy="333635"/>
            <a:chOff x="1315301" y="2174673"/>
            <a:chExt cx="294778" cy="333635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1C7C390-3280-4A79-B994-314AFF484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5404" y="2174673"/>
              <a:ext cx="144675" cy="3096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93D7EEF-4486-49B2-B1E9-336188B63D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15301" y="2174673"/>
              <a:ext cx="150103" cy="3336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7445DA-8943-4DEB-8DD1-A48EE6626975}"/>
              </a:ext>
            </a:extLst>
          </p:cNvPr>
          <p:cNvCxnSpPr>
            <a:cxnSpLocks/>
          </p:cNvCxnSpPr>
          <p:nvPr/>
        </p:nvCxnSpPr>
        <p:spPr>
          <a:xfrm>
            <a:off x="7887484" y="2662142"/>
            <a:ext cx="0" cy="22797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D14167-C289-40DB-AB2D-F88F1F4AB2E7}"/>
              </a:ext>
            </a:extLst>
          </p:cNvPr>
          <p:cNvCxnSpPr>
            <a:cxnSpLocks/>
          </p:cNvCxnSpPr>
          <p:nvPr/>
        </p:nvCxnSpPr>
        <p:spPr>
          <a:xfrm rot="5400000">
            <a:off x="2756112" y="5315838"/>
            <a:ext cx="184621" cy="215714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45385A-214B-47D2-A14F-FD1AE0C768BC}"/>
              </a:ext>
            </a:extLst>
          </p:cNvPr>
          <p:cNvCxnSpPr>
            <a:cxnSpLocks/>
          </p:cNvCxnSpPr>
          <p:nvPr/>
        </p:nvCxnSpPr>
        <p:spPr>
          <a:xfrm rot="5400000" flipH="1">
            <a:off x="2752528" y="5107981"/>
            <a:ext cx="211441" cy="235366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92B1D8A-38C5-4373-AC7F-CE05D074F124}"/>
              </a:ext>
            </a:extLst>
          </p:cNvPr>
          <p:cNvSpPr txBox="1"/>
          <p:nvPr/>
        </p:nvSpPr>
        <p:spPr>
          <a:xfrm>
            <a:off x="8773601" y="2952513"/>
            <a:ext cx="2306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7030A0"/>
                </a:solidFill>
              </a:rPr>
              <a:t>Shadow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233935-61FD-4F5F-9A82-ABBD787AECCC}"/>
              </a:ext>
            </a:extLst>
          </p:cNvPr>
          <p:cNvSpPr/>
          <p:nvPr/>
        </p:nvSpPr>
        <p:spPr>
          <a:xfrm>
            <a:off x="6932636" y="4946780"/>
            <a:ext cx="3068507" cy="752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IRS Location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7344570-E089-4B5F-B93F-E8BAA21F5731}"/>
              </a:ext>
            </a:extLst>
          </p:cNvPr>
          <p:cNvSpPr/>
          <p:nvPr/>
        </p:nvSpPr>
        <p:spPr>
          <a:xfrm>
            <a:off x="748585" y="4946780"/>
            <a:ext cx="1991980" cy="752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IRS Vehicle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92F96F-6227-4C61-91F3-AC20F5CDD830}"/>
              </a:ext>
            </a:extLst>
          </p:cNvPr>
          <p:cNvSpPr/>
          <p:nvPr/>
        </p:nvSpPr>
        <p:spPr>
          <a:xfrm>
            <a:off x="1458706" y="1423219"/>
            <a:ext cx="1991980" cy="752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IRS </a:t>
            </a:r>
            <a:r>
              <a:rPr lang="en-SG" sz="1400" b="1" dirty="0" err="1"/>
              <a:t>PickupDropoffPoint</a:t>
            </a:r>
            <a:endParaRPr lang="en-SG" sz="1400" b="1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412036-C33E-4645-8747-9F7B65075575}"/>
              </a:ext>
            </a:extLst>
          </p:cNvPr>
          <p:cNvCxnSpPr>
            <a:cxnSpLocks/>
          </p:cNvCxnSpPr>
          <p:nvPr/>
        </p:nvCxnSpPr>
        <p:spPr>
          <a:xfrm>
            <a:off x="7887484" y="1071317"/>
            <a:ext cx="184621" cy="215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0C76C8A-94B7-4A77-9A79-983B4766B820}"/>
              </a:ext>
            </a:extLst>
          </p:cNvPr>
          <p:cNvCxnSpPr>
            <a:cxnSpLocks/>
          </p:cNvCxnSpPr>
          <p:nvPr/>
        </p:nvCxnSpPr>
        <p:spPr>
          <a:xfrm flipH="1">
            <a:off x="7676043" y="1071317"/>
            <a:ext cx="211441" cy="2353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9B85445-5ED9-4452-899B-345C89DC7979}"/>
              </a:ext>
            </a:extLst>
          </p:cNvPr>
          <p:cNvGrpSpPr/>
          <p:nvPr/>
        </p:nvGrpSpPr>
        <p:grpSpPr>
          <a:xfrm>
            <a:off x="6049031" y="1308515"/>
            <a:ext cx="3952112" cy="1435570"/>
            <a:chOff x="6003887" y="1308515"/>
            <a:chExt cx="3952112" cy="143557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BF6627-FF57-41FA-99C2-860E808DC8F2}"/>
                </a:ext>
              </a:extLst>
            </p:cNvPr>
            <p:cNvSpPr/>
            <p:nvPr/>
          </p:nvSpPr>
          <p:spPr>
            <a:xfrm>
              <a:off x="6003887" y="1308515"/>
              <a:ext cx="3952112" cy="14355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sz="1400" b="1" dirty="0">
                  <a:solidFill>
                    <a:schemeClr val="bg1"/>
                  </a:solidFill>
                </a:rPr>
                <a:t>@</a:t>
              </a:r>
              <a:r>
                <a:rPr lang="en-SG" sz="1400" b="1" dirty="0" err="1">
                  <a:solidFill>
                    <a:schemeClr val="bg1"/>
                  </a:solidFill>
                </a:rPr>
                <a:t>PlanningEntity</a:t>
              </a:r>
              <a:endParaRPr lang="en-SG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SG" sz="1400" b="1" dirty="0">
                  <a:solidFill>
                    <a:schemeClr val="bg1"/>
                  </a:solidFill>
                </a:rPr>
                <a:t>IRS </a:t>
              </a:r>
              <a:r>
                <a:rPr lang="en-SG" sz="1400" b="1" dirty="0" err="1">
                  <a:solidFill>
                    <a:schemeClr val="bg1"/>
                  </a:solidFill>
                </a:rPr>
                <a:t>PickupDropoffParticulars</a:t>
              </a:r>
              <a:endParaRPr lang="en-SG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48D5DDB-B219-4575-94E9-FE2855ABC869}"/>
                </a:ext>
              </a:extLst>
            </p:cNvPr>
            <p:cNvSpPr/>
            <p:nvPr/>
          </p:nvSpPr>
          <p:spPr>
            <a:xfrm>
              <a:off x="8027199" y="1880626"/>
              <a:ext cx="1749811" cy="7145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</a:rPr>
                <a:t>School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1F2964-1B0C-4B25-94D6-DA4A1A2CEE85}"/>
                </a:ext>
              </a:extLst>
            </p:cNvPr>
            <p:cNvSpPr/>
            <p:nvPr/>
          </p:nvSpPr>
          <p:spPr>
            <a:xfrm>
              <a:off x="6096001" y="1880626"/>
              <a:ext cx="1742813" cy="7145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</a:rPr>
                <a:t>Student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BE19EBF-2D44-44EC-9E71-7A1339556090}"/>
              </a:ext>
            </a:extLst>
          </p:cNvPr>
          <p:cNvGrpSpPr/>
          <p:nvPr/>
        </p:nvGrpSpPr>
        <p:grpSpPr>
          <a:xfrm flipV="1">
            <a:off x="2382659" y="4608214"/>
            <a:ext cx="294778" cy="333635"/>
            <a:chOff x="1315301" y="2174673"/>
            <a:chExt cx="294778" cy="333635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CE1268-DEE5-409C-988A-DC268E09F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5404" y="2174673"/>
              <a:ext cx="144675" cy="3096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B254695-3D84-4E56-8CA6-015C008A95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15301" y="2174673"/>
              <a:ext cx="150103" cy="3336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6293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74ACC6A-9C01-4CF7-93B4-B3855AACD2EE}"/>
              </a:ext>
            </a:extLst>
          </p:cNvPr>
          <p:cNvSpPr/>
          <p:nvPr/>
        </p:nvSpPr>
        <p:spPr>
          <a:xfrm>
            <a:off x="2384838" y="2637088"/>
            <a:ext cx="7599286" cy="3160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7A90D-117C-40C8-9826-09390CA5F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803" y="994303"/>
            <a:ext cx="1116575" cy="1116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6F4238-CB34-422D-A645-D19062687F8E}"/>
              </a:ext>
            </a:extLst>
          </p:cNvPr>
          <p:cNvSpPr txBox="1"/>
          <p:nvPr/>
        </p:nvSpPr>
        <p:spPr>
          <a:xfrm>
            <a:off x="5760498" y="595428"/>
            <a:ext cx="135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IRS Web Client </a:t>
            </a:r>
          </a:p>
          <a:p>
            <a:pPr algn="ctr"/>
            <a:r>
              <a:rPr lang="en-US" sz="1200" dirty="0"/>
              <a:t>(HTML/JavaScript)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F962CC-4660-4443-AB58-489648188990}"/>
              </a:ext>
            </a:extLst>
          </p:cNvPr>
          <p:cNvGrpSpPr/>
          <p:nvPr/>
        </p:nvGrpSpPr>
        <p:grpSpPr>
          <a:xfrm>
            <a:off x="3191966" y="2798899"/>
            <a:ext cx="6721876" cy="914400"/>
            <a:chOff x="2849732" y="2408068"/>
            <a:chExt cx="6721876" cy="914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7DE3C0-7942-45FE-801C-546E7210EAC8}"/>
                </a:ext>
              </a:extLst>
            </p:cNvPr>
            <p:cNvSpPr/>
            <p:nvPr/>
          </p:nvSpPr>
          <p:spPr>
            <a:xfrm>
              <a:off x="2849732" y="2408068"/>
              <a:ext cx="2102529" cy="9144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OptaPlanner</a:t>
              </a:r>
              <a:r>
                <a:rPr lang="en-US" sz="1400" dirty="0"/>
                <a:t> Planning Engine and Optimization Solver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BA677B-6BED-48FA-9DF0-3B2B6277C352}"/>
                </a:ext>
              </a:extLst>
            </p:cNvPr>
            <p:cNvSpPr/>
            <p:nvPr/>
          </p:nvSpPr>
          <p:spPr>
            <a:xfrm>
              <a:off x="5159405" y="2408068"/>
              <a:ext cx="2102529" cy="9144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REST/JMS Service for Optimization</a:t>
              </a:r>
            </a:p>
            <a:p>
              <a:pPr algn="ctr"/>
              <a:r>
                <a:rPr lang="en-US" sz="1400" dirty="0"/>
                <a:t>(</a:t>
              </a:r>
              <a:r>
                <a:rPr lang="en-US" sz="1400" dirty="0" err="1"/>
                <a:t>OptaPlanner</a:t>
              </a:r>
              <a:r>
                <a:rPr lang="en-US" sz="1400" dirty="0"/>
                <a:t>  Execution Server)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C89074-D201-4BFA-B807-FA694A5F0515}"/>
                </a:ext>
              </a:extLst>
            </p:cNvPr>
            <p:cNvSpPr/>
            <p:nvPr/>
          </p:nvSpPr>
          <p:spPr>
            <a:xfrm>
              <a:off x="7469079" y="2408068"/>
              <a:ext cx="2102529" cy="9144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OptaPlanner</a:t>
              </a:r>
              <a:r>
                <a:rPr lang="en-US" sz="1400" dirty="0"/>
                <a:t> Workbench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F0B16F-B791-4F23-9CC8-F09D15BE493A}"/>
              </a:ext>
            </a:extLst>
          </p:cNvPr>
          <p:cNvGrpSpPr/>
          <p:nvPr/>
        </p:nvGrpSpPr>
        <p:grpSpPr>
          <a:xfrm>
            <a:off x="3191966" y="4664777"/>
            <a:ext cx="6721876" cy="914400"/>
            <a:chOff x="2849732" y="4193975"/>
            <a:chExt cx="6721876" cy="914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316063-C7F0-4BEB-9408-7AD71A76A09E}"/>
                </a:ext>
              </a:extLst>
            </p:cNvPr>
            <p:cNvSpPr/>
            <p:nvPr/>
          </p:nvSpPr>
          <p:spPr>
            <a:xfrm>
              <a:off x="2849732" y="4193975"/>
              <a:ext cx="2102529" cy="9144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Drools Rule Engine</a:t>
              </a:r>
              <a:endParaRPr lang="en-US" sz="1400" i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0456A3-A6E8-41A5-93D2-BB290782F373}"/>
                </a:ext>
              </a:extLst>
            </p:cNvPr>
            <p:cNvSpPr/>
            <p:nvPr/>
          </p:nvSpPr>
          <p:spPr>
            <a:xfrm>
              <a:off x="5159405" y="4193975"/>
              <a:ext cx="2102529" cy="9144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REST/JMS Service for Business Rules</a:t>
              </a:r>
            </a:p>
            <a:p>
              <a:pPr algn="ctr"/>
              <a:r>
                <a:rPr lang="en-US" sz="1400" dirty="0"/>
                <a:t>(Drools Execution Server)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EDA067-DD81-4F0B-B393-9A8EB74A4D66}"/>
                </a:ext>
              </a:extLst>
            </p:cNvPr>
            <p:cNvSpPr/>
            <p:nvPr/>
          </p:nvSpPr>
          <p:spPr>
            <a:xfrm>
              <a:off x="7469079" y="4193975"/>
              <a:ext cx="2102529" cy="9144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OptaPlanner</a:t>
              </a:r>
              <a:r>
                <a:rPr lang="en-US" sz="1400" dirty="0"/>
                <a:t> Workbench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8D0E86-B55D-44AB-BBF6-3695A2E4D831}"/>
              </a:ext>
            </a:extLst>
          </p:cNvPr>
          <p:cNvGrpSpPr/>
          <p:nvPr/>
        </p:nvGrpSpPr>
        <p:grpSpPr>
          <a:xfrm>
            <a:off x="3191967" y="3850022"/>
            <a:ext cx="6721875" cy="678033"/>
            <a:chOff x="2849733" y="3435297"/>
            <a:chExt cx="6721875" cy="67803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50EFAA-08F0-4126-B358-C9BC920746A5}"/>
                </a:ext>
              </a:extLst>
            </p:cNvPr>
            <p:cNvSpPr/>
            <p:nvPr/>
          </p:nvSpPr>
          <p:spPr>
            <a:xfrm>
              <a:off x="2849733" y="3435297"/>
              <a:ext cx="6721875" cy="67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IRS Shuttle Service Business Logic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774440-E03B-4450-8710-989287E4AF60}"/>
                </a:ext>
              </a:extLst>
            </p:cNvPr>
            <p:cNvSpPr/>
            <p:nvPr/>
          </p:nvSpPr>
          <p:spPr>
            <a:xfrm>
              <a:off x="3222593" y="3664267"/>
              <a:ext cx="1845225" cy="32995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Solver Configuration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667885-6A9B-42E7-A716-A8AFF66BBF94}"/>
                </a:ext>
              </a:extLst>
            </p:cNvPr>
            <p:cNvSpPr/>
            <p:nvPr/>
          </p:nvSpPr>
          <p:spPr>
            <a:xfrm>
              <a:off x="5291091" y="3664267"/>
              <a:ext cx="1845225" cy="32995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Domain Model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4B2956-0455-4ACA-A522-AC96C64268A0}"/>
                </a:ext>
              </a:extLst>
            </p:cNvPr>
            <p:cNvSpPr/>
            <p:nvPr/>
          </p:nvSpPr>
          <p:spPr>
            <a:xfrm>
              <a:off x="7359589" y="3664267"/>
              <a:ext cx="1845225" cy="32995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Optimization Constraints (Hard &amp; Soft)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6CDA2B7-8767-4B4C-A69F-9AFD43777C9C}"/>
              </a:ext>
            </a:extLst>
          </p:cNvPr>
          <p:cNvSpPr/>
          <p:nvPr/>
        </p:nvSpPr>
        <p:spPr>
          <a:xfrm>
            <a:off x="2455120" y="2681270"/>
            <a:ext cx="627356" cy="307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IRS Optimization Service </a:t>
            </a:r>
            <a:r>
              <a:rPr lang="en-US" sz="1400" b="1" dirty="0">
                <a:solidFill>
                  <a:schemeClr val="tx1"/>
                </a:solidFill>
              </a:rPr>
              <a:t>(KIE Workbench)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C0936F-9A4E-4525-96BB-179FA1BCAE24}"/>
              </a:ext>
            </a:extLst>
          </p:cNvPr>
          <p:cNvSpPr/>
          <p:nvPr/>
        </p:nvSpPr>
        <p:spPr>
          <a:xfrm>
            <a:off x="2384838" y="5808797"/>
            <a:ext cx="7599286" cy="481033"/>
          </a:xfrm>
          <a:prstGeom prst="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JBOSS / WILDFLY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FC97C5-ED37-498A-8EEB-25E7683A2D70}"/>
              </a:ext>
            </a:extLst>
          </p:cNvPr>
          <p:cNvSpPr/>
          <p:nvPr/>
        </p:nvSpPr>
        <p:spPr>
          <a:xfrm>
            <a:off x="2384839" y="2155060"/>
            <a:ext cx="7599286" cy="455103"/>
          </a:xfrm>
          <a:prstGeom prst="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IRS Optimization Service Consumer (JSP / JAVA) Server (Deployed on JBOSS)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B15CD32-39C0-48D5-BC22-F04878D8B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38" y="99531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083F921-2266-4E47-9A05-5073EB4A9D68}"/>
              </a:ext>
            </a:extLst>
          </p:cNvPr>
          <p:cNvSpPr txBox="1"/>
          <p:nvPr/>
        </p:nvSpPr>
        <p:spPr>
          <a:xfrm>
            <a:off x="2207875" y="568170"/>
            <a:ext cx="135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ParseHub</a:t>
            </a:r>
            <a:r>
              <a:rPr lang="en-US" sz="1200" dirty="0"/>
              <a:t> Web Scrawler</a:t>
            </a:r>
          </a:p>
        </p:txBody>
      </p:sp>
      <p:sp>
        <p:nvSpPr>
          <p:cNvPr id="36" name="Flowchart: Data 35">
            <a:extLst>
              <a:ext uri="{FF2B5EF4-FFF2-40B4-BE49-F238E27FC236}">
                <a16:creationId xmlns:a16="http://schemas.microsoft.com/office/drawing/2014/main" id="{F5D00287-6B8B-4864-8FFF-6072BD54C6AE}"/>
              </a:ext>
            </a:extLst>
          </p:cNvPr>
          <p:cNvSpPr/>
          <p:nvPr/>
        </p:nvSpPr>
        <p:spPr>
          <a:xfrm>
            <a:off x="3681444" y="1029835"/>
            <a:ext cx="1226793" cy="914400"/>
          </a:xfrm>
          <a:prstGeom prst="flowChartInputOutpu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Singapore Postal Codes and School List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91F4DA6-56C4-4ED3-8541-E8169DF17CF3}"/>
              </a:ext>
            </a:extLst>
          </p:cNvPr>
          <p:cNvSpPr/>
          <p:nvPr/>
        </p:nvSpPr>
        <p:spPr>
          <a:xfrm>
            <a:off x="3421761" y="1278823"/>
            <a:ext cx="274320" cy="4572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674A644-5529-4B8E-8E48-4FC8331DE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047" y="994303"/>
            <a:ext cx="1219202" cy="91440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042AE37-1307-431C-A4B6-BFB4882A6B7A}"/>
              </a:ext>
            </a:extLst>
          </p:cNvPr>
          <p:cNvSpPr txBox="1"/>
          <p:nvPr/>
        </p:nvSpPr>
        <p:spPr>
          <a:xfrm>
            <a:off x="8627172" y="780094"/>
            <a:ext cx="1356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Google MAP APIs</a:t>
            </a:r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14CA1B1E-779E-422B-ACE3-B4B05E5E275F}"/>
              </a:ext>
            </a:extLst>
          </p:cNvPr>
          <p:cNvSpPr/>
          <p:nvPr/>
        </p:nvSpPr>
        <p:spPr>
          <a:xfrm>
            <a:off x="7448515" y="1323990"/>
            <a:ext cx="731520" cy="457200"/>
          </a:xfrm>
          <a:prstGeom prst="left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9261B001-53A4-4A40-A619-1825673388C2}"/>
              </a:ext>
            </a:extLst>
          </p:cNvPr>
          <p:cNvSpPr/>
          <p:nvPr/>
        </p:nvSpPr>
        <p:spPr>
          <a:xfrm>
            <a:off x="5259360" y="1323990"/>
            <a:ext cx="274320" cy="4572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F04897-B694-4908-93ED-EC6B7D0DBEB1}"/>
              </a:ext>
            </a:extLst>
          </p:cNvPr>
          <p:cNvSpPr txBox="1"/>
          <p:nvPr/>
        </p:nvSpPr>
        <p:spPr>
          <a:xfrm>
            <a:off x="995778" y="0"/>
            <a:ext cx="102004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Systems Architecture</a:t>
            </a:r>
          </a:p>
        </p:txBody>
      </p:sp>
    </p:spTree>
    <p:extLst>
      <p:ext uri="{BB962C8B-B14F-4D97-AF65-F5344CB8AC3E}">
        <p14:creationId xmlns:p14="http://schemas.microsoft.com/office/powerpoint/2010/main" val="6950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150</Words>
  <Application>Microsoft Office PowerPoint</Application>
  <PresentationFormat>Widescreen</PresentationFormat>
  <Paragraphs>42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HelvNeue Roman for IBM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Raja Sudalaimuthu S</cp:lastModifiedBy>
  <cp:revision>91</cp:revision>
  <dcterms:created xsi:type="dcterms:W3CDTF">2019-04-14T07:39:12Z</dcterms:created>
  <dcterms:modified xsi:type="dcterms:W3CDTF">2019-04-25T21:49:30Z</dcterms:modified>
</cp:coreProperties>
</file>