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4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83B449-75C8-42C8-AA73-C7501963C146}"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3B449-75C8-42C8-AA73-C7501963C146}"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3B449-75C8-42C8-AA73-C7501963C146}"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3B449-75C8-42C8-AA73-C7501963C146}"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3B449-75C8-42C8-AA73-C7501963C146}"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3B449-75C8-42C8-AA73-C7501963C146}"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3B449-75C8-42C8-AA73-C7501963C146}"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83B449-75C8-42C8-AA73-C7501963C146}" type="datetimeFigureOut">
              <a:rPr lang="en-US" smtClean="0"/>
              <a:t>7/7/2015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3B449-75C8-42C8-AA73-C7501963C146}" type="datetimeFigureOut">
              <a:rPr lang="en-US" smtClean="0"/>
              <a:t>7/7/2015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3B449-75C8-42C8-AA73-C7501963C146}"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3B449-75C8-42C8-AA73-C7501963C146}"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7E95F3-49E9-4E43-A124-9524AC4161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3B449-75C8-42C8-AA73-C7501963C146}" type="datetimeFigureOut">
              <a:rPr lang="en-US" smtClean="0"/>
              <a:t>7/7/2015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E95F3-49E9-4E43-A124-9524AC4161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lstStyle/>
          <a:p>
            <a:r>
              <a:rPr lang="en-US" dirty="0" smtClean="0"/>
              <a:t>Patch Pocket Tutorial</a:t>
            </a:r>
            <a:endParaRPr lang="en-US" dirty="0"/>
          </a:p>
        </p:txBody>
      </p:sp>
      <p:sp>
        <p:nvSpPr>
          <p:cNvPr id="3" name="Subtitle 2"/>
          <p:cNvSpPr>
            <a:spLocks noGrp="1"/>
          </p:cNvSpPr>
          <p:nvPr>
            <p:ph type="subTitle" idx="1"/>
          </p:nvPr>
        </p:nvSpPr>
        <p:spPr>
          <a:xfrm>
            <a:off x="1447800" y="1828800"/>
            <a:ext cx="6400800" cy="4267200"/>
          </a:xfrm>
        </p:spPr>
        <p:txBody>
          <a:bodyPr>
            <a:normAutofit/>
          </a:bodyPr>
          <a:lstStyle/>
          <a:p>
            <a:pPr algn="l"/>
            <a:r>
              <a:rPr lang="en-US" sz="2000" dirty="0" smtClean="0">
                <a:solidFill>
                  <a:schemeClr val="tx1"/>
                </a:solidFill>
              </a:rPr>
              <a:t>You will need – </a:t>
            </a:r>
          </a:p>
          <a:p>
            <a:pPr algn="l"/>
            <a:r>
              <a:rPr lang="en-US" sz="2000" dirty="0" smtClean="0">
                <a:solidFill>
                  <a:schemeClr val="tx1"/>
                </a:solidFill>
              </a:rPr>
              <a:t>Fabric, a ruler (see through plastic is best), a sewing machine, an iron, pins, scissors, paper and pens.</a:t>
            </a:r>
          </a:p>
          <a:p>
            <a:pPr algn="l"/>
            <a:endParaRPr lang="en-US" sz="1400" dirty="0" smtClean="0"/>
          </a:p>
          <a:p>
            <a:pPr algn="l"/>
            <a:r>
              <a:rPr lang="en-US" sz="1800" dirty="0" smtClean="0">
                <a:solidFill>
                  <a:schemeClr val="tx1"/>
                </a:solidFill>
              </a:rPr>
              <a:t>Some tips – </a:t>
            </a:r>
          </a:p>
          <a:p>
            <a:pPr algn="l"/>
            <a:r>
              <a:rPr lang="en-US" sz="1800" dirty="0" smtClean="0">
                <a:solidFill>
                  <a:schemeClr val="tx1"/>
                </a:solidFill>
              </a:rPr>
              <a:t>Wash fabrics before sewing to prevent shrinking when washed. Read all the instructions before sewing! Make sure you cut the pattern with the right grain of the fabric. This is very important if you are using stretchy fabric. The stretch should go from side to side, not  from top to bottom. Use a new, sharp needle in your sewing machine. If you are sewing with stretchy fabric, it’s best to use a jersey or ball point needle. These are made especially for stretchy fabric and will minimize snagging or thread tension issues. Use more pins if you need to and sew slowly.  </a:t>
            </a:r>
          </a:p>
          <a:p>
            <a:pPr algn="l"/>
            <a:endParaRPr lang="en-US" sz="1400" dirty="0"/>
          </a:p>
          <a:p>
            <a:pPr algn="l"/>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1.jpg"/>
          <p:cNvPicPr>
            <a:picLocks noGrp="1" noChangeAspect="1"/>
          </p:cNvPicPr>
          <p:nvPr>
            <p:ph sz="half" idx="2"/>
          </p:nvPr>
        </p:nvPicPr>
        <p:blipFill>
          <a:blip r:embed="rId2" cstate="print"/>
          <a:stretch>
            <a:fillRect/>
          </a:stretch>
        </p:blipFill>
        <p:spPr>
          <a:xfrm>
            <a:off x="501650" y="2174875"/>
            <a:ext cx="3951288" cy="3951288"/>
          </a:xfrm>
        </p:spPr>
      </p:pic>
      <p:pic>
        <p:nvPicPr>
          <p:cNvPr id="8" name="Content Placeholder 7" descr="2.jpg"/>
          <p:cNvPicPr>
            <a:picLocks noGrp="1" noChangeAspect="1"/>
          </p:cNvPicPr>
          <p:nvPr>
            <p:ph sz="quarter" idx="4"/>
          </p:nvPr>
        </p:nvPicPr>
        <p:blipFill>
          <a:blip r:embed="rId3" cstate="print"/>
          <a:stretch>
            <a:fillRect/>
          </a:stretch>
        </p:blipFill>
        <p:spPr>
          <a:xfrm>
            <a:off x="4690268" y="2174875"/>
            <a:ext cx="3951288" cy="3951288"/>
          </a:xfrm>
        </p:spPr>
      </p:pic>
      <p:sp>
        <p:nvSpPr>
          <p:cNvPr id="11" name="TextBox 10"/>
          <p:cNvSpPr txBox="1"/>
          <p:nvPr/>
        </p:nvSpPr>
        <p:spPr>
          <a:xfrm>
            <a:off x="4648200" y="304800"/>
            <a:ext cx="4038600" cy="1292662"/>
          </a:xfrm>
          <a:prstGeom prst="rect">
            <a:avLst/>
          </a:prstGeom>
          <a:noFill/>
        </p:spPr>
        <p:txBody>
          <a:bodyPr wrap="square" rtlCol="0">
            <a:spAutoFit/>
          </a:bodyPr>
          <a:lstStyle/>
          <a:p>
            <a:r>
              <a:rPr lang="en-US" dirty="0" smtClean="0"/>
              <a:t>2. </a:t>
            </a:r>
          </a:p>
          <a:p>
            <a:r>
              <a:rPr lang="en-US" sz="1200" dirty="0" smtClean="0"/>
              <a:t>Now measure the depth of your object. If it is flat, this won’t be much. If it’s very deep, we will need to add ex </a:t>
            </a:r>
            <a:r>
              <a:rPr lang="en-US" sz="1200" dirty="0" err="1" smtClean="0"/>
              <a:t>tra</a:t>
            </a:r>
            <a:r>
              <a:rPr lang="en-US" sz="1200" dirty="0" smtClean="0"/>
              <a:t> space to the pocket. Add the depth measurement around all sides of your rectangle using the ruler. I’ve marked the new lines in yellow here. </a:t>
            </a:r>
            <a:endParaRPr lang="en-US" sz="1200" dirty="0"/>
          </a:p>
        </p:txBody>
      </p:sp>
      <p:sp>
        <p:nvSpPr>
          <p:cNvPr id="12" name="TextBox 11"/>
          <p:cNvSpPr txBox="1"/>
          <p:nvPr/>
        </p:nvSpPr>
        <p:spPr>
          <a:xfrm>
            <a:off x="533400" y="304800"/>
            <a:ext cx="4038600" cy="1477328"/>
          </a:xfrm>
          <a:prstGeom prst="rect">
            <a:avLst/>
          </a:prstGeom>
          <a:noFill/>
        </p:spPr>
        <p:txBody>
          <a:bodyPr wrap="square" rtlCol="0">
            <a:spAutoFit/>
          </a:bodyPr>
          <a:lstStyle/>
          <a:p>
            <a:r>
              <a:rPr lang="en-US" dirty="0" smtClean="0"/>
              <a:t>1. </a:t>
            </a:r>
          </a:p>
          <a:p>
            <a:r>
              <a:rPr lang="en-US" sz="1200" dirty="0" smtClean="0"/>
              <a:t>Make a pattern for your pocket. If you need to fit a specific object inside of it, this is how you do it. Measure the length and width of your object and draft a rectangle with these measurements onto a piece of paper. Use a ruler and make sure to square off your edges into right angles so that it isn’t crooked.  Extend the lines out as shown. </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1.jpg"/>
          <p:cNvPicPr>
            <a:picLocks noGrp="1" noChangeAspect="1"/>
          </p:cNvPicPr>
          <p:nvPr>
            <p:ph sz="half" idx="2"/>
          </p:nvPr>
        </p:nvPicPr>
        <p:blipFill>
          <a:blip r:embed="rId2" cstate="print"/>
          <a:stretch>
            <a:fillRect/>
          </a:stretch>
        </p:blipFill>
        <p:spPr>
          <a:xfrm>
            <a:off x="501650" y="2174875"/>
            <a:ext cx="3951288" cy="3951288"/>
          </a:xfrm>
        </p:spPr>
      </p:pic>
      <p:pic>
        <p:nvPicPr>
          <p:cNvPr id="8" name="Content Placeholder 7" descr="2.jpg"/>
          <p:cNvPicPr>
            <a:picLocks noGrp="1" noChangeAspect="1"/>
          </p:cNvPicPr>
          <p:nvPr>
            <p:ph sz="quarter" idx="4"/>
          </p:nvPr>
        </p:nvPicPr>
        <p:blipFill>
          <a:blip r:embed="rId3" cstate="print"/>
          <a:stretch>
            <a:fillRect/>
          </a:stretch>
        </p:blipFill>
        <p:spPr>
          <a:xfrm>
            <a:off x="4690268" y="2174875"/>
            <a:ext cx="3951288" cy="3951288"/>
          </a:xfrm>
        </p:spPr>
      </p:pic>
      <p:sp>
        <p:nvSpPr>
          <p:cNvPr id="11" name="TextBox 10"/>
          <p:cNvSpPr txBox="1"/>
          <p:nvPr/>
        </p:nvSpPr>
        <p:spPr>
          <a:xfrm>
            <a:off x="4648200" y="304800"/>
            <a:ext cx="4038600" cy="923330"/>
          </a:xfrm>
          <a:prstGeom prst="rect">
            <a:avLst/>
          </a:prstGeom>
          <a:noFill/>
        </p:spPr>
        <p:txBody>
          <a:bodyPr wrap="square" rtlCol="0">
            <a:spAutoFit/>
          </a:bodyPr>
          <a:lstStyle/>
          <a:p>
            <a:r>
              <a:rPr lang="en-US" dirty="0"/>
              <a:t>4</a:t>
            </a:r>
            <a:r>
              <a:rPr lang="en-US" dirty="0" smtClean="0"/>
              <a:t>. </a:t>
            </a:r>
          </a:p>
          <a:p>
            <a:r>
              <a:rPr lang="en-US" sz="1200" dirty="0" smtClean="0"/>
              <a:t>Here I’ve labeled the top of the pattern, and which lines will be folded in on the pocket. It helps to be able to look back at the pattern if y </a:t>
            </a:r>
            <a:r>
              <a:rPr lang="en-US" sz="1200" dirty="0" err="1" smtClean="0"/>
              <a:t>ou</a:t>
            </a:r>
            <a:r>
              <a:rPr lang="en-US" sz="1200" dirty="0" smtClean="0"/>
              <a:t> need to remember what is what.</a:t>
            </a:r>
            <a:endParaRPr lang="en-US" sz="1200" dirty="0"/>
          </a:p>
        </p:txBody>
      </p:sp>
      <p:sp>
        <p:nvSpPr>
          <p:cNvPr id="12" name="TextBox 11"/>
          <p:cNvSpPr txBox="1"/>
          <p:nvPr/>
        </p:nvSpPr>
        <p:spPr>
          <a:xfrm>
            <a:off x="533400" y="304800"/>
            <a:ext cx="4038600" cy="1477328"/>
          </a:xfrm>
          <a:prstGeom prst="rect">
            <a:avLst/>
          </a:prstGeom>
          <a:noFill/>
        </p:spPr>
        <p:txBody>
          <a:bodyPr wrap="square" rtlCol="0">
            <a:spAutoFit/>
          </a:bodyPr>
          <a:lstStyle/>
          <a:p>
            <a:r>
              <a:rPr lang="en-US" dirty="0"/>
              <a:t>3</a:t>
            </a:r>
            <a:r>
              <a:rPr lang="en-US" dirty="0" smtClean="0"/>
              <a:t>. </a:t>
            </a:r>
          </a:p>
          <a:p>
            <a:r>
              <a:rPr lang="en-US" sz="1200" dirty="0" smtClean="0"/>
              <a:t>Now we are going to add seam allowances. I use 3/8 of an inch. Add this amount all around the outside of the last set of lines. I’ve made the lines  here in pink to illustrate this. At the top, add another 3/8 as shown. This is so we can fold the top down twice, encasing the raw fabric edge and making a nice clean finish.</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1.jpg"/>
          <p:cNvPicPr>
            <a:picLocks noGrp="1" noChangeAspect="1"/>
          </p:cNvPicPr>
          <p:nvPr>
            <p:ph sz="half" idx="2"/>
          </p:nvPr>
        </p:nvPicPr>
        <p:blipFill>
          <a:blip r:embed="rId2" cstate="print"/>
          <a:stretch>
            <a:fillRect/>
          </a:stretch>
        </p:blipFill>
        <p:spPr>
          <a:xfrm>
            <a:off x="501650" y="2174875"/>
            <a:ext cx="3951288" cy="3951288"/>
          </a:xfrm>
        </p:spPr>
      </p:pic>
      <p:pic>
        <p:nvPicPr>
          <p:cNvPr id="8" name="Content Placeholder 7" descr="2.jpg"/>
          <p:cNvPicPr>
            <a:picLocks noGrp="1" noChangeAspect="1"/>
          </p:cNvPicPr>
          <p:nvPr>
            <p:ph sz="quarter" idx="4"/>
          </p:nvPr>
        </p:nvPicPr>
        <p:blipFill>
          <a:blip r:embed="rId3" cstate="print"/>
          <a:stretch>
            <a:fillRect/>
          </a:stretch>
        </p:blipFill>
        <p:spPr>
          <a:xfrm>
            <a:off x="4690268" y="2174875"/>
            <a:ext cx="3951288" cy="3951288"/>
          </a:xfrm>
        </p:spPr>
      </p:pic>
      <p:sp>
        <p:nvSpPr>
          <p:cNvPr id="11" name="TextBox 10"/>
          <p:cNvSpPr txBox="1"/>
          <p:nvPr/>
        </p:nvSpPr>
        <p:spPr>
          <a:xfrm>
            <a:off x="4648200" y="304800"/>
            <a:ext cx="4038600" cy="923330"/>
          </a:xfrm>
          <a:prstGeom prst="rect">
            <a:avLst/>
          </a:prstGeom>
          <a:noFill/>
        </p:spPr>
        <p:txBody>
          <a:bodyPr wrap="square" rtlCol="0">
            <a:spAutoFit/>
          </a:bodyPr>
          <a:lstStyle/>
          <a:p>
            <a:r>
              <a:rPr lang="en-US" dirty="0" smtClean="0"/>
              <a:t>6. </a:t>
            </a:r>
            <a:endParaRPr lang="en-US" dirty="0"/>
          </a:p>
          <a:p>
            <a:r>
              <a:rPr lang="en-US" sz="1200" dirty="0" smtClean="0"/>
              <a:t>This is what the pattern looks like when all of the seam allowances are folded in. This is what size the finished pocket will be.</a:t>
            </a:r>
            <a:endParaRPr lang="en-US" sz="1200" dirty="0"/>
          </a:p>
        </p:txBody>
      </p:sp>
      <p:sp>
        <p:nvSpPr>
          <p:cNvPr id="12" name="TextBox 11"/>
          <p:cNvSpPr txBox="1"/>
          <p:nvPr/>
        </p:nvSpPr>
        <p:spPr>
          <a:xfrm>
            <a:off x="533400" y="304800"/>
            <a:ext cx="4038600" cy="1292662"/>
          </a:xfrm>
          <a:prstGeom prst="rect">
            <a:avLst/>
          </a:prstGeom>
          <a:noFill/>
        </p:spPr>
        <p:txBody>
          <a:bodyPr wrap="square" rtlCol="0">
            <a:spAutoFit/>
          </a:bodyPr>
          <a:lstStyle/>
          <a:p>
            <a:r>
              <a:rPr lang="en-US" dirty="0" smtClean="0"/>
              <a:t>5. </a:t>
            </a:r>
          </a:p>
          <a:p>
            <a:r>
              <a:rPr lang="en-US" sz="1200" dirty="0" smtClean="0"/>
              <a:t>Now cut the pattern out. This is what it will look like – it’s just a rectangle. You can make a pattern by just adding all the necessary measurements and drawing a rectangle, but if you are new to sewing it will help to have a pattern with markings to refer to.</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1.jpg"/>
          <p:cNvPicPr>
            <a:picLocks noGrp="1" noChangeAspect="1"/>
          </p:cNvPicPr>
          <p:nvPr>
            <p:ph sz="half" idx="2"/>
          </p:nvPr>
        </p:nvPicPr>
        <p:blipFill>
          <a:blip r:embed="rId2" cstate="print"/>
          <a:stretch>
            <a:fillRect/>
          </a:stretch>
        </p:blipFill>
        <p:spPr>
          <a:xfrm>
            <a:off x="501650" y="2174875"/>
            <a:ext cx="3951288" cy="3951288"/>
          </a:xfrm>
        </p:spPr>
      </p:pic>
      <p:pic>
        <p:nvPicPr>
          <p:cNvPr id="8" name="Content Placeholder 7" descr="2.jpg"/>
          <p:cNvPicPr>
            <a:picLocks noGrp="1" noChangeAspect="1"/>
          </p:cNvPicPr>
          <p:nvPr>
            <p:ph sz="quarter" idx="4"/>
          </p:nvPr>
        </p:nvPicPr>
        <p:blipFill>
          <a:blip r:embed="rId3" cstate="print"/>
          <a:stretch>
            <a:fillRect/>
          </a:stretch>
        </p:blipFill>
        <p:spPr>
          <a:xfrm>
            <a:off x="4690268" y="2174875"/>
            <a:ext cx="3951288" cy="3951288"/>
          </a:xfrm>
        </p:spPr>
      </p:pic>
      <p:sp>
        <p:nvSpPr>
          <p:cNvPr id="11" name="TextBox 10"/>
          <p:cNvSpPr txBox="1"/>
          <p:nvPr/>
        </p:nvSpPr>
        <p:spPr>
          <a:xfrm>
            <a:off x="4648200" y="304800"/>
            <a:ext cx="4038600" cy="1107996"/>
          </a:xfrm>
          <a:prstGeom prst="rect">
            <a:avLst/>
          </a:prstGeom>
          <a:noFill/>
        </p:spPr>
        <p:txBody>
          <a:bodyPr wrap="square" rtlCol="0">
            <a:spAutoFit/>
          </a:bodyPr>
          <a:lstStyle/>
          <a:p>
            <a:r>
              <a:rPr lang="en-US" dirty="0"/>
              <a:t>8</a:t>
            </a:r>
            <a:r>
              <a:rPr lang="en-US" dirty="0" smtClean="0"/>
              <a:t>. </a:t>
            </a:r>
            <a:endParaRPr lang="en-US" dirty="0"/>
          </a:p>
          <a:p>
            <a:r>
              <a:rPr lang="en-US" sz="1200" dirty="0" smtClean="0"/>
              <a:t>Now it’s time to finish the top edge of the pocket. Fold down the first  fold line of the pocket top edge and press it with an iron. Then fold it again and press it so you have a double fold, with the raw edge of the fabric being sandwiched inside.</a:t>
            </a:r>
            <a:endParaRPr lang="en-US" sz="1200" dirty="0"/>
          </a:p>
        </p:txBody>
      </p:sp>
      <p:sp>
        <p:nvSpPr>
          <p:cNvPr id="12" name="TextBox 11"/>
          <p:cNvSpPr txBox="1"/>
          <p:nvPr/>
        </p:nvSpPr>
        <p:spPr>
          <a:xfrm>
            <a:off x="533400" y="304800"/>
            <a:ext cx="4038600" cy="1477328"/>
          </a:xfrm>
          <a:prstGeom prst="rect">
            <a:avLst/>
          </a:prstGeom>
          <a:noFill/>
        </p:spPr>
        <p:txBody>
          <a:bodyPr wrap="square" rtlCol="0">
            <a:spAutoFit/>
          </a:bodyPr>
          <a:lstStyle/>
          <a:p>
            <a:r>
              <a:rPr lang="en-US" dirty="0"/>
              <a:t>7</a:t>
            </a:r>
            <a:r>
              <a:rPr lang="en-US" dirty="0" smtClean="0"/>
              <a:t>. </a:t>
            </a:r>
          </a:p>
          <a:p>
            <a:r>
              <a:rPr lang="en-US" sz="1200" dirty="0" smtClean="0"/>
              <a:t>Now pin your pattern onto your fabric and cut out around it. Make sure that the pattern is going with the grain of the fabric. This means the top edge will be perpendicular to the selvedge .What you will have is an unmarked rectangle. If it helps you, you can use the ruler to trace on the seam allowance lines  so you will know where to fold the pocket.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1.jpg"/>
          <p:cNvPicPr>
            <a:picLocks noGrp="1" noChangeAspect="1"/>
          </p:cNvPicPr>
          <p:nvPr>
            <p:ph sz="half" idx="2"/>
          </p:nvPr>
        </p:nvPicPr>
        <p:blipFill>
          <a:blip r:embed="rId2" cstate="print"/>
          <a:stretch>
            <a:fillRect/>
          </a:stretch>
        </p:blipFill>
        <p:spPr>
          <a:xfrm>
            <a:off x="501650" y="2174875"/>
            <a:ext cx="3951288" cy="3951288"/>
          </a:xfrm>
        </p:spPr>
      </p:pic>
      <p:pic>
        <p:nvPicPr>
          <p:cNvPr id="8" name="Content Placeholder 7" descr="2.jpg"/>
          <p:cNvPicPr>
            <a:picLocks noGrp="1" noChangeAspect="1"/>
          </p:cNvPicPr>
          <p:nvPr>
            <p:ph sz="quarter" idx="4"/>
          </p:nvPr>
        </p:nvPicPr>
        <p:blipFill>
          <a:blip r:embed="rId3" cstate="print"/>
          <a:stretch>
            <a:fillRect/>
          </a:stretch>
        </p:blipFill>
        <p:spPr>
          <a:xfrm>
            <a:off x="4690268" y="2174875"/>
            <a:ext cx="3951288" cy="3951288"/>
          </a:xfrm>
        </p:spPr>
      </p:pic>
      <p:sp>
        <p:nvSpPr>
          <p:cNvPr id="11" name="TextBox 10"/>
          <p:cNvSpPr txBox="1"/>
          <p:nvPr/>
        </p:nvSpPr>
        <p:spPr>
          <a:xfrm>
            <a:off x="4648200" y="304800"/>
            <a:ext cx="4038600" cy="738664"/>
          </a:xfrm>
          <a:prstGeom prst="rect">
            <a:avLst/>
          </a:prstGeom>
          <a:noFill/>
        </p:spPr>
        <p:txBody>
          <a:bodyPr wrap="square" rtlCol="0">
            <a:spAutoFit/>
          </a:bodyPr>
          <a:lstStyle/>
          <a:p>
            <a:r>
              <a:rPr lang="en-US" dirty="0" smtClean="0"/>
              <a:t>10. </a:t>
            </a:r>
            <a:endParaRPr lang="en-US" dirty="0"/>
          </a:p>
          <a:p>
            <a:r>
              <a:rPr lang="en-US" sz="1200" dirty="0" smtClean="0"/>
              <a:t>Next, fold in and press the other seam allowances. Do the bottom edge first, and then the two sides.</a:t>
            </a:r>
            <a:endParaRPr lang="en-US" sz="1200" dirty="0"/>
          </a:p>
        </p:txBody>
      </p:sp>
      <p:sp>
        <p:nvSpPr>
          <p:cNvPr id="12" name="TextBox 11"/>
          <p:cNvSpPr txBox="1"/>
          <p:nvPr/>
        </p:nvSpPr>
        <p:spPr>
          <a:xfrm>
            <a:off x="533400" y="304800"/>
            <a:ext cx="4038600" cy="553998"/>
          </a:xfrm>
          <a:prstGeom prst="rect">
            <a:avLst/>
          </a:prstGeom>
          <a:noFill/>
        </p:spPr>
        <p:txBody>
          <a:bodyPr wrap="square" rtlCol="0">
            <a:spAutoFit/>
          </a:bodyPr>
          <a:lstStyle/>
          <a:p>
            <a:r>
              <a:rPr lang="en-US" dirty="0" smtClean="0"/>
              <a:t>9. </a:t>
            </a:r>
          </a:p>
          <a:p>
            <a:r>
              <a:rPr lang="en-US" sz="1200" dirty="0" smtClean="0"/>
              <a:t>Now sew across the top edge to secure it.</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1.jpg"/>
          <p:cNvPicPr>
            <a:picLocks noGrp="1" noChangeAspect="1"/>
          </p:cNvPicPr>
          <p:nvPr>
            <p:ph sz="half" idx="2"/>
          </p:nvPr>
        </p:nvPicPr>
        <p:blipFill>
          <a:blip r:embed="rId2" cstate="print"/>
          <a:stretch>
            <a:fillRect/>
          </a:stretch>
        </p:blipFill>
        <p:spPr>
          <a:xfrm>
            <a:off x="501650" y="2174875"/>
            <a:ext cx="3951288" cy="3951288"/>
          </a:xfrm>
        </p:spPr>
      </p:pic>
      <p:pic>
        <p:nvPicPr>
          <p:cNvPr id="8" name="Content Placeholder 7" descr="2.jpg"/>
          <p:cNvPicPr>
            <a:picLocks noGrp="1" noChangeAspect="1"/>
          </p:cNvPicPr>
          <p:nvPr>
            <p:ph sz="quarter" idx="4"/>
          </p:nvPr>
        </p:nvPicPr>
        <p:blipFill>
          <a:blip r:embed="rId3" cstate="print"/>
          <a:stretch>
            <a:fillRect/>
          </a:stretch>
        </p:blipFill>
        <p:spPr>
          <a:xfrm>
            <a:off x="4690268" y="2174875"/>
            <a:ext cx="3951288" cy="3951288"/>
          </a:xfrm>
        </p:spPr>
      </p:pic>
      <p:sp>
        <p:nvSpPr>
          <p:cNvPr id="11" name="TextBox 10"/>
          <p:cNvSpPr txBox="1"/>
          <p:nvPr/>
        </p:nvSpPr>
        <p:spPr>
          <a:xfrm>
            <a:off x="4648200" y="304800"/>
            <a:ext cx="4038600" cy="1107996"/>
          </a:xfrm>
          <a:prstGeom prst="rect">
            <a:avLst/>
          </a:prstGeom>
          <a:noFill/>
        </p:spPr>
        <p:txBody>
          <a:bodyPr wrap="square" rtlCol="0">
            <a:spAutoFit/>
          </a:bodyPr>
          <a:lstStyle/>
          <a:p>
            <a:r>
              <a:rPr lang="en-US" dirty="0" smtClean="0"/>
              <a:t>12. </a:t>
            </a:r>
            <a:endParaRPr lang="en-US" dirty="0"/>
          </a:p>
          <a:p>
            <a:r>
              <a:rPr lang="en-US" sz="1200" dirty="0" smtClean="0"/>
              <a:t>Then sew around the remaining three sides of the pocket, leaving the top edge open. Make sure to backstitch at the beginning and end of your seam so that it won’t unravel. Now your pocket is finished!</a:t>
            </a:r>
            <a:endParaRPr lang="en-US" sz="1200" dirty="0"/>
          </a:p>
        </p:txBody>
      </p:sp>
      <p:sp>
        <p:nvSpPr>
          <p:cNvPr id="12" name="TextBox 11"/>
          <p:cNvSpPr txBox="1"/>
          <p:nvPr/>
        </p:nvSpPr>
        <p:spPr>
          <a:xfrm>
            <a:off x="533400" y="304800"/>
            <a:ext cx="4038600" cy="1107996"/>
          </a:xfrm>
          <a:prstGeom prst="rect">
            <a:avLst/>
          </a:prstGeom>
          <a:noFill/>
        </p:spPr>
        <p:txBody>
          <a:bodyPr wrap="square" rtlCol="0">
            <a:spAutoFit/>
          </a:bodyPr>
          <a:lstStyle/>
          <a:p>
            <a:r>
              <a:rPr lang="en-US" dirty="0" smtClean="0"/>
              <a:t>11. </a:t>
            </a:r>
          </a:p>
          <a:p>
            <a:r>
              <a:rPr lang="en-US" sz="1200" dirty="0" smtClean="0"/>
              <a:t>Pin the folded and pressed pocket piece onto the fabric you want to sew it onto. If this is a garment, try it on first and mark with a pencil where it should go. Use a ruler or measuring tape to make sure it’s straight.</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757</Words>
  <Application>Microsoft Office PowerPoint</Application>
  <PresentationFormat>On-screen Show (4:3)</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Patch Pocket Tutorial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Patch Pocket Tutorial</dc:title>
  <dc:creator>Rachel</dc:creator>
  <cp:lastModifiedBy>Cooksey, Robert</cp:lastModifiedBy>
  <cp:revision>4</cp:revision>
  <dcterms:created xsi:type="dcterms:W3CDTF">2015-06-10T23:45:16Z</dcterms:created>
  <dcterms:modified xsi:type="dcterms:W3CDTF">2015-07-07T21:16:04Z</dcterms:modified>
</cp:coreProperties>
</file>