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0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53340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231827"/>
            <a:ext cx="7477601" cy="2083118"/>
          </a:xfrm>
          <a:prstGeom prst="rect">
            <a:avLst/>
          </a:prstGeom>
          <a:noFill/>
          <a:ln/>
        </p:spPr>
        <p:txBody>
          <a:bodyPr wrap="squar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Uncovering Market Trends: A Data-Driven Approach</a:t>
            </a:r>
            <a:endParaRPr lang="en-US" sz="4374" dirty="0"/>
          </a:p>
        </p:txBody>
      </p:sp>
      <p:sp>
        <p:nvSpPr>
          <p:cNvPr id="6" name="Text 3"/>
          <p:cNvSpPr/>
          <p:nvPr/>
        </p:nvSpPr>
        <p:spPr>
          <a:xfrm>
            <a:off x="6319599" y="4648200"/>
            <a:ext cx="7477601"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Dive into the heart of the stock market and uncover the data-driven insights that can guide your investment decisions.</a:t>
            </a:r>
            <a:endParaRPr lang="en-US" sz="1750" dirty="0"/>
          </a:p>
        </p:txBody>
      </p:sp>
      <p:sp>
        <p:nvSpPr>
          <p:cNvPr id="7" name="Shape 4"/>
          <p:cNvSpPr/>
          <p:nvPr/>
        </p:nvSpPr>
        <p:spPr>
          <a:xfrm>
            <a:off x="6319599" y="5625584"/>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5"/>
          <p:cNvSpPr/>
          <p:nvPr/>
        </p:nvSpPr>
        <p:spPr>
          <a:xfrm>
            <a:off x="6786086" y="5810249"/>
            <a:ext cx="2729508" cy="187523"/>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xmlns="" id="{0F4B1273-0CF9-D295-619A-565D9E299A9A}"/>
              </a:ext>
            </a:extLst>
          </p:cNvPr>
          <p:cNvSpPr txBox="1"/>
          <p:nvPr/>
        </p:nvSpPr>
        <p:spPr>
          <a:xfrm>
            <a:off x="9839325" y="6617911"/>
            <a:ext cx="4686300" cy="2031325"/>
          </a:xfrm>
          <a:prstGeom prst="rect">
            <a:avLst/>
          </a:prstGeom>
          <a:noFill/>
        </p:spPr>
        <p:txBody>
          <a:bodyPr wrap="square" rtlCol="0">
            <a:spAutoFit/>
          </a:bodyPr>
          <a:lstStyle/>
          <a:p>
            <a:r>
              <a:rPr lang="en-US" dirty="0"/>
              <a:t>PRESENTED BY</a:t>
            </a:r>
          </a:p>
          <a:p>
            <a:r>
              <a:rPr lang="en-US" dirty="0"/>
              <a:t>VASANTH V</a:t>
            </a:r>
          </a:p>
          <a:p>
            <a:r>
              <a:rPr lang="en-US" dirty="0"/>
              <a:t>III YEAR KVCET,CSE</a:t>
            </a:r>
          </a:p>
          <a:p>
            <a:r>
              <a:rPr lang="en-US" dirty="0"/>
              <a:t>NM ID </a:t>
            </a:r>
            <a:r>
              <a:rPr lang="en-US" dirty="0" smtClean="0"/>
              <a:t>autlecse202105</a:t>
            </a:r>
            <a:endParaRPr lang="en-US" dirty="0"/>
          </a:p>
          <a:p>
            <a:r>
              <a:rPr lang="en-US" dirty="0"/>
              <a:t>GMAIL ID vasanthvalli112@gmail.com</a:t>
            </a: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2037993" y="1441252"/>
            <a:ext cx="5654278"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Identifying Patterns</a:t>
            </a:r>
            <a:endParaRPr lang="en-US" sz="4374" dirty="0"/>
          </a:p>
        </p:txBody>
      </p:sp>
      <p:sp>
        <p:nvSpPr>
          <p:cNvPr id="5" name="Shape 3"/>
          <p:cNvSpPr/>
          <p:nvPr/>
        </p:nvSpPr>
        <p:spPr>
          <a:xfrm>
            <a:off x="7293054" y="2579965"/>
            <a:ext cx="44410" cy="4208383"/>
          </a:xfrm>
          <a:prstGeom prst="rect">
            <a:avLst/>
          </a:prstGeom>
          <a:solidFill>
            <a:srgbClr val="B8B7E0"/>
          </a:solidFill>
          <a:ln/>
        </p:spPr>
        <p:txBody>
          <a:bodyPr/>
          <a:lstStyle/>
          <a:p>
            <a:endParaRPr lang="en-IN"/>
          </a:p>
        </p:txBody>
      </p:sp>
      <p:sp>
        <p:nvSpPr>
          <p:cNvPr id="6" name="Shape 4"/>
          <p:cNvSpPr/>
          <p:nvPr/>
        </p:nvSpPr>
        <p:spPr>
          <a:xfrm>
            <a:off x="6287631" y="2981265"/>
            <a:ext cx="777597" cy="44410"/>
          </a:xfrm>
          <a:prstGeom prst="rect">
            <a:avLst/>
          </a:prstGeom>
          <a:solidFill>
            <a:srgbClr val="B8B7E0"/>
          </a:solidFill>
          <a:ln/>
        </p:spPr>
        <p:txBody>
          <a:bodyPr/>
          <a:lstStyle/>
          <a:p>
            <a:endParaRPr lang="en-IN"/>
          </a:p>
        </p:txBody>
      </p:sp>
      <p:sp>
        <p:nvSpPr>
          <p:cNvPr id="7" name="Shape 5"/>
          <p:cNvSpPr/>
          <p:nvPr/>
        </p:nvSpPr>
        <p:spPr>
          <a:xfrm>
            <a:off x="7065228" y="2753558"/>
            <a:ext cx="499943" cy="499943"/>
          </a:xfrm>
          <a:prstGeom prst="roundRect">
            <a:avLst>
              <a:gd name="adj" fmla="val 26667"/>
            </a:avLst>
          </a:prstGeom>
          <a:solidFill>
            <a:srgbClr val="DED6FF"/>
          </a:solidFill>
          <a:ln/>
        </p:spPr>
        <p:txBody>
          <a:bodyPr/>
          <a:lstStyle/>
          <a:p>
            <a:endParaRPr lang="en-IN"/>
          </a:p>
        </p:txBody>
      </p:sp>
      <p:sp>
        <p:nvSpPr>
          <p:cNvPr id="8" name="Text 6"/>
          <p:cNvSpPr/>
          <p:nvPr/>
        </p:nvSpPr>
        <p:spPr>
          <a:xfrm>
            <a:off x="7240845" y="2795230"/>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9" name="Text 7"/>
          <p:cNvSpPr/>
          <p:nvPr/>
        </p:nvSpPr>
        <p:spPr>
          <a:xfrm>
            <a:off x="3315653" y="2802136"/>
            <a:ext cx="2777490" cy="347186"/>
          </a:xfrm>
          <a:prstGeom prst="rect">
            <a:avLst/>
          </a:prstGeom>
          <a:noFill/>
          <a:ln/>
        </p:spPr>
        <p:txBody>
          <a:bodyPr wrap="none" rtlCol="0" anchor="t"/>
          <a:lstStyle/>
          <a:p>
            <a:pPr marL="0" indent="0" algn="r">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Price Movements</a:t>
            </a:r>
            <a:endParaRPr lang="en-US" sz="2187" dirty="0"/>
          </a:p>
        </p:txBody>
      </p:sp>
      <p:sp>
        <p:nvSpPr>
          <p:cNvPr id="10" name="Text 8"/>
          <p:cNvSpPr/>
          <p:nvPr/>
        </p:nvSpPr>
        <p:spPr>
          <a:xfrm>
            <a:off x="2037993" y="3282553"/>
            <a:ext cx="4055150" cy="710803"/>
          </a:xfrm>
          <a:prstGeom prst="rect">
            <a:avLst/>
          </a:prstGeom>
          <a:noFill/>
          <a:ln/>
        </p:spPr>
        <p:txBody>
          <a:bodyPr wrap="square" rtlCol="0" anchor="t"/>
          <a:lstStyle/>
          <a:p>
            <a:pPr marL="0" indent="0" algn="r">
              <a:lnSpc>
                <a:spcPts val="2799"/>
              </a:lnSpc>
              <a:buNone/>
            </a:pPr>
            <a:r>
              <a:rPr lang="en-US" sz="1750" dirty="0">
                <a:solidFill>
                  <a:srgbClr val="49495A"/>
                </a:solidFill>
                <a:latin typeface="Open Sans" pitchFamily="34" charset="0"/>
                <a:ea typeface="Open Sans" pitchFamily="34" charset="-122"/>
                <a:cs typeface="Open Sans" pitchFamily="34" charset="-120"/>
              </a:rPr>
              <a:t>Analyze historical stock prices to spot recurring patterns and trends.</a:t>
            </a:r>
            <a:endParaRPr lang="en-US" sz="1750" dirty="0"/>
          </a:p>
        </p:txBody>
      </p:sp>
      <p:sp>
        <p:nvSpPr>
          <p:cNvPr id="11" name="Shape 9"/>
          <p:cNvSpPr/>
          <p:nvPr/>
        </p:nvSpPr>
        <p:spPr>
          <a:xfrm>
            <a:off x="7565172" y="4092119"/>
            <a:ext cx="777597" cy="44410"/>
          </a:xfrm>
          <a:prstGeom prst="rect">
            <a:avLst/>
          </a:prstGeom>
          <a:solidFill>
            <a:srgbClr val="B8B7E0"/>
          </a:solidFill>
          <a:ln/>
        </p:spPr>
        <p:txBody>
          <a:bodyPr/>
          <a:lstStyle/>
          <a:p>
            <a:endParaRPr lang="en-IN"/>
          </a:p>
        </p:txBody>
      </p:sp>
      <p:sp>
        <p:nvSpPr>
          <p:cNvPr id="12" name="Shape 10"/>
          <p:cNvSpPr/>
          <p:nvPr/>
        </p:nvSpPr>
        <p:spPr>
          <a:xfrm>
            <a:off x="7065228" y="3864412"/>
            <a:ext cx="499943" cy="499943"/>
          </a:xfrm>
          <a:prstGeom prst="roundRect">
            <a:avLst>
              <a:gd name="adj" fmla="val 26667"/>
            </a:avLst>
          </a:prstGeom>
          <a:solidFill>
            <a:srgbClr val="DED6FF"/>
          </a:solidFill>
          <a:ln/>
        </p:spPr>
        <p:txBody>
          <a:bodyPr/>
          <a:lstStyle/>
          <a:p>
            <a:endParaRPr lang="en-IN"/>
          </a:p>
        </p:txBody>
      </p:sp>
      <p:sp>
        <p:nvSpPr>
          <p:cNvPr id="13" name="Text 11"/>
          <p:cNvSpPr/>
          <p:nvPr/>
        </p:nvSpPr>
        <p:spPr>
          <a:xfrm>
            <a:off x="7212509" y="3906083"/>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4" name="Text 12"/>
          <p:cNvSpPr/>
          <p:nvPr/>
        </p:nvSpPr>
        <p:spPr>
          <a:xfrm>
            <a:off x="8537258" y="3912989"/>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Trading Volumes</a:t>
            </a:r>
            <a:endParaRPr lang="en-US" sz="2187" dirty="0"/>
          </a:p>
        </p:txBody>
      </p:sp>
      <p:sp>
        <p:nvSpPr>
          <p:cNvPr id="15" name="Text 13"/>
          <p:cNvSpPr/>
          <p:nvPr/>
        </p:nvSpPr>
        <p:spPr>
          <a:xfrm>
            <a:off x="8537258" y="4393406"/>
            <a:ext cx="4055150" cy="1066205"/>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Monitor trading volume fluctuations to understand market sentiment and momentum.</a:t>
            </a:r>
            <a:endParaRPr lang="en-US" sz="1750" dirty="0"/>
          </a:p>
        </p:txBody>
      </p:sp>
      <p:sp>
        <p:nvSpPr>
          <p:cNvPr id="16" name="Shape 14"/>
          <p:cNvSpPr/>
          <p:nvPr/>
        </p:nvSpPr>
        <p:spPr>
          <a:xfrm>
            <a:off x="6287631" y="5198685"/>
            <a:ext cx="777597" cy="44410"/>
          </a:xfrm>
          <a:prstGeom prst="rect">
            <a:avLst/>
          </a:prstGeom>
          <a:solidFill>
            <a:srgbClr val="B8B7E0"/>
          </a:solidFill>
          <a:ln/>
        </p:spPr>
        <p:txBody>
          <a:bodyPr/>
          <a:lstStyle/>
          <a:p>
            <a:endParaRPr lang="en-IN"/>
          </a:p>
        </p:txBody>
      </p:sp>
      <p:sp>
        <p:nvSpPr>
          <p:cNvPr id="17" name="Shape 15"/>
          <p:cNvSpPr/>
          <p:nvPr/>
        </p:nvSpPr>
        <p:spPr>
          <a:xfrm>
            <a:off x="7065228" y="4970978"/>
            <a:ext cx="499943" cy="499943"/>
          </a:xfrm>
          <a:prstGeom prst="roundRect">
            <a:avLst>
              <a:gd name="adj" fmla="val 26667"/>
            </a:avLst>
          </a:prstGeom>
          <a:solidFill>
            <a:srgbClr val="DED6FF"/>
          </a:solidFill>
          <a:ln/>
        </p:spPr>
        <p:txBody>
          <a:bodyPr/>
          <a:lstStyle/>
          <a:p>
            <a:endParaRPr lang="en-IN"/>
          </a:p>
        </p:txBody>
      </p:sp>
      <p:sp>
        <p:nvSpPr>
          <p:cNvPr id="18" name="Text 16"/>
          <p:cNvSpPr/>
          <p:nvPr/>
        </p:nvSpPr>
        <p:spPr>
          <a:xfrm>
            <a:off x="7212509" y="5012650"/>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9" name="Text 17"/>
          <p:cNvSpPr/>
          <p:nvPr/>
        </p:nvSpPr>
        <p:spPr>
          <a:xfrm>
            <a:off x="2257068" y="5019556"/>
            <a:ext cx="3836075" cy="347186"/>
          </a:xfrm>
          <a:prstGeom prst="rect">
            <a:avLst/>
          </a:prstGeom>
          <a:noFill/>
          <a:ln/>
        </p:spPr>
        <p:txBody>
          <a:bodyPr wrap="none" rtlCol="0" anchor="t"/>
          <a:lstStyle/>
          <a:p>
            <a:pPr marL="0" indent="0" algn="r">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Macroeconomic Indicators</a:t>
            </a:r>
            <a:endParaRPr lang="en-US" sz="2187" dirty="0"/>
          </a:p>
        </p:txBody>
      </p:sp>
      <p:sp>
        <p:nvSpPr>
          <p:cNvPr id="20" name="Text 18"/>
          <p:cNvSpPr/>
          <p:nvPr/>
        </p:nvSpPr>
        <p:spPr>
          <a:xfrm>
            <a:off x="2037993" y="5499973"/>
            <a:ext cx="4055150" cy="1066205"/>
          </a:xfrm>
          <a:prstGeom prst="rect">
            <a:avLst/>
          </a:prstGeom>
          <a:noFill/>
          <a:ln/>
        </p:spPr>
        <p:txBody>
          <a:bodyPr wrap="square" rtlCol="0" anchor="t"/>
          <a:lstStyle/>
          <a:p>
            <a:pPr marL="0" indent="0" algn="r">
              <a:lnSpc>
                <a:spcPts val="2799"/>
              </a:lnSpc>
              <a:buNone/>
            </a:pPr>
            <a:r>
              <a:rPr lang="en-US" sz="1750" dirty="0">
                <a:solidFill>
                  <a:srgbClr val="49495A"/>
                </a:solidFill>
                <a:latin typeface="Open Sans" pitchFamily="34" charset="0"/>
                <a:ea typeface="Open Sans" pitchFamily="34" charset="-122"/>
                <a:cs typeface="Open Sans" pitchFamily="34" charset="-120"/>
              </a:rPr>
              <a:t>Correlate stock performance with broader economic factors like GDP, inflation, and unemployment.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2037993" y="2216706"/>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Sector Analysis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Industry Trends</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Identify the sectors and industries that are outperforming or underperforming the overall market.</a:t>
            </a:r>
            <a:endParaRPr lang="en-US" sz="1750" dirty="0"/>
          </a:p>
        </p:txBody>
      </p:sp>
      <p:sp>
        <p:nvSpPr>
          <p:cNvPr id="7" name="Text 5"/>
          <p:cNvSpPr/>
          <p:nvPr/>
        </p:nvSpPr>
        <p:spPr>
          <a:xfrm>
            <a:off x="5743932" y="3466505"/>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Competitive Landscape</a:t>
            </a:r>
            <a:endParaRPr lang="en-US" sz="2187" dirty="0"/>
          </a:p>
        </p:txBody>
      </p:sp>
      <p:sp>
        <p:nvSpPr>
          <p:cNvPr id="8" name="Text 6"/>
          <p:cNvSpPr/>
          <p:nvPr/>
        </p:nvSpPr>
        <p:spPr>
          <a:xfrm>
            <a:off x="5743932" y="4383048"/>
            <a:ext cx="3156347"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Understand how companies within a sector are positioned relative to their peers.</a:t>
            </a:r>
            <a:endParaRPr lang="en-US" sz="1750" dirty="0"/>
          </a:p>
        </p:txBody>
      </p:sp>
      <p:sp>
        <p:nvSpPr>
          <p:cNvPr id="9" name="Text 7"/>
          <p:cNvSpPr/>
          <p:nvPr/>
        </p:nvSpPr>
        <p:spPr>
          <a:xfrm>
            <a:off x="9449872" y="3466505"/>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Emerging Opportunities</a:t>
            </a:r>
            <a:endParaRPr lang="en-US" sz="2187" dirty="0"/>
          </a:p>
        </p:txBody>
      </p:sp>
      <p:sp>
        <p:nvSpPr>
          <p:cNvPr id="10" name="Text 8"/>
          <p:cNvSpPr/>
          <p:nvPr/>
        </p:nvSpPr>
        <p:spPr>
          <a:xfrm>
            <a:off x="9449872" y="4383048"/>
            <a:ext cx="3156347"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Spot new growth areas and innovative industries that could be ripe for investment.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871067"/>
            <a:ext cx="5588198"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Volatility Dynamics</a:t>
            </a:r>
            <a:endParaRPr lang="en-US" sz="4374" dirty="0"/>
          </a:p>
        </p:txBody>
      </p:sp>
      <p:sp>
        <p:nvSpPr>
          <p:cNvPr id="6" name="Shape 3"/>
          <p:cNvSpPr/>
          <p:nvPr/>
        </p:nvSpPr>
        <p:spPr>
          <a:xfrm>
            <a:off x="833199" y="3072289"/>
            <a:ext cx="499943" cy="499943"/>
          </a:xfrm>
          <a:prstGeom prst="roundRect">
            <a:avLst>
              <a:gd name="adj" fmla="val 26667"/>
            </a:avLst>
          </a:prstGeom>
          <a:solidFill>
            <a:srgbClr val="DED6FF"/>
          </a:solidFill>
          <a:ln/>
        </p:spPr>
        <p:txBody>
          <a:bodyPr/>
          <a:lstStyle/>
          <a:p>
            <a:endParaRPr lang="en-IN"/>
          </a:p>
        </p:txBody>
      </p:sp>
      <p:sp>
        <p:nvSpPr>
          <p:cNvPr id="7" name="Text 4"/>
          <p:cNvSpPr/>
          <p:nvPr/>
        </p:nvSpPr>
        <p:spPr>
          <a:xfrm>
            <a:off x="1008817" y="3113961"/>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8" name="Text 5"/>
          <p:cNvSpPr/>
          <p:nvPr/>
        </p:nvSpPr>
        <p:spPr>
          <a:xfrm>
            <a:off x="1555313" y="3148608"/>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Risk Management</a:t>
            </a:r>
            <a:endParaRPr lang="en-US" sz="2187" dirty="0"/>
          </a:p>
        </p:txBody>
      </p:sp>
      <p:sp>
        <p:nvSpPr>
          <p:cNvPr id="9" name="Text 6"/>
          <p:cNvSpPr/>
          <p:nvPr/>
        </p:nvSpPr>
        <p:spPr>
          <a:xfrm>
            <a:off x="1555313" y="3629025"/>
            <a:ext cx="382000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Analyze market volatility to develop strategies for mitigating risk and protecting your portfolio.</a:t>
            </a:r>
            <a:endParaRPr lang="en-US" sz="1750" dirty="0"/>
          </a:p>
        </p:txBody>
      </p:sp>
      <p:sp>
        <p:nvSpPr>
          <p:cNvPr id="10" name="Shape 7"/>
          <p:cNvSpPr/>
          <p:nvPr/>
        </p:nvSpPr>
        <p:spPr>
          <a:xfrm>
            <a:off x="5597485" y="3072289"/>
            <a:ext cx="499943" cy="499943"/>
          </a:xfrm>
          <a:prstGeom prst="roundRect">
            <a:avLst>
              <a:gd name="adj" fmla="val 26667"/>
            </a:avLst>
          </a:prstGeom>
          <a:solidFill>
            <a:srgbClr val="DED6FF"/>
          </a:solidFill>
          <a:ln/>
        </p:spPr>
        <p:txBody>
          <a:bodyPr/>
          <a:lstStyle/>
          <a:p>
            <a:endParaRPr lang="en-IN"/>
          </a:p>
        </p:txBody>
      </p:sp>
      <p:sp>
        <p:nvSpPr>
          <p:cNvPr id="11" name="Text 8"/>
          <p:cNvSpPr/>
          <p:nvPr/>
        </p:nvSpPr>
        <p:spPr>
          <a:xfrm>
            <a:off x="5744766" y="3113961"/>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2" name="Text 9"/>
          <p:cNvSpPr/>
          <p:nvPr/>
        </p:nvSpPr>
        <p:spPr>
          <a:xfrm>
            <a:off x="6319599" y="3148608"/>
            <a:ext cx="3817739"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Opportunity Identification</a:t>
            </a:r>
            <a:endParaRPr lang="en-US" sz="2187" dirty="0"/>
          </a:p>
        </p:txBody>
      </p:sp>
      <p:sp>
        <p:nvSpPr>
          <p:cNvPr id="13" name="Text 10"/>
          <p:cNvSpPr/>
          <p:nvPr/>
        </p:nvSpPr>
        <p:spPr>
          <a:xfrm>
            <a:off x="6319599" y="3629025"/>
            <a:ext cx="3820001"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Recognize periods of high volatility as potential windows for profitable trading opportunities.</a:t>
            </a:r>
            <a:endParaRPr lang="en-US" sz="1750" dirty="0"/>
          </a:p>
        </p:txBody>
      </p:sp>
      <p:sp>
        <p:nvSpPr>
          <p:cNvPr id="14" name="Shape 11"/>
          <p:cNvSpPr/>
          <p:nvPr/>
        </p:nvSpPr>
        <p:spPr>
          <a:xfrm>
            <a:off x="833199" y="5090993"/>
            <a:ext cx="499943" cy="499943"/>
          </a:xfrm>
          <a:prstGeom prst="roundRect">
            <a:avLst>
              <a:gd name="adj" fmla="val 26667"/>
            </a:avLst>
          </a:prstGeom>
          <a:solidFill>
            <a:srgbClr val="DED6FF"/>
          </a:solidFill>
          <a:ln/>
        </p:spPr>
        <p:txBody>
          <a:bodyPr/>
          <a:lstStyle/>
          <a:p>
            <a:endParaRPr lang="en-IN"/>
          </a:p>
        </p:txBody>
      </p:sp>
      <p:sp>
        <p:nvSpPr>
          <p:cNvPr id="15" name="Text 12"/>
          <p:cNvSpPr/>
          <p:nvPr/>
        </p:nvSpPr>
        <p:spPr>
          <a:xfrm>
            <a:off x="980480" y="5132665"/>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6" name="Text 13"/>
          <p:cNvSpPr/>
          <p:nvPr/>
        </p:nvSpPr>
        <p:spPr>
          <a:xfrm>
            <a:off x="1555313" y="5167313"/>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Investor Sentiment</a:t>
            </a:r>
            <a:endParaRPr lang="en-US" sz="2187" dirty="0"/>
          </a:p>
        </p:txBody>
      </p:sp>
      <p:sp>
        <p:nvSpPr>
          <p:cNvPr id="17" name="Text 14"/>
          <p:cNvSpPr/>
          <p:nvPr/>
        </p:nvSpPr>
        <p:spPr>
          <a:xfrm>
            <a:off x="1555313" y="5647730"/>
            <a:ext cx="8584287"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Monitor market sentiment indicators to gauge the mood and expectations of investors.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638788"/>
            <a:ext cx="5599867"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Predictive Analytics</a:t>
            </a:r>
            <a:endParaRPr lang="en-US" sz="4374" dirty="0"/>
          </a:p>
        </p:txBody>
      </p:sp>
      <p:sp>
        <p:nvSpPr>
          <p:cNvPr id="6" name="Shape 3"/>
          <p:cNvSpPr/>
          <p:nvPr/>
        </p:nvSpPr>
        <p:spPr>
          <a:xfrm>
            <a:off x="2037993" y="4666417"/>
            <a:ext cx="3370064" cy="2701766"/>
          </a:xfrm>
          <a:prstGeom prst="roundRect">
            <a:avLst>
              <a:gd name="adj" fmla="val 4935"/>
            </a:avLst>
          </a:prstGeom>
          <a:solidFill>
            <a:srgbClr val="DED6FF"/>
          </a:solidFill>
          <a:ln/>
        </p:spPr>
        <p:txBody>
          <a:bodyPr/>
          <a:lstStyle/>
          <a:p>
            <a:endParaRPr lang="en-IN"/>
          </a:p>
        </p:txBody>
      </p:sp>
      <p:sp>
        <p:nvSpPr>
          <p:cNvPr id="7" name="Text 4"/>
          <p:cNvSpPr/>
          <p:nvPr/>
        </p:nvSpPr>
        <p:spPr>
          <a:xfrm>
            <a:off x="2260163" y="4888587"/>
            <a:ext cx="2800231"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Statistical Modeling</a:t>
            </a:r>
            <a:endParaRPr lang="en-US" sz="2187" dirty="0"/>
          </a:p>
        </p:txBody>
      </p:sp>
      <p:sp>
        <p:nvSpPr>
          <p:cNvPr id="8" name="Text 5"/>
          <p:cNvSpPr/>
          <p:nvPr/>
        </p:nvSpPr>
        <p:spPr>
          <a:xfrm>
            <a:off x="2260163" y="5369004"/>
            <a:ext cx="2925723"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Apply advanced statistical techniques to forecast future market trends and stock price movements.</a:t>
            </a:r>
            <a:endParaRPr lang="en-US" sz="1750" dirty="0"/>
          </a:p>
        </p:txBody>
      </p:sp>
      <p:sp>
        <p:nvSpPr>
          <p:cNvPr id="9" name="Shape 6"/>
          <p:cNvSpPr/>
          <p:nvPr/>
        </p:nvSpPr>
        <p:spPr>
          <a:xfrm>
            <a:off x="5630228" y="4666417"/>
            <a:ext cx="3370064" cy="2701766"/>
          </a:xfrm>
          <a:prstGeom prst="roundRect">
            <a:avLst>
              <a:gd name="adj" fmla="val 4935"/>
            </a:avLst>
          </a:prstGeom>
          <a:solidFill>
            <a:srgbClr val="DED6FF"/>
          </a:solidFill>
          <a:ln/>
        </p:spPr>
        <p:txBody>
          <a:bodyPr/>
          <a:lstStyle/>
          <a:p>
            <a:endParaRPr lang="en-IN"/>
          </a:p>
        </p:txBody>
      </p:sp>
      <p:sp>
        <p:nvSpPr>
          <p:cNvPr id="10" name="Text 7"/>
          <p:cNvSpPr/>
          <p:nvPr/>
        </p:nvSpPr>
        <p:spPr>
          <a:xfrm>
            <a:off x="5852398" y="4888587"/>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Machine Learning</a:t>
            </a:r>
            <a:endParaRPr lang="en-US" sz="2187" dirty="0"/>
          </a:p>
        </p:txBody>
      </p:sp>
      <p:sp>
        <p:nvSpPr>
          <p:cNvPr id="11" name="Text 8"/>
          <p:cNvSpPr/>
          <p:nvPr/>
        </p:nvSpPr>
        <p:spPr>
          <a:xfrm>
            <a:off x="5852398" y="5369004"/>
            <a:ext cx="2925723"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Leverage AI-powered algorithms to identify complex patterns and make data-driven predictions.</a:t>
            </a:r>
            <a:endParaRPr lang="en-US" sz="1750" dirty="0"/>
          </a:p>
        </p:txBody>
      </p:sp>
      <p:sp>
        <p:nvSpPr>
          <p:cNvPr id="12" name="Shape 9"/>
          <p:cNvSpPr/>
          <p:nvPr/>
        </p:nvSpPr>
        <p:spPr>
          <a:xfrm>
            <a:off x="9222462" y="4666417"/>
            <a:ext cx="3370064" cy="2701766"/>
          </a:xfrm>
          <a:prstGeom prst="roundRect">
            <a:avLst>
              <a:gd name="adj" fmla="val 4935"/>
            </a:avLst>
          </a:prstGeom>
          <a:solidFill>
            <a:srgbClr val="DED6FF"/>
          </a:solidFill>
          <a:ln/>
        </p:spPr>
        <p:txBody>
          <a:bodyPr/>
          <a:lstStyle/>
          <a:p>
            <a:endParaRPr lang="en-IN"/>
          </a:p>
        </p:txBody>
      </p:sp>
      <p:sp>
        <p:nvSpPr>
          <p:cNvPr id="13" name="Text 10"/>
          <p:cNvSpPr/>
          <p:nvPr/>
        </p:nvSpPr>
        <p:spPr>
          <a:xfrm>
            <a:off x="9444633" y="4888587"/>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Scenario Planning</a:t>
            </a:r>
            <a:endParaRPr lang="en-US" sz="2187" dirty="0"/>
          </a:p>
        </p:txBody>
      </p:sp>
      <p:sp>
        <p:nvSpPr>
          <p:cNvPr id="14" name="Text 11"/>
          <p:cNvSpPr/>
          <p:nvPr/>
        </p:nvSpPr>
        <p:spPr>
          <a:xfrm>
            <a:off x="9518570" y="5191303"/>
            <a:ext cx="2925723"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Develop multiple scenarios and simulations to explore potential market outcomes and prepare for various contingencies.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AFF">
              <a:alpha val="85000"/>
            </a:srgbClr>
          </a:solidFill>
          <a:ln/>
        </p:spPr>
        <p:txBody>
          <a:bodyPr/>
          <a:lstStyle/>
          <a:p>
            <a:endParaRPr lang="en-IN"/>
          </a:p>
        </p:txBody>
      </p:sp>
      <p:sp>
        <p:nvSpPr>
          <p:cNvPr id="6" name="Text 3"/>
          <p:cNvSpPr/>
          <p:nvPr/>
        </p:nvSpPr>
        <p:spPr>
          <a:xfrm>
            <a:off x="2037993" y="1927860"/>
            <a:ext cx="7238405"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Navigating Market Cycles</a:t>
            </a:r>
            <a:endParaRPr lang="en-US" sz="4374" dirty="0"/>
          </a:p>
        </p:txBody>
      </p:sp>
      <p:pic>
        <p:nvPicPr>
          <p:cNvPr id="7" name="Image 1" descr="preencoded.png"/>
          <p:cNvPicPr>
            <a:picLocks noChangeAspect="1"/>
          </p:cNvPicPr>
          <p:nvPr/>
        </p:nvPicPr>
        <p:blipFill>
          <a:blip r:embed="rId4"/>
          <a:stretch>
            <a:fillRect/>
          </a:stretch>
        </p:blipFill>
        <p:spPr>
          <a:xfrm>
            <a:off x="2037993" y="2955488"/>
            <a:ext cx="3518059" cy="888682"/>
          </a:xfrm>
          <a:prstGeom prst="rect">
            <a:avLst/>
          </a:prstGeom>
        </p:spPr>
      </p:pic>
      <p:sp>
        <p:nvSpPr>
          <p:cNvPr id="8" name="Text 4"/>
          <p:cNvSpPr/>
          <p:nvPr/>
        </p:nvSpPr>
        <p:spPr>
          <a:xfrm>
            <a:off x="2260163" y="417742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Expansion</a:t>
            </a:r>
            <a:endParaRPr lang="en-US" sz="2187" dirty="0"/>
          </a:p>
        </p:txBody>
      </p:sp>
      <p:sp>
        <p:nvSpPr>
          <p:cNvPr id="9" name="Text 5"/>
          <p:cNvSpPr/>
          <p:nvPr/>
        </p:nvSpPr>
        <p:spPr>
          <a:xfrm>
            <a:off x="2260163" y="4657844"/>
            <a:ext cx="3073718" cy="1066205"/>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Identify periods of economic growth and capitalize on the rising market.</a:t>
            </a:r>
            <a:endParaRPr lang="en-US" sz="1750" dirty="0"/>
          </a:p>
        </p:txBody>
      </p:sp>
      <p:pic>
        <p:nvPicPr>
          <p:cNvPr id="10" name="Image 2" descr="preencoded.png"/>
          <p:cNvPicPr>
            <a:picLocks noChangeAspect="1"/>
          </p:cNvPicPr>
          <p:nvPr/>
        </p:nvPicPr>
        <p:blipFill>
          <a:blip r:embed="rId5"/>
          <a:stretch>
            <a:fillRect/>
          </a:stretch>
        </p:blipFill>
        <p:spPr>
          <a:xfrm>
            <a:off x="5556052" y="2955488"/>
            <a:ext cx="3518178" cy="888682"/>
          </a:xfrm>
          <a:prstGeom prst="rect">
            <a:avLst/>
          </a:prstGeom>
        </p:spPr>
      </p:pic>
      <p:sp>
        <p:nvSpPr>
          <p:cNvPr id="11" name="Text 6"/>
          <p:cNvSpPr/>
          <p:nvPr/>
        </p:nvSpPr>
        <p:spPr>
          <a:xfrm>
            <a:off x="5778222" y="417742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Contraction</a:t>
            </a:r>
            <a:endParaRPr lang="en-US" sz="2187" dirty="0"/>
          </a:p>
        </p:txBody>
      </p:sp>
      <p:sp>
        <p:nvSpPr>
          <p:cNvPr id="12" name="Text 7"/>
          <p:cNvSpPr/>
          <p:nvPr/>
        </p:nvSpPr>
        <p:spPr>
          <a:xfrm>
            <a:off x="5778222" y="4657844"/>
            <a:ext cx="3073837"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Adapt your investment strategies to weather market downturns and economic recessions.</a:t>
            </a:r>
            <a:endParaRPr lang="en-US" sz="1750" dirty="0"/>
          </a:p>
        </p:txBody>
      </p:sp>
      <p:pic>
        <p:nvPicPr>
          <p:cNvPr id="13" name="Image 3" descr="preencoded.png"/>
          <p:cNvPicPr>
            <a:picLocks noChangeAspect="1"/>
          </p:cNvPicPr>
          <p:nvPr/>
        </p:nvPicPr>
        <p:blipFill>
          <a:blip r:embed="rId6"/>
          <a:stretch>
            <a:fillRect/>
          </a:stretch>
        </p:blipFill>
        <p:spPr>
          <a:xfrm>
            <a:off x="9074229" y="2955488"/>
            <a:ext cx="3518178" cy="888682"/>
          </a:xfrm>
          <a:prstGeom prst="rect">
            <a:avLst/>
          </a:prstGeom>
        </p:spPr>
      </p:pic>
      <p:sp>
        <p:nvSpPr>
          <p:cNvPr id="14" name="Text 8"/>
          <p:cNvSpPr/>
          <p:nvPr/>
        </p:nvSpPr>
        <p:spPr>
          <a:xfrm>
            <a:off x="9296400" y="417742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Recovery</a:t>
            </a:r>
            <a:endParaRPr lang="en-US" sz="2187" dirty="0"/>
          </a:p>
        </p:txBody>
      </p:sp>
      <p:sp>
        <p:nvSpPr>
          <p:cNvPr id="15" name="Text 9"/>
          <p:cNvSpPr/>
          <p:nvPr/>
        </p:nvSpPr>
        <p:spPr>
          <a:xfrm>
            <a:off x="9296400" y="4657844"/>
            <a:ext cx="3073837"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Recognize the early signs of market recovery and position your portfolio for the next upswing.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2037993" y="2261116"/>
            <a:ext cx="7807166"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Informed Decision-Making</a:t>
            </a:r>
            <a:endParaRPr lang="en-US" sz="4374" dirty="0"/>
          </a:p>
        </p:txBody>
      </p:sp>
      <p:pic>
        <p:nvPicPr>
          <p:cNvPr id="5" name="Image 0" descr="preencoded.png"/>
          <p:cNvPicPr>
            <a:picLocks noChangeAspect="1"/>
          </p:cNvPicPr>
          <p:nvPr/>
        </p:nvPicPr>
        <p:blipFill>
          <a:blip r:embed="rId3"/>
          <a:stretch>
            <a:fillRect/>
          </a:stretch>
        </p:blipFill>
        <p:spPr>
          <a:xfrm>
            <a:off x="2037993" y="3399830"/>
            <a:ext cx="444341" cy="444341"/>
          </a:xfrm>
          <a:prstGeom prst="rect">
            <a:avLst/>
          </a:prstGeom>
        </p:spPr>
      </p:pic>
      <p:sp>
        <p:nvSpPr>
          <p:cNvPr id="6" name="Text 3"/>
          <p:cNvSpPr/>
          <p:nvPr/>
        </p:nvSpPr>
        <p:spPr>
          <a:xfrm>
            <a:off x="2037993" y="4066342"/>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Due Diligence</a:t>
            </a:r>
            <a:endParaRPr lang="en-US" sz="2187" dirty="0"/>
          </a:p>
        </p:txBody>
      </p:sp>
      <p:sp>
        <p:nvSpPr>
          <p:cNvPr id="7" name="Text 4"/>
          <p:cNvSpPr/>
          <p:nvPr/>
        </p:nvSpPr>
        <p:spPr>
          <a:xfrm>
            <a:off x="2037993" y="4546759"/>
            <a:ext cx="3295888" cy="1066205"/>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Conduct thorough research and analysis to make well-informed investment decisions.</a:t>
            </a:r>
            <a:endParaRPr lang="en-US" sz="1750" dirty="0"/>
          </a:p>
        </p:txBody>
      </p:sp>
      <p:pic>
        <p:nvPicPr>
          <p:cNvPr id="8" name="Image 1" descr="preencoded.png"/>
          <p:cNvPicPr>
            <a:picLocks noChangeAspect="1"/>
          </p:cNvPicPr>
          <p:nvPr/>
        </p:nvPicPr>
        <p:blipFill>
          <a:blip r:embed="rId4"/>
          <a:stretch>
            <a:fillRect/>
          </a:stretch>
        </p:blipFill>
        <p:spPr>
          <a:xfrm>
            <a:off x="5667137" y="3399830"/>
            <a:ext cx="444341" cy="444341"/>
          </a:xfrm>
          <a:prstGeom prst="rect">
            <a:avLst/>
          </a:prstGeom>
        </p:spPr>
      </p:pic>
      <p:sp>
        <p:nvSpPr>
          <p:cNvPr id="9" name="Text 5"/>
          <p:cNvSpPr/>
          <p:nvPr/>
        </p:nvSpPr>
        <p:spPr>
          <a:xfrm>
            <a:off x="5667137" y="4066342"/>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Data Visualization</a:t>
            </a:r>
            <a:endParaRPr lang="en-US" sz="2187" dirty="0"/>
          </a:p>
        </p:txBody>
      </p:sp>
      <p:sp>
        <p:nvSpPr>
          <p:cNvPr id="10" name="Text 6"/>
          <p:cNvSpPr/>
          <p:nvPr/>
        </p:nvSpPr>
        <p:spPr>
          <a:xfrm>
            <a:off x="5667137" y="4546759"/>
            <a:ext cx="3296007" cy="1066205"/>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Leverage interactive charts and graphs to gain deeper insights and identify trends.</a:t>
            </a:r>
            <a:endParaRPr lang="en-US" sz="1750" dirty="0"/>
          </a:p>
        </p:txBody>
      </p:sp>
      <p:pic>
        <p:nvPicPr>
          <p:cNvPr id="11" name="Image 2" descr="preencoded.png"/>
          <p:cNvPicPr>
            <a:picLocks noChangeAspect="1"/>
          </p:cNvPicPr>
          <p:nvPr/>
        </p:nvPicPr>
        <p:blipFill>
          <a:blip r:embed="rId5"/>
          <a:stretch>
            <a:fillRect/>
          </a:stretch>
        </p:blipFill>
        <p:spPr>
          <a:xfrm>
            <a:off x="9296400" y="3399830"/>
            <a:ext cx="444341" cy="444341"/>
          </a:xfrm>
          <a:prstGeom prst="rect">
            <a:avLst/>
          </a:prstGeom>
        </p:spPr>
      </p:pic>
      <p:sp>
        <p:nvSpPr>
          <p:cNvPr id="12" name="Text 7"/>
          <p:cNvSpPr/>
          <p:nvPr/>
        </p:nvSpPr>
        <p:spPr>
          <a:xfrm>
            <a:off x="9296400" y="4066342"/>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Risk Assessment</a:t>
            </a:r>
            <a:endParaRPr lang="en-US" sz="2187" dirty="0"/>
          </a:p>
        </p:txBody>
      </p:sp>
      <p:sp>
        <p:nvSpPr>
          <p:cNvPr id="13" name="Text 8"/>
          <p:cNvSpPr/>
          <p:nvPr/>
        </p:nvSpPr>
        <p:spPr>
          <a:xfrm>
            <a:off x="9296400" y="4546759"/>
            <a:ext cx="3296007" cy="1421606"/>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Carefully evaluate the potential risks and rewards associated with each investment opportunity.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2037993" y="1701284"/>
            <a:ext cx="7772162"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Staying Ahead of the Curve</a:t>
            </a:r>
            <a:endParaRPr lang="en-US" sz="4374" dirty="0"/>
          </a:p>
        </p:txBody>
      </p:sp>
      <p:sp>
        <p:nvSpPr>
          <p:cNvPr id="5" name="Shape 3"/>
          <p:cNvSpPr/>
          <p:nvPr/>
        </p:nvSpPr>
        <p:spPr>
          <a:xfrm>
            <a:off x="2037993" y="2839998"/>
            <a:ext cx="10554414" cy="992505"/>
          </a:xfrm>
          <a:prstGeom prst="rect">
            <a:avLst/>
          </a:prstGeom>
          <a:solidFill>
            <a:srgbClr val="DED6FF"/>
          </a:solidFill>
          <a:ln/>
        </p:spPr>
        <p:txBody>
          <a:bodyPr/>
          <a:lstStyle/>
          <a:p>
            <a:endParaRPr lang="en-IN"/>
          </a:p>
        </p:txBody>
      </p:sp>
      <p:sp>
        <p:nvSpPr>
          <p:cNvPr id="6" name="Text 4"/>
          <p:cNvSpPr/>
          <p:nvPr/>
        </p:nvSpPr>
        <p:spPr>
          <a:xfrm>
            <a:off x="2260163" y="2980849"/>
            <a:ext cx="4829056" cy="355402"/>
          </a:xfrm>
          <a:prstGeom prst="rect">
            <a:avLst/>
          </a:prstGeom>
          <a:noFill/>
          <a:ln/>
        </p:spPr>
        <p:txBody>
          <a:bodyPr wrap="non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Continuous Learning</a:t>
            </a:r>
            <a:endParaRPr lang="en-US" sz="1750" dirty="0"/>
          </a:p>
        </p:txBody>
      </p:sp>
      <p:sp>
        <p:nvSpPr>
          <p:cNvPr id="7" name="Text 5"/>
          <p:cNvSpPr/>
          <p:nvPr/>
        </p:nvSpPr>
        <p:spPr>
          <a:xfrm>
            <a:off x="7541181" y="2980849"/>
            <a:ext cx="4829056"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Stay up-to-date with the latest industry trends, regulations, and technological advancements.</a:t>
            </a:r>
            <a:endParaRPr lang="en-US" sz="1750" dirty="0"/>
          </a:p>
        </p:txBody>
      </p:sp>
      <p:sp>
        <p:nvSpPr>
          <p:cNvPr id="8" name="Text 6"/>
          <p:cNvSpPr/>
          <p:nvPr/>
        </p:nvSpPr>
        <p:spPr>
          <a:xfrm>
            <a:off x="2260163" y="3973354"/>
            <a:ext cx="4829056" cy="355402"/>
          </a:xfrm>
          <a:prstGeom prst="rect">
            <a:avLst/>
          </a:prstGeom>
          <a:noFill/>
          <a:ln/>
        </p:spPr>
        <p:txBody>
          <a:bodyPr wrap="non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Adaptability</a:t>
            </a:r>
            <a:endParaRPr lang="en-US" sz="1750" dirty="0"/>
          </a:p>
        </p:txBody>
      </p:sp>
      <p:sp>
        <p:nvSpPr>
          <p:cNvPr id="9" name="Text 7"/>
          <p:cNvSpPr/>
          <p:nvPr/>
        </p:nvSpPr>
        <p:spPr>
          <a:xfrm>
            <a:off x="7541181" y="3973354"/>
            <a:ext cx="4829056"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Develop the flexibility to adjust your investment strategies as the market conditions change.</a:t>
            </a:r>
            <a:endParaRPr lang="en-US" sz="1750" dirty="0"/>
          </a:p>
        </p:txBody>
      </p:sp>
      <p:sp>
        <p:nvSpPr>
          <p:cNvPr id="10" name="Shape 8"/>
          <p:cNvSpPr/>
          <p:nvPr/>
        </p:nvSpPr>
        <p:spPr>
          <a:xfrm>
            <a:off x="2037993" y="5180409"/>
            <a:ext cx="10554414" cy="1347907"/>
          </a:xfrm>
          <a:prstGeom prst="rect">
            <a:avLst/>
          </a:prstGeom>
          <a:solidFill>
            <a:srgbClr val="DED6FF"/>
          </a:solidFill>
          <a:ln/>
        </p:spPr>
        <p:txBody>
          <a:bodyPr/>
          <a:lstStyle/>
          <a:p>
            <a:endParaRPr lang="en-IN"/>
          </a:p>
        </p:txBody>
      </p:sp>
      <p:sp>
        <p:nvSpPr>
          <p:cNvPr id="11" name="Text 9"/>
          <p:cNvSpPr/>
          <p:nvPr/>
        </p:nvSpPr>
        <p:spPr>
          <a:xfrm>
            <a:off x="2260163" y="5321260"/>
            <a:ext cx="4829056" cy="355402"/>
          </a:xfrm>
          <a:prstGeom prst="rect">
            <a:avLst/>
          </a:prstGeom>
          <a:noFill/>
          <a:ln/>
        </p:spPr>
        <p:txBody>
          <a:bodyPr wrap="non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Diversification</a:t>
            </a:r>
            <a:endParaRPr lang="en-US" sz="1750" dirty="0"/>
          </a:p>
        </p:txBody>
      </p:sp>
      <p:sp>
        <p:nvSpPr>
          <p:cNvPr id="12" name="Text 10"/>
          <p:cNvSpPr/>
          <p:nvPr/>
        </p:nvSpPr>
        <p:spPr>
          <a:xfrm>
            <a:off x="7541181" y="5321260"/>
            <a:ext cx="4829056" cy="1066205"/>
          </a:xfrm>
          <a:prstGeom prst="rect">
            <a:avLst/>
          </a:prstGeom>
          <a:noFill/>
          <a:ln/>
        </p:spPr>
        <p:txBody>
          <a:bodyPr wrap="square" rtlCol="0" anchor="t"/>
          <a:lstStyle/>
          <a:p>
            <a:pPr marL="0" indent="0">
              <a:lnSpc>
                <a:spcPts val="2799"/>
              </a:lnSpc>
              <a:buNone/>
            </a:pPr>
            <a:r>
              <a:rPr lang="en-US" sz="1750" dirty="0">
                <a:solidFill>
                  <a:srgbClr val="49495A"/>
                </a:solidFill>
                <a:latin typeface="Open Sans"/>
                <a:ea typeface="Open Sans"/>
                <a:cs typeface="Open Sans" pitchFamily="34" charset="-120"/>
              </a:rPr>
              <a:t>Spread your investments across different asset classes to mitigate risk and capture diverse growth opportunities.</a:t>
            </a:r>
            <a:endParaRPr lang="en-US" sz="1750" dirty="0">
              <a:latin typeface="Open Sans"/>
              <a:ea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8625" y="4497916"/>
            <a:ext cx="10170943" cy="2254463"/>
          </a:xfrm>
          <a:prstGeom prst="rect">
            <a:avLst/>
          </a:prstGeom>
          <a:noFill/>
        </p:spPr>
        <p:txBody>
          <a:bodyPr wrap="square" rtlCol="0">
            <a:spAutoFit/>
          </a:bodyPr>
          <a:lstStyle/>
          <a:p>
            <a:pPr marL="342900" indent="-342900">
              <a:buFont typeface="Arial" pitchFamily="34" charset="0"/>
              <a:buChar char="•"/>
            </a:pPr>
            <a:r>
              <a:rPr lang="en-US" sz="1750" dirty="0">
                <a:solidFill>
                  <a:srgbClr val="7030A0"/>
                </a:solidFill>
                <a:latin typeface="Open Sans"/>
                <a:ea typeface="Open Sans"/>
                <a:cs typeface="Mongolian Baiti" pitchFamily="66" charset="0"/>
              </a:rPr>
              <a:t>In recent trends, SBI (State Bank of India) stock has displayed a mixed performance, reflecting broader market fluctuations and specific industry dynamics. Over the past few weeks, SBI shares experienced a slight uptrend, driven by positive sentiment surrounding the banking sector and improving economic indicators</a:t>
            </a:r>
            <a:r>
              <a:rPr lang="en-US" sz="1750" dirty="0" smtClean="0">
                <a:solidFill>
                  <a:srgbClr val="7030A0"/>
                </a:solidFill>
                <a:latin typeface="Open Sans"/>
                <a:ea typeface="Open Sans"/>
                <a:cs typeface="Mongolian Baiti" pitchFamily="66" charset="0"/>
              </a:rPr>
              <a:t>. Despite </a:t>
            </a:r>
            <a:r>
              <a:rPr lang="en-US" sz="1750" dirty="0">
                <a:solidFill>
                  <a:srgbClr val="7030A0"/>
                </a:solidFill>
                <a:latin typeface="Open Sans"/>
                <a:ea typeface="Open Sans"/>
                <a:cs typeface="Mongolian Baiti" pitchFamily="66" charset="0"/>
              </a:rPr>
              <a:t>these fluctuations, SBI's strong fundamentals and market position have provided support, with investors closely monitoring developments in the banking sector and macroeconomic trends for further cues. Overall, while recent trends have shown some resilience in SBI's stock performance, ongoing market dynamics continue to influence its trajectory, prompting investors to remain vigilant and adapt their strategies accordingly</a:t>
            </a:r>
            <a:r>
              <a:rPr lang="en-US" dirty="0">
                <a:solidFill>
                  <a:srgbClr val="7030A0"/>
                </a:solidFill>
                <a:latin typeface="Open Sans"/>
                <a:ea typeface="Open Sans"/>
                <a:cs typeface="Mongolian Baiti" pitchFamily="66" charset="0"/>
              </a:rPr>
              <a:t>.</a:t>
            </a:r>
            <a:endParaRPr lang="en-IN" dirty="0">
              <a:solidFill>
                <a:srgbClr val="7030A0"/>
              </a:solidFill>
              <a:latin typeface="Open Sans"/>
              <a:ea typeface="Open Sans"/>
              <a:cs typeface="Mongolian Baiti" pitchFamily="66"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65" t="22440" r="1911" b="7327"/>
          <a:stretch/>
        </p:blipFill>
        <p:spPr>
          <a:xfrm>
            <a:off x="2335236" y="327300"/>
            <a:ext cx="9678573" cy="3973669"/>
          </a:xfrm>
          <a:prstGeom prst="rect">
            <a:avLst/>
          </a:prstGeom>
        </p:spPr>
      </p:pic>
    </p:spTree>
    <p:extLst>
      <p:ext uri="{BB962C8B-B14F-4D97-AF65-F5344CB8AC3E}">
        <p14:creationId xmlns:p14="http://schemas.microsoft.com/office/powerpoint/2010/main" val="446761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507</Words>
  <Application>Microsoft Office PowerPoint</Application>
  <PresentationFormat>Custom</PresentationFormat>
  <Paragraphs>71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ismail - [2010]</cp:lastModifiedBy>
  <cp:revision>4</cp:revision>
  <dcterms:created xsi:type="dcterms:W3CDTF">2024-04-02T04:50:42Z</dcterms:created>
  <dcterms:modified xsi:type="dcterms:W3CDTF">2024-04-02T05:19:27Z</dcterms:modified>
</cp:coreProperties>
</file>