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6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>
        <p:scale>
          <a:sx n="137" d="100"/>
          <a:sy n="137" d="100"/>
        </p:scale>
        <p:origin x="-192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A154-EB17-4F0F-9AF4-9048F9187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DA85E-ED6C-8006-2F29-F3B5B0067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12A5B-266F-AD25-8FA5-B3598071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952-21CD-F846-92AC-A425E7A80691}" type="datetimeFigureOut">
              <a:rPr lang="en-PL" smtClean="0"/>
              <a:t>12/06/2023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6C44E-46CE-C965-F6D4-B0D4F9BE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42F5F-5239-46E6-8078-69029E12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4DF-ECF0-0743-894E-B7409130552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2825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28AE-014C-368C-5700-8EFE696A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FFCF-9E01-631A-57BB-731E08D63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97223-030D-4F2D-8A6A-FF1E0343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952-21CD-F846-92AC-A425E7A80691}" type="datetimeFigureOut">
              <a:rPr lang="en-PL" smtClean="0"/>
              <a:t>12/06/2023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F80D4-8383-DBF3-0036-6C807B5F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AF411-FEBE-6A0E-C264-DB9AFD99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4DF-ECF0-0743-894E-B7409130552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9535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0DFD6-1E30-BA94-6F07-904DEC61A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8E50F-594B-43DD-C406-992777C4E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A8E02-DDAE-91A0-65C8-D68974DB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952-21CD-F846-92AC-A425E7A80691}" type="datetimeFigureOut">
              <a:rPr lang="en-PL" smtClean="0"/>
              <a:t>12/06/2023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9013C-11FD-31E7-FDBA-D4AE61A6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00D83-7D4F-6BB3-7551-63E0F16B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4DF-ECF0-0743-894E-B7409130552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84404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77F1-4C8A-1381-108C-2F9432D1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62ACA-0A79-6BC4-C4C6-5E5D7985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3653-D8B8-FBD2-EB08-F71A6171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952-21CD-F846-92AC-A425E7A80691}" type="datetimeFigureOut">
              <a:rPr lang="en-PL" smtClean="0"/>
              <a:t>12/06/2023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80735-9B6B-8361-135F-E0D45D2E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A7033-E3A0-9B7F-948B-CB8A624F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4DF-ECF0-0743-894E-B7409130552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2900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19E2-791D-78EA-3F12-E31C4628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BFB5A-05B4-0F0E-75FE-FDD14F27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BC9C8-255B-FE67-FE4A-D464581E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952-21CD-F846-92AC-A425E7A80691}" type="datetimeFigureOut">
              <a:rPr lang="en-PL" smtClean="0"/>
              <a:t>12/06/2023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C998-294D-36DE-1657-337682FD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E0312-F75C-DE27-FAAC-1B9E8DD9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4DF-ECF0-0743-894E-B7409130552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627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7AAC-C4BC-247A-8575-94EE8683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6D33-D986-AE86-6A6B-05A271499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5DE70-3B6B-0AD1-9E10-7D83AD89B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77AEB-0D9D-0678-205B-39AD8C63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952-21CD-F846-92AC-A425E7A80691}" type="datetimeFigureOut">
              <a:rPr lang="en-PL" smtClean="0"/>
              <a:t>12/06/2023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52FF5-CF68-63A1-689F-FF69D708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1DB7B-B7EC-D71E-93D7-E404AEA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4DF-ECF0-0743-894E-B7409130552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91287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A669-001D-911F-D4C9-D172D64C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3BAA8-17A0-1B6C-8688-02FE408B6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2C46A-9068-3969-495A-13D0F8E99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C622-9925-F32D-7096-A9034AC46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D822E-0D0D-D0D6-7C17-891D84965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0119E-E332-01F0-387A-0AF305EC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952-21CD-F846-92AC-A425E7A80691}" type="datetimeFigureOut">
              <a:rPr lang="en-PL" smtClean="0"/>
              <a:t>12/06/2023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0DBF8-99DA-5C4F-DC1F-14463FA4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10E24-BD52-0402-BDB0-9BA1D44D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4DF-ECF0-0743-894E-B7409130552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92564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BB5C-B1BB-F28B-0217-B12982E3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D90E0-A515-1B12-651A-C20BD2D9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952-21CD-F846-92AC-A425E7A80691}" type="datetimeFigureOut">
              <a:rPr lang="en-PL" smtClean="0"/>
              <a:t>12/06/2023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C6B45-8FFE-AA74-5B7D-29746F3D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35F4F-57D6-D4F3-1397-8B9F2CA7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4DF-ECF0-0743-894E-B7409130552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9205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5319C-8B24-B81A-1B2A-146AB2EF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952-21CD-F846-92AC-A425E7A80691}" type="datetimeFigureOut">
              <a:rPr lang="en-PL" smtClean="0"/>
              <a:t>12/06/2023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6604A-0FB6-CB6F-5209-01DA12B7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3F384-F71F-7D9D-71E0-8B05EAF9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4DF-ECF0-0743-894E-B7409130552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963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172D-8992-2154-FD0B-4793B0DF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F745-8C63-DDB5-3F20-8E80B04A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6344-1E70-E4CB-ADC7-A4F6B51CE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C9A5A-92E0-77AD-EC01-679001FC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952-21CD-F846-92AC-A425E7A80691}" type="datetimeFigureOut">
              <a:rPr lang="en-PL" smtClean="0"/>
              <a:t>12/06/2023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A3EE7-CC4B-763E-4AAF-6B9FE1AA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1027F-7784-2AB0-A112-7C2DB3CE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4DF-ECF0-0743-894E-B7409130552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2990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2659-5411-232C-CBC7-D4EF31ED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0D927-EDC9-2E3B-B14B-327615E9B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E8A1-70D1-E73A-12B4-E171BFD70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013E6-089F-9638-400E-3E2A5034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952-21CD-F846-92AC-A425E7A80691}" type="datetimeFigureOut">
              <a:rPr lang="en-PL" smtClean="0"/>
              <a:t>12/06/2023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FA48C-E485-7DF6-4102-70579576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1892E-0DA2-FE72-9DD4-81153A5E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4DF-ECF0-0743-894E-B7409130552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93366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2E334-7330-BA34-5B88-6265C9ED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B3004-77D9-CB48-6116-CEB1C85DE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B898B-BFBD-5F28-DFB9-0499B6DE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7E952-21CD-F846-92AC-A425E7A80691}" type="datetimeFigureOut">
              <a:rPr lang="en-PL" smtClean="0"/>
              <a:t>12/06/2023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E691-3C09-A242-AE01-D5FE6E347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2F78E-4244-E2A6-0EAC-0D4A43B88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E4DF-ECF0-0743-894E-B7409130552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80168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C475-756B-271C-85A0-D52FC1A5B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L" dirty="0"/>
              <a:t>Island Evolutionary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3E6E9-2D72-B90A-A57D-477FBE371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L" dirty="0"/>
              <a:t>Filip Gąciarz</a:t>
            </a:r>
          </a:p>
          <a:p>
            <a:r>
              <a:rPr lang="en-PL" dirty="0"/>
              <a:t>Igor Ratajczyk</a:t>
            </a:r>
          </a:p>
          <a:p>
            <a:r>
              <a:rPr lang="en-PL" dirty="0"/>
              <a:t>Dominik Żurek</a:t>
            </a:r>
          </a:p>
        </p:txBody>
      </p:sp>
    </p:spTree>
    <p:extLst>
      <p:ext uri="{BB962C8B-B14F-4D97-AF65-F5344CB8AC3E}">
        <p14:creationId xmlns:p14="http://schemas.microsoft.com/office/powerpoint/2010/main" val="223789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1F70-C7A7-03E7-C882-869C5AA4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Pushing the Island’s image to a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AEAC-5337-2115-0586-9CCA319AA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1497" cy="4351338"/>
          </a:xfrm>
        </p:spPr>
        <p:txBody>
          <a:bodyPr/>
          <a:lstStyle/>
          <a:p>
            <a:pPr algn="just"/>
            <a:r>
              <a:rPr lang="en-PL" dirty="0"/>
              <a:t>Kubernetes when spinning up a container pulls images from registries (public or private).</a:t>
            </a:r>
          </a:p>
          <a:p>
            <a:pPr algn="just"/>
            <a:r>
              <a:rPr lang="en-PL" dirty="0"/>
              <a:t>We use a private registry on GCP to keep our secrets.</a:t>
            </a:r>
          </a:p>
          <a:p>
            <a:pPr algn="just"/>
            <a:r>
              <a:rPr lang="en-PL" dirty="0"/>
              <a:t>It also version controls every layer of the application’s image, but it doesn’t make a difference in our case (each change needs to be recompiled).</a:t>
            </a:r>
          </a:p>
        </p:txBody>
      </p:sp>
      <p:pic>
        <p:nvPicPr>
          <p:cNvPr id="7" name="Picture 6" descr="A blue cubes i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3DB90DE-BECF-60FD-0C7A-B8CF287C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621" y="2602186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8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AF8F-E807-0BA5-EFBD-E2D7E9E3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Spinning up Islands using Kubernetes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DA835-29E2-9689-DFBC-92E219F8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Programmatically manage the number of running islands.</a:t>
            </a:r>
          </a:p>
          <a:p>
            <a:r>
              <a:rPr lang="en-PL" dirty="0"/>
              <a:t>Each island is a Pod (group of containers) that uses the same algorithm image, but has different parameters injected as environment variables.</a:t>
            </a:r>
          </a:p>
          <a:p>
            <a:r>
              <a:rPr lang="en-GB" dirty="0"/>
              <a:t>The parameters instruct each island on which ID to use for uploading solutions to the database and which ID to filter by when downloading solutions from the database.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58103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45B9-F572-256C-B749-17A8DDE6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Monitoring the algorithm’s results</a:t>
            </a:r>
          </a:p>
        </p:txBody>
      </p:sp>
      <p:pic>
        <p:nvPicPr>
          <p:cNvPr id="7" name="Content Placeholder 6" descr="A picture containing line, text, diagram, plot&#10;&#10;Description automatically generated">
            <a:extLst>
              <a:ext uri="{FF2B5EF4-FFF2-40B4-BE49-F238E27FC236}">
                <a16:creationId xmlns:a16="http://schemas.microsoft.com/office/drawing/2014/main" id="{09ED2436-62F2-338D-433D-B6F4D76C9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82" y="1535635"/>
            <a:ext cx="8082456" cy="49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3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9531-C10F-6E1B-9543-16737BF2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Monitoring Pods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87FF1B-D83E-BA8F-0D24-F903C62E6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5192"/>
            <a:ext cx="10515600" cy="377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A178-6637-42FF-D557-EBF1E52B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Monitoring resource consumption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DEA96B-3035-01AF-62D6-FA9F8B66C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4840"/>
            <a:ext cx="10515600" cy="235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5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EF3E-844B-4D66-52CA-A40A41F0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More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A927-7F49-0770-ACA1-F8980704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PL" dirty="0"/>
              <a:t>For a detailed guide on how to deploy our Islands Evolutionary Algorithm please see the README.md file inside the deployments directory.</a:t>
            </a:r>
          </a:p>
        </p:txBody>
      </p:sp>
      <p:pic>
        <p:nvPicPr>
          <p:cNvPr id="5" name="Picture 4" descr="A person in a blue shirt holding a computer&#10;&#10;Description automatically generated with medium confidence">
            <a:extLst>
              <a:ext uri="{FF2B5EF4-FFF2-40B4-BE49-F238E27FC236}">
                <a16:creationId xmlns:a16="http://schemas.microsoft.com/office/drawing/2014/main" id="{7C11CE37-81EC-F1FE-5B32-1957F2EF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84" y="2791927"/>
            <a:ext cx="4615543" cy="307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41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EC8E-9F3D-F206-0FBA-D2D1D8D0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Possible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0EB63-CBD5-F884-1A11-91F76A7E9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6192" cy="4351338"/>
          </a:xfrm>
        </p:spPr>
        <p:txBody>
          <a:bodyPr/>
          <a:lstStyle/>
          <a:p>
            <a:r>
              <a:rPr lang="en-PL" dirty="0"/>
              <a:t>Use Message Passing Interface for migrating solutions between islands</a:t>
            </a:r>
          </a:p>
          <a:p>
            <a:r>
              <a:rPr lang="en-PL" dirty="0"/>
              <a:t>Ring Topology</a:t>
            </a:r>
          </a:p>
          <a:p>
            <a:r>
              <a:rPr lang="en-PL" dirty="0"/>
              <a:t>Asynchronous DB requests</a:t>
            </a:r>
          </a:p>
          <a:p>
            <a:r>
              <a:rPr lang="en-PL" dirty="0"/>
              <a:t>High Performance C</a:t>
            </a:r>
            <a:r>
              <a:rPr lang="en-GB" dirty="0"/>
              <a:t>o</a:t>
            </a:r>
            <a:r>
              <a:rPr lang="en-PL" dirty="0"/>
              <a:t>mputing at its finest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548FBA4-E310-AB2D-7E15-7B0303E7AE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10" y="1031875"/>
            <a:ext cx="38862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0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B8C4-94A8-9A19-B6A6-6D8EF328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3B05-4111-467C-F683-D7E37A2B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L" dirty="0"/>
              <a:t>1. Implementation overview</a:t>
            </a:r>
          </a:p>
          <a:p>
            <a:pPr marL="0" indent="0">
              <a:buNone/>
            </a:pPr>
            <a:r>
              <a:rPr lang="en-PL" dirty="0"/>
              <a:t>2. Kubernetes</a:t>
            </a:r>
          </a:p>
          <a:p>
            <a:pPr marL="0" indent="0">
              <a:buNone/>
            </a:pPr>
            <a:r>
              <a:rPr lang="en-PL" dirty="0"/>
              <a:t>2. MongoDB</a:t>
            </a:r>
          </a:p>
          <a:p>
            <a:pPr marL="0" indent="0">
              <a:buNone/>
            </a:pPr>
            <a:r>
              <a:rPr lang="en-PL" dirty="0"/>
              <a:t>3. Dockerizing the algorithm</a:t>
            </a:r>
          </a:p>
          <a:p>
            <a:pPr marL="0" indent="0">
              <a:buNone/>
            </a:pPr>
            <a:r>
              <a:rPr lang="en-PL" dirty="0"/>
              <a:t>4. Spinning up Islands using Kubernetes API</a:t>
            </a:r>
          </a:p>
          <a:p>
            <a:pPr marL="0" indent="0">
              <a:buNone/>
            </a:pPr>
            <a:r>
              <a:rPr lang="en-PL" dirty="0"/>
              <a:t>5. Monitoring and observability</a:t>
            </a:r>
          </a:p>
          <a:p>
            <a:pPr marL="0" indent="0">
              <a:buNone/>
            </a:pPr>
            <a:r>
              <a:rPr lang="en-PL" dirty="0"/>
              <a:t>6. Possible extensions</a:t>
            </a:r>
          </a:p>
          <a:p>
            <a:pPr marL="0" indent="0">
              <a:buNone/>
            </a:pP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52618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71EA-61E1-BE33-0DB2-7F563463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Algorithm implementation language –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AD02-A2C7-6E03-7CA9-4557E2E30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design </a:t>
            </a:r>
          </a:p>
          <a:p>
            <a:r>
              <a:rPr lang="en-US" dirty="0"/>
              <a:t>CRL </a:t>
            </a:r>
          </a:p>
          <a:p>
            <a:r>
              <a:rPr lang="en-US" dirty="0"/>
              <a:t>Multi</a:t>
            </a:r>
            <a:r>
              <a:rPr lang="pl-PL" dirty="0"/>
              <a:t>-</a:t>
            </a:r>
            <a:r>
              <a:rPr lang="en-US" dirty="0"/>
              <a:t>platform</a:t>
            </a:r>
          </a:p>
          <a:p>
            <a:r>
              <a:rPr lang="en-US" dirty="0"/>
              <a:t>Advanced null checking designs</a:t>
            </a:r>
          </a:p>
          <a:p>
            <a:r>
              <a:rPr lang="en-US" dirty="0"/>
              <a:t>.NET environment</a:t>
            </a:r>
          </a:p>
          <a:p>
            <a:r>
              <a:rPr lang="en-US" dirty="0"/>
              <a:t>V</a:t>
            </a:r>
            <a:r>
              <a:rPr lang="pl-PL" dirty="0" err="1"/>
              <a:t>isual</a:t>
            </a:r>
            <a:r>
              <a:rPr lang="pl-PL" dirty="0"/>
              <a:t> Studio</a:t>
            </a:r>
            <a:endParaRPr lang="en-US" dirty="0"/>
          </a:p>
          <a:p>
            <a:r>
              <a:rPr lang="en-US" dirty="0"/>
              <a:t>JIT</a:t>
            </a:r>
            <a:endParaRPr lang="pl-PL" dirty="0"/>
          </a:p>
          <a:p>
            <a:r>
              <a:rPr lang="pl-PL" dirty="0" err="1"/>
              <a:t>Well</a:t>
            </a:r>
            <a:r>
              <a:rPr lang="pl-PL" dirty="0"/>
              <a:t> </a:t>
            </a:r>
            <a:r>
              <a:rPr lang="pl-PL" dirty="0" err="1"/>
              <a:t>documented</a:t>
            </a:r>
            <a:endParaRPr lang="en-US" dirty="0"/>
          </a:p>
          <a:p>
            <a:endParaRPr lang="en-PL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D4868D6-B008-E111-8155-4E615B7A3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65" y="250672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0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7921-F8F9-A264-5A06-8D8869E4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Islands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52B363-8496-44D2-581D-45077357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781" y="1825625"/>
            <a:ext cx="57704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8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04B6-CC51-11D2-CC49-AB1EDC2A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Why Kubernetes?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07FD-786D-B3B0-E052-5ED53BAF7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61278" cy="4351338"/>
          </a:xfrm>
        </p:spPr>
        <p:txBody>
          <a:bodyPr>
            <a:normAutofit/>
          </a:bodyPr>
          <a:lstStyle/>
          <a:p>
            <a:r>
              <a:rPr lang="en-PL" dirty="0"/>
              <a:t>Engineered for production-grade distributed systems (i.e. deals with networking, storage orchestration, configuration management, self-healing capabilities).</a:t>
            </a:r>
          </a:p>
          <a:p>
            <a:r>
              <a:rPr lang="en-PL" dirty="0"/>
              <a:t>Allows the IEA to scale both horizontally (more Islands) and veritacally (more resources per individual Island) without limits.</a:t>
            </a:r>
          </a:p>
        </p:txBody>
      </p:sp>
      <p:pic>
        <p:nvPicPr>
          <p:cNvPr id="5" name="Picture 4" descr="A blue hexagon with a white wheel&#10;&#10;Description automatically generated with medium confidence">
            <a:extLst>
              <a:ext uri="{FF2B5EF4-FFF2-40B4-BE49-F238E27FC236}">
                <a16:creationId xmlns:a16="http://schemas.microsoft.com/office/drawing/2014/main" id="{C38626BA-ABAF-7104-939F-C3F6F9EE0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943" y="2818148"/>
            <a:ext cx="1933769" cy="186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9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4352-46E1-76E5-345C-1A19D787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Creating a Kubernetes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1F8FA-CE83-A87D-4B53-CC27A12A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8461" cy="4351338"/>
          </a:xfrm>
        </p:spPr>
        <p:txBody>
          <a:bodyPr/>
          <a:lstStyle/>
          <a:p>
            <a:r>
              <a:rPr lang="en-PL" dirty="0"/>
              <a:t>Cluster is a set of nodes (group of machines) you can use to run containarized applications.</a:t>
            </a:r>
          </a:p>
          <a:p>
            <a:r>
              <a:rPr lang="en-PL" dirty="0"/>
              <a:t>We use Google Cloud Platform, but the solution is cloud provider agnostic (on-premise is also possible).</a:t>
            </a:r>
          </a:p>
          <a:p>
            <a:r>
              <a:rPr lang="en-PL" dirty="0"/>
              <a:t>The scalability of the algorithm is bounded only by our budget (and possible I/O bottlenecks).</a:t>
            </a:r>
          </a:p>
          <a:p>
            <a:r>
              <a:rPr lang="en-PL" dirty="0"/>
              <a:t>Guaranteed high availability.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EBC6A6-B443-315E-7518-2F1569440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855" y="2743015"/>
            <a:ext cx="37465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01F3-58AC-62D3-3A02-C07E4AF5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Why MongoDB?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031A-B4B7-1958-3AD0-90B0A6F1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The algorithm’s solutions are saved as JSON files.</a:t>
            </a:r>
          </a:p>
          <a:p>
            <a:r>
              <a:rPr lang="en-PL" dirty="0"/>
              <a:t>MongoDB is a document-oriented database, which means it is a production-ready storage for JSON data (BSON to be exact).</a:t>
            </a:r>
          </a:p>
          <a:p>
            <a:pPr marL="0" indent="0">
              <a:buNone/>
            </a:pPr>
            <a:endParaRPr lang="en-PL" dirty="0"/>
          </a:p>
        </p:txBody>
      </p:sp>
      <p:pic>
        <p:nvPicPr>
          <p:cNvPr id="9" name="Picture 8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3C5FE5D2-0948-3BCA-7FB0-57CFF2474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76" y="3429000"/>
            <a:ext cx="7772400" cy="20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8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7B46-93D9-42A1-C0AB-63B65E68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Installing MongoDB with Helm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15E0B-11BE-B4F0-DB08-A25B3EC4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Helm enables engineers to install complex systems on Kubernetes in a declarative and straightforward way.</a:t>
            </a:r>
          </a:p>
          <a:p>
            <a:r>
              <a:rPr lang="en-PL" dirty="0"/>
              <a:t>We install MongoDB with it, since the managed MongoDB service on GCP is expensive.</a:t>
            </a:r>
          </a:p>
          <a:p>
            <a:endParaRPr lang="en-PL" dirty="0"/>
          </a:p>
        </p:txBody>
      </p:sp>
      <p:pic>
        <p:nvPicPr>
          <p:cNvPr id="7" name="Picture 6" descr="A picture containing symbol, logo, emblem, trademark&#10;&#10;Description automatically generated">
            <a:extLst>
              <a:ext uri="{FF2B5EF4-FFF2-40B4-BE49-F238E27FC236}">
                <a16:creationId xmlns:a16="http://schemas.microsoft.com/office/drawing/2014/main" id="{CC99ADD8-DBDC-89D8-7236-2BB2C26CE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91" y="3251213"/>
            <a:ext cx="5762954" cy="324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B4E6-3BC2-A136-AF6E-7E0B1DB5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Dockerizing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8883F-2AC8-4462-3C7F-4D55D4E8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Docker packages apps &amp; dependencies into containers, ensuring .NET apps run consistently across environments.</a:t>
            </a:r>
          </a:p>
          <a:p>
            <a:pPr marL="0" indent="0">
              <a:buNone/>
            </a:pPr>
            <a:endParaRPr lang="en-PL" dirty="0"/>
          </a:p>
        </p:txBody>
      </p:sp>
      <p:pic>
        <p:nvPicPr>
          <p:cNvPr id="5" name="Picture 4" descr="A picture containing graphics, logo, font, symbol&#10;&#10;Description automatically generated">
            <a:extLst>
              <a:ext uri="{FF2B5EF4-FFF2-40B4-BE49-F238E27FC236}">
                <a16:creationId xmlns:a16="http://schemas.microsoft.com/office/drawing/2014/main" id="{E954883B-ABFA-EEAC-7946-D7DBDA6F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244" y="2900842"/>
            <a:ext cx="3828930" cy="3276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347EB6-5DCE-379F-3DA0-802E95E2B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826" y="2900842"/>
            <a:ext cx="4833342" cy="327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0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466</Words>
  <Application>Microsoft Macintosh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Island Evolutionary Algorithm</vt:lpstr>
      <vt:lpstr>Table of Contents</vt:lpstr>
      <vt:lpstr>Algorithm implementation language – C#</vt:lpstr>
      <vt:lpstr>Islands Architecture</vt:lpstr>
      <vt:lpstr>Why Kubernetes?</vt:lpstr>
      <vt:lpstr>Creating a Kubernetes Cluster</vt:lpstr>
      <vt:lpstr>Why MongoDB?</vt:lpstr>
      <vt:lpstr>Installing MongoDB with Helm</vt:lpstr>
      <vt:lpstr>Dockerizing the algorithm</vt:lpstr>
      <vt:lpstr>Pushing the Island’s image to a registry</vt:lpstr>
      <vt:lpstr>Spinning up Islands using Kubernetes API</vt:lpstr>
      <vt:lpstr>Monitoring the algorithm’s results</vt:lpstr>
      <vt:lpstr>Monitoring Pods</vt:lpstr>
      <vt:lpstr>Monitoring resource consumption</vt:lpstr>
      <vt:lpstr>More details</vt:lpstr>
      <vt:lpstr>Possible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IEA Cloud Deployment</dc:title>
  <dc:creator>Zurek, Dominik</dc:creator>
  <cp:lastModifiedBy>Zurek, Dominik</cp:lastModifiedBy>
  <cp:revision>2</cp:revision>
  <dcterms:created xsi:type="dcterms:W3CDTF">2023-06-12T17:22:08Z</dcterms:created>
  <dcterms:modified xsi:type="dcterms:W3CDTF">2023-06-12T21:19:57Z</dcterms:modified>
</cp:coreProperties>
</file>