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93312-3057-4FE2-84D1-5DFC1FBE960A}">
  <a:tblStyle styleId="{17993312-3057-4FE2-84D1-5DFC1FBE960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4" autoAdjust="0"/>
  </p:normalViewPr>
  <p:slideViewPr>
    <p:cSldViewPr snapToGrid="0">
      <p:cViewPr varScale="1">
        <p:scale>
          <a:sx n="100" d="100"/>
          <a:sy n="100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7EC29-B89C-4974-8325-20F08E4A9E36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Information</a:t>
          </a:r>
        </a:p>
      </dsp:txBody>
      <dsp:txXfrm>
        <a:off x="2422865" y="44730"/>
        <a:ext cx="1250268" cy="783022"/>
      </dsp:txXfrm>
    </dsp:sp>
    <dsp:sp modelId="{6D93E9EB-85DD-49B8-A361-1487CDDDA42C}">
      <dsp:nvSpPr>
        <dsp:cNvPr id="0" name=""/>
        <dsp:cNvSpPr/>
      </dsp:nvSpPr>
      <dsp:spPr>
        <a:xfrm>
          <a:off x="1378992" y="461327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345753" y="112125"/>
              </a:moveTo>
              <a:arcTo wR="1732594" hR="1732594" stAng="17443550" swAng="194911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627F1-EE83-4FD3-83BB-E3AA11EB79F3}">
      <dsp:nvSpPr>
        <dsp:cNvPr id="0" name=""/>
        <dsp:cNvSpPr/>
      </dsp:nvSpPr>
      <dsp:spPr>
        <a:xfrm>
          <a:off x="4055737" y="1164257"/>
          <a:ext cx="1334988" cy="8677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Knowledge</a:t>
          </a:r>
        </a:p>
      </dsp:txBody>
      <dsp:txXfrm>
        <a:off x="4098097" y="1206617"/>
        <a:ext cx="1250268" cy="783022"/>
      </dsp:txXfrm>
    </dsp:sp>
    <dsp:sp modelId="{696387E0-3A33-4C82-B740-AA3B37E0ACED}">
      <dsp:nvSpPr>
        <dsp:cNvPr id="0" name=""/>
        <dsp:cNvSpPr/>
      </dsp:nvSpPr>
      <dsp:spPr>
        <a:xfrm>
          <a:off x="1349525" y="38741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3499" y="1656096"/>
              </a:moveTo>
              <a:arcTo wR="1732594" hR="1732594" stAng="21448167" swAng="2284716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8A020-B5F7-448A-8385-D3A9850E1533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Corporate data modeling</a:t>
          </a:r>
        </a:p>
      </dsp:txBody>
      <dsp:txXfrm>
        <a:off x="3441259" y="3179023"/>
        <a:ext cx="1250268" cy="783022"/>
      </dsp:txXfrm>
    </dsp:sp>
    <dsp:sp modelId="{6383A7E9-B03E-42AF-9AFE-941838755EE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076618" y="3430690"/>
              </a:moveTo>
              <a:arcTo wR="1732594" hR="1732594" stAng="4712834" swAng="137433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C729F-786C-48C6-ABA2-F84800A6C772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Conceptual data modeling</a:t>
          </a:r>
        </a:p>
      </dsp:txBody>
      <dsp:txXfrm>
        <a:off x="1404472" y="3179023"/>
        <a:ext cx="1250268" cy="783022"/>
      </dsp:txXfrm>
    </dsp:sp>
    <dsp:sp modelId="{A536726C-7297-45EC-B0BE-534500E4E39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89352" y="2691206"/>
              </a:moveTo>
              <a:arcTo wR="1732594" hR="1732594" stAng="8784456" swAng="219511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2342D-09A0-4828-BEE1-89E7EDFB98B2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775070" y="1241923"/>
        <a:ext cx="1250268" cy="783022"/>
      </dsp:txXfrm>
    </dsp:sp>
    <dsp:sp modelId="{8B530E86-9D5B-4AA4-99A0-998A9279D9F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02072" y="755102"/>
              </a:moveTo>
              <a:arcTo wR="1732594" hR="1732594" stAng="12860714" swAng="195999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3T02:33:40.59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0 287,'0'0,"0"0,0 0,0 0,0 0,0 0,0 0,0 0,0 0,0 0,0 0,0 0,0 0,0 0,0 0,0 0,0 0,0 0,0 0,0 0,0 0,0 0,0 0,0 0,0 0,0 0,0 0,0 0,0 0,25 0,17 0,6 0,1 0,-4 0,-5 0,-4 0,-3 0,-3 0,-1 0,-1 0,0 0,-1 0,1 0,0 0,0 0,1 0,4 0,7-9,1-4,4 0,-2 3,3 3,-3-2,2 0,-3 2,-3 2,-3 2,2 1,-1 2,3 0,-1 0,-1 1,2-1,-1 0,3 0,3 1,5-1,-2 0,0 0,-2 0,0 0,-3 0,-3 0,-5 0,3 0,-1 0,-2 0,-2 0,3 0,0 0,4 0,5 0,4 0,4 0,2 0,-3 0,0 0,-5 0,-6 0,-4 0,1 0,-1 0,2 0,1 0,2 0,-1 0,2 0,4 0,4 0,2 0,7 4,3 3,1-1,-7-1,-2-1,-6-2,-2-1,-3-1,-1 0,-1 0,0 0,-1 0,2-1,4 1,7 0,6 5,6 1,2 1,-1-2,-3-2,-1-1,-8-1,-2 0,-2-1,1 0,6-1,8 1,2 0,4 0,0 0,-3 0,-3 0,-4-10,-2-3,3-4,1 1,8 2,7 0,5 2,2-2,-3 1,-2 3,-5 4,0-3,-4-4,1-1,2 4,3-3,-2 1,0 3,-2 3,-10 2,-5 2,-4 2,-5 0,-3 0,-3 1,-1 0,-1-1,0 0,4 0,4 10,2 8,3 1,1-3,1-4,1-4,-5-4,-2-2,1-1,0-2,2 1,1-1,1 0,5 1,8-1,5 1,6 0,-2 0,-3 0,-6 0,-5 0,-3 0,2-5,6-1,5 0,4 1,4 1,3 2,-4 1,-1-5,-5 0,1 0,0 1,3 2,7 1,4 1,-4 1,-2 0,-6 0,-1 0,-4-4,-1-3,8 1,5 1,2 2,1 1,0 1,-1 0,0-4,5-1,5 0,7 1,-1 2,-3 1,-4 1,-3 1,-9 0,-8 0,-7 0,-7 0,-3 1,-2-1,-1 0,-6 0,-1 0,-4 0,-5 0,-4 0,-4 0,-2 0,-7 0,-1 0,-1 0,2 0,1 0,-3 0,-5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0.7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1 124,'0'0,"0"0,0 0,0 0,0 0,0 0,0 0,0 0,0 0,0 0,0 0,0 0,0 0,0 0,29 0,18 0,13 0,5 0,4 0,-2-9,1-2,1-3,1 0,1 2,1 4,1 3,0-1,1-1,-1 2,1-3,3 0,2 1,-4 3,-3 1,-1 1,-5 1,-4 1,-9 0,-6 1,-6-1,-6 0,0 0,-3 1,-2-1,-2 0,-2 0,-5 0,-6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1.56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0 173,'0'0,"0"0,0 0,0 0,0 0,0 0,0 0,0 0,0 0,0 0,0 0,0 0,0 0,29-13,18-3,13-4,6 2,-2 3,6 5,0 0,-5 2,0 1,-4 3,1 2,3 1,-3-3,-2-2,-4 1,-2 2,-8 0,-10 1,-4 2,-6-5,-5 0,-5 0,-1 1,-4 1,1 1,-1 1,-4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2.4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1,'0'0,"0"0,0 0,0 0,0 0,0 0,0 0,0 0,0 0,0 0,0 0,25 0,21 0,10 0,9 0,6 0,-2 0,1 0,-4 0,0 0,-4 0,-3 0,-4 0,-3 0,-6 0,-6 0,-7 0,-4 0,-3 0,-2 0,-1 0,-4 0,-1 0,0 0,-2 0,-5 0,-4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3.5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0 124,'0'0,"0"0,0 0,0 0,0 0,0 0,0 0,0 0,0 0,0 0,17-12,5-5,3-3,2 2,0 4,0 4,-1 0,0 1,3 3,1 2,4 2,0 0,3 2,3 1,-1-1,2 0,-3 1,1-1,-3 0,2 0,-2 0,2 0,-3 0,3 0,2 0,2 0,-1 0,1 0,-3 0,0 0,-2 0,-3 0,0 0,0 0,-3 0,-2 0,-2 0,-2 0,4 0,1 0,-1 4,0 2,-6-1,-3-1,0 0,0-3,2 0,0 0,1-1,1 0,-4-1,-5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4.8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1 172,'0'0,"0"0,0 0,0 0,0 0,0 0,0 0,0 0,0 0,0 0,0 0,0 0,21-17,10-5,5 1,1 0,-3 4,-3 4,3 4,-2 5,3-2,4 0,7 1,9 2,3 1,0 1,-2 0,3 1,-6-4,-2-1,-2 0,-6 1,-1 1,1 1,-4 1,1 1,1 0,2 0,-2 0,1 1,-4-1,-7 0,-5 0,-3 0,-1 0,-1 0,1 0,-3 0,-1 0,0 0,2 0,1 8,2 3,1 0,-4-3,-6-2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6.6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0 149,'0'0,"0"0,0 0,0 0,0 0,0 0,0 0,0 0,0 0,0 0,0 0,0 0,0 0,0 0,0 0,0 0,0 0,29 0,14-9,8-2,3-4,5 1,1 3,-1 3,-3-1,-2 1,-3 1,0 3,2-2,5-1,-3 1,-2 2,-3-3,-1 0,0 1,-5 2,-2 1,1 1,-3 2,0 0,-2 0,0 0,-2 0,5 1,0-1,2 0,-3 0,-4 0,0 0,-2 0,-2 8,-3 3,2 0,1-3,2-2,0-2,-2-2,-2-1,-2 3,-2 1,4 0,0-1,-1-2,-1 0,-1-1,3-1,1 0,-1 0,3 0,4 0,4-1,-5 1,-9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7.7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1 100,'0'0,"0"0,0 0,0 0,0 0,0 0,0 0,0 0,0 0,0 0,0 0,0 0,0 0,25 0,16 0,10 0,4 0,6 0,0 0,-1 0,-4 0,-2 0,2 0,4-4,4-2,4-3,3-1,1-2,2 0,-5 3,-4 2,-2 3,-3-2,1 0,-2 0,2 3,3 0,3 2,2 0,2 1,-2 0,-1 0,0 1,-2-1,-1 8,-3 4,1-2,-2 3,1-2,-2-2,-3-2,-3-4,-1-1,-3-1,3 3,1 1,0 0,3-1,0-2,2 0,1-1,-3-1,-2 0,-2 0,-7-1,-6 1,-6 0,0 0,-2 0,-3 0,3 0,0-8,2-3,0 0,-1 3,-7 2,-8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39.9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0,0 0,0 0,0 0,0 0,0 0,0 0,0 0,0 0,0 0,0 0,0 0,0 0,0 0,0 0,0 0,0 0,0 0,0 0,0 0,0 0,0 0,0 0,0 0,0 0,0 0,0 0,0 0,0 0,0 0,29 13,18 3,5 0,3-3,-1-4,-1-3,-1-3,-1-2,-1-1,0-1,-1 1,-1-1,5-4,1-1,0-3,-1-1,-1 1,-6 3,-1 2,-1 2,-4 1,0 1,2 0,-3 1,1-1,-3 0,1 1,-1-1,0 0,-1 0,1 0,-1 0,-3 0,-3 4,2 2,0-1,-2 3,2 1,1-2,-2-2,-2-1,-1-3,-2 0,-1-1,-1 0,0 0,0-1,0 1,1 0,-1 0,0 0,0 0,-3 0,-7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26:48.56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56,'0'0,"0"0,0 0,0 0,0 0,0 0,0 0,0 0,0 0,0 0,0 0,0 0,0 0,0 0,0 0,0 0,0 0,0 0,0 0,0 0,0 0,0 0,27 0,13 0,10 0,-1 0,-3 0,-5 0,0 0,-4 0,2 0,3 0,-1 0,-3 0,1 0,-2 0,2 0,-1 0,7 0,-1 0,2 0,2 0,-2 0,-1 0,-3 0,0 0,2 0,3 0,2 0,-3 0,-4 0,-1 0,2 0,2 0,3 0,3 0,-4 0,-1 0,-3 0,0 0,2 0,1 0,3 0,-3 0,5 0,-3 0,5 0,2 0,1 0,4 0,1 0,-1-9,3-3,0 0,2 3,0 3,1 2,4 2,4 1,-3 1,1 0,1 1,2-1,2 0,-4 1,0-1,-4 0,0 0,2 9,2 3,-2-1,0 3,-3-1,1-4,2-2,-3-3,-3-2,-4 3,2 1,-2 0,-2-2,-2-2,-1 0,-2-1,-1-1,-4 0,-3 0,-3-1,-1 1,-3 0,-8 0,-5 0,-2 0,-5 0,-2 0,-3 0,0 0,-2 0,-3 0,1 0,-1 0,-2 0,-2 4,-2 2,-2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26:55.14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1,'0'0,"0"0,0 0,0 0,0 0,0 0,0 0,0 0,0 0,0 0,0 0,0 0,0 0,0 0,0 0,0 0,0 0,27 0,13 0,5 0,-1 0,-4 0,-8 0,-5 8,-3 4,-1 0,-5 2,0-2,1-2,-3 1,1 4,1-2,-1 3,0 2,1 3,-1 7,0 3,-2 5,0 2,-2-2,1 2,-2-1,-2-2,-4-3,2-2,0 3,-2 0,-2 0,-1-3,-1-1,-2-1,0 0,0-2,-1 5,1 1,0 5,0 4,-14 5,-8-2,-2 2,0-3,0 0,-2 1,4-1,2 0,4-2,0-4,2-3,5-4,-2-2,2-1,2 4,2 0,3 5,0 5,2 0,14 2,8-2,6-3,3-4,4-2,2-4,-2-1,2-5,0-2,3-4,-2-1,-2-3,-3-3,-3-3,-2-3,-5-2,-7-1,-2 0,-3 4,-3 1,1 0,-1 0,-1-2,-3-2,-1 0,-2 0,0-1,-1 4,-1 2,1 4,0 5,-1 4,1 4,0 7,0 2,-14 5,-4 6,-3 4,1 3,0 2,3 6,5 1,0 1,1-2,4-1,2-1,2-2,-3-1,0 0,1 0,1 0,1-1,2 1,-5 0,0 0,0-1,2 1,1-4,1-2,-3-5,-1-4,0-4,2-4,1-2,-4 3,0 0,1 1,-3-7,0-2,2-1,2 6,-3 1,0 1,-3 0,-5-1,2-1,-3 0,-2-1,-2-5,1-2,1-3,-1-2,-2-2,-2-4,-1 2,4-2,0-2,5-2,0-3,-2 0,2-2,0 0,-2 0,1-1,0 1,3-10,-1-2,1 1,5 1,2 4,4 2,1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3T03:24:54.20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87,'0'0,"0"0,0 0,0 0,0 0,0 0,0 0,0 0,0 0,0 0,0 0,0 0,0 0,0 0,0 0,0 0,0 0,0 0,0 0,0 0,0 0,0 0,0 0,0 0,0 0,0 0,0 0,0 0,0 0,0 0,0 0,29 0,10 0,3 0,-1 0,-8 0,-4 0,-7 0,-2 0,0 0,-4 0,1 0,-3-5,2-1,2-5,-2-1,2 3,-3 2,2 2,2 2,-2 2,1 1,2 0,3 1,-3-1,0 0,2 1,2-1,1 0,2 0,-4 0,-1 0,1 0,1 0,1 0,2-5,-5-1,0 0,1 1,0 1,-2 2,-1 1,-3 0,-1 1,-2 1,2-1,-3 0,-3 0,1 0,-1 1,3-1,-1 0,-3 0,3 0,-2 0,-1 0,-4 0,4 0,-1 0,3 0,1 0,-3 0,3 0,-2 0,4 0,-2 0,3 0,-2 0,-3 0,2 0,-1 0,2 0,-1 0,3 0,-2 0,2 0,-2 0,2 0,-1 0,-4 0,2 0,-1 0,-3 0,3 0,-2 0,-1 0,2 0,0 0,-2 0,3 0,-1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3T03:24:22.5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3BAACB62-5A1A-45F3-9A6F-59743A3AE693}" emma:medium="tactile" emma:mode="ink">
          <msink:context xmlns:msink="http://schemas.microsoft.com/ink/2010/main" type="inkDrawing" rotatedBoundingBox="11477,3681 14359,3304 14624,5329 11742,5706" hotPoints="14411,4516 12933,5467 11475,4485 12953,3533" semanticType="enclosure" shapeName="Ellipse"/>
        </emma:interpretation>
      </emma:emma>
    </inkml:annotationXML>
    <inkml:trace contextRef="#ctx0" brushRef="#br0">2229 145,'0'0,"0"0,0 0,0 0,0 0,0 0,0 0,0 0,0 0,0 0,0 0,0 0,0 0,0 0,-29-10,-15-8,-4-1,1 3,3 4,5 4,4-1,3 0,2 3,1 1,2 3,-1 0,0 2,0-5,5-1,1 0,0 1,-1 2,-2 1,3 1,1 1,-1 0,-1 0,-3 0,4 0,1 1,-1-1,-2 0,-1 0,-2 0,5 0,0 0,-1 0,-1 0,-1 0,3 0,-4 0,3 0,-1 10,-5 3,-2-1,-2-2,1 2,-4-1,-1-3,-4 3,-5-1,1 3,-1-1,-4 2,3-1,0 2,-3 4,3 3,0 2,-3-2,4 0,3 0,6 3,3-5,3 1,1 0,2-2,5 0,2 1,4 3,1 2,2 1,0 2,1 5,-2 3,3-1,2-1,-2-2,2-1,2-1,2-1,3 0,1-1,2 5,0 7,0 5,1 6,-1 8,0 4,1 1,13-5,6-9,3-7,-1-6,4-5,3-3,7 4,16 5,14 2,5 3,5-1,0 3,-3-2,-6-3,-3-4,-3-3,2-2,6-2,5-1,0-5,-3-6,-4-7,-4-4,-2-4,-3-2,0 0,-2-2,-4 1,-2 0,0 0,2-4,6-7,3-5,1-6,-5-3,-3-2,-1-1,-4-1,-1 1,-4-1,0-4,3-6,3-7,-3-4,1-8,2-4,2-6,2-1,-3-2,-6 0,-5 8,-5 5,-4 3,-6 7,-4 1,-4 4,-6 0,-4 2,-4 4,-2 4,-2 2,0-3,-19 0,-12 0,-4 3,-7-5,0 1,2 0,3 3,3 1,3 6,2 3,-4 1,0-2,0-1,1-1,1 4,2 1,0 3,6 6,2-1,5 3,5 2,5 3,3 2,3 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18.1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51,'0'0,"0"0,0 0,0 0,0 0,0 0,0 0,0 0,0 0,0 0,0 0,0 0,0 0,0 0,0 0,0 0,0 0,0 0,0 0,0 0,0 0,0 0,0 0,0 0,25 0,12 0,5 4,-2 1,-3 1,-7-2,-2-1,0-1,-1-1,-2-1,0 0,0 0,-1 0,5 0,0-1,1 1,-2 0,0 0,-2 0,-1 0,4-4,1-2,0-3,-2-1,-1 2,0 2,-2 2,0 2,-1 1,-4 0,-1 2,0-1,1 0,-3 1,0-1,1-4,-2-1,-1-1,3 2,-3 1,1 1,-3 1,1 1,-2 0,1 0,-2 0,2 0,-2 1,-2-1,1 0,3 0,4 0,-2 0,-2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20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0 148,'0'0,"0"0,0 0,0 0,0 0,0 0,0 0,0 0,0 0,0 0,0 0,0 0,0 0,0 0,0 0,0 0,0 0,17-12,9-5,1-3,-1 2,-4 4,-2 4,-4 0,-1 1,-3 3,1 2,-3 2,3 1,-2 0,1 2,-1-5,2-1,3 0,2 1,3 1,2 1,1 1,0 1,5 0,2 0,-1 0,3 1,1-1,-3 0,-1 0,-2 0,-2 0,-1 0,4 0,-3 0,-3 0,0 0,0 0,0 0,1 0,-5 0,0 8,0 3,-3 0,0-3,-3-2,1-2,-3-2,2-1,-2 3,2 1,-2 0,-2-1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22.60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0,0 0,0 0,0 0,0 0,0 0,0 0,0 0,0 0,0 0,0 0,0 0,0 0,0 0,0 0,0 0,0 0,0 0,0 0,0 0,0 0,21 0,15 0,5 0,1 0,0 0,-1 0,-1 0,-2 0,0 0,-2 0,6 0,-1 0,2 8,1 3,-3 0,1-3,-4 3,-3-2,-4-2,1-2,0-2,-2-1,2-2,0 0,-1 0,-2-1,3 1,-1 0,4 0,3-1,9 5,7 10,-4 3,-11-3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24.07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1,'0'0,"0"0,0 0,0 0,0 0,0 0,0 0,0 0,0 0,0 0,0 0,0 0,0 0,0 0,0 0,0 0,0 0,20 0,16 0,6 0,3 0,4 0,-4 0,0 0,0 0,0 0,-2 0,-1 0,5 0,3 0,5 0,2 0,-1 0,-5 0,-4 0,-1 0,0 0,-3 0,-2 0,1 0,-2 0,0 0,2 0,1 0,7 0,-2 0,0 0,-4 0,-6 0,-5 0,-4 0,2 0,-1 0,-5 0,-3 0,-1 0,0 0,1 0,-3 0,-6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25.9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1,'0'0,"0"0,0 0,0 0,0 0,0 0,0 0,0 0,0 0,0 0,0 0,0 0,0 0,0 0,0 0,0 0,0 0,0 0,0 0,0 0,0 0,0 0,0 0,0 0,20 0,16 0,6 0,3 0,4 0,0 0,1 0,0 0,0 0,4 0,10 0,1 0,3 0,-2 0,0 0,2 0,-3 0,-4 0,0 0,2 0,3 0,-2 0,-3 0,-4 0,-3 0,-6 0,-4 0,-5 0,-5 0,1 0,-3 0,-1 0,-7 0,-3 0,-1 0,-4 0,0 0,1 0,-3 0,1 0,2 0,7 0,6 0,0 0,-7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25T05:07:29.7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74,'0'0,"0"0,0 0,0 0,0 0,0 0,0 0,0 0,0 0,0 0,0 0,0 0,0 0,0 0,0 0,0 0,0 0,0 0,0 0,0 0,0 0,0 0,0 0,0 0,0 0,0 0,0 0,0 0,21 0,11 0,4 0,0 0,-2 0,2 0,-2 0,3 0,-2 0,-2 0,-3 0,-2 0,3 0,-1 0,4 9,4 2,4-1,-2-1,2-3,-3-2,1-2,1-2,-1 0,0 0,-3-1,-2 1,-5 0,-2-1,-1 1,-3 0,5 0,0 0,0 0,3 0,5 0,0 0,2 0,-2-8,-2-3,-4 0,-2 3,1 2,1 2,-2 2,0 1,-3 1,0 1,-1-1,4 1,1-1,-1 0,-1 0,0 0,-2 0,3 0,1 0,4 0,0 0,3 0,-1 0,-3 0,-2 0,2-4,-1-1,2-1,0 2,-1 1,-3 1,-2 1,-2-3,3-2,1 1,0 1,2 1,1 2,2 0,0 0,2 1,-1 1,2-1,-2 0,-3 0,2 0,-1 0,1-4,0-1,2 0,-2 0,3 2,-2 1,-3 1,2 1,2 0,4 0,4 0,-3 1,1-1,0 0,-2 0,0 0,1 0,3 0,-4 0,1 0,1 0,-3 0,1 0,1 0,2 0,-3 0,1 0,1 0,-3 0,1 0,-4 0,-2 0,0 0,-2 0,3 0,-2 0,-2 0,2 0,0 0,-3 0,-2 0,3 0,-1 0,4 0,3 0,0 0,1 0,3 4,-2 2,1-1,2-1,1-1,2-1,2-1,0 0,1-1,0-1,0 1,0 0,0 0,0 0,-4 0,-5-1,-7 1,-3 0,-3 0,-3 0,0 0,0 0,-1 0,0 0,1 1,0-1,0 0,5 0,-3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11126</TotalTime>
  <Words>2982</Words>
  <Application>Microsoft Office PowerPoint</Application>
  <PresentationFormat>On-screen Show (16:9)</PresentationFormat>
  <Paragraphs>331</Paragraphs>
  <Slides>61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Anjelika Rose Hollow</vt:lpstr>
      <vt:lpstr>Century Gothic</vt:lpstr>
      <vt:lpstr>Wingdings</vt:lpstr>
      <vt:lpstr>Calibri</vt:lpstr>
      <vt:lpstr>Arial</vt:lpstr>
      <vt:lpstr>Google Sans</vt:lpstr>
      <vt:lpstr>DINNextLTPro-Light</vt:lpstr>
      <vt:lpstr>Roboto</vt:lpstr>
      <vt:lpstr>Handlee</vt:lpstr>
      <vt:lpstr>Vapor Trail</vt:lpstr>
      <vt:lpstr>Manajemen Data dan Informasi</vt:lpstr>
      <vt:lpstr>Kontrak Belajar</vt:lpstr>
      <vt:lpstr>KONTRAK</vt:lpstr>
      <vt:lpstr>Capaian Pembelajaran Mata Kuliah</vt:lpstr>
      <vt:lpstr>Silabus Perkuliahan</vt:lpstr>
      <vt:lpstr>Referensi</vt:lpstr>
      <vt:lpstr>PRETEST</vt:lpstr>
      <vt:lpstr>Apa yang Anda Ketahui Tentang …</vt:lpstr>
      <vt:lpstr>Materi 1 :  Pengantar MDI</vt:lpstr>
      <vt:lpstr>PowerPoint Presentation</vt:lpstr>
      <vt:lpstr>PowerPoint Presentation</vt:lpstr>
      <vt:lpstr>Introduction to Data Management</vt:lpstr>
      <vt:lpstr>Introduction to Data Management</vt:lpstr>
      <vt:lpstr>Introduction to Data Management</vt:lpstr>
      <vt:lpstr>Still Introduction</vt:lpstr>
      <vt:lpstr>Data Management?</vt:lpstr>
      <vt:lpstr>Terms You Better Know Right Now</vt:lpstr>
      <vt:lpstr>DATA AND THE ENTERPRISE</vt:lpstr>
      <vt:lpstr>PowerPoint Presentation</vt:lpstr>
      <vt:lpstr>Information is a Key Business Resource</vt:lpstr>
      <vt:lpstr>Relationship Between Information and Data</vt:lpstr>
      <vt:lpstr>Relationship between Data and Information</vt:lpstr>
      <vt:lpstr>The Importance of Data Quality</vt:lpstr>
      <vt:lpstr>Common Problems with Data</vt:lpstr>
      <vt:lpstr>An Enterprise-Wide View of Data</vt:lpstr>
      <vt:lpstr>Managing Data is A Business Issue</vt:lpstr>
      <vt:lpstr>DATABASE DEVELOPMENT : INTRO</vt:lpstr>
      <vt:lpstr>A Database Approach : a model of a database system  </vt:lpstr>
      <vt:lpstr>An Overview of Database Development Process</vt:lpstr>
      <vt:lpstr>PowerPoint Presentation</vt:lpstr>
      <vt:lpstr>PowerPoint Presentation</vt:lpstr>
      <vt:lpstr>Conceptual Data Modeling (A Project-Level Perspective)</vt:lpstr>
      <vt:lpstr>Database ?</vt:lpstr>
      <vt:lpstr>Data Model : ( 1 ) ER Model</vt:lpstr>
      <vt:lpstr>ER Model-Relasi</vt:lpstr>
      <vt:lpstr>PowerPoint Presentation</vt:lpstr>
      <vt:lpstr>Konsep Entitas : Studi Kasus</vt:lpstr>
      <vt:lpstr>Konsep Entitas : Studi Kasus</vt:lpstr>
      <vt:lpstr>Konsep Relasi : Studi Kasus</vt:lpstr>
      <vt:lpstr>Konsep Entitas : Studi Kasus</vt:lpstr>
      <vt:lpstr>Data Model : ( 2 ) Relational Model</vt:lpstr>
      <vt:lpstr>The Roles of Data Model</vt:lpstr>
      <vt:lpstr>DATA MANAGEMENT</vt:lpstr>
      <vt:lpstr>The Problems Encountered Without Data Management  </vt:lpstr>
      <vt:lpstr>Data Management Responsibilities</vt:lpstr>
      <vt:lpstr>Data Management Activities</vt:lpstr>
      <vt:lpstr>Data Management Activities (2)</vt:lpstr>
      <vt:lpstr>Roles Within Data Management</vt:lpstr>
      <vt:lpstr>Benefits of Data Management</vt:lpstr>
      <vt:lpstr>CORPORATE DATA MODELING</vt:lpstr>
      <vt:lpstr>PowerPoint Presentation</vt:lpstr>
      <vt:lpstr>Why Develop a Corporate Data Modeling ?</vt:lpstr>
      <vt:lpstr>How To Develop A Corporate Data Modeling</vt:lpstr>
      <vt:lpstr>Corporate Data Model Principles</vt:lpstr>
      <vt:lpstr>Let’s review some concepts</vt:lpstr>
      <vt:lpstr>Summary</vt:lpstr>
      <vt:lpstr>THANKS!</vt:lpstr>
      <vt:lpstr>POST TEST</vt:lpstr>
      <vt:lpstr>Apa yang Anda Sudah Ketahui Tentang …</vt:lpstr>
      <vt:lpstr>Take Home Test</vt:lpstr>
      <vt:lpstr>Tugas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Data dan Informasi</dc:title>
  <cp:lastModifiedBy>Jefree</cp:lastModifiedBy>
  <cp:revision>103</cp:revision>
  <dcterms:modified xsi:type="dcterms:W3CDTF">2021-09-23T07:21:02Z</dcterms:modified>
</cp:coreProperties>
</file>