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9" r:id="rId2"/>
    <p:sldId id="339" r:id="rId3"/>
    <p:sldId id="347" r:id="rId4"/>
    <p:sldId id="416" r:id="rId5"/>
    <p:sldId id="417" r:id="rId6"/>
    <p:sldId id="418" r:id="rId7"/>
    <p:sldId id="419" r:id="rId8"/>
    <p:sldId id="435" r:id="rId9"/>
    <p:sldId id="420" r:id="rId10"/>
    <p:sldId id="421" r:id="rId11"/>
    <p:sldId id="422" r:id="rId12"/>
    <p:sldId id="423" r:id="rId13"/>
    <p:sldId id="424" r:id="rId14"/>
    <p:sldId id="436" r:id="rId15"/>
    <p:sldId id="425" r:id="rId16"/>
    <p:sldId id="437" r:id="rId17"/>
    <p:sldId id="426" r:id="rId18"/>
    <p:sldId id="439" r:id="rId19"/>
    <p:sldId id="427" r:id="rId20"/>
    <p:sldId id="438" r:id="rId21"/>
    <p:sldId id="428" r:id="rId22"/>
    <p:sldId id="429" r:id="rId23"/>
    <p:sldId id="431" r:id="rId24"/>
    <p:sldId id="432" r:id="rId25"/>
    <p:sldId id="433" r:id="rId26"/>
    <p:sldId id="434" r:id="rId27"/>
    <p:sldId id="369" r:id="rId28"/>
    <p:sldId id="350" r:id="rId29"/>
    <p:sldId id="366" r:id="rId30"/>
    <p:sldId id="367" r:id="rId31"/>
    <p:sldId id="368" r:id="rId32"/>
    <p:sldId id="390" r:id="rId33"/>
    <p:sldId id="391" r:id="rId34"/>
    <p:sldId id="392" r:id="rId35"/>
    <p:sldId id="393" r:id="rId36"/>
    <p:sldId id="440" r:id="rId37"/>
    <p:sldId id="441" r:id="rId38"/>
    <p:sldId id="442" r:id="rId39"/>
    <p:sldId id="376" r:id="rId40"/>
    <p:sldId id="443" r:id="rId41"/>
    <p:sldId id="444" r:id="rId42"/>
    <p:sldId id="445" r:id="rId43"/>
    <p:sldId id="446" r:id="rId44"/>
    <p:sldId id="378" r:id="rId45"/>
    <p:sldId id="387" r:id="rId46"/>
    <p:sldId id="373" r:id="rId47"/>
    <p:sldId id="394" r:id="rId48"/>
  </p:sldIdLst>
  <p:sldSz cx="9144000" cy="5143500" type="screen16x9"/>
  <p:notesSz cx="6858000" cy="9144000"/>
  <p:embeddedFontLst>
    <p:embeddedFont>
      <p:font typeface="Dosis" pitchFamily="2" charset="0"/>
      <p:regular r:id="rId50"/>
      <p:bold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93312-3057-4FE2-84D1-5DFC1FBE960A}">
  <a:tblStyle styleId="{17993312-3057-4FE2-84D1-5DFC1FBE960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6" autoAdjust="0"/>
    <p:restoredTop sz="91794" autoAdjust="0"/>
  </p:normalViewPr>
  <p:slideViewPr>
    <p:cSldViewPr snapToGrid="0">
      <p:cViewPr varScale="1">
        <p:scale>
          <a:sx n="105" d="100"/>
          <a:sy n="105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3-03T20:16:39.00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1,'0'0,"0"0,0 0,0 0,0 0,0 0,0 0,0 0,0 0,0 0,0 0,0 0,0 0,0 0,0 0,0 0,0 0,0 0,0 0,0 0,0 0,0 0,0 0,0 0,0 0,0 0,0 0,32 11,18 3,9 0,2-3,0-3,-4 3,-1-1,-4-3,4-1,5-2,-3-3,0 0,0-1,2 0,2-1,6 1,3 0,0-1,-1 1,-7 0,2 6,1 1,6 0,1-2,0-1,-2-1,-3-2,0 0,3-1,-5 0,-2 5,-1 2,-1-1,6 0,2-2,0-2,0-1,-2 0,-2-1,0 0,-1-1,-1 1,0 0,-5 0,-2 0,0-1,7 1,9 0,3 0,-1 0,4 0,-1 1,3-1,-2 0,3 0,-3 0,3 0,3 0,4 0,3 0,-3-11,-1-4,2 1,-4 3,0 3,-4 3,1-3,2 0,4 1,-3 2,0 1,3 2,-4 2,1-1,-4 2,-4-1,-6 0,3-5,-2-2,-6 0,-5 2,-7 1,-8 1,-6 2,-4 1,-4 0,-1 0,-7 0,-1 0,0 1,1-1,3 0,6 0,4 0,6 0,-4 0,-10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3-03T20:16:43.72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9836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10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15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2.xml"/><Relationship Id="rId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121071" y="2869750"/>
            <a:ext cx="6004503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600" b="1" dirty="0"/>
              <a:t>Sociotechnical approaches </a:t>
            </a:r>
            <a:br>
              <a:rPr lang="en-US" sz="3600" b="1" dirty="0"/>
            </a:br>
            <a:r>
              <a:rPr lang="en-US" sz="3600" b="1" dirty="0"/>
              <a:t>to the study of </a:t>
            </a:r>
            <a:br>
              <a:rPr lang="en-US" sz="3600" b="1" dirty="0"/>
            </a:br>
            <a:r>
              <a:rPr lang="en-US" sz="3600" b="1" dirty="0"/>
              <a:t>Information Systems</a:t>
            </a:r>
            <a:r>
              <a:rPr lang="en-US" sz="3600" dirty="0"/>
              <a:t> </a:t>
            </a:r>
            <a:br>
              <a:rPr lang="en-US" sz="3600" dirty="0"/>
            </a:br>
            <a:endParaRPr lang="en" sz="3600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4" y="3449650"/>
            <a:ext cx="8002637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Sosio-Teknis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Pengantar</a:t>
            </a:r>
            <a:r>
              <a:rPr lang="en-US" sz="2000" dirty="0"/>
              <a:t> Proses </a:t>
            </a:r>
            <a:r>
              <a:rPr lang="en-US" sz="2000" dirty="0" err="1"/>
              <a:t>Bisnis</a:t>
            </a:r>
            <a:r>
              <a:rPr lang="en-US" sz="2000" dirty="0"/>
              <a:t> Modeling</a:t>
            </a:r>
            <a:endParaRPr lang="en" sz="20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5371" y="273807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Contoh lain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2303" y="1119128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15900">
              <a:buFont typeface="Roboto"/>
              <a:buNone/>
            </a:pPr>
            <a:r>
              <a:rPr lang="en-US" sz="2800" dirty="0" err="1">
                <a:solidFill>
                  <a:schemeClr val="tx1"/>
                </a:solidFill>
              </a:rPr>
              <a:t>Sebuah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stasiun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pemantau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cuaca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sebuah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bagian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sistem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sosioteknis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peramalan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cuaca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lebih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besar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marL="215900">
              <a:buFont typeface="Roboto"/>
              <a:buNone/>
            </a:pPr>
            <a:r>
              <a:rPr lang="en-US" sz="2800" dirty="0" err="1">
                <a:solidFill>
                  <a:schemeClr val="tx1"/>
                </a:solidFill>
              </a:rPr>
              <a:t>Sistem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meliputi</a:t>
            </a:r>
            <a:r>
              <a:rPr lang="en-US" sz="2800" dirty="0">
                <a:solidFill>
                  <a:schemeClr val="tx1"/>
                </a:solidFill>
              </a:rPr>
              <a:t> hardware </a:t>
            </a:r>
            <a:r>
              <a:rPr lang="en-US" sz="2800" dirty="0" err="1">
                <a:solidFill>
                  <a:schemeClr val="tx1"/>
                </a:solidFill>
              </a:rPr>
              <a:t>dan</a:t>
            </a:r>
            <a:r>
              <a:rPr lang="en-US" sz="2800" dirty="0">
                <a:solidFill>
                  <a:schemeClr val="tx1"/>
                </a:solidFill>
              </a:rPr>
              <a:t> software, proses </a:t>
            </a:r>
            <a:r>
              <a:rPr lang="en-US" sz="2800" dirty="0" err="1">
                <a:solidFill>
                  <a:schemeClr val="tx1"/>
                </a:solidFill>
              </a:rPr>
              <a:t>peramalan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cuaca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pengguna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organisasi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berkepentingan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dsb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1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65" y="540468"/>
            <a:ext cx="5134605" cy="43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4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Rectangle 4"/>
          <p:cNvSpPr/>
          <p:nvPr/>
        </p:nvSpPr>
        <p:spPr bwMode="auto">
          <a:xfrm>
            <a:off x="1289132" y="1193202"/>
            <a:ext cx="7077676" cy="35419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Content Placeholder 3" descr="10.1 SystemsEngStack.eps"/>
          <p:cNvPicPr>
            <a:picLocks noChangeAspect="1"/>
          </p:cNvPicPr>
          <p:nvPr/>
        </p:nvPicPr>
        <p:blipFill>
          <a:blip r:embed="rId2"/>
          <a:srcRect t="-2605" b="-2605"/>
          <a:stretch>
            <a:fillRect/>
          </a:stretch>
        </p:blipFill>
        <p:spPr>
          <a:xfrm>
            <a:off x="1743196" y="1437787"/>
            <a:ext cx="6183989" cy="28417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socio-technical systems stack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2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Peralatan</a:t>
            </a:r>
            <a:endParaRPr lang="en-US" sz="3200" dirty="0"/>
          </a:p>
          <a:p>
            <a:pPr marL="361950" lvl="4" indent="-361950">
              <a:buNone/>
            </a:pPr>
            <a:r>
              <a:rPr lang="en-US" sz="2200" dirty="0"/>
              <a:t>	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keras</a:t>
            </a:r>
            <a:r>
              <a:rPr lang="en-US" sz="2200" dirty="0"/>
              <a:t>,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komputer</a:t>
            </a:r>
            <a:r>
              <a:rPr lang="en-US" sz="2200" dirty="0"/>
              <a:t>. </a:t>
            </a:r>
            <a:r>
              <a:rPr lang="en-US" sz="2200" dirty="0" err="1"/>
              <a:t>Beberapa</a:t>
            </a:r>
            <a:r>
              <a:rPr lang="en-US" sz="2200" dirty="0"/>
              <a:t> di </a:t>
            </a:r>
            <a:r>
              <a:rPr lang="en-US" sz="2200" dirty="0" err="1"/>
              <a:t>antaranya</a:t>
            </a:r>
            <a:r>
              <a:rPr lang="en-US" sz="2200" dirty="0"/>
              <a:t>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i="1" dirty="0"/>
              <a:t>embedded system.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4900" y="276075"/>
            <a:ext cx="6592265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Lapisan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STS</a:t>
            </a:r>
          </a:p>
        </p:txBody>
      </p:sp>
    </p:spTree>
    <p:extLst>
      <p:ext uri="{BB962C8B-B14F-4D97-AF65-F5344CB8AC3E}">
        <p14:creationId xmlns:p14="http://schemas.microsoft.com/office/powerpoint/2010/main" val="424297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29A8-BCE9-4597-96DE-9490ABEC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Lapisan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7DA9-801E-46C5-9E42-4C09B274F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Operasi</a:t>
            </a:r>
            <a:r>
              <a:rPr lang="en-US" sz="3200" dirty="0"/>
              <a:t> / OS</a:t>
            </a:r>
          </a:p>
          <a:p>
            <a:pPr marL="361950" lvl="4" indent="-361950">
              <a:buNone/>
            </a:pPr>
            <a:r>
              <a:rPr lang="en-US" sz="2200" dirty="0"/>
              <a:t>	</a:t>
            </a:r>
            <a:r>
              <a:rPr lang="en-US" sz="2200" dirty="0" err="1"/>
              <a:t>Menyediakan</a:t>
            </a:r>
            <a:r>
              <a:rPr lang="en-US" sz="2200" dirty="0"/>
              <a:t> </a:t>
            </a:r>
            <a:r>
              <a:rPr lang="en-US" sz="2200" dirty="0" err="1"/>
              <a:t>sekumpulan</a:t>
            </a:r>
            <a:r>
              <a:rPr lang="en-US" sz="2200" dirty="0"/>
              <a:t> </a:t>
            </a:r>
            <a:r>
              <a:rPr lang="en-US" sz="2200" dirty="0" err="1"/>
              <a:t>fasilitas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level yang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tinggi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18A27-772A-4AF6-94B3-789C8132B7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17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Manajemen</a:t>
            </a:r>
            <a:r>
              <a:rPr lang="en-US" sz="3200" dirty="0"/>
              <a:t> data dan </a:t>
            </a:r>
            <a:r>
              <a:rPr lang="en-US" sz="3200" dirty="0" err="1"/>
              <a:t>komunikasi</a:t>
            </a:r>
            <a:endParaRPr lang="en-US" sz="3200" dirty="0"/>
          </a:p>
          <a:p>
            <a:pPr marL="361950" lvl="1">
              <a:buNone/>
            </a:pPr>
            <a:r>
              <a:rPr lang="en-US" sz="2800" dirty="0"/>
              <a:t>Software (Middleware) yang </a:t>
            </a:r>
            <a:r>
              <a:rPr lang="en-US" sz="2800" dirty="0" err="1"/>
              <a:t>menjembatani</a:t>
            </a:r>
            <a:r>
              <a:rPr lang="en-US" sz="2800" dirty="0"/>
              <a:t> /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mengendalikan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4900" y="20005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Lapisan dalam STS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97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3C5F-0525-44F4-BA6E-7F8409AC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CBE9-B6F4-4CF7-B44E-97DBA87BE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err="1"/>
              <a:t>Aplikasi</a:t>
            </a:r>
            <a:endParaRPr lang="en-US" sz="3200" dirty="0"/>
          </a:p>
          <a:p>
            <a:pPr lvl="1">
              <a:buNone/>
            </a:pPr>
            <a:r>
              <a:rPr lang="en-US" sz="2800" dirty="0" err="1"/>
              <a:t>Fungsionalitas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organisasi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9B1D0-C0A2-47D0-BF11-14E3DFE84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085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Proses </a:t>
            </a:r>
            <a:r>
              <a:rPr lang="en-US" sz="2800" dirty="0" err="1"/>
              <a:t>Bisnis</a:t>
            </a:r>
            <a:endParaRPr lang="en-US" sz="2800" dirty="0"/>
          </a:p>
          <a:p>
            <a:pPr lvl="1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proses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4900" y="27472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STS</a:t>
            </a:r>
          </a:p>
        </p:txBody>
      </p:sp>
    </p:spTree>
    <p:extLst>
      <p:ext uri="{BB962C8B-B14F-4D97-AF65-F5344CB8AC3E}">
        <p14:creationId xmlns:p14="http://schemas.microsoft.com/office/powerpoint/2010/main" val="60852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A33D-38B4-4224-877E-E649E685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9C952-B42E-4736-AD81-62EC37AB8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Organisasi</a:t>
            </a:r>
            <a:endParaRPr lang="en-US" sz="2800" dirty="0"/>
          </a:p>
          <a:p>
            <a:pPr lvl="1">
              <a:buNone/>
            </a:pP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levelnya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, yang </a:t>
            </a:r>
            <a:r>
              <a:rPr lang="en-US" dirty="0" err="1"/>
              <a:t>berdampak</a:t>
            </a:r>
            <a:r>
              <a:rPr lang="en-US" dirty="0"/>
              <a:t> pada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BD63-F063-40D5-8B5B-9C3D7062B0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329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Proses </a:t>
            </a:r>
            <a:r>
              <a:rPr lang="en-US" sz="2800" dirty="0" err="1"/>
              <a:t>Bisnis</a:t>
            </a:r>
            <a:endParaRPr lang="en-US" sz="2800" dirty="0"/>
          </a:p>
          <a:p>
            <a:pPr lvl="1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proses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581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776413" y="2106613"/>
            <a:ext cx="7367587" cy="116046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tx1"/>
                </a:solidFill>
              </a:rPr>
              <a:t>Pendekatan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Sosio-Teknis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terhadap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Ilmu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Sistem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Informasi</a:t>
            </a:r>
            <a:endParaRPr lang="en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5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B15C-0E2F-4935-91BD-E452A5A5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1107-9265-4428-83A7-6DC0E12CF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Organisasi</a:t>
            </a:r>
            <a:endParaRPr lang="en-US" sz="2800" dirty="0"/>
          </a:p>
          <a:p>
            <a:pPr lvl="1">
              <a:buNone/>
            </a:pP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levelnya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, yang </a:t>
            </a:r>
            <a:r>
              <a:rPr lang="en-US" dirty="0" err="1"/>
              <a:t>berdampak</a:t>
            </a:r>
            <a:r>
              <a:rPr lang="en-US" dirty="0"/>
              <a:t> pada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37732-0C7B-4135-A09D-DEC506C099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8551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Society</a:t>
            </a:r>
          </a:p>
          <a:p>
            <a:pPr lvl="1">
              <a:buNone/>
            </a:pPr>
            <a:r>
              <a:rPr lang="en-US" sz="3200" dirty="0"/>
              <a:t>Laws, regulation and culture that affect the operation of the system.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7028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Ketergantungan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Lapisan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indent="-361950"/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interaksi</a:t>
            </a:r>
            <a:r>
              <a:rPr lang="en-US" sz="2800" dirty="0"/>
              <a:t> yang </a:t>
            </a: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lapisan</a:t>
            </a:r>
            <a:r>
              <a:rPr lang="en-US" sz="2800" dirty="0"/>
              <a:t> yang </a:t>
            </a:r>
            <a:r>
              <a:rPr lang="en-US" sz="2800" dirty="0" err="1"/>
              <a:t>sifatnya</a:t>
            </a:r>
            <a:r>
              <a:rPr lang="en-US" sz="2800" dirty="0"/>
              <a:t> </a:t>
            </a:r>
            <a:r>
              <a:rPr lang="en-US" sz="2800" dirty="0" err="1"/>
              <a:t>saling</a:t>
            </a:r>
            <a:r>
              <a:rPr lang="en-US" sz="2800" dirty="0"/>
              <a:t> </a:t>
            </a:r>
            <a:r>
              <a:rPr lang="en-US" sz="2800" dirty="0" err="1"/>
              <a:t>bergantung</a:t>
            </a:r>
            <a:endParaRPr lang="en-US" sz="2800" dirty="0"/>
          </a:p>
          <a:p>
            <a:pPr marL="361950" indent="-361950"/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pada </a:t>
            </a:r>
            <a:r>
              <a:rPr lang="en-US" sz="2800" dirty="0" err="1"/>
              <a:t>lintas</a:t>
            </a:r>
            <a:r>
              <a:rPr lang="en-US" sz="2800" dirty="0"/>
              <a:t> </a:t>
            </a:r>
            <a:r>
              <a:rPr lang="en-US" sz="2800" dirty="0" err="1"/>
              <a:t>sektoral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menyebabkan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yang </a:t>
            </a:r>
            <a:r>
              <a:rPr lang="en-US" sz="2800" dirty="0" err="1"/>
              <a:t>terjadi</a:t>
            </a:r>
            <a:r>
              <a:rPr lang="en-US" sz="2800" dirty="0"/>
              <a:t> di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lapisan</a:t>
            </a:r>
            <a:r>
              <a:rPr lang="en-US" sz="2800" dirty="0"/>
              <a:t> </a:t>
            </a:r>
            <a:r>
              <a:rPr lang="en-US" sz="2800" dirty="0" err="1"/>
              <a:t>berimbas</a:t>
            </a:r>
            <a:r>
              <a:rPr lang="en-US" sz="2800" dirty="0"/>
              <a:t> pada </a:t>
            </a:r>
            <a:r>
              <a:rPr lang="en-US" sz="2800" dirty="0" err="1"/>
              <a:t>lapisan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.</a:t>
            </a:r>
          </a:p>
          <a:p>
            <a:pPr marL="361950" indent="-3619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540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Regulasi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Perbankan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lvl="1" indent="-361950">
              <a:spcBef>
                <a:spcPts val="1400"/>
              </a:spcBef>
              <a:buFont typeface="Gill Sans" charset="0"/>
              <a:buChar char="•"/>
            </a:pPr>
            <a:r>
              <a:rPr lang="en-US" dirty="0"/>
              <a:t>Society changes banking regulations to allow greater control of risky lending</a:t>
            </a:r>
          </a:p>
          <a:p>
            <a:pPr marL="361950" lvl="1" indent="-361950">
              <a:spcBef>
                <a:spcPts val="1400"/>
              </a:spcBef>
              <a:buFont typeface="Gill Sans" charset="0"/>
              <a:buChar char="•"/>
            </a:pPr>
            <a:r>
              <a:rPr lang="en-US" dirty="0"/>
              <a:t>This requires changes to bank’s business processes</a:t>
            </a:r>
          </a:p>
          <a:p>
            <a:pPr marL="361950" lvl="1" indent="-361950">
              <a:spcBef>
                <a:spcPts val="1400"/>
              </a:spcBef>
              <a:buFont typeface="Gill Sans" charset="0"/>
              <a:buChar char="•"/>
            </a:pPr>
            <a:r>
              <a:rPr lang="en-US" dirty="0"/>
              <a:t>Application systems have to be changed to support this</a:t>
            </a:r>
          </a:p>
          <a:p>
            <a:pPr marL="361950" lvl="1" indent="-361950">
              <a:spcBef>
                <a:spcPts val="1400"/>
              </a:spcBef>
              <a:buFont typeface="Gill Sans" charset="0"/>
              <a:buChar char="•"/>
            </a:pPr>
            <a:r>
              <a:rPr lang="en-US" dirty="0"/>
              <a:t>Databases may have to record more information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156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indent="-361950"/>
            <a:r>
              <a:rPr lang="en-US" sz="2800" dirty="0" err="1"/>
              <a:t>Perspektif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sifatnya</a:t>
            </a:r>
            <a:r>
              <a:rPr lang="en-US" sz="2800" dirty="0"/>
              <a:t> </a:t>
            </a:r>
            <a:r>
              <a:rPr lang="en-US" sz="2800" dirty="0" err="1"/>
              <a:t>esensial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</a:t>
            </a:r>
            <a:r>
              <a:rPr lang="en-US" sz="2800" dirty="0" err="1"/>
              <a:t>kehandalan</a:t>
            </a:r>
            <a:endParaRPr lang="en-US" sz="2800" dirty="0"/>
          </a:p>
          <a:p>
            <a:pPr marL="714375" lvl="8" indent="-352425"/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pade</a:t>
            </a:r>
            <a:r>
              <a:rPr lang="en-US" dirty="0"/>
              <a:t> software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STS</a:t>
            </a:r>
          </a:p>
          <a:p>
            <a:pPr marL="714375" lvl="8" indent="-352425"/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di </a:t>
            </a:r>
            <a:r>
              <a:rPr lang="en-US" dirty="0" err="1"/>
              <a:t>lapisan</a:t>
            </a:r>
            <a:r>
              <a:rPr lang="en-US" dirty="0"/>
              <a:t> yang </a:t>
            </a:r>
            <a:r>
              <a:rPr lang="en-US" dirty="0" err="1"/>
              <a:t>berdekatan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software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488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1950" indent="-361950"/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kumpulan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dari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komponen-komponen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berhubungan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bekerja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sama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untuk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mencapai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tujuan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bersama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1950" indent="-361950"/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sosioteknik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adalah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yang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mencakup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teknis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tetapi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juga proses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operasional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dan orang-orang yang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menggunakan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dan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berinteraksi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sistem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teknis</a:t>
            </a:r>
            <a:r>
              <a:rPr lang="en-GB" sz="2800" dirty="0"/>
              <a:t>. </a:t>
            </a:r>
          </a:p>
          <a:p>
            <a:endParaRPr lang="en-GB" sz="3200" dirty="0"/>
          </a:p>
          <a:p>
            <a:pPr marL="215900">
              <a:buFont typeface="Roboto"/>
              <a:buNone/>
            </a:pPr>
            <a:endParaRPr lang="en-GB" sz="3200" dirty="0"/>
          </a:p>
          <a:p>
            <a:endParaRPr lang="en-GB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1DCF372-5EBF-46B7-962D-1E3E8A283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318"/>
            <a:ext cx="65" cy="2545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1109" rIns="0" bIns="-1110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5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4900" y="276075"/>
            <a:ext cx="6310661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61950" lvl="1" indent="-361950">
              <a:spcBef>
                <a:spcPts val="1400"/>
              </a:spcBef>
              <a:buFont typeface="Gill Sans" charset="0"/>
              <a:buChar char="•"/>
            </a:pPr>
            <a:r>
              <a:rPr lang="en-GB" sz="3200" dirty="0" err="1"/>
              <a:t>Untuk</a:t>
            </a:r>
            <a:r>
              <a:rPr lang="en-GB" sz="3200" dirty="0"/>
              <a:t> </a:t>
            </a:r>
            <a:r>
              <a:rPr lang="en-GB" sz="3200" dirty="0" err="1"/>
              <a:t>mencapai</a:t>
            </a:r>
            <a:r>
              <a:rPr lang="en-GB" sz="3200" dirty="0"/>
              <a:t> </a:t>
            </a:r>
            <a:r>
              <a:rPr lang="en-GB" sz="3200" dirty="0" err="1"/>
              <a:t>sistem</a:t>
            </a:r>
            <a:r>
              <a:rPr lang="en-GB" sz="3200" dirty="0"/>
              <a:t> yang </a:t>
            </a:r>
            <a:r>
              <a:rPr lang="en-GB" sz="3200" dirty="0" err="1"/>
              <a:t>handal</a:t>
            </a:r>
            <a:r>
              <a:rPr lang="en-GB" sz="3200" dirty="0"/>
              <a:t>, </a:t>
            </a:r>
            <a:r>
              <a:rPr lang="en-GB" sz="3200" dirty="0" err="1"/>
              <a:t>kita</a:t>
            </a:r>
            <a:r>
              <a:rPr lang="en-GB" sz="3200" dirty="0"/>
              <a:t> </a:t>
            </a:r>
            <a:r>
              <a:rPr lang="en-GB" sz="3200" dirty="0" err="1"/>
              <a:t>harus</a:t>
            </a:r>
            <a:r>
              <a:rPr lang="en-GB" sz="3200" dirty="0"/>
              <a:t> </a:t>
            </a:r>
            <a:r>
              <a:rPr lang="en-GB" sz="3200" dirty="0" err="1"/>
              <a:t>membatasi</a:t>
            </a:r>
            <a:r>
              <a:rPr lang="en-GB" sz="3200" dirty="0"/>
              <a:t> </a:t>
            </a:r>
            <a:r>
              <a:rPr lang="en-GB" sz="3200" dirty="0" err="1"/>
              <a:t>terjadinya</a:t>
            </a:r>
            <a:r>
              <a:rPr lang="en-GB" sz="3200" dirty="0"/>
              <a:t> </a:t>
            </a:r>
            <a:r>
              <a:rPr lang="en-GB" sz="3200" dirty="0" err="1"/>
              <a:t>kerusakan</a:t>
            </a:r>
            <a:r>
              <a:rPr lang="en-GB" sz="3200" dirty="0"/>
              <a:t> yang </a:t>
            </a:r>
            <a:r>
              <a:rPr lang="en-GB" sz="3200" dirty="0" err="1"/>
              <a:t>terjadi</a:t>
            </a:r>
            <a:r>
              <a:rPr lang="en-GB" sz="3200" dirty="0"/>
              <a:t> di system </a:t>
            </a:r>
            <a:r>
              <a:rPr lang="en-GB" sz="3200" dirty="0" err="1"/>
              <a:t>teknis</a:t>
            </a:r>
            <a:r>
              <a:rPr lang="en-GB" sz="3200" dirty="0"/>
              <a:t>, dan </a:t>
            </a:r>
            <a:r>
              <a:rPr lang="en-GB" sz="3200" dirty="0" err="1"/>
              <a:t>tidak</a:t>
            </a:r>
            <a:r>
              <a:rPr lang="en-GB" sz="3200" dirty="0"/>
              <a:t> </a:t>
            </a:r>
            <a:r>
              <a:rPr lang="en-GB" sz="3200" dirty="0" err="1"/>
              <a:t>membiarkan</a:t>
            </a:r>
            <a:r>
              <a:rPr lang="en-GB" sz="3200" dirty="0"/>
              <a:t> </a:t>
            </a:r>
            <a:r>
              <a:rPr lang="en-GB" sz="3200" dirty="0" err="1"/>
              <a:t>kerusakan</a:t>
            </a:r>
            <a:r>
              <a:rPr lang="en-GB" sz="3200" dirty="0"/>
              <a:t> </a:t>
            </a:r>
            <a:r>
              <a:rPr lang="en-GB" sz="3200" dirty="0" err="1"/>
              <a:t>tersebut</a:t>
            </a:r>
            <a:r>
              <a:rPr lang="en-GB" sz="3200" dirty="0"/>
              <a:t> </a:t>
            </a:r>
            <a:r>
              <a:rPr lang="en-GB" sz="3200" dirty="0" err="1"/>
              <a:t>menyebar</a:t>
            </a:r>
            <a:r>
              <a:rPr lang="en-GB" sz="3200" dirty="0"/>
              <a:t> </a:t>
            </a:r>
            <a:r>
              <a:rPr lang="en-GB" sz="3200" dirty="0" err="1"/>
              <a:t>ke</a:t>
            </a:r>
            <a:r>
              <a:rPr lang="en-GB" sz="3200" dirty="0"/>
              <a:t> </a:t>
            </a:r>
            <a:r>
              <a:rPr lang="en-GB" sz="3200" dirty="0" err="1"/>
              <a:t>sistem</a:t>
            </a:r>
            <a:r>
              <a:rPr lang="en-GB" sz="3200" dirty="0"/>
              <a:t> </a:t>
            </a:r>
            <a:r>
              <a:rPr lang="en-GB" sz="3200" dirty="0" err="1"/>
              <a:t>sosioteknis</a:t>
            </a:r>
            <a:r>
              <a:rPr lang="en-GB" sz="3200" dirty="0"/>
              <a:t> yang </a:t>
            </a:r>
            <a:r>
              <a:rPr lang="en-GB" sz="3200" dirty="0" err="1"/>
              <a:t>lebih</a:t>
            </a:r>
            <a:r>
              <a:rPr lang="en-GB" sz="3200" dirty="0"/>
              <a:t> </a:t>
            </a:r>
            <a:r>
              <a:rPr lang="en-GB" sz="3200" dirty="0" err="1"/>
              <a:t>lebar</a:t>
            </a:r>
            <a:r>
              <a:rPr lang="en-GB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123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Sociotechnical</a:t>
            </a:r>
            <a:r>
              <a:rPr lang="en-US" dirty="0"/>
              <a:t> </a:t>
            </a:r>
            <a:r>
              <a:rPr lang="en-US" b="1" dirty="0"/>
              <a:t>systems (STS)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374" y="1311550"/>
            <a:ext cx="7306025" cy="3537900"/>
          </a:xfrm>
        </p:spPr>
        <p:txBody>
          <a:bodyPr/>
          <a:lstStyle/>
          <a:p>
            <a:r>
              <a:rPr lang="en-US" sz="2000" b="1" dirty="0"/>
              <a:t>Sociotechnical</a:t>
            </a:r>
            <a:r>
              <a:rPr lang="en-US" sz="2000" dirty="0"/>
              <a:t> </a:t>
            </a:r>
            <a:r>
              <a:rPr lang="en-US" sz="2000" b="1" dirty="0"/>
              <a:t>systems (STS)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yang </a:t>
            </a:r>
            <a:r>
              <a:rPr lang="en-US" sz="2000" dirty="0" err="1"/>
              <a:t>mengakui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di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i="1" dirty="0"/>
              <a:t>Research in the information systems field examines more than just the technological system, or just the</a:t>
            </a:r>
            <a:br>
              <a:rPr lang="en-US" sz="2000" i="1" dirty="0"/>
            </a:br>
            <a:r>
              <a:rPr lang="en-US" sz="2000" i="1" dirty="0"/>
              <a:t>social system, or even the two side by side; in addition, it investigates the phenomena that emerge</a:t>
            </a:r>
            <a:br>
              <a:rPr lang="en-US" sz="2000" i="1" dirty="0"/>
            </a:br>
            <a:r>
              <a:rPr lang="en-US" sz="2000" i="1" dirty="0"/>
              <a:t>when the two interact</a:t>
            </a:r>
            <a:r>
              <a:rPr lang="en-US" sz="2000" dirty="0"/>
              <a:t>. </a:t>
            </a:r>
            <a:r>
              <a:rPr lang="en-US" sz="2000" i="1" dirty="0"/>
              <a:t>(Allen Lee, 2001)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726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Sosioteknikal</a:t>
            </a:r>
            <a:r>
              <a:rPr lang="en-US" dirty="0"/>
              <a:t> </a:t>
            </a:r>
            <a:r>
              <a:rPr lang="en-US" dirty="0" err="1"/>
              <a:t>thd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374" y="1311550"/>
            <a:ext cx="7874184" cy="3537900"/>
          </a:xfrm>
        </p:spPr>
        <p:txBody>
          <a:bodyPr/>
          <a:lstStyle/>
          <a:p>
            <a:pPr marL="457200" indent="-457200"/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pemikiran</a:t>
            </a:r>
            <a:r>
              <a:rPr lang="en-US" sz="2400" dirty="0"/>
              <a:t> </a:t>
            </a:r>
            <a:r>
              <a:rPr lang="en-US" sz="2400" dirty="0" err="1"/>
              <a:t>sosioteknis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diartikulasikan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timbal-balik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.</a:t>
            </a:r>
          </a:p>
          <a:p>
            <a:pPr marL="457200" indent="-457200"/>
            <a:r>
              <a:rPr lang="en-US" sz="2400" dirty="0" err="1"/>
              <a:t>Timbal</a:t>
            </a:r>
            <a:r>
              <a:rPr lang="en-US" sz="2400" dirty="0"/>
              <a:t> </a:t>
            </a:r>
            <a:r>
              <a:rPr lang="en-US" sz="2400" dirty="0" err="1"/>
              <a:t>balik</a:t>
            </a:r>
            <a:r>
              <a:rPr lang="en-US" sz="2400" dirty="0"/>
              <a:t> 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aksi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kelompok-kelompok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, </a:t>
            </a:r>
            <a:r>
              <a:rPr lang="en-US" sz="2400" dirty="0" err="1"/>
              <a:t>tekanan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pengaruh</a:t>
            </a:r>
            <a:r>
              <a:rPr lang="en-US" sz="2400" dirty="0"/>
              <a:t> </a:t>
            </a:r>
            <a:r>
              <a:rPr lang="en-US" sz="2400" dirty="0" err="1"/>
              <a:t>kontekstual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proses </a:t>
            </a:r>
            <a:r>
              <a:rPr lang="en-US" sz="2400" dirty="0" err="1"/>
              <a:t>adopsi</a:t>
            </a:r>
            <a:r>
              <a:rPr lang="en-US" sz="2400" dirty="0"/>
              <a:t>, </a:t>
            </a:r>
            <a:r>
              <a:rPr lang="en-US" sz="2400" dirty="0" err="1"/>
              <a:t>adaptasi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(digital) di social </a:t>
            </a:r>
            <a:r>
              <a:rPr lang="en-US" sz="2400" dirty="0" err="1"/>
              <a:t>bermasyarakat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0606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Sosiologis</a:t>
            </a:r>
            <a:r>
              <a:rPr lang="en-US" dirty="0"/>
              <a:t> </a:t>
            </a:r>
            <a:r>
              <a:rPr lang="en-US" dirty="0" err="1"/>
              <a:t>thd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Sosioteknikal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374" y="1311550"/>
            <a:ext cx="7574411" cy="3537900"/>
          </a:xfrm>
        </p:spPr>
        <p:txBody>
          <a:bodyPr/>
          <a:lstStyle/>
          <a:p>
            <a:pPr marL="361950" indent="-361950"/>
            <a:r>
              <a:rPr lang="en-US" sz="2000" dirty="0" err="1"/>
              <a:t>Perspektif</a:t>
            </a:r>
            <a:r>
              <a:rPr lang="en-US" sz="2000" dirty="0"/>
              <a:t> </a:t>
            </a:r>
            <a:r>
              <a:rPr lang="en-US" sz="2000" dirty="0" err="1"/>
              <a:t>sosiologis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STS </a:t>
            </a:r>
            <a:r>
              <a:rPr lang="en-US" sz="2000" dirty="0" err="1"/>
              <a:t>terungkap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wacana</a:t>
            </a:r>
            <a:r>
              <a:rPr lang="en-US" sz="2000" dirty="0"/>
              <a:t> yang </a:t>
            </a:r>
            <a:r>
              <a:rPr lang="en-US" sz="2000" dirty="0" err="1"/>
              <a:t>dipaparkan</a:t>
            </a:r>
            <a:r>
              <a:rPr lang="en-US" sz="2000" dirty="0"/>
              <a:t> Kling (1980)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kepemilikan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“</a:t>
            </a:r>
            <a:r>
              <a:rPr lang="en-US" sz="2000" dirty="0" err="1"/>
              <a:t>rasional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” </a:t>
            </a:r>
            <a:r>
              <a:rPr lang="en-US" sz="2000" dirty="0" err="1"/>
              <a:t>dengan</a:t>
            </a:r>
            <a:r>
              <a:rPr lang="en-US" sz="2000" dirty="0"/>
              <a:t> “</a:t>
            </a:r>
            <a:r>
              <a:rPr lang="en-US" sz="2000" dirty="0" err="1"/>
              <a:t>lembaga</a:t>
            </a:r>
            <a:r>
              <a:rPr lang="en-US" sz="2000" dirty="0"/>
              <a:t> yang </a:t>
            </a:r>
            <a:r>
              <a:rPr lang="en-US" sz="2000" dirty="0" err="1"/>
              <a:t>tersegmentasi</a:t>
            </a:r>
            <a:r>
              <a:rPr lang="en-US" sz="2000" dirty="0"/>
              <a:t>”.</a:t>
            </a:r>
          </a:p>
          <a:p>
            <a:pPr marL="361950" indent="-361950"/>
            <a:r>
              <a:rPr lang="en-US" sz="2000" dirty="0" err="1"/>
              <a:t>Rasional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focus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hal-hal</a:t>
            </a:r>
            <a:r>
              <a:rPr lang="en-US" sz="2000" dirty="0"/>
              <a:t> yang </a:t>
            </a:r>
            <a:r>
              <a:rPr lang="en-US" sz="2000" dirty="0" err="1"/>
              <a:t>terinsipirasi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penghitungan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otomasi</a:t>
            </a:r>
            <a:r>
              <a:rPr lang="en-US" sz="2000" dirty="0"/>
              <a:t> di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</a:p>
          <a:p>
            <a:pPr marL="361950" indent="-361950"/>
            <a:r>
              <a:rPr lang="en-US" sz="2000" dirty="0" err="1"/>
              <a:t>Lembaga</a:t>
            </a:r>
            <a:r>
              <a:rPr lang="en-US" sz="2000" dirty="0"/>
              <a:t> </a:t>
            </a:r>
            <a:r>
              <a:rPr lang="en-US" sz="2000" dirty="0" err="1"/>
              <a:t>tersegmentasi</a:t>
            </a:r>
            <a:r>
              <a:rPr lang="en-US" sz="2000" dirty="0"/>
              <a:t> </a:t>
            </a:r>
            <a:r>
              <a:rPr lang="en-US" sz="2000" dirty="0" err="1"/>
              <a:t>fokus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factor </a:t>
            </a:r>
            <a:r>
              <a:rPr lang="en-US" sz="2000" dirty="0" err="1"/>
              <a:t>kekuatan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, </a:t>
            </a:r>
            <a:r>
              <a:rPr lang="en-US" sz="2000" dirty="0" err="1"/>
              <a:t>konflik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pemenuhan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yang </a:t>
            </a:r>
            <a:r>
              <a:rPr lang="en-US" sz="2000" dirty="0" err="1"/>
              <a:t>mendasari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aktifitas</a:t>
            </a:r>
            <a:r>
              <a:rPr lang="en-US" sz="2000" dirty="0"/>
              <a:t> yang </a:t>
            </a:r>
            <a:r>
              <a:rPr lang="en-US" sz="2000" dirty="0" err="1"/>
              <a:t>terkomputerisasi</a:t>
            </a:r>
            <a:r>
              <a:rPr lang="en-US" sz="2000" dirty="0"/>
              <a:t>.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8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err="1">
                <a:solidFill>
                  <a:schemeClr val="bg1"/>
                </a:solidFill>
              </a:rPr>
              <a:t>Apa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itu</a:t>
            </a:r>
            <a:r>
              <a:rPr lang="en-GB" sz="2400" dirty="0">
                <a:solidFill>
                  <a:schemeClr val="bg1"/>
                </a:solidFill>
              </a:rPr>
              <a:t> system 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09946" y="1110170"/>
            <a:ext cx="7274147" cy="3760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65113" indent="-265113">
              <a:tabLst>
                <a:tab pos="265113" algn="l"/>
              </a:tabLst>
            </a:pPr>
            <a:r>
              <a:rPr lang="en-GB" sz="2400" dirty="0" err="1">
                <a:solidFill>
                  <a:schemeClr val="tx1"/>
                </a:solidFill>
              </a:rPr>
              <a:t>Sebuah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sistem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adalah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kumpulan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dari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komponen-komponen</a:t>
            </a:r>
            <a:r>
              <a:rPr lang="en-GB" sz="2400" dirty="0">
                <a:solidFill>
                  <a:schemeClr val="tx1"/>
                </a:solidFill>
              </a:rPr>
              <a:t> yang </a:t>
            </a:r>
            <a:r>
              <a:rPr lang="en-GB" sz="2400" dirty="0" err="1">
                <a:solidFill>
                  <a:schemeClr val="tx1"/>
                </a:solidFill>
              </a:rPr>
              <a:t>saling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berhubungan</a:t>
            </a:r>
            <a:r>
              <a:rPr lang="en-GB" sz="2400" dirty="0">
                <a:solidFill>
                  <a:schemeClr val="tx1"/>
                </a:solidFill>
              </a:rPr>
              <a:t> yang </a:t>
            </a:r>
            <a:r>
              <a:rPr lang="en-GB" sz="2400" dirty="0" err="1">
                <a:solidFill>
                  <a:schemeClr val="tx1"/>
                </a:solidFill>
              </a:rPr>
              <a:t>saling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bekerjasama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untuk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mencapai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sebuah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tujuan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tertentu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pPr marL="265113" indent="-265113" algn="just">
              <a:tabLst>
                <a:tab pos="265113" algn="l"/>
              </a:tabLst>
            </a:pPr>
            <a:r>
              <a:rPr lang="en-GB" sz="2400" dirty="0" err="1">
                <a:solidFill>
                  <a:schemeClr val="tx1"/>
                </a:solidFill>
              </a:rPr>
              <a:t>Sebuah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sistem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meliputi</a:t>
            </a:r>
            <a:r>
              <a:rPr lang="en-GB" sz="2400" dirty="0">
                <a:solidFill>
                  <a:schemeClr val="tx1"/>
                </a:solidFill>
              </a:rPr>
              <a:t> software dan hardware. </a:t>
            </a:r>
            <a:r>
              <a:rPr lang="en-GB" sz="2400" dirty="0" err="1">
                <a:solidFill>
                  <a:schemeClr val="tx1"/>
                </a:solidFill>
              </a:rPr>
              <a:t>Manusia</a:t>
            </a:r>
            <a:r>
              <a:rPr lang="en-GB" sz="2400" dirty="0">
                <a:solidFill>
                  <a:schemeClr val="tx1"/>
                </a:solidFill>
              </a:rPr>
              <a:t> yang </a:t>
            </a:r>
            <a:r>
              <a:rPr lang="en-GB" sz="2400" dirty="0" err="1">
                <a:solidFill>
                  <a:schemeClr val="tx1"/>
                </a:solidFill>
              </a:rPr>
              <a:t>bertanggung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jawab</a:t>
            </a:r>
            <a:r>
              <a:rPr lang="en-GB" sz="2400" dirty="0">
                <a:solidFill>
                  <a:schemeClr val="tx1"/>
                </a:solidFill>
              </a:rPr>
              <a:t> pada </a:t>
            </a:r>
            <a:r>
              <a:rPr lang="en-GB" sz="2400" dirty="0" err="1">
                <a:solidFill>
                  <a:schemeClr val="tx1"/>
                </a:solidFill>
              </a:rPr>
              <a:t>pemasangan</a:t>
            </a:r>
            <a:r>
              <a:rPr lang="en-GB" sz="2400" dirty="0">
                <a:solidFill>
                  <a:schemeClr val="tx1"/>
                </a:solidFill>
              </a:rPr>
              <a:t> dan </a:t>
            </a:r>
            <a:r>
              <a:rPr lang="en-GB" sz="2400" dirty="0" err="1">
                <a:solidFill>
                  <a:schemeClr val="tx1"/>
                </a:solidFill>
              </a:rPr>
              <a:t>pengoperasiannya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pPr marL="265113" indent="-265113" algn="just">
              <a:tabLst>
                <a:tab pos="265113" algn="l"/>
              </a:tabLst>
            </a:pPr>
            <a:r>
              <a:rPr lang="en-GB" sz="2400" dirty="0" err="1">
                <a:solidFill>
                  <a:schemeClr val="tx1"/>
                </a:solidFill>
              </a:rPr>
              <a:t>Sistem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diadakan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 err="1">
                <a:solidFill>
                  <a:schemeClr val="tx1"/>
                </a:solidFill>
              </a:rPr>
              <a:t>dimiliki</a:t>
            </a:r>
            <a:r>
              <a:rPr lang="en-GB" sz="2400" dirty="0">
                <a:solidFill>
                  <a:schemeClr val="tx1"/>
                </a:solidFill>
              </a:rPr>
              <a:t> dan </a:t>
            </a:r>
            <a:r>
              <a:rPr lang="en-GB" sz="2400" dirty="0" err="1">
                <a:solidFill>
                  <a:schemeClr val="tx1"/>
                </a:solidFill>
              </a:rPr>
              <a:t>dioperasikan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oleh </a:t>
            </a:r>
            <a:r>
              <a:rPr lang="en-GB" sz="2000" dirty="0" err="1">
                <a:solidFill>
                  <a:schemeClr val="tx1"/>
                </a:solidFill>
              </a:rPr>
              <a:t>organisasi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r">
              <a:buNone/>
              <a:tabLst>
                <a:tab pos="26511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Ian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Sommerville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67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Sosioteknikal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374" y="1311550"/>
            <a:ext cx="7477141" cy="3537900"/>
          </a:xfrm>
        </p:spPr>
        <p:txBody>
          <a:bodyPr/>
          <a:lstStyle/>
          <a:p>
            <a:pPr marL="361950" indent="-361950"/>
            <a:r>
              <a:rPr lang="en-US" sz="1800" dirty="0"/>
              <a:t>ICT as a boundary objects : Some scholars have focused on how ICT serve as boundary objects among different groups (Fleischmann 2006, 2006; Gal, </a:t>
            </a:r>
            <a:r>
              <a:rPr lang="en-US" sz="1800" dirty="0" err="1"/>
              <a:t>Lyytinen</a:t>
            </a:r>
            <a:r>
              <a:rPr lang="en-US" sz="1800" dirty="0"/>
              <a:t>, and </a:t>
            </a:r>
            <a:r>
              <a:rPr lang="en-US" sz="1800" dirty="0" err="1"/>
              <a:t>Yoo</a:t>
            </a:r>
            <a:r>
              <a:rPr lang="en-US" sz="1800" dirty="0"/>
              <a:t> 2008). </a:t>
            </a:r>
            <a:br>
              <a:rPr lang="en-US" sz="1200" dirty="0"/>
            </a:br>
            <a:endParaRPr lang="en-US" sz="1200" dirty="0"/>
          </a:p>
          <a:p>
            <a:pPr marL="361950" indent="-361950"/>
            <a:r>
              <a:rPr lang="en-US" sz="1800" dirty="0"/>
              <a:t>Domestication of ICT : </a:t>
            </a:r>
            <a:r>
              <a:rPr lang="en-US" sz="1600" dirty="0"/>
              <a:t>Domestication of ICTs is premised on the processes of consumption and focuses on the ways in</a:t>
            </a:r>
            <a:br>
              <a:rPr lang="en-US" sz="1600" dirty="0"/>
            </a:br>
            <a:r>
              <a:rPr lang="en-US" sz="1600" dirty="0"/>
              <a:t>which a new artifact, concept or object of interest is brought into an existing social world (Berker, Hartmann, and </a:t>
            </a:r>
            <a:r>
              <a:rPr lang="en-US" sz="1600" dirty="0" err="1"/>
              <a:t>Punie</a:t>
            </a:r>
            <a:r>
              <a:rPr lang="en-US" sz="1600" dirty="0"/>
              <a:t> 2006).</a:t>
            </a:r>
            <a:r>
              <a:rPr lang="en-US" sz="1100" dirty="0"/>
              <a:t> </a:t>
            </a:r>
            <a:br>
              <a:rPr lang="en-US" sz="1800" dirty="0"/>
            </a:br>
            <a:endParaRPr lang="en-US" sz="1800" dirty="0"/>
          </a:p>
          <a:p>
            <a:pPr marL="361950" indent="-361950"/>
            <a:r>
              <a:rPr lang="en-US" sz="1800" dirty="0"/>
              <a:t> Computerization Movements : Kling and </a:t>
            </a:r>
            <a:r>
              <a:rPr lang="en-US" sz="1800" dirty="0" err="1"/>
              <a:t>Iacon</a:t>
            </a:r>
            <a:r>
              <a:rPr lang="en-US" sz="1800" dirty="0"/>
              <a:t> (1988) articulated a computerization movement as a specific form of social movement, one focused on institutionalizing a particular ICT or IS.</a:t>
            </a:r>
            <a:r>
              <a:rPr lang="en-US" sz="1200" dirty="0"/>
              <a:t> 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1314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Artifak</a:t>
            </a:r>
            <a:r>
              <a:rPr lang="en-US" dirty="0"/>
              <a:t> TIK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375" y="1311550"/>
            <a:ext cx="7814026" cy="3537900"/>
          </a:xfrm>
        </p:spPr>
        <p:txBody>
          <a:bodyPr/>
          <a:lstStyle/>
          <a:p>
            <a:pPr marL="361950" indent="-361950"/>
            <a:r>
              <a:rPr lang="en-US" sz="1600" dirty="0"/>
              <a:t>Artifact ~ </a:t>
            </a:r>
            <a:r>
              <a:rPr lang="en-US" sz="1600" dirty="0" err="1"/>
              <a:t>sesuatu</a:t>
            </a:r>
            <a:r>
              <a:rPr lang="en-US" sz="1600" dirty="0"/>
              <a:t> yang </a:t>
            </a:r>
            <a:r>
              <a:rPr lang="en-US" sz="1600" dirty="0" err="1"/>
              <a:t>diamati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percobaan</a:t>
            </a:r>
            <a:r>
              <a:rPr lang="en-US" sz="1600" dirty="0"/>
              <a:t> </a:t>
            </a:r>
            <a:r>
              <a:rPr lang="en-US" sz="1600" dirty="0" err="1"/>
              <a:t>ilmiah</a:t>
            </a:r>
            <a:r>
              <a:rPr lang="en-US" sz="1600" dirty="0"/>
              <a:t>,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sendirinya</a:t>
            </a:r>
            <a:r>
              <a:rPr lang="en-US" sz="1600" dirty="0"/>
              <a:t>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prosedur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investigatif</a:t>
            </a:r>
            <a:r>
              <a:rPr lang="en-US" sz="1600" dirty="0"/>
              <a:t>.</a:t>
            </a:r>
          </a:p>
          <a:p>
            <a:pPr marL="361950" indent="-361950"/>
            <a:r>
              <a:rPr lang="en-US" sz="1600" dirty="0" err="1"/>
              <a:t>Mengingat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pengetahuan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fokus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TIK </a:t>
            </a:r>
            <a:r>
              <a:rPr lang="en-US" sz="1600" dirty="0" err="1"/>
              <a:t>dan</a:t>
            </a:r>
            <a:r>
              <a:rPr lang="en-US" sz="1600" dirty="0"/>
              <a:t> proses-proses, </a:t>
            </a:r>
            <a:r>
              <a:rPr lang="en-US" sz="1600" dirty="0" err="1"/>
              <a:t>struktur</a:t>
            </a:r>
            <a:r>
              <a:rPr lang="en-US" sz="1600" dirty="0"/>
              <a:t>, </a:t>
            </a:r>
            <a:r>
              <a:rPr lang="en-US" sz="1600" dirty="0" err="1"/>
              <a:t>aksi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perubahan</a:t>
            </a:r>
            <a:r>
              <a:rPr lang="en-US" sz="1600" dirty="0"/>
              <a:t>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organisasi</a:t>
            </a:r>
            <a:r>
              <a:rPr lang="en-US" sz="1600" dirty="0"/>
              <a:t> (Markus and Robey 1988; Leavitt and </a:t>
            </a:r>
            <a:r>
              <a:rPr lang="en-US" sz="1600" dirty="0" err="1"/>
              <a:t>Whisler</a:t>
            </a:r>
            <a:r>
              <a:rPr lang="en-US" sz="1600" dirty="0"/>
              <a:t> 1958; </a:t>
            </a:r>
            <a:r>
              <a:rPr lang="en-US" sz="1600" dirty="0" err="1"/>
              <a:t>Benbasat</a:t>
            </a:r>
            <a:r>
              <a:rPr lang="en-US" sz="1600" dirty="0"/>
              <a:t> and </a:t>
            </a:r>
            <a:r>
              <a:rPr lang="en-US" sz="1600" dirty="0" err="1"/>
              <a:t>Zmud</a:t>
            </a:r>
            <a:r>
              <a:rPr lang="en-US" sz="1600" dirty="0"/>
              <a:t> 2003); (</a:t>
            </a:r>
            <a:r>
              <a:rPr lang="en-US" sz="1600" dirty="0" err="1"/>
              <a:t>Sidorova</a:t>
            </a:r>
            <a:r>
              <a:rPr lang="en-US" sz="1600" dirty="0"/>
              <a:t> et al. 2008).</a:t>
            </a:r>
            <a:r>
              <a:rPr lang="en-US" sz="1200" dirty="0"/>
              <a:t> </a:t>
            </a:r>
            <a:endParaRPr lang="en-US" sz="1800" dirty="0"/>
          </a:p>
          <a:p>
            <a:pPr marL="361950" indent="-361950"/>
            <a:r>
              <a:rPr lang="en-US" sz="1600" dirty="0" err="1"/>
              <a:t>Perspektif</a:t>
            </a:r>
            <a:r>
              <a:rPr lang="en-US" sz="1600" dirty="0"/>
              <a:t> </a:t>
            </a:r>
            <a:r>
              <a:rPr lang="en-US" sz="1600" dirty="0" err="1"/>
              <a:t>sosioteknis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pemikiran</a:t>
            </a:r>
            <a:r>
              <a:rPr lang="en-US" sz="1600" dirty="0"/>
              <a:t> yang </a:t>
            </a:r>
            <a:r>
              <a:rPr lang="en-US" sz="1600" dirty="0" err="1"/>
              <a:t>mendasarinya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para </a:t>
            </a:r>
            <a:r>
              <a:rPr lang="en-US" sz="1600" dirty="0" err="1"/>
              <a:t>peneliti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SI </a:t>
            </a:r>
            <a:r>
              <a:rPr lang="en-US" sz="1600" dirty="0" err="1"/>
              <a:t>cakupan</a:t>
            </a:r>
            <a:r>
              <a:rPr lang="en-US" sz="1600" dirty="0"/>
              <a:t> </a:t>
            </a:r>
            <a:r>
              <a:rPr lang="en-US" sz="1600" dirty="0" err="1"/>
              <a:t>peralatan</a:t>
            </a:r>
            <a:r>
              <a:rPr lang="en-US" sz="1600" dirty="0"/>
              <a:t> </a:t>
            </a:r>
            <a:r>
              <a:rPr lang="en-US" sz="1600" dirty="0" err="1"/>
              <a:t>konseptual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memajukan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empiris</a:t>
            </a:r>
            <a:r>
              <a:rPr lang="en-US" sz="1600" dirty="0"/>
              <a:t>, </a:t>
            </a:r>
            <a:r>
              <a:rPr lang="en-US" sz="1600" dirty="0" err="1"/>
              <a:t>pemahaman</a:t>
            </a:r>
            <a:r>
              <a:rPr lang="en-US" sz="1600" dirty="0"/>
              <a:t> </a:t>
            </a:r>
            <a:r>
              <a:rPr lang="en-US" sz="1600" dirty="0" err="1"/>
              <a:t>teoritis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juga </a:t>
            </a:r>
            <a:r>
              <a:rPr lang="en-US" sz="1600" dirty="0" err="1"/>
              <a:t>teknik</a:t>
            </a:r>
            <a:r>
              <a:rPr lang="en-US" sz="1600" dirty="0"/>
              <a:t> </a:t>
            </a:r>
            <a:r>
              <a:rPr lang="en-US" sz="1600" dirty="0" err="1"/>
              <a:t>perancangan</a:t>
            </a:r>
            <a:r>
              <a:rPr lang="en-US" sz="1600" dirty="0"/>
              <a:t> yang relative </a:t>
            </a:r>
            <a:r>
              <a:rPr lang="en-US" sz="1600" dirty="0" err="1"/>
              <a:t>terhadap</a:t>
            </a:r>
            <a:r>
              <a:rPr lang="en-US" sz="1600" dirty="0"/>
              <a:t> SI di </a:t>
            </a:r>
            <a:r>
              <a:rPr lang="en-US" sz="1600" dirty="0" err="1"/>
              <a:t>organisasi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9204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474" y="1792224"/>
            <a:ext cx="6960493" cy="1712926"/>
          </a:xfrm>
        </p:spPr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Probis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475" y="3449650"/>
            <a:ext cx="7860882" cy="570000"/>
          </a:xfrm>
        </p:spPr>
        <p:txBody>
          <a:bodyPr/>
          <a:lstStyle/>
          <a:p>
            <a:r>
              <a:rPr lang="en-US" dirty="0" err="1"/>
              <a:t>Memodelkan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manual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pencatatan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19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pencatatan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akademik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/>
              <a:t>Siapa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terlibat</a:t>
            </a:r>
            <a:r>
              <a:rPr lang="en-US" sz="2800" dirty="0"/>
              <a:t> ?</a:t>
            </a:r>
          </a:p>
          <a:p>
            <a:pPr lvl="1"/>
            <a:r>
              <a:rPr lang="en-US" sz="2000" dirty="0" err="1"/>
              <a:t>Mahasiswa</a:t>
            </a:r>
            <a:r>
              <a:rPr lang="en-US" sz="2000" dirty="0"/>
              <a:t>, </a:t>
            </a:r>
            <a:r>
              <a:rPr lang="en-US" sz="2000" dirty="0" err="1"/>
              <a:t>dosen</a:t>
            </a:r>
            <a:r>
              <a:rPr lang="en-US" sz="2000" dirty="0"/>
              <a:t>,(</a:t>
            </a:r>
            <a:r>
              <a:rPr lang="en-US" sz="2000" dirty="0" err="1"/>
              <a:t>ketua</a:t>
            </a:r>
            <a:r>
              <a:rPr lang="en-US" sz="2000" dirty="0"/>
              <a:t> program </a:t>
            </a:r>
            <a:r>
              <a:rPr lang="en-US" sz="2000" dirty="0" err="1"/>
              <a:t>studi</a:t>
            </a:r>
            <a:r>
              <a:rPr lang="en-US" sz="2000" dirty="0"/>
              <a:t>),(</a:t>
            </a:r>
            <a:r>
              <a:rPr lang="en-US" sz="2000" dirty="0" err="1"/>
              <a:t>dekan</a:t>
            </a:r>
            <a:r>
              <a:rPr lang="en-US" sz="2000" dirty="0"/>
              <a:t>), </a:t>
            </a:r>
            <a:r>
              <a:rPr lang="en-US" sz="2000" dirty="0" err="1"/>
              <a:t>petugas</a:t>
            </a:r>
            <a:r>
              <a:rPr lang="en-US" sz="2000" dirty="0"/>
              <a:t> TU, </a:t>
            </a:r>
            <a:r>
              <a:rPr lang="en-US" sz="2000" dirty="0" err="1"/>
              <a:t>petugas</a:t>
            </a:r>
            <a:r>
              <a:rPr lang="en-US" sz="2000" dirty="0"/>
              <a:t> SIMERU</a:t>
            </a:r>
          </a:p>
          <a:p>
            <a:pPr>
              <a:buNone/>
            </a:pPr>
            <a:endParaRPr lang="en-US" sz="2800" dirty="0"/>
          </a:p>
          <a:p>
            <a:pPr marL="457200" indent="-457200"/>
            <a:r>
              <a:rPr lang="en-US" sz="2800" dirty="0"/>
              <a:t>Data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dirty="0" err="1"/>
              <a:t>dicatat</a:t>
            </a:r>
            <a:r>
              <a:rPr lang="en-US" sz="2800" dirty="0"/>
              <a:t> ?</a:t>
            </a:r>
          </a:p>
          <a:p>
            <a:pPr marL="342900" lvl="1" indent="-342900"/>
            <a:r>
              <a:rPr lang="en-US" sz="2000" dirty="0" err="1"/>
              <a:t>Mahasiswa</a:t>
            </a:r>
            <a:r>
              <a:rPr lang="en-US" sz="2000" dirty="0"/>
              <a:t> yang </a:t>
            </a:r>
            <a:r>
              <a:rPr lang="en-US" sz="2000" dirty="0" err="1"/>
              <a:t>registrasi</a:t>
            </a:r>
            <a:endParaRPr lang="en-US" sz="2000" dirty="0"/>
          </a:p>
          <a:p>
            <a:pPr marL="342900" lvl="1" indent="-342900"/>
            <a:r>
              <a:rPr lang="en-US" sz="2000" dirty="0" err="1"/>
              <a:t>Dosen</a:t>
            </a:r>
            <a:r>
              <a:rPr lang="en-US" sz="2000" dirty="0"/>
              <a:t> yang bias </a:t>
            </a:r>
            <a:r>
              <a:rPr lang="en-US" sz="2000" dirty="0" err="1"/>
              <a:t>mengampu</a:t>
            </a:r>
            <a:endParaRPr lang="en-US" sz="2000" dirty="0"/>
          </a:p>
          <a:p>
            <a:pPr marL="342900" lvl="1" indent="-342900"/>
            <a:r>
              <a:rPr lang="en-US" sz="2000" dirty="0" err="1"/>
              <a:t>Jadwal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endParaRPr lang="en-US" sz="2000" dirty="0"/>
          </a:p>
          <a:p>
            <a:pPr marL="342900" lvl="1" indent="-342900"/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yang </a:t>
            </a:r>
            <a:r>
              <a:rPr lang="en-US" sz="2000" dirty="0" err="1"/>
              <a:t>dibuka</a:t>
            </a:r>
            <a:endParaRPr lang="en-US" sz="2000" dirty="0"/>
          </a:p>
          <a:p>
            <a:pPr marL="342900" lvl="1" indent="-342900"/>
            <a:r>
              <a:rPr lang="en-US" sz="2000" dirty="0" err="1"/>
              <a:t>Ruangan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448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aktifitas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Dekan</a:t>
            </a:r>
            <a:r>
              <a:rPr lang="en-US" sz="2000" dirty="0"/>
              <a:t> / </a:t>
            </a:r>
            <a:r>
              <a:rPr lang="en-US" sz="2000" dirty="0" err="1"/>
              <a:t>kaprodi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yang </a:t>
            </a:r>
            <a:r>
              <a:rPr lang="en-US" sz="2000" dirty="0" err="1"/>
              <a:t>ditawarkan</a:t>
            </a:r>
            <a:endParaRPr lang="en-US" sz="2000" dirty="0"/>
          </a:p>
          <a:p>
            <a:r>
              <a:rPr lang="en-US" sz="2000" dirty="0" err="1"/>
              <a:t>Kaprodi</a:t>
            </a:r>
            <a:r>
              <a:rPr lang="en-US" sz="2000" dirty="0"/>
              <a:t> </a:t>
            </a:r>
            <a:r>
              <a:rPr lang="en-US" sz="2000" dirty="0" err="1"/>
              <a:t>mendata</a:t>
            </a:r>
            <a:r>
              <a:rPr lang="en-US" sz="2000" dirty="0"/>
              <a:t> </a:t>
            </a:r>
            <a:r>
              <a:rPr lang="en-US" sz="2000" dirty="0" err="1"/>
              <a:t>siapa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dosen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mengajar</a:t>
            </a:r>
            <a:endParaRPr lang="en-US" sz="2000" dirty="0"/>
          </a:p>
          <a:p>
            <a:pPr marL="173038" indent="-173038"/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mendata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mengajar</a:t>
            </a:r>
            <a:r>
              <a:rPr lang="en-US" sz="2000" dirty="0"/>
              <a:t> </a:t>
            </a:r>
            <a:r>
              <a:rPr lang="en-US" sz="2000" dirty="0" err="1"/>
              <a:t>dosen</a:t>
            </a:r>
            <a:r>
              <a:rPr lang="en-US" sz="2000" dirty="0"/>
              <a:t> (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perkiraan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total)</a:t>
            </a:r>
          </a:p>
          <a:p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mendaftar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endParaRPr lang="en-US" sz="2000" dirty="0"/>
          </a:p>
          <a:p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endParaRPr lang="en-US" sz="2000" dirty="0"/>
          </a:p>
          <a:p>
            <a:r>
              <a:rPr lang="en-US" sz="2000" dirty="0"/>
              <a:t>TU </a:t>
            </a:r>
            <a:r>
              <a:rPr lang="en-US" sz="2000" dirty="0" err="1"/>
              <a:t>mendaftarkan</a:t>
            </a:r>
            <a:r>
              <a:rPr lang="en-US" sz="2000" dirty="0"/>
              <a:t> data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endParaRPr lang="en-US" sz="2000" dirty="0"/>
          </a:p>
          <a:p>
            <a:r>
              <a:rPr lang="en-US" sz="2000" dirty="0"/>
              <a:t>SIMERU </a:t>
            </a:r>
            <a:r>
              <a:rPr lang="en-US" sz="2000" dirty="0" err="1"/>
              <a:t>mendata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endParaRPr lang="en-US" sz="2000" dirty="0"/>
          </a:p>
          <a:p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memulai</a:t>
            </a:r>
            <a:r>
              <a:rPr lang="en-US" sz="2000" dirty="0"/>
              <a:t> </a:t>
            </a:r>
            <a:r>
              <a:rPr lang="en-US" sz="2000" dirty="0" err="1"/>
              <a:t>perkuliahan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018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flowchart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59" y="1277624"/>
            <a:ext cx="5667211" cy="34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97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22CD-4E21-4B6E-B9A8-6C013DF0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2687B-2458-400A-9AE8-2D19869D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22E66-5A0D-411D-A91D-B1CEDA32C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6B885-6669-4D50-AC57-BB2BD530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2296"/>
            <a:ext cx="7040880" cy="52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99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1C72-F073-4E2D-9B31-86986D71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5279-D052-4714-A49C-84DC8F9FE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15F65-3CFF-4954-9814-EB67004198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70CD3-6EC0-4B14-A9FD-C9BA28B5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"/>
            <a:ext cx="9427463" cy="51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91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83D7-56A4-4580-A7C5-B9F25C01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8DBFF-B078-4EA0-A9B9-554AF3034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4D994-4B42-48E6-A2DD-16EBD0DCC4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38356-069D-4B2B-94EF-600C3857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063"/>
            <a:ext cx="9204240" cy="49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49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Silakan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!</a:t>
            </a:r>
          </a:p>
          <a:p>
            <a:pPr marL="265113" indent="-265113"/>
            <a:r>
              <a:rPr lang="en-US" sz="2400" dirty="0" err="1"/>
              <a:t>Kelompok</a:t>
            </a:r>
            <a:r>
              <a:rPr lang="en-US" sz="2400" dirty="0"/>
              <a:t> yang </a:t>
            </a:r>
            <a:r>
              <a:rPr lang="en-US" sz="2400" dirty="0" err="1"/>
              <a:t>ditunjuk</a:t>
            </a:r>
            <a:r>
              <a:rPr lang="en-US" sz="2400" dirty="0"/>
              <a:t> </a:t>
            </a:r>
            <a:r>
              <a:rPr lang="en-US" sz="2400" dirty="0" err="1"/>
              <a:t>harap</a:t>
            </a:r>
            <a:r>
              <a:rPr lang="en-US" sz="2400" dirty="0"/>
              <a:t> </a:t>
            </a:r>
            <a:r>
              <a:rPr lang="en-US" sz="2400" dirty="0" err="1"/>
              <a:t>mempresentasikan</a:t>
            </a:r>
            <a:r>
              <a:rPr lang="en-US" sz="2400" dirty="0"/>
              <a:t> </a:t>
            </a:r>
            <a:r>
              <a:rPr lang="en-US" sz="2400"/>
              <a:t>pemodelan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duduknya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79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1267348"/>
            <a:ext cx="6804661" cy="32774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4899" y="4496461"/>
            <a:ext cx="2749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credit: http://</a:t>
            </a:r>
            <a:r>
              <a:rPr lang="en-US" sz="1200" dirty="0" err="1"/>
              <a:t>www.nagsma.nato.int</a:t>
            </a:r>
            <a:r>
              <a:rPr lang="en-US" sz="12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06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/>
              <a:t>Akademik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-177800"/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mengajar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diampu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dosen</a:t>
            </a:r>
            <a:r>
              <a:rPr lang="en-US" sz="2000" dirty="0"/>
              <a:t>.</a:t>
            </a:r>
          </a:p>
          <a:p>
            <a:pPr marL="177800" indent="-177800"/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terdaftar</a:t>
            </a:r>
            <a:r>
              <a:rPr lang="en-US" sz="2000" dirty="0"/>
              <a:t> di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mendaftar</a:t>
            </a:r>
            <a:r>
              <a:rPr lang="en-US" sz="2000" dirty="0"/>
              <a:t> di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.</a:t>
            </a:r>
          </a:p>
          <a:p>
            <a:pPr marL="177800" indent="-177800"/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. (</a:t>
            </a:r>
            <a:r>
              <a:rPr lang="en-US" sz="2000" dirty="0" err="1"/>
              <a:t>asosiasi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).</a:t>
            </a:r>
          </a:p>
          <a:p>
            <a:pPr marL="177800" indent="-177800"/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(</a:t>
            </a:r>
            <a:r>
              <a:rPr lang="en-US" sz="2000" dirty="0" err="1"/>
              <a:t>jadwal</a:t>
            </a:r>
            <a:r>
              <a:rPr lang="en-US" sz="2000" dirty="0"/>
              <a:t>)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bias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302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/>
              <a:t>Persewaan</a:t>
            </a:r>
            <a:r>
              <a:rPr lang="en-US" dirty="0"/>
              <a:t> DVD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025175"/>
            <a:ext cx="7581900" cy="3648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diminta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pemodelan</a:t>
            </a:r>
            <a:r>
              <a:rPr lang="en-US" sz="1800" dirty="0"/>
              <a:t> data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persewaan</a:t>
            </a:r>
            <a:r>
              <a:rPr lang="en-US" sz="1800" dirty="0"/>
              <a:t> film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data film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penyewanya</a:t>
            </a:r>
            <a:r>
              <a:rPr lang="en-US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Setiap</a:t>
            </a:r>
            <a:r>
              <a:rPr lang="en-US" sz="1800" dirty="0"/>
              <a:t> orang yang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menyewa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terdaftar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anggota</a:t>
            </a:r>
            <a:r>
              <a:rPr lang="en-US" sz="1800" dirty="0"/>
              <a:t>.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anggota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dicatat</a:t>
            </a:r>
            <a:r>
              <a:rPr lang="en-US" sz="1800" dirty="0"/>
              <a:t> </a:t>
            </a:r>
            <a:r>
              <a:rPr lang="en-US" sz="1800" dirty="0" err="1"/>
              <a:t>nomor</a:t>
            </a:r>
            <a:r>
              <a:rPr lang="en-US" sz="1800" dirty="0"/>
              <a:t> </a:t>
            </a:r>
            <a:r>
              <a:rPr lang="en-US" sz="1800" dirty="0" err="1"/>
              <a:t>identitas</a:t>
            </a:r>
            <a:r>
              <a:rPr lang="en-US" sz="1800" dirty="0"/>
              <a:t>, </a:t>
            </a:r>
            <a:r>
              <a:rPr lang="en-US" sz="1800" dirty="0" err="1"/>
              <a:t>nama</a:t>
            </a:r>
            <a:r>
              <a:rPr lang="en-US" sz="1800" dirty="0"/>
              <a:t>, </a:t>
            </a:r>
            <a:r>
              <a:rPr lang="en-US" sz="1800" dirty="0" err="1"/>
              <a:t>alamat</a:t>
            </a:r>
            <a:r>
              <a:rPr lang="en-US" sz="1800" dirty="0"/>
              <a:t>, </a:t>
            </a:r>
            <a:r>
              <a:rPr lang="en-US" sz="1800" dirty="0" err="1"/>
              <a:t>telepon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lahir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Setiap</a:t>
            </a:r>
            <a:r>
              <a:rPr lang="en-US" sz="1800" dirty="0"/>
              <a:t> film yang </a:t>
            </a:r>
            <a:r>
              <a:rPr lang="en-US" sz="1800" dirty="0" err="1"/>
              <a:t>disewakan</a:t>
            </a:r>
            <a:r>
              <a:rPr lang="en-US" sz="1800" dirty="0"/>
              <a:t> juga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data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judul</a:t>
            </a:r>
            <a:r>
              <a:rPr lang="en-US" sz="1800" dirty="0"/>
              <a:t> film, </a:t>
            </a:r>
            <a:r>
              <a:rPr lang="en-US" sz="1800" dirty="0" err="1"/>
              <a:t>durasi</a:t>
            </a:r>
            <a:r>
              <a:rPr lang="en-US" sz="1800" dirty="0"/>
              <a:t>,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keping</a:t>
            </a:r>
            <a:r>
              <a:rPr lang="en-US" sz="1800" dirty="0"/>
              <a:t> DVD, </a:t>
            </a:r>
            <a:r>
              <a:rPr lang="en-US" sz="1800" dirty="0" err="1"/>
              <a:t>kategori</a:t>
            </a:r>
            <a:r>
              <a:rPr lang="en-US" sz="1800" dirty="0"/>
              <a:t> film.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/>
              <a:t>penyewa</a:t>
            </a:r>
            <a:r>
              <a:rPr lang="en-US" sz="1800" dirty="0"/>
              <a:t>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menyewa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 </a:t>
            </a:r>
            <a:r>
              <a:rPr lang="en-US" sz="1800" dirty="0" err="1"/>
              <a:t>judul</a:t>
            </a:r>
            <a:r>
              <a:rPr lang="en-US" sz="1800" dirty="0"/>
              <a:t> film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kali </a:t>
            </a:r>
            <a:r>
              <a:rPr lang="en-US" sz="1800" dirty="0" err="1"/>
              <a:t>penyewaan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maksimal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3 </a:t>
            </a:r>
            <a:r>
              <a:rPr lang="en-US" sz="1800" dirty="0" err="1"/>
              <a:t>judul</a:t>
            </a:r>
            <a:r>
              <a:rPr lang="en-US" sz="1800" dirty="0"/>
              <a:t>. Lama </a:t>
            </a:r>
            <a:r>
              <a:rPr lang="en-US" sz="1800" dirty="0" err="1"/>
              <a:t>peminjaman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film </a:t>
            </a:r>
            <a:r>
              <a:rPr lang="en-US" sz="1800" dirty="0" err="1"/>
              <a:t>maksimal</a:t>
            </a:r>
            <a:r>
              <a:rPr lang="en-US" sz="1800" dirty="0"/>
              <a:t> 2 </a:t>
            </a:r>
            <a:r>
              <a:rPr lang="en-US" sz="1800" dirty="0" err="1"/>
              <a:t>hari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Setiap</a:t>
            </a:r>
            <a:r>
              <a:rPr lang="en-US" sz="1800" dirty="0"/>
              <a:t> kali </a:t>
            </a:r>
            <a:r>
              <a:rPr lang="en-US" sz="1800" dirty="0" err="1"/>
              <a:t>menyewa</a:t>
            </a:r>
            <a:r>
              <a:rPr lang="en-US" sz="1800" dirty="0"/>
              <a:t>,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mencatat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sewa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</a:t>
            </a:r>
            <a:r>
              <a:rPr lang="en-US" sz="1800" dirty="0" err="1"/>
              <a:t>kapan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kembali</a:t>
            </a:r>
            <a:r>
              <a:rPr lang="en-US" sz="1800" dirty="0"/>
              <a:t>. </a:t>
            </a:r>
            <a:r>
              <a:rPr lang="en-US" sz="1800" dirty="0" err="1"/>
              <a:t>Aplikasi</a:t>
            </a:r>
            <a:r>
              <a:rPr lang="en-US" sz="1800" dirty="0"/>
              <a:t> juga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denda</a:t>
            </a:r>
            <a:r>
              <a:rPr lang="en-US" sz="1800" dirty="0"/>
              <a:t> </a:t>
            </a:r>
            <a:r>
              <a:rPr lang="en-US" sz="1800" dirty="0" err="1"/>
              <a:t>keterlambatan</a:t>
            </a:r>
            <a:r>
              <a:rPr lang="en-US" sz="1800" dirty="0"/>
              <a:t> </a:t>
            </a:r>
            <a:r>
              <a:rPr lang="en-US" sz="1800" dirty="0" err="1"/>
              <a:t>pengembalian</a:t>
            </a:r>
            <a:r>
              <a:rPr lang="en-US" sz="1800" dirty="0"/>
              <a:t> film.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727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Vendor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195728" y="1600200"/>
            <a:ext cx="70211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diminta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pemodelan</a:t>
            </a:r>
            <a:r>
              <a:rPr lang="en-US" sz="1600" dirty="0"/>
              <a:t> data </a:t>
            </a:r>
            <a:r>
              <a:rPr lang="en-US" sz="1600" dirty="0" err="1"/>
              <a:t>tentang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pemasok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menyimpan</a:t>
            </a:r>
            <a:r>
              <a:rPr lang="en-US" sz="1600" dirty="0"/>
              <a:t> data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vendor yang </a:t>
            </a:r>
            <a:r>
              <a:rPr lang="en-US" sz="1600" dirty="0" err="1"/>
              <a:t>menyuplai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yang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database,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memuat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,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, </a:t>
            </a:r>
            <a:r>
              <a:rPr lang="en-US" sz="1600" dirty="0" err="1"/>
              <a:t>harga</a:t>
            </a:r>
            <a:r>
              <a:rPr lang="en-US" sz="1600" dirty="0"/>
              <a:t>, vendor yang </a:t>
            </a:r>
            <a:r>
              <a:rPr lang="en-US" sz="1600" dirty="0" err="1"/>
              <a:t>menyuplai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berapa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disuplai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Setiap</a:t>
            </a:r>
            <a:r>
              <a:rPr lang="en-US" sz="1600" dirty="0"/>
              <a:t> vendor juga </a:t>
            </a:r>
            <a:r>
              <a:rPr lang="en-US" sz="1600" dirty="0" err="1"/>
              <a:t>memiliki</a:t>
            </a:r>
            <a:r>
              <a:rPr lang="en-US" sz="1600" dirty="0"/>
              <a:t> data yang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disimpan</a:t>
            </a:r>
            <a:r>
              <a:rPr lang="en-US" sz="1600" dirty="0"/>
              <a:t>, </a:t>
            </a:r>
            <a:r>
              <a:rPr lang="en-US" sz="1600" dirty="0" err="1"/>
              <a:t>antara</a:t>
            </a:r>
            <a:r>
              <a:rPr lang="en-US" sz="1600" dirty="0"/>
              <a:t> lain </a:t>
            </a:r>
            <a:r>
              <a:rPr lang="en-US" sz="1600" dirty="0" err="1"/>
              <a:t>kode</a:t>
            </a:r>
            <a:r>
              <a:rPr lang="en-US" sz="1600" dirty="0"/>
              <a:t> vendor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kontak</a:t>
            </a:r>
            <a:r>
              <a:rPr lang="en-US" sz="1600" dirty="0"/>
              <a:t> vendor (</a:t>
            </a:r>
            <a:r>
              <a:rPr lang="en-US" sz="1600" dirty="0" err="1"/>
              <a:t>meliputi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pemilik</a:t>
            </a:r>
            <a:r>
              <a:rPr lang="en-US" sz="1600" dirty="0"/>
              <a:t> vendor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telepon</a:t>
            </a:r>
            <a:r>
              <a:rPr lang="en-US" sz="1600" dirty="0"/>
              <a:t> vendor).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Setiap</a:t>
            </a:r>
            <a:r>
              <a:rPr lang="en-US" sz="1600" dirty="0"/>
              <a:t> vendor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menyuplai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disuplai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nama</a:t>
            </a:r>
            <a:r>
              <a:rPr lang="en-US" sz="1600" dirty="0"/>
              <a:t> vendor.</a:t>
            </a:r>
          </a:p>
        </p:txBody>
      </p:sp>
    </p:spTree>
    <p:extLst>
      <p:ext uri="{BB962C8B-B14F-4D97-AF65-F5344CB8AC3E}">
        <p14:creationId xmlns:p14="http://schemas.microsoft.com/office/powerpoint/2010/main" val="1558351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/>
              <a:t>Pameran</a:t>
            </a:r>
            <a:r>
              <a:rPr lang="en-US" dirty="0"/>
              <a:t> </a:t>
            </a:r>
            <a:r>
              <a:rPr lang="en-US" dirty="0" err="1"/>
              <a:t>Lukisan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lukisan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dilukis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seorang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seniman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dipamerkan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galeri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Seorang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seniman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mungkin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melukis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lukisan</a:t>
            </a:r>
            <a:r>
              <a:rPr lang="en-US" altLang="en-US" sz="2800" dirty="0"/>
              <a:t>. </a:t>
            </a:r>
          </a:p>
          <a:p>
            <a:pPr marL="292100" indent="-292100"/>
            <a:endParaRPr lang="en-US" altLang="en-US" sz="2800" dirty="0"/>
          </a:p>
          <a:p>
            <a:pPr marL="292100" indent="-292100"/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galeri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mengadakan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pameran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terhadap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banyak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lukisan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tetapi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lukisan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dipamerkan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galeri</a:t>
            </a:r>
            <a:r>
              <a:rPr lang="en-US" alt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8194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/>
              <a:t>Departemen</a:t>
            </a:r>
            <a:r>
              <a:rPr lang="en-US" dirty="0"/>
              <a:t> SDM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 company database needs to store information about employees (identified by </a:t>
            </a:r>
            <a:r>
              <a:rPr lang="en-US" sz="1800" i="1" dirty="0" err="1"/>
              <a:t>ssn</a:t>
            </a:r>
            <a:r>
              <a:rPr lang="en-US" sz="1800" dirty="0"/>
              <a:t>, with </a:t>
            </a:r>
            <a:r>
              <a:rPr lang="en-US" sz="1800" i="1" dirty="0"/>
              <a:t>salary </a:t>
            </a:r>
            <a:r>
              <a:rPr lang="en-US" sz="1800" dirty="0"/>
              <a:t>and </a:t>
            </a:r>
            <a:r>
              <a:rPr lang="en-US" sz="1800" i="1" dirty="0"/>
              <a:t>phone </a:t>
            </a:r>
            <a:r>
              <a:rPr lang="en-US" sz="1800" dirty="0"/>
              <a:t>as attributes); departments (identified by </a:t>
            </a:r>
            <a:r>
              <a:rPr lang="en-US" sz="1800" i="1" dirty="0" err="1"/>
              <a:t>dno</a:t>
            </a:r>
            <a:r>
              <a:rPr lang="en-US" sz="1800" dirty="0"/>
              <a:t>, with </a:t>
            </a:r>
            <a:r>
              <a:rPr lang="en-US" sz="1800" i="1" dirty="0" err="1"/>
              <a:t>dname</a:t>
            </a:r>
            <a:r>
              <a:rPr lang="en-US" sz="1800" i="1" dirty="0"/>
              <a:t> </a:t>
            </a:r>
            <a:r>
              <a:rPr lang="en-US" sz="1800" dirty="0"/>
              <a:t>and </a:t>
            </a:r>
            <a:r>
              <a:rPr lang="en-US" sz="1800" i="1" dirty="0"/>
              <a:t>budget </a:t>
            </a:r>
            <a:r>
              <a:rPr lang="en-US" sz="1800" dirty="0"/>
              <a:t>as attributes); and children of employees (with </a:t>
            </a:r>
            <a:r>
              <a:rPr lang="en-US" sz="1800" i="1" dirty="0"/>
              <a:t>name </a:t>
            </a:r>
            <a:r>
              <a:rPr lang="en-US" sz="1800" dirty="0"/>
              <a:t>and </a:t>
            </a:r>
            <a:r>
              <a:rPr lang="en-US" sz="1800" i="1" dirty="0"/>
              <a:t>age </a:t>
            </a:r>
            <a:r>
              <a:rPr lang="en-US" sz="1800" dirty="0"/>
              <a:t>as attributes). Employees </a:t>
            </a:r>
            <a:r>
              <a:rPr lang="en-US" sz="1800" i="1" dirty="0"/>
              <a:t>work </a:t>
            </a:r>
            <a:r>
              <a:rPr lang="en-US" sz="1800" dirty="0"/>
              <a:t>in departments; each department is </a:t>
            </a:r>
            <a:r>
              <a:rPr lang="en-US" sz="1800" i="1" dirty="0"/>
              <a:t>managed by </a:t>
            </a:r>
            <a:r>
              <a:rPr lang="en-US" sz="1800" dirty="0"/>
              <a:t>an employee; a child must be identified uniquely by </a:t>
            </a:r>
            <a:r>
              <a:rPr lang="en-US" sz="1800" i="1" dirty="0"/>
              <a:t>name </a:t>
            </a:r>
            <a:r>
              <a:rPr lang="en-US" sz="1800" dirty="0"/>
              <a:t>when the parent (who is an employee; assume that only one parent works for the company) is known. We are not interested in information about a child once the parent leaves the company.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9937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/>
              <a:t>Kereta</a:t>
            </a:r>
            <a:r>
              <a:rPr lang="en-US" dirty="0"/>
              <a:t> - </a:t>
            </a:r>
            <a:r>
              <a:rPr lang="en-US" dirty="0" err="1"/>
              <a:t>Stasiun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5" name="Rectangle 5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942975" y="1582425"/>
            <a:ext cx="8201025" cy="51260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altLang="en-US" sz="2000" dirty="0"/>
              <a:t>We wish to design a database consistent with the following facts.</a:t>
            </a:r>
          </a:p>
          <a:p>
            <a:r>
              <a:rPr lang="en-US" altLang="en-US" sz="2000" dirty="0"/>
              <a:t>Trains are either local trains or express trains, but never both.</a:t>
            </a:r>
          </a:p>
          <a:p>
            <a:r>
              <a:rPr lang="en-US" altLang="en-US" sz="2000" dirty="0"/>
              <a:t>A train has a unique number and an engineer.</a:t>
            </a:r>
          </a:p>
          <a:p>
            <a:r>
              <a:rPr lang="en-US" altLang="en-US" sz="2000" dirty="0"/>
              <a:t>Stations are either express stops or local stops, but never both.</a:t>
            </a:r>
          </a:p>
          <a:p>
            <a:r>
              <a:rPr lang="en-US" altLang="en-US" sz="2000" dirty="0"/>
              <a:t>A station has a name (assumed unique) and an address.</a:t>
            </a:r>
          </a:p>
          <a:p>
            <a:r>
              <a:rPr lang="en-US" altLang="en-US" sz="2000" dirty="0"/>
              <a:t>All local trains stop at all stations.</a:t>
            </a:r>
          </a:p>
          <a:p>
            <a:r>
              <a:rPr lang="en-US" altLang="en-US" sz="2000" dirty="0"/>
              <a:t>Express trains stop only at express stations.</a:t>
            </a:r>
          </a:p>
          <a:p>
            <a:r>
              <a:rPr lang="en-US" altLang="en-US" sz="2000" dirty="0"/>
              <a:t>For each train and each station the train stops at, there is a time.</a:t>
            </a:r>
          </a:p>
        </p:txBody>
      </p:sp>
    </p:spTree>
    <p:extLst>
      <p:ext uri="{BB962C8B-B14F-4D97-AF65-F5344CB8AC3E}">
        <p14:creationId xmlns:p14="http://schemas.microsoft.com/office/powerpoint/2010/main" val="2090466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: </a:t>
            </a:r>
            <a:r>
              <a:rPr lang="en-US" dirty="0" err="1"/>
              <a:t>Pameran</a:t>
            </a:r>
            <a:r>
              <a:rPr lang="en-US" dirty="0"/>
              <a:t> </a:t>
            </a:r>
            <a:r>
              <a:rPr lang="en-US" dirty="0" err="1"/>
              <a:t>Lukisan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lukisan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dilukis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oleh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seorang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seniman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dipamerkan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galeri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Seorang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seniman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mungkin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melukis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lukisan</a:t>
            </a:r>
            <a:r>
              <a:rPr lang="en-US" altLang="en-US" sz="2800" dirty="0"/>
              <a:t>. </a:t>
            </a:r>
          </a:p>
          <a:p>
            <a:pPr marL="292100" indent="-292100"/>
            <a:endParaRPr lang="en-US" altLang="en-US" sz="2800" dirty="0"/>
          </a:p>
          <a:p>
            <a:pPr marL="292100" indent="-292100"/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galeri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mengadakan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pameran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terhadap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banyak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lukisan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tetapi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setiap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lukisan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dipamerkan</a:t>
            </a:r>
            <a:r>
              <a:rPr lang="en-US" altLang="en-US" sz="2800" dirty="0"/>
              <a:t> di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galeri</a:t>
            </a:r>
            <a:r>
              <a:rPr lang="en-US" alt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1412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6" y="1703740"/>
            <a:ext cx="7207565" cy="24505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62455" y="3466214"/>
              <a:ext cx="2268720" cy="58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6449" y="3394214"/>
                <a:ext cx="2340731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3831175" y="3495554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372014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yang </a:t>
            </a:r>
            <a:r>
              <a:rPr lang="en-US" dirty="0" err="1"/>
              <a:t>muncul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104899" y="1277625"/>
            <a:ext cx="73793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/>
              <a:t>Properti</a:t>
            </a:r>
            <a:r>
              <a:rPr lang="en-GB" sz="2400" dirty="0"/>
              <a:t> dan </a:t>
            </a:r>
            <a:r>
              <a:rPr lang="en-GB" sz="2400" dirty="0" err="1"/>
              <a:t>perilaku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komponen-komponen</a:t>
            </a:r>
            <a:r>
              <a:rPr lang="en-GB" sz="2400" dirty="0"/>
              <a:t> </a:t>
            </a:r>
            <a:r>
              <a:rPr lang="en-GB" sz="2400" dirty="0" err="1"/>
              <a:t>dalam</a:t>
            </a:r>
            <a:r>
              <a:rPr lang="en-GB" sz="2400" dirty="0"/>
              <a:t> </a:t>
            </a:r>
            <a:r>
              <a:rPr lang="en-GB" sz="2400" dirty="0" err="1"/>
              <a:t>sistem</a:t>
            </a:r>
            <a:r>
              <a:rPr lang="en-GB" sz="2400" dirty="0"/>
              <a:t> </a:t>
            </a:r>
            <a:r>
              <a:rPr lang="en-GB" sz="2400" dirty="0" err="1"/>
              <a:t>berbaur</a:t>
            </a:r>
            <a:r>
              <a:rPr lang="en-GB" sz="2400" dirty="0"/>
              <a:t> dan </a:t>
            </a:r>
            <a:r>
              <a:rPr lang="en-GB" sz="2400" dirty="0" err="1"/>
              <a:t>saling</a:t>
            </a:r>
            <a:r>
              <a:rPr lang="en-GB" sz="2400" dirty="0"/>
              <a:t> </a:t>
            </a:r>
            <a:r>
              <a:rPr lang="en-GB" sz="2400" dirty="0" err="1"/>
              <a:t>terkait</a:t>
            </a:r>
            <a:r>
              <a:rPr lang="en-GB" sz="2400" dirty="0"/>
              <a:t> </a:t>
            </a:r>
            <a:r>
              <a:rPr lang="en-GB" sz="2400" dirty="0" err="1"/>
              <a:t>satu</a:t>
            </a:r>
            <a:r>
              <a:rPr lang="en-GB" sz="2400" dirty="0"/>
              <a:t> </a:t>
            </a:r>
            <a:r>
              <a:rPr lang="en-GB" sz="2400" dirty="0" err="1"/>
              <a:t>sama</a:t>
            </a:r>
            <a:r>
              <a:rPr lang="en-GB" sz="2400" dirty="0"/>
              <a:t> lain. Hal </a:t>
            </a:r>
            <a:r>
              <a:rPr lang="en-GB" sz="2400" dirty="0" err="1"/>
              <a:t>ini</a:t>
            </a:r>
            <a:r>
              <a:rPr lang="en-GB" sz="2400" dirty="0"/>
              <a:t> </a:t>
            </a:r>
            <a:r>
              <a:rPr lang="en-GB" sz="2400" dirty="0" err="1"/>
              <a:t>akan</a:t>
            </a:r>
            <a:r>
              <a:rPr lang="en-GB" sz="2400" dirty="0"/>
              <a:t> </a:t>
            </a:r>
            <a:r>
              <a:rPr lang="en-GB" sz="2400" dirty="0" err="1"/>
              <a:t>berujung</a:t>
            </a:r>
            <a:r>
              <a:rPr lang="en-GB" sz="2400" dirty="0"/>
              <a:t> </a:t>
            </a:r>
            <a:r>
              <a:rPr lang="en-GB" sz="2400" dirty="0" err="1"/>
              <a:t>pada</a:t>
            </a:r>
            <a:r>
              <a:rPr lang="en-GB" sz="2400" dirty="0"/>
              <a:t> </a:t>
            </a:r>
            <a:r>
              <a:rPr lang="en-GB" sz="2400" dirty="0" err="1"/>
              <a:t>terjadinya</a:t>
            </a:r>
            <a:r>
              <a:rPr lang="en-GB" sz="2400" dirty="0"/>
              <a:t> </a:t>
            </a:r>
            <a:r>
              <a:rPr lang="en-GB" sz="2400" dirty="0" err="1"/>
              <a:t>kompleksitas</a:t>
            </a:r>
            <a:r>
              <a:rPr lang="en-GB" sz="2400" dirty="0"/>
              <a:t> </a:t>
            </a:r>
            <a:r>
              <a:rPr lang="en-GB" sz="2400" dirty="0" err="1"/>
              <a:t>sistem</a:t>
            </a:r>
            <a:r>
              <a:rPr lang="en-GB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08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-2672"/>
            <a:ext cx="6036564" cy="51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23877" y="2761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GB" dirty="0" err="1">
                <a:solidFill>
                  <a:schemeClr val="bg1"/>
                </a:solidFill>
              </a:rPr>
              <a:t>Kategori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Sistem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74348" y="141780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GB" sz="2800" dirty="0" err="1">
                <a:solidFill>
                  <a:schemeClr val="tx1"/>
                </a:solidFill>
              </a:rPr>
              <a:t>Sistem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berbasis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teknis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komputasi</a:t>
            </a:r>
            <a:endParaRPr lang="en-GB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</a:pPr>
            <a:r>
              <a:rPr lang="en-GB" sz="2800" dirty="0" err="1">
                <a:solidFill>
                  <a:schemeClr val="tx1"/>
                </a:solidFill>
              </a:rPr>
              <a:t>Sistem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Socioteknical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8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23877" y="27615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GB" sz="2400" dirty="0" err="1">
                <a:solidFill>
                  <a:schemeClr val="bg1"/>
                </a:solidFill>
              </a:rPr>
              <a:t>Sistem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berbasis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teknis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komputasi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74348" y="10252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1">
              <a:lnSpc>
                <a:spcPct val="90000"/>
              </a:lnSpc>
            </a:pPr>
            <a:endParaRPr lang="en-GB" dirty="0">
              <a:solidFill>
                <a:schemeClr val="tx1"/>
              </a:solidFill>
            </a:endParaRPr>
          </a:p>
          <a:p>
            <a:pPr marL="265113" lvl="1" indent="-265113">
              <a:lnSpc>
                <a:spcPct val="90000"/>
              </a:lnSpc>
              <a:tabLst>
                <a:tab pos="265113" algn="l"/>
              </a:tabLst>
            </a:pPr>
            <a:r>
              <a:rPr lang="en-GB" dirty="0" err="1">
                <a:solidFill>
                  <a:schemeClr val="tx1"/>
                </a:solidFill>
              </a:rPr>
              <a:t>Sistem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terdiri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hardware </a:t>
            </a:r>
            <a:r>
              <a:rPr lang="en-GB" dirty="0" err="1">
                <a:solidFill>
                  <a:schemeClr val="tx1"/>
                </a:solidFill>
              </a:rPr>
              <a:t>dan</a:t>
            </a:r>
            <a:r>
              <a:rPr lang="en-GB" dirty="0">
                <a:solidFill>
                  <a:schemeClr val="tx1"/>
                </a:solidFill>
              </a:rPr>
              <a:t> software </a:t>
            </a:r>
            <a:r>
              <a:rPr lang="en-GB" dirty="0" err="1">
                <a:solidFill>
                  <a:schemeClr val="tx1"/>
                </a:solidFill>
              </a:rPr>
              <a:t>tetapi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pihak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mengoperasikan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dan</a:t>
            </a:r>
            <a:r>
              <a:rPr lang="en-GB" dirty="0">
                <a:solidFill>
                  <a:schemeClr val="tx1"/>
                </a:solidFill>
              </a:rPr>
              <a:t> proses </a:t>
            </a:r>
            <a:r>
              <a:rPr lang="en-GB" dirty="0" err="1">
                <a:solidFill>
                  <a:schemeClr val="tx1"/>
                </a:solidFill>
              </a:rPr>
              <a:t>operasionalnya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tidak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termasuk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dalam</a:t>
            </a:r>
            <a:r>
              <a:rPr lang="en-GB" dirty="0">
                <a:solidFill>
                  <a:schemeClr val="tx1"/>
                </a:solidFill>
              </a:rPr>
              <a:t> system.</a:t>
            </a:r>
          </a:p>
          <a:p>
            <a:pPr marL="265113" lvl="1" indent="-265113">
              <a:lnSpc>
                <a:spcPct val="90000"/>
              </a:lnSpc>
              <a:tabLst>
                <a:tab pos="265113" algn="l"/>
              </a:tabLst>
            </a:pPr>
            <a:r>
              <a:rPr lang="en-GB" dirty="0" err="1">
                <a:solidFill>
                  <a:schemeClr val="tx1"/>
                </a:solidFill>
              </a:rPr>
              <a:t>Sistem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tidak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dapat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berjalan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sendiri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marL="265113" lvl="1" indent="-265113">
              <a:lnSpc>
                <a:spcPct val="90000"/>
              </a:lnSpc>
              <a:tabLst>
                <a:tab pos="265113" algn="l"/>
              </a:tabLst>
            </a:pPr>
            <a:r>
              <a:rPr lang="en-GB" dirty="0" err="1">
                <a:solidFill>
                  <a:schemeClr val="tx1"/>
                </a:solidFill>
              </a:rPr>
              <a:t>Contoh</a:t>
            </a:r>
            <a:r>
              <a:rPr lang="en-GB" dirty="0">
                <a:solidFill>
                  <a:schemeClr val="tx1"/>
                </a:solidFill>
              </a:rPr>
              <a:t> : software Ms Word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menulis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05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err="1"/>
              <a:t>Sistem</a:t>
            </a:r>
            <a:r>
              <a:rPr lang="en-GB" sz="2400" dirty="0"/>
              <a:t> </a:t>
            </a:r>
            <a:r>
              <a:rPr lang="en-GB" sz="2400" dirty="0" err="1"/>
              <a:t>Sosioteknikal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104899" y="1157226"/>
            <a:ext cx="7622411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Sistem</a:t>
            </a:r>
            <a:r>
              <a:rPr lang="en-GB" sz="2800" dirty="0"/>
              <a:t> yang </a:t>
            </a:r>
            <a:r>
              <a:rPr lang="en-GB" sz="2800" dirty="0" err="1"/>
              <a:t>terdiri</a:t>
            </a:r>
            <a:r>
              <a:rPr lang="en-GB" sz="2800" dirty="0"/>
              <a:t> </a:t>
            </a:r>
            <a:r>
              <a:rPr lang="en-GB" sz="2800" dirty="0" err="1"/>
              <a:t>dari</a:t>
            </a:r>
            <a:r>
              <a:rPr lang="en-GB" sz="2800" dirty="0"/>
              <a:t> </a:t>
            </a:r>
            <a:r>
              <a:rPr lang="en-GB" sz="2800" dirty="0" err="1"/>
              <a:t>sistem</a:t>
            </a:r>
            <a:r>
              <a:rPr lang="en-GB" sz="2800" dirty="0"/>
              <a:t> </a:t>
            </a:r>
            <a:r>
              <a:rPr lang="en-GB" sz="2800" dirty="0" err="1"/>
              <a:t>teknis</a:t>
            </a:r>
            <a:r>
              <a:rPr lang="en-GB" sz="2800" dirty="0"/>
              <a:t> </a:t>
            </a:r>
            <a:r>
              <a:rPr lang="en-GB" sz="2800" dirty="0" err="1"/>
              <a:t>dan</a:t>
            </a:r>
            <a:r>
              <a:rPr lang="en-GB" sz="2800" dirty="0"/>
              <a:t> juga proses </a:t>
            </a:r>
            <a:r>
              <a:rPr lang="en-GB" sz="2800" dirty="0" err="1"/>
              <a:t>operasional</a:t>
            </a:r>
            <a:r>
              <a:rPr lang="en-GB" sz="2800" dirty="0"/>
              <a:t> </a:t>
            </a:r>
            <a:r>
              <a:rPr lang="en-GB" sz="2800" dirty="0" err="1"/>
              <a:t>dan</a:t>
            </a:r>
            <a:r>
              <a:rPr lang="en-GB" sz="2800" dirty="0"/>
              <a:t> orang yang </a:t>
            </a:r>
            <a:r>
              <a:rPr lang="en-GB" sz="2800" dirty="0" err="1"/>
              <a:t>menggunakan</a:t>
            </a:r>
            <a:r>
              <a:rPr lang="en-GB" sz="2800" dirty="0"/>
              <a:t>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err="1"/>
              <a:t>berinteraksi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sistem</a:t>
            </a:r>
            <a:r>
              <a:rPr lang="en-GB" sz="2800" dirty="0"/>
              <a:t> </a:t>
            </a:r>
            <a:r>
              <a:rPr lang="en-GB" sz="2800" dirty="0" err="1"/>
              <a:t>teknis</a:t>
            </a:r>
            <a:r>
              <a:rPr lang="en-GB" sz="2800" dirty="0"/>
              <a:t> </a:t>
            </a:r>
            <a:r>
              <a:rPr lang="en-GB" sz="2800" dirty="0" err="1"/>
              <a:t>tersebut</a:t>
            </a:r>
            <a:r>
              <a:rPr lang="en-GB" sz="2800" dirty="0"/>
              <a:t>.</a:t>
            </a:r>
          </a:p>
          <a:p>
            <a:pPr marL="4572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Contoh</a:t>
            </a:r>
            <a:r>
              <a:rPr lang="en-GB" sz="2800" dirty="0"/>
              <a:t>: </a:t>
            </a:r>
            <a:r>
              <a:rPr lang="en-GB" sz="2800" dirty="0" err="1"/>
              <a:t>Sebuah</a:t>
            </a:r>
            <a:r>
              <a:rPr lang="en-GB" sz="2800" dirty="0"/>
              <a:t> </a:t>
            </a:r>
            <a:r>
              <a:rPr lang="en-GB" sz="2800" dirty="0" err="1"/>
              <a:t>sistem</a:t>
            </a:r>
            <a:r>
              <a:rPr lang="en-GB" sz="2800" dirty="0"/>
              <a:t> </a:t>
            </a:r>
            <a:r>
              <a:rPr lang="en-GB" sz="2800" dirty="0" err="1"/>
              <a:t>penerbitan</a:t>
            </a:r>
            <a:r>
              <a:rPr lang="en-GB" sz="2800" dirty="0"/>
              <a:t> yang </a:t>
            </a:r>
            <a:r>
              <a:rPr lang="en-GB" sz="2800" dirty="0" err="1"/>
              <a:t>memproduksi</a:t>
            </a:r>
            <a:r>
              <a:rPr lang="en-GB" sz="2800" dirty="0"/>
              <a:t> </a:t>
            </a:r>
            <a:r>
              <a:rPr lang="en-GB" sz="2800" dirty="0" err="1"/>
              <a:t>buku</a:t>
            </a:r>
            <a:r>
              <a:rPr lang="en-GB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13032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William</Template>
  <TotalTime>15875</TotalTime>
  <Words>1805</Words>
  <Application>Microsoft Office PowerPoint</Application>
  <PresentationFormat>On-screen Show (16:9)</PresentationFormat>
  <Paragraphs>200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Roboto</vt:lpstr>
      <vt:lpstr>inherit</vt:lpstr>
      <vt:lpstr>Dosis</vt:lpstr>
      <vt:lpstr>Arial</vt:lpstr>
      <vt:lpstr>Gill Sans</vt:lpstr>
      <vt:lpstr>William template</vt:lpstr>
      <vt:lpstr>Sociotechnical approaches  to the study of  Information Systems  </vt:lpstr>
      <vt:lpstr>Pendekatan Sosio-Teknis terhadap Ilmu Sistem Informasi</vt:lpstr>
      <vt:lpstr>Apa itu system ?</vt:lpstr>
      <vt:lpstr>Contoh</vt:lpstr>
      <vt:lpstr>Problem yang muncul:</vt:lpstr>
      <vt:lpstr>PowerPoint Presentation</vt:lpstr>
      <vt:lpstr>PowerPoint Presentation</vt:lpstr>
      <vt:lpstr>PowerPoint Presentation</vt:lpstr>
      <vt:lpstr>Sistem Sosioteknikal</vt:lpstr>
      <vt:lpstr>PowerPoint Presentation</vt:lpstr>
      <vt:lpstr>PowerPoint Presentation</vt:lpstr>
      <vt:lpstr>The socio-technical systems stack </vt:lpstr>
      <vt:lpstr>PowerPoint Presentation</vt:lpstr>
      <vt:lpstr>Lapisan dalam STS</vt:lpstr>
      <vt:lpstr>PowerPoint Presentation</vt:lpstr>
      <vt:lpstr>Lapisan STS</vt:lpstr>
      <vt:lpstr>PowerPoint Presentation</vt:lpstr>
      <vt:lpstr>Lapisan STS</vt:lpstr>
      <vt:lpstr>Lapisan STS</vt:lpstr>
      <vt:lpstr>Lapisan STS</vt:lpstr>
      <vt:lpstr>Lapisan STS</vt:lpstr>
      <vt:lpstr>Saling Ketergantungan antar Lapisan</vt:lpstr>
      <vt:lpstr>Contoh: Regulasi Perubahan pada Perbankan</vt:lpstr>
      <vt:lpstr>PowerPoint Presentation</vt:lpstr>
      <vt:lpstr>summary</vt:lpstr>
      <vt:lpstr>PowerPoint Presentation</vt:lpstr>
      <vt:lpstr>Sociotechnical systems (STS)</vt:lpstr>
      <vt:lpstr>Dasar Pemikiran Sistem Sosioteknikal thd Penelitian bidang SI</vt:lpstr>
      <vt:lpstr>Perspektif Sosiologis thd Sistem Sosioteknikal</vt:lpstr>
      <vt:lpstr>Teori Sosioteknikal</vt:lpstr>
      <vt:lpstr>Konsep Artifak TIK </vt:lpstr>
      <vt:lpstr>Pengantar Pemodelan Probis</vt:lpstr>
      <vt:lpstr>Contoh : pencatatan sistem informasi akademik</vt:lpstr>
      <vt:lpstr>aktifitas yang terjadi</vt:lpstr>
      <vt:lpstr>Contoh memodelkan proses bisnis dengan flowchart</vt:lpstr>
      <vt:lpstr>PowerPoint Presentation</vt:lpstr>
      <vt:lpstr>PowerPoint Presentation</vt:lpstr>
      <vt:lpstr>PowerPoint Presentation</vt:lpstr>
      <vt:lpstr>PowerPoint Presentation</vt:lpstr>
      <vt:lpstr>Studi kasus : Akademik</vt:lpstr>
      <vt:lpstr>Studi kasus : Persewaan DVD</vt:lpstr>
      <vt:lpstr>Studi kasus : Produk dan Vendor</vt:lpstr>
      <vt:lpstr>Studi Kasus : Pameran Lukisan</vt:lpstr>
      <vt:lpstr>Studi Kasus : Departemen SDM</vt:lpstr>
      <vt:lpstr>Studi Kasus : Kereta - Stasiun</vt:lpstr>
      <vt:lpstr>Studi Kasus : Pameran Lukisan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Data dan Informasi</dc:title>
  <cp:lastModifiedBy>Jefree</cp:lastModifiedBy>
  <cp:revision>148</cp:revision>
  <dcterms:modified xsi:type="dcterms:W3CDTF">2021-09-30T06:51:05Z</dcterms:modified>
</cp:coreProperties>
</file>