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46"/>
  </p:notesMasterIdLst>
  <p:sldIdLst>
    <p:sldId id="373" r:id="rId2"/>
    <p:sldId id="350" r:id="rId3"/>
    <p:sldId id="428" r:id="rId4"/>
    <p:sldId id="448" r:id="rId5"/>
    <p:sldId id="429" r:id="rId6"/>
    <p:sldId id="430" r:id="rId7"/>
    <p:sldId id="449" r:id="rId8"/>
    <p:sldId id="450" r:id="rId9"/>
    <p:sldId id="452" r:id="rId10"/>
    <p:sldId id="453" r:id="rId11"/>
    <p:sldId id="454" r:id="rId12"/>
    <p:sldId id="427" r:id="rId13"/>
    <p:sldId id="374" r:id="rId14"/>
    <p:sldId id="467" r:id="rId15"/>
    <p:sldId id="421" r:id="rId16"/>
    <p:sldId id="422" r:id="rId17"/>
    <p:sldId id="423" r:id="rId18"/>
    <p:sldId id="424" r:id="rId19"/>
    <p:sldId id="425" r:id="rId20"/>
    <p:sldId id="426" r:id="rId21"/>
    <p:sldId id="431" r:id="rId22"/>
    <p:sldId id="458" r:id="rId23"/>
    <p:sldId id="420" r:id="rId24"/>
    <p:sldId id="468" r:id="rId25"/>
    <p:sldId id="469" r:id="rId26"/>
    <p:sldId id="442" r:id="rId27"/>
    <p:sldId id="443" r:id="rId28"/>
    <p:sldId id="444" r:id="rId29"/>
    <p:sldId id="445" r:id="rId30"/>
    <p:sldId id="446" r:id="rId31"/>
    <p:sldId id="447" r:id="rId32"/>
    <p:sldId id="432" r:id="rId33"/>
    <p:sldId id="433" r:id="rId34"/>
    <p:sldId id="435" r:id="rId35"/>
    <p:sldId id="436" r:id="rId36"/>
    <p:sldId id="437" r:id="rId37"/>
    <p:sldId id="438" r:id="rId38"/>
    <p:sldId id="459" r:id="rId39"/>
    <p:sldId id="460" r:id="rId40"/>
    <p:sldId id="461" r:id="rId41"/>
    <p:sldId id="463" r:id="rId42"/>
    <p:sldId id="465" r:id="rId43"/>
    <p:sldId id="471" r:id="rId44"/>
    <p:sldId id="462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93312-3057-4FE2-84D1-5DFC1FBE960A}">
  <a:tblStyle styleId="{17993312-3057-4FE2-84D1-5DFC1FBE960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794" autoAdjust="0"/>
  </p:normalViewPr>
  <p:slideViewPr>
    <p:cSldViewPr snapToGrid="0">
      <p:cViewPr>
        <p:scale>
          <a:sx n="100" d="100"/>
          <a:sy n="100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369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4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6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3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8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65189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18120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32026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34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53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90852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72092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4465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8262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15062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7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90737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84164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17A3-540C-42FB-BEF7-C72A1CD6479F}" type="datetimeFigureOut">
              <a:rPr lang="id-ID" smtClean="0"/>
              <a:t>14/10/2022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01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  <p:sldLayoutId id="214748369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publisher/microsoft-press/" TargetMode="External"/><Relationship Id="rId2" Type="http://schemas.openxmlformats.org/officeDocument/2006/relationships/hyperlink" Target="https://www.safaribooksonline.com/library/view/software-requirements/9780735679658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batimes.com/articles/data-requirements-should-the-business-analyst-car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474" y="2345350"/>
            <a:ext cx="6960493" cy="11598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475" y="3449650"/>
            <a:ext cx="7860882" cy="570000"/>
          </a:xfrm>
        </p:spPr>
        <p:txBody>
          <a:bodyPr/>
          <a:lstStyle/>
          <a:p>
            <a:r>
              <a:rPr lang="id-ID" sz="1800" dirty="0"/>
              <a:t>Menganalisis </a:t>
            </a:r>
            <a:r>
              <a:rPr lang="en-US" sz="1800" dirty="0" err="1"/>
              <a:t>kebutuhan</a:t>
            </a:r>
            <a:r>
              <a:rPr lang="en-US" sz="1800" dirty="0"/>
              <a:t> data dan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Proses </a:t>
            </a:r>
            <a:r>
              <a:rPr lang="en-US" sz="1800" dirty="0" err="1"/>
              <a:t>Bisnis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24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04" y="1277625"/>
            <a:ext cx="7860196" cy="3648300"/>
          </a:xfrm>
        </p:spPr>
        <p:txBody>
          <a:bodyPr/>
          <a:lstStyle/>
          <a:p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Aliran</a:t>
            </a:r>
            <a:r>
              <a:rPr lang="en-US" b="1" dirty="0"/>
              <a:t> </a:t>
            </a:r>
            <a:r>
              <a:rPr lang="en-US" b="1" dirty="0" err="1"/>
              <a:t>Dokumen</a:t>
            </a:r>
            <a:r>
              <a:rPr lang="en-US" b="1" dirty="0"/>
              <a:t> Manual</a:t>
            </a:r>
            <a:endParaRPr lang="id-ID" b="1" dirty="0"/>
          </a:p>
          <a:p>
            <a:pPr marL="0" indent="0" algn="ctr">
              <a:buNone/>
            </a:pPr>
            <a:br>
              <a:rPr lang="en-US" dirty="0"/>
            </a:br>
            <a:r>
              <a:rPr lang="en-US" sz="2000" dirty="0"/>
              <a:t>“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adalahPencatatan</a:t>
            </a:r>
            <a:r>
              <a:rPr lang="en-US" sz="2000" dirty="0"/>
              <a:t> dan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dokumen-dokumen</a:t>
            </a:r>
            <a:r>
              <a:rPr lang="en-US" sz="2000" dirty="0"/>
              <a:t> manual yang </a:t>
            </a:r>
            <a:r>
              <a:rPr lang="en-US" sz="2000" dirty="0" err="1"/>
              <a:t>digunakan</a:t>
            </a:r>
            <a:r>
              <a:rPr lang="en-US" sz="2000" dirty="0"/>
              <a:t> pada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manual. Alat </a:t>
            </a:r>
            <a:r>
              <a:rPr lang="en-US" sz="2000" dirty="0" err="1"/>
              <a:t>bantu</a:t>
            </a:r>
            <a:r>
              <a:rPr lang="en-US" sz="2000" dirty="0"/>
              <a:t> yang  </a:t>
            </a:r>
            <a:r>
              <a:rPr lang="en-US" sz="2000" dirty="0" err="1"/>
              <a:t>flowmap</a:t>
            </a:r>
            <a:r>
              <a:rPr lang="en-US" sz="2000" dirty="0"/>
              <a:t>”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6604" y="608038"/>
            <a:ext cx="7184335" cy="7491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65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04" y="1277625"/>
            <a:ext cx="7860196" cy="3648300"/>
          </a:xfrm>
        </p:spPr>
        <p:txBody>
          <a:bodyPr>
            <a:normAutofit/>
          </a:bodyPr>
          <a:lstStyle/>
          <a:p>
            <a:pPr marL="231775" indent="-231775"/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Business Rule</a:t>
            </a:r>
          </a:p>
          <a:p>
            <a:pPr algn="ctr">
              <a:buNone/>
            </a:pPr>
            <a:endParaRPr lang="id-ID" sz="2400" dirty="0"/>
          </a:p>
          <a:p>
            <a:pPr algn="ctr">
              <a:buNone/>
            </a:pPr>
            <a:r>
              <a:rPr lang="en-US" sz="2400" dirty="0"/>
              <a:t>“</a:t>
            </a: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pencatatan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aturan-aturan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tertulis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lisan</a:t>
            </a:r>
            <a:r>
              <a:rPr lang="en-US" sz="2400" dirty="0"/>
              <a:t> yang </a:t>
            </a:r>
            <a:r>
              <a:rPr lang="en-US" sz="2400" dirty="0" err="1"/>
              <a:t>berlaku</a:t>
            </a:r>
            <a:r>
              <a:rPr lang="en-US" sz="2400" dirty="0"/>
              <a:t> di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pembangunan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.” </a:t>
            </a:r>
            <a:endParaRPr lang="id-ID" sz="2400" dirty="0"/>
          </a:p>
          <a:p>
            <a:pPr marL="0" indent="0">
              <a:buNone/>
            </a:pPr>
            <a:endParaRPr lang="id-ID" b="1" dirty="0"/>
          </a:p>
          <a:p>
            <a:r>
              <a:rPr lang="id-ID" b="1" dirty="0"/>
              <a:t>Contoh </a:t>
            </a: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endParaRPr lang="en-US" b="1" dirty="0"/>
          </a:p>
          <a:p>
            <a:pPr marL="625475" lvl="1" indent="-282575">
              <a:buFont typeface="+mj-lt"/>
              <a:buAutoNum type="arabicPeriod"/>
            </a:pPr>
            <a:r>
              <a:rPr lang="en-US" dirty="0" err="1"/>
              <a:t>Diskon</a:t>
            </a:r>
            <a:r>
              <a:rPr lang="en-US" dirty="0"/>
              <a:t> 10%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/member.</a:t>
            </a:r>
            <a:endParaRPr lang="id-ID" dirty="0"/>
          </a:p>
          <a:p>
            <a:pPr marL="625475" lvl="1" indent="-282575">
              <a:buFont typeface="+mj-lt"/>
              <a:buAutoNum type="arabicPeriod"/>
            </a:pP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yang </a:t>
            </a:r>
            <a:r>
              <a:rPr lang="en-US" dirty="0" err="1"/>
              <a:t>berlabel</a:t>
            </a:r>
            <a:r>
              <a:rPr lang="en-US" dirty="0"/>
              <a:t> sale.</a:t>
            </a:r>
            <a:endParaRPr lang="id-ID" dirty="0"/>
          </a:p>
          <a:p>
            <a:pPr marL="625475" lvl="1" indent="-282575">
              <a:buFont typeface="+mj-lt"/>
              <a:buAutoNum type="arabicPeriod"/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6604" y="608038"/>
            <a:ext cx="7184335" cy="7491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27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776413" y="2111375"/>
            <a:ext cx="7367587" cy="1158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0000"/>
                </a:solidFill>
              </a:rPr>
              <a:t>Analisis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Kebutuhan</a:t>
            </a:r>
            <a:r>
              <a:rPr lang="en-US" sz="4800" dirty="0">
                <a:solidFill>
                  <a:srgbClr val="FF0000"/>
                </a:solidFill>
              </a:rPr>
              <a:t> Data</a:t>
            </a:r>
            <a:endParaRPr lang="e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4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-&gt;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257800" y="1391478"/>
            <a:ext cx="3886200" cy="3010347"/>
          </a:xfrm>
        </p:spPr>
        <p:txBody>
          <a:bodyPr/>
          <a:lstStyle/>
          <a:p>
            <a:r>
              <a:rPr lang="en-US" sz="1800" dirty="0" err="1"/>
              <a:t>Kebutuhan</a:t>
            </a:r>
            <a:r>
              <a:rPr lang="en-US" sz="1800" dirty="0"/>
              <a:t> data </a:t>
            </a:r>
            <a:r>
              <a:rPr lang="en-US" sz="1800" dirty="0" err="1"/>
              <a:t>mendefinisikan</a:t>
            </a:r>
            <a:r>
              <a:rPr lang="en-US" sz="1800" dirty="0"/>
              <a:t> item data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yang </a:t>
            </a:r>
            <a:r>
              <a:rPr lang="en-US" sz="1800" dirty="0" err="1"/>
              <a:t>spesifik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(PL)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: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penggajian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keb</a:t>
            </a:r>
            <a:r>
              <a:rPr lang="id-ID" sz="1800" dirty="0"/>
              <a:t>u</a:t>
            </a:r>
            <a:r>
              <a:rPr lang="en-US" sz="1800" dirty="0"/>
              <a:t>t</a:t>
            </a:r>
            <a:r>
              <a:rPr lang="id-ID" sz="1800" dirty="0"/>
              <a:t>u</a:t>
            </a:r>
            <a:r>
              <a:rPr lang="en-US" sz="1800" dirty="0" err="1"/>
              <a:t>han</a:t>
            </a:r>
            <a:r>
              <a:rPr lang="en-US" sz="1800" dirty="0"/>
              <a:t> data </a:t>
            </a:r>
            <a:r>
              <a:rPr lang="en-US" sz="1800" dirty="0" err="1"/>
              <a:t>berupa</a:t>
            </a:r>
            <a:r>
              <a:rPr lang="en-US" sz="1800" dirty="0"/>
              <a:t> nominal </a:t>
            </a:r>
            <a:r>
              <a:rPr lang="en-US" sz="1800" dirty="0" err="1"/>
              <a:t>gaji</a:t>
            </a:r>
            <a:r>
              <a:rPr lang="en-US" sz="1800" dirty="0"/>
              <a:t> </a:t>
            </a:r>
            <a:r>
              <a:rPr lang="en-US" sz="1800" dirty="0" err="1"/>
              <a:t>pegawai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0" y="1391478"/>
            <a:ext cx="4638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94519"/>
            <a:ext cx="6724500" cy="749100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of Data Requirements Analysis</a:t>
            </a:r>
            <a:br>
              <a:rPr lang="en-US" dirty="0"/>
            </a:br>
            <a:r>
              <a:rPr lang="en-US" sz="2000" i="1" dirty="0" err="1"/>
              <a:t>Tujuan</a:t>
            </a:r>
            <a:r>
              <a:rPr lang="en-US" sz="2000" i="1" dirty="0"/>
              <a:t> </a:t>
            </a:r>
            <a:r>
              <a:rPr lang="en-US" sz="2000" i="1" dirty="0" err="1"/>
              <a:t>Analisis</a:t>
            </a:r>
            <a:r>
              <a:rPr lang="en-US" sz="2000" i="1" dirty="0"/>
              <a:t> </a:t>
            </a:r>
            <a:r>
              <a:rPr lang="en-US" sz="2000" i="1" dirty="0" err="1"/>
              <a:t>Kebutuhan</a:t>
            </a:r>
            <a:r>
              <a:rPr lang="en-US" sz="2000" i="1" dirty="0"/>
              <a:t>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277625"/>
            <a:ext cx="3912822" cy="35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Requirements Techniques</a:t>
            </a:r>
            <a:br>
              <a:rPr lang="en-US" dirty="0"/>
            </a:br>
            <a:r>
              <a:rPr lang="en-US" sz="1800" i="1" dirty="0" err="1"/>
              <a:t>Teknik</a:t>
            </a:r>
            <a:r>
              <a:rPr lang="en-US" sz="1800" i="1" dirty="0"/>
              <a:t> </a:t>
            </a:r>
            <a:r>
              <a:rPr lang="en-US" sz="1800" i="1" dirty="0" err="1"/>
              <a:t>Pengumpulan</a:t>
            </a:r>
            <a:r>
              <a:rPr lang="en-US" sz="1800" i="1" dirty="0"/>
              <a:t> </a:t>
            </a:r>
            <a:r>
              <a:rPr lang="en-US" sz="1800" i="1" dirty="0" err="1"/>
              <a:t>Kebutuhan</a:t>
            </a:r>
            <a:r>
              <a:rPr lang="en-US" sz="1800" i="1" dirty="0"/>
              <a:t> Data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800" i="1" dirty="0" err="1"/>
              <a:t>Teknik</a:t>
            </a:r>
            <a:r>
              <a:rPr lang="en-US" sz="1800" i="1" dirty="0"/>
              <a:t> yang </a:t>
            </a:r>
            <a:r>
              <a:rPr lang="en-US" sz="1800" i="1" dirty="0" err="1"/>
              <a:t>dipilih</a:t>
            </a:r>
            <a:r>
              <a:rPr lang="en-US" sz="1800" i="1" dirty="0"/>
              <a:t> </a:t>
            </a:r>
            <a:r>
              <a:rPr lang="en-US" sz="1800" i="1" dirty="0" err="1"/>
              <a:t>akan</a:t>
            </a:r>
            <a:r>
              <a:rPr lang="en-US" sz="1800" i="1" dirty="0"/>
              <a:t> </a:t>
            </a:r>
            <a:r>
              <a:rPr lang="en-US" sz="1800" i="1" dirty="0" err="1"/>
              <a:t>bergantung</a:t>
            </a:r>
            <a:r>
              <a:rPr lang="en-US" sz="1800" i="1" dirty="0"/>
              <a:t> </a:t>
            </a:r>
            <a:r>
              <a:rPr lang="en-US" sz="1800" i="1" dirty="0" err="1"/>
              <a:t>pada</a:t>
            </a:r>
            <a:r>
              <a:rPr lang="en-US" sz="1800" i="1" dirty="0"/>
              <a:t> </a:t>
            </a:r>
            <a:r>
              <a:rPr lang="en-US" sz="1800" i="1" dirty="0" err="1"/>
              <a:t>lingkungan</a:t>
            </a:r>
            <a:r>
              <a:rPr lang="en-US" sz="1800" i="1" dirty="0"/>
              <a:t> </a:t>
            </a:r>
            <a:r>
              <a:rPr lang="en-US" sz="1800" i="1" dirty="0" err="1"/>
              <a:t>bisnis</a:t>
            </a:r>
            <a:r>
              <a:rPr lang="en-US" sz="1800" i="1" dirty="0"/>
              <a:t>, </a:t>
            </a:r>
            <a:r>
              <a:rPr lang="en-US" sz="1800" i="1" dirty="0" err="1"/>
              <a:t>jumlah</a:t>
            </a:r>
            <a:r>
              <a:rPr lang="en-US" sz="1800" i="1" dirty="0"/>
              <a:t> </a:t>
            </a:r>
            <a:r>
              <a:rPr lang="en-US" sz="1800" i="1" dirty="0" err="1"/>
              <a:t>waktu</a:t>
            </a:r>
            <a:r>
              <a:rPr lang="en-US" sz="1800" i="1" dirty="0"/>
              <a:t> </a:t>
            </a:r>
            <a:r>
              <a:rPr lang="en-US" sz="1800" i="1" dirty="0" err="1"/>
              <a:t>dan</a:t>
            </a:r>
            <a:r>
              <a:rPr lang="en-US" sz="1800" i="1" dirty="0"/>
              <a:t> </a:t>
            </a:r>
            <a:r>
              <a:rPr lang="en-US" sz="1800" i="1" dirty="0" err="1"/>
              <a:t>biaya</a:t>
            </a:r>
            <a:r>
              <a:rPr lang="en-US" sz="1800" i="1" dirty="0"/>
              <a:t> </a:t>
            </a:r>
            <a:r>
              <a:rPr lang="en-US" sz="1800" i="1" dirty="0" err="1"/>
              <a:t>serta</a:t>
            </a:r>
            <a:r>
              <a:rPr lang="en-US" sz="1800" i="1" dirty="0"/>
              <a:t> </a:t>
            </a:r>
            <a:r>
              <a:rPr lang="en-US" sz="1800" i="1" dirty="0" err="1"/>
              <a:t>melibatkan</a:t>
            </a:r>
            <a:r>
              <a:rPr lang="en-US" sz="1800" i="1" dirty="0"/>
              <a:t> </a:t>
            </a:r>
            <a:r>
              <a:rPr lang="en-US" sz="1800" i="1" dirty="0" err="1"/>
              <a:t>preferensi</a:t>
            </a:r>
            <a:r>
              <a:rPr lang="en-US" sz="1800" i="1" dirty="0"/>
              <a:t> stakeholder </a:t>
            </a:r>
            <a:r>
              <a:rPr lang="en-US" sz="1800" i="1" dirty="0" err="1"/>
              <a:t>dan</a:t>
            </a:r>
            <a:r>
              <a:rPr lang="en-US" sz="1800" i="1" dirty="0"/>
              <a:t> </a:t>
            </a:r>
            <a:r>
              <a:rPr lang="en-US" sz="1800" i="1" dirty="0" err="1"/>
              <a:t>pakar</a:t>
            </a:r>
            <a:r>
              <a:rPr lang="en-US" sz="1800" i="1" dirty="0"/>
              <a:t> di </a:t>
            </a:r>
            <a:r>
              <a:rPr lang="en-US" sz="1800" i="1" dirty="0" err="1"/>
              <a:t>bidang</a:t>
            </a:r>
            <a:r>
              <a:rPr lang="en-US" sz="1800" i="1" dirty="0"/>
              <a:t> </a:t>
            </a:r>
            <a:r>
              <a:rPr lang="en-US" sz="1800" i="1" dirty="0" err="1"/>
              <a:t>tersebut</a:t>
            </a:r>
            <a:r>
              <a:rPr lang="en-US" sz="1800" i="1" dirty="0"/>
              <a:t>.</a:t>
            </a:r>
          </a:p>
          <a:p>
            <a:pPr marL="285750" indent="-285750"/>
            <a:endParaRPr lang="en-US" sz="1800" i="1" dirty="0"/>
          </a:p>
          <a:p>
            <a:r>
              <a:rPr lang="en-US" sz="2400" dirty="0"/>
              <a:t>Data Modeling – </a:t>
            </a:r>
            <a:r>
              <a:rPr lang="en-US" sz="2400" dirty="0" err="1"/>
              <a:t>pemodelan</a:t>
            </a:r>
            <a:r>
              <a:rPr lang="en-US" sz="2400" dirty="0"/>
              <a:t> data</a:t>
            </a:r>
          </a:p>
          <a:p>
            <a:r>
              <a:rPr lang="en-US" sz="2400" dirty="0"/>
              <a:t>Data dictionary – </a:t>
            </a:r>
            <a:r>
              <a:rPr lang="en-US" sz="2400" dirty="0" err="1"/>
              <a:t>kamus</a:t>
            </a:r>
            <a:r>
              <a:rPr lang="en-US" sz="2400" dirty="0"/>
              <a:t> data</a:t>
            </a:r>
          </a:p>
          <a:p>
            <a:r>
              <a:rPr lang="en-US" sz="2400" dirty="0"/>
              <a:t>Report analysis &amp; prototyping –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pelaporan</a:t>
            </a:r>
            <a:r>
              <a:rPr lang="en-US" sz="2400" dirty="0"/>
              <a:t> &amp; prototype</a:t>
            </a:r>
          </a:p>
          <a:p>
            <a:r>
              <a:rPr lang="en-US" sz="2400" dirty="0"/>
              <a:t>Reverse Engineering – 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terbalik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04900" y="4254687"/>
            <a:ext cx="803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https://www.batimes.com/articles/data-requirements-should-the-business-analyst-care.html</a:t>
            </a:r>
          </a:p>
        </p:txBody>
      </p:sp>
    </p:spTree>
    <p:extLst>
      <p:ext uri="{BB962C8B-B14F-4D97-AF65-F5344CB8AC3E}">
        <p14:creationId xmlns:p14="http://schemas.microsoft.com/office/powerpoint/2010/main" val="13919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Satu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bantu yang powerful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menangkap</a:t>
            </a:r>
            <a:r>
              <a:rPr lang="en-US" sz="2400" b="1" dirty="0"/>
              <a:t> </a:t>
            </a:r>
            <a:r>
              <a:rPr lang="en-US" sz="2400" b="1" dirty="0" err="1"/>
              <a:t>kebutuhan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data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didokumentasikan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hubungannya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data lain.</a:t>
            </a:r>
          </a:p>
          <a:p>
            <a:endParaRPr lang="en-US" sz="2400" dirty="0"/>
          </a:p>
          <a:p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memvalidasi</a:t>
            </a:r>
            <a:r>
              <a:rPr lang="en-US" sz="2400" b="1" dirty="0"/>
              <a:t> </a:t>
            </a:r>
            <a:r>
              <a:rPr lang="en-US" sz="2400" b="1" dirty="0" err="1"/>
              <a:t>kelengkapan</a:t>
            </a:r>
            <a:r>
              <a:rPr lang="en-US" sz="2400" b="1" dirty="0"/>
              <a:t> model proses </a:t>
            </a:r>
            <a:r>
              <a:rPr lang="en-US" sz="2400" b="1" dirty="0" err="1"/>
              <a:t>bisnis</a:t>
            </a:r>
            <a:r>
              <a:rPr lang="en-US" sz="2400" dirty="0"/>
              <a:t>. Setelah </a:t>
            </a:r>
            <a:r>
              <a:rPr lang="en-US" sz="2400" dirty="0" err="1"/>
              <a:t>pemodelan</a:t>
            </a:r>
            <a:r>
              <a:rPr lang="en-US" sz="2400" dirty="0"/>
              <a:t> data </a:t>
            </a:r>
            <a:r>
              <a:rPr lang="en-US" sz="2400" dirty="0" err="1"/>
              <a:t>dibangun</a:t>
            </a:r>
            <a:r>
              <a:rPr lang="en-US" sz="2400" dirty="0"/>
              <a:t> dan </a:t>
            </a:r>
            <a:r>
              <a:rPr lang="en-US" sz="2400" dirty="0" err="1"/>
              <a:t>divalidasi</a:t>
            </a:r>
            <a:r>
              <a:rPr lang="en-US" sz="2400" dirty="0"/>
              <a:t> oleh </a:t>
            </a:r>
            <a:r>
              <a:rPr lang="en-US" sz="2400" dirty="0" err="1"/>
              <a:t>pakar</a:t>
            </a:r>
            <a:r>
              <a:rPr lang="en-US" sz="2400" dirty="0"/>
              <a:t>, BA dan DBA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menerjemahkan</a:t>
            </a:r>
            <a:r>
              <a:rPr lang="en-US" sz="2400" dirty="0"/>
              <a:t> model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physical </a:t>
            </a:r>
            <a:r>
              <a:rPr lang="en-US" sz="2400" dirty="0"/>
              <a:t>DB,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model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tool </a:t>
            </a:r>
            <a:r>
              <a:rPr lang="en-US" sz="2400" dirty="0" err="1"/>
              <a:t>pemodelan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Pemodelan</a:t>
            </a:r>
            <a:r>
              <a:rPr lang="en-US" sz="2400" dirty="0"/>
              <a:t> data </a:t>
            </a:r>
            <a:r>
              <a:rPr lang="en-US" sz="2400" b="1" dirty="0" err="1"/>
              <a:t>memerlukan</a:t>
            </a:r>
            <a:r>
              <a:rPr lang="en-US" sz="2400" b="1" dirty="0"/>
              <a:t> </a:t>
            </a:r>
            <a:r>
              <a:rPr lang="en-US" sz="2400" b="1" dirty="0" err="1"/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latihan</a:t>
            </a:r>
            <a:r>
              <a:rPr lang="en-US" sz="2400" dirty="0"/>
              <a:t>, </a:t>
            </a:r>
            <a:r>
              <a:rPr lang="en-US" sz="2400" dirty="0" err="1"/>
              <a:t>kecuali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punya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kursus</a:t>
            </a:r>
            <a:r>
              <a:rPr lang="en-US" sz="2400" dirty="0"/>
              <a:t>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bekerjasama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mentor.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320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Kamus</a:t>
            </a:r>
            <a:r>
              <a:rPr lang="en-US" sz="2400" dirty="0"/>
              <a:t> 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pemodelan</a:t>
            </a:r>
            <a:r>
              <a:rPr lang="en-US" sz="2400" dirty="0"/>
              <a:t> data, </a:t>
            </a:r>
            <a:r>
              <a:rPr lang="en-US" sz="2400" dirty="0" err="1"/>
              <a:t>tapi</a:t>
            </a:r>
            <a:r>
              <a:rPr lang="en-US" sz="2400" dirty="0"/>
              <a:t> juga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data yang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Kamus</a:t>
            </a:r>
            <a:r>
              <a:rPr lang="en-US" sz="2400" dirty="0"/>
              <a:t> data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b="1" dirty="0" err="1"/>
              <a:t>deskripsi</a:t>
            </a:r>
            <a:r>
              <a:rPr lang="en-US" sz="2400" b="1" dirty="0"/>
              <a:t> </a:t>
            </a:r>
            <a:r>
              <a:rPr lang="en-US" sz="2400" b="1" dirty="0" err="1"/>
              <a:t>tertulis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elemen-elemen</a:t>
            </a:r>
            <a:r>
              <a:rPr lang="en-US" sz="2400" b="1" dirty="0"/>
              <a:t> data di </a:t>
            </a:r>
            <a:r>
              <a:rPr lang="en-US" sz="2400" b="1" dirty="0" err="1"/>
              <a:t>sistem</a:t>
            </a:r>
            <a:r>
              <a:rPr lang="en-US" sz="2400" b="1" dirty="0"/>
              <a:t> yang </a:t>
            </a:r>
            <a:r>
              <a:rPr lang="en-US" sz="2400" b="1" dirty="0" err="1"/>
              <a:t>mendeskripsikan</a:t>
            </a:r>
            <a:r>
              <a:rPr lang="en-US" sz="2400" b="1" dirty="0"/>
              <a:t> </a:t>
            </a:r>
            <a:r>
              <a:rPr lang="en-US" sz="2400" b="1" dirty="0" err="1"/>
              <a:t>entitas</a:t>
            </a:r>
            <a:r>
              <a:rPr lang="en-US" sz="2400" b="1" dirty="0"/>
              <a:t>, </a:t>
            </a:r>
            <a:r>
              <a:rPr lang="en-US" sz="2400" b="1" dirty="0" err="1"/>
              <a:t>atribut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entitas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hubungan</a:t>
            </a:r>
            <a:r>
              <a:rPr lang="en-US" sz="2400" b="1" dirty="0"/>
              <a:t> </a:t>
            </a:r>
            <a:r>
              <a:rPr lang="en-US" sz="2400" b="1" dirty="0" err="1"/>
              <a:t>masing-masing</a:t>
            </a:r>
            <a:r>
              <a:rPr lang="en-US" sz="2400" b="1" dirty="0"/>
              <a:t> </a:t>
            </a:r>
            <a:r>
              <a:rPr lang="en-US" sz="2400" b="1" dirty="0" err="1"/>
              <a:t>entitas</a:t>
            </a:r>
            <a:r>
              <a:rPr lang="en-US" sz="2400" b="1" dirty="0"/>
              <a:t>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latihan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data,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keteguhan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melengkapi</a:t>
            </a:r>
            <a:r>
              <a:rPr lang="en-US" sz="2400" dirty="0"/>
              <a:t> </a:t>
            </a:r>
            <a:r>
              <a:rPr lang="en-US" sz="2400" dirty="0" err="1"/>
              <a:t>prosesnya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Memvalidasi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data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BA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pertentangan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data di </a:t>
            </a:r>
            <a:r>
              <a:rPr lang="en-US" sz="2400" dirty="0" err="1"/>
              <a:t>antara</a:t>
            </a:r>
            <a:r>
              <a:rPr lang="en-US" sz="2400" dirty="0"/>
              <a:t> stakeholder.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4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  <a:r>
              <a:rPr lang="en-US" dirty="0" err="1"/>
              <a:t>Analysing</a:t>
            </a:r>
            <a:r>
              <a:rPr lang="en-US" dirty="0"/>
              <a:t> &amp; Prototyping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Cara lain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data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serangkaian</a:t>
            </a:r>
            <a:r>
              <a:rPr lang="en-US" sz="1800" dirty="0"/>
              <a:t> mock-up </a:t>
            </a:r>
            <a:r>
              <a:rPr lang="en-US" sz="1800" dirty="0" err="1"/>
              <a:t>laporan</a:t>
            </a:r>
            <a:endParaRPr lang="en-US" sz="1800" b="1" dirty="0"/>
          </a:p>
          <a:p>
            <a:r>
              <a:rPr lang="en-US" sz="1800" dirty="0" err="1"/>
              <a:t>Asumsinya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data yang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lain </a:t>
            </a:r>
            <a:r>
              <a:rPr lang="en-US" sz="1800" dirty="0" err="1"/>
              <a:t>bentuk</a:t>
            </a:r>
            <a:r>
              <a:rPr lang="en-US" sz="1800" dirty="0"/>
              <a:t>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. </a:t>
            </a:r>
            <a:r>
              <a:rPr lang="en-US" sz="1800" dirty="0" err="1"/>
              <a:t>Lagi</a:t>
            </a:r>
            <a:r>
              <a:rPr lang="en-US" sz="1800" dirty="0"/>
              <a:t> pula, </a:t>
            </a:r>
            <a:r>
              <a:rPr lang="en-US" sz="1800" dirty="0" err="1"/>
              <a:t>jika</a:t>
            </a:r>
            <a:r>
              <a:rPr lang="en-US" sz="1800" dirty="0"/>
              <a:t> data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, </a:t>
            </a:r>
            <a:r>
              <a:rPr lang="en-US" sz="1800" dirty="0" err="1"/>
              <a:t>mengapa</a:t>
            </a:r>
            <a:r>
              <a:rPr lang="en-US" sz="1800" dirty="0"/>
              <a:t> </a:t>
            </a:r>
            <a:r>
              <a:rPr lang="en-US" sz="1800" dirty="0" err="1"/>
              <a:t>memasukkannya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database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sekali</a:t>
            </a:r>
            <a:r>
              <a:rPr lang="en-US" sz="1800" dirty="0"/>
              <a:t>?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,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set mock-up </a:t>
            </a:r>
            <a:r>
              <a:rPr lang="en-US" sz="1800" dirty="0" err="1"/>
              <a:t>laporan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divalidasi</a:t>
            </a:r>
            <a:r>
              <a:rPr lang="en-US" sz="1800" dirty="0"/>
              <a:t> oleh </a:t>
            </a:r>
            <a:r>
              <a:rPr lang="en-US" sz="1800" dirty="0" err="1"/>
              <a:t>ahli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 </a:t>
            </a:r>
            <a:r>
              <a:rPr lang="en-US" sz="1800" dirty="0" err="1"/>
              <a:t>pelajaran</a:t>
            </a:r>
            <a:r>
              <a:rPr lang="en-US" sz="1800" dirty="0"/>
              <a:t>,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data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diperhitungkan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mock-up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.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data </a:t>
            </a:r>
            <a:r>
              <a:rPr lang="en-US" sz="1800" dirty="0" err="1"/>
              <a:t>tambahan</a:t>
            </a:r>
            <a:r>
              <a:rPr lang="en-US" sz="1800" dirty="0"/>
              <a:t>, dan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pada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data, dan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pelatihan</a:t>
            </a:r>
            <a:r>
              <a:rPr lang="en-US" sz="1800" dirty="0"/>
              <a:t> yang </a:t>
            </a:r>
            <a:r>
              <a:rPr lang="en-US" sz="1800" dirty="0" err="1"/>
              <a:t>signifikan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705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30480"/>
            <a:ext cx="7581900" cy="3648300"/>
          </a:xfrm>
        </p:spPr>
        <p:txBody>
          <a:bodyPr>
            <a:normAutofit/>
          </a:bodyPr>
          <a:lstStyle/>
          <a:p>
            <a:r>
              <a:rPr lang="sv-SE" sz="1800" dirty="0"/>
              <a:t>Banyak proyek sistem informasi berfokus pada solusi komersial (COTS) karena sebagian besar organisasi menyadari risiko dan biaya pengembangan </a:t>
            </a:r>
          </a:p>
          <a:p>
            <a:r>
              <a:rPr lang="en-US" sz="1800" dirty="0"/>
              <a:t>Teknik reverse-engineering </a:t>
            </a:r>
            <a:r>
              <a:rPr lang="en-US" sz="1800" dirty="0" err="1"/>
              <a:t>melibatkan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</a:t>
            </a:r>
            <a:r>
              <a:rPr lang="en-US" sz="1800" dirty="0" err="1"/>
              <a:t>percobaan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COTS yang </a:t>
            </a:r>
            <a:r>
              <a:rPr lang="en-US" sz="1800" dirty="0" err="1"/>
              <a:t>bersangkutan</a:t>
            </a:r>
            <a:r>
              <a:rPr lang="en-US" sz="1800" dirty="0"/>
              <a:t> dan </a:t>
            </a:r>
            <a:r>
              <a:rPr lang="en-US" sz="1800" dirty="0" err="1"/>
              <a:t>menyalin</a:t>
            </a:r>
            <a:r>
              <a:rPr lang="en-US" sz="1800" dirty="0"/>
              <a:t> database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pemodelan</a:t>
            </a:r>
            <a:r>
              <a:rPr lang="en-US" sz="1800" dirty="0"/>
              <a:t> data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skema</a:t>
            </a:r>
            <a:r>
              <a:rPr lang="en-US" sz="1800" dirty="0"/>
              <a:t> database </a:t>
            </a:r>
            <a:r>
              <a:rPr lang="en-US" sz="1800" dirty="0" err="1"/>
              <a:t>fisik</a:t>
            </a:r>
            <a:r>
              <a:rPr lang="en-US" sz="1800" dirty="0"/>
              <a:t>. Skema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model data yang </a:t>
            </a:r>
            <a:r>
              <a:rPr lang="en-US" sz="1800" dirty="0" err="1"/>
              <a:t>mewakili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data </a:t>
            </a:r>
            <a:r>
              <a:rPr lang="en-US" sz="1800" dirty="0" err="1"/>
              <a:t>organisasi</a:t>
            </a:r>
            <a:r>
              <a:rPr lang="en-US" sz="1800" dirty="0"/>
              <a:t>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area di mana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data </a:t>
            </a:r>
            <a:r>
              <a:rPr lang="en-US" sz="1800" dirty="0" err="1"/>
              <a:t>tertentu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memutuskan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tanpanya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menerapkan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manual,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disesuaikan</a:t>
            </a:r>
            <a:r>
              <a:rPr lang="en-US" sz="1800" dirty="0"/>
              <a:t>. Ada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alasan</a:t>
            </a:r>
            <a:r>
              <a:rPr lang="en-US" sz="1800" dirty="0"/>
              <a:t> </a:t>
            </a:r>
            <a:r>
              <a:rPr lang="en-US" sz="1800" dirty="0" err="1"/>
              <a:t>mengapa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layak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merekayasa</a:t>
            </a:r>
            <a:r>
              <a:rPr lang="en-US" sz="1800" dirty="0"/>
              <a:t> </a:t>
            </a:r>
            <a:r>
              <a:rPr lang="en-US" sz="1800" dirty="0" err="1"/>
              <a:t>balik</a:t>
            </a:r>
            <a:r>
              <a:rPr lang="en-US" sz="1800" dirty="0"/>
              <a:t> database vendor, dan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teknis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17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776413" y="2111375"/>
            <a:ext cx="7367587" cy="1158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0000"/>
                </a:solidFill>
              </a:rPr>
              <a:t>Analisis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Kebutuhan</a:t>
            </a:r>
            <a:endParaRPr lang="e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Requirements in Corporate Data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di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ketidakpastian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data masa </a:t>
            </a:r>
            <a:r>
              <a:rPr lang="en-US" sz="2000" dirty="0" err="1"/>
              <a:t>depan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. Jika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rekayasa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terus-menerus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, database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fleksibilitas</a:t>
            </a:r>
            <a:r>
              <a:rPr lang="en-US" sz="2000" dirty="0"/>
              <a:t> built-in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dan </a:t>
            </a:r>
            <a:r>
              <a:rPr lang="en-US" sz="2000" dirty="0" err="1"/>
              <a:t>mendistribusikan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000" dirty="0"/>
              <a:t>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model data </a:t>
            </a:r>
            <a:r>
              <a:rPr lang="en-US" sz="2000" dirty="0" err="1"/>
              <a:t>korporat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mencerminkan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basis data yang </a:t>
            </a:r>
            <a:r>
              <a:rPr lang="en-US" sz="2000" dirty="0" err="1"/>
              <a:t>diturunkan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model data </a:t>
            </a:r>
            <a:r>
              <a:rPr lang="en-US" sz="2000" dirty="0" err="1"/>
              <a:t>korporat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tentang</a:t>
            </a:r>
            <a:r>
              <a:rPr lang="en-US" sz="2000" dirty="0"/>
              <a:t> '</a:t>
            </a:r>
            <a:r>
              <a:rPr lang="en-US" sz="2000" dirty="0" err="1"/>
              <a:t>objek</a:t>
            </a:r>
            <a:r>
              <a:rPr lang="en-US" sz="2000" dirty="0"/>
              <a:t>', </a:t>
            </a:r>
            <a:r>
              <a:rPr lang="en-US" sz="2000" dirty="0" err="1"/>
              <a:t>aktivitas</a:t>
            </a:r>
            <a:r>
              <a:rPr lang="en-US" sz="2000" dirty="0"/>
              <a:t>, dan </a:t>
            </a:r>
            <a:r>
              <a:rPr lang="en-US" sz="2000" dirty="0" err="1"/>
              <a:t>konsep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pada 'proses </a:t>
            </a:r>
            <a:r>
              <a:rPr lang="en-US" sz="2000" dirty="0" err="1"/>
              <a:t>bisnis</a:t>
            </a:r>
            <a:r>
              <a:rPr lang="en-US" sz="2000" dirty="0"/>
              <a:t>' yang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yang </a:t>
            </a:r>
            <a:r>
              <a:rPr lang="en-US" sz="2000" dirty="0" err="1"/>
              <a:t>diperbarui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yang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5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for Data Requirements Analysis </a:t>
            </a:r>
            <a:br>
              <a:rPr lang="en-US" dirty="0"/>
            </a:br>
            <a:r>
              <a:rPr lang="en-US" sz="1800" i="1" dirty="0"/>
              <a:t>Proses </a:t>
            </a:r>
            <a:r>
              <a:rPr lang="en-US" sz="1800" i="1" dirty="0" err="1"/>
              <a:t>Analisis</a:t>
            </a:r>
            <a:r>
              <a:rPr lang="en-US" sz="1800" i="1" dirty="0"/>
              <a:t> </a:t>
            </a:r>
            <a:r>
              <a:rPr lang="en-US" sz="1800" i="1" dirty="0" err="1"/>
              <a:t>Kebutuhan</a:t>
            </a:r>
            <a:r>
              <a:rPr lang="en-US" sz="1800" i="1" dirty="0"/>
              <a:t> Data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51" y="1294392"/>
            <a:ext cx="7407797" cy="32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Penilaian</a:t>
            </a:r>
            <a:r>
              <a:rPr lang="en-US" dirty="0"/>
              <a:t> Data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:</a:t>
            </a:r>
          </a:p>
          <a:p>
            <a:pPr marL="284163" indent="-52388"/>
            <a:r>
              <a:rPr lang="en-US" sz="2400" dirty="0"/>
              <a:t>Identifying the best sources of data</a:t>
            </a:r>
          </a:p>
          <a:p>
            <a:pPr marL="284163" indent="-52388"/>
            <a:r>
              <a:rPr lang="en-US" sz="2400" dirty="0"/>
              <a:t>Assessing the quality of the data sources</a:t>
            </a:r>
          </a:p>
          <a:p>
            <a:pPr marL="284163" indent="-52388"/>
            <a:r>
              <a:rPr lang="en-US" sz="2400" dirty="0"/>
              <a:t>Identifying gaps in requirements versus availability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Deliverables:</a:t>
            </a:r>
          </a:p>
          <a:p>
            <a:pPr marL="284163"/>
            <a:r>
              <a:rPr lang="en-US" sz="2400" dirty="0"/>
              <a:t>Data assessment results</a:t>
            </a:r>
          </a:p>
          <a:p>
            <a:pPr marL="284163"/>
            <a:r>
              <a:rPr lang="en-US" sz="2400" dirty="0"/>
              <a:t>Updated Source to Target Map</a:t>
            </a:r>
          </a:p>
          <a:p>
            <a:pPr marL="284163"/>
            <a:r>
              <a:rPr lang="en-US" sz="2400" dirty="0"/>
              <a:t>Gap report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918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776413" y="2111375"/>
            <a:ext cx="7367587" cy="1158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err="1"/>
              <a:t>Kepemilikan</a:t>
            </a:r>
            <a:r>
              <a:rPr lang="en-US" sz="4800" dirty="0"/>
              <a:t> Data</a:t>
            </a:r>
            <a:endParaRPr lang="e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6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/>
              <a:t>Kepemilikan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Kepemilikan</a:t>
            </a:r>
            <a:r>
              <a:rPr lang="en-US" sz="2000" dirty="0"/>
              <a:t> data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2 level –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 err="1"/>
              <a:t>definisi</a:t>
            </a:r>
            <a:r>
              <a:rPr lang="en-US" sz="2000" b="1" dirty="0"/>
              <a:t>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data.</a:t>
            </a:r>
          </a:p>
          <a:p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orang di </a:t>
            </a:r>
            <a:r>
              <a:rPr lang="en-US" sz="2000" b="1" dirty="0" err="1"/>
              <a:t>organisasi</a:t>
            </a:r>
            <a:r>
              <a:rPr lang="en-US" sz="2000" b="1" dirty="0"/>
              <a:t> yang </a:t>
            </a:r>
            <a:r>
              <a:rPr lang="en-US" sz="2000" b="1" dirty="0" err="1"/>
              <a:t>mempunya</a:t>
            </a:r>
            <a:r>
              <a:rPr lang="en-US" sz="2000" b="1" dirty="0"/>
              <a:t> </a:t>
            </a:r>
            <a:r>
              <a:rPr lang="en-US" sz="2000" b="1" dirty="0" err="1"/>
              <a:t>kuasa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menyatakan</a:t>
            </a:r>
            <a:r>
              <a:rPr lang="en-US" sz="2000" b="1" dirty="0"/>
              <a:t> </a:t>
            </a:r>
            <a:r>
              <a:rPr lang="en-US" sz="2000" b="1" dirty="0" err="1"/>
              <a:t>bahwa</a:t>
            </a:r>
            <a:r>
              <a:rPr lang="en-US" sz="2000" b="1" dirty="0"/>
              <a:t> data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harus</a:t>
            </a:r>
            <a:r>
              <a:rPr lang="en-US" sz="2000" b="1" dirty="0"/>
              <a:t> </a:t>
            </a:r>
            <a:r>
              <a:rPr lang="en-US" sz="2000" b="1" dirty="0" err="1"/>
              <a:t>disimpan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bahwa</a:t>
            </a:r>
            <a:r>
              <a:rPr lang="en-US" sz="2000" b="1" dirty="0"/>
              <a:t> </a:t>
            </a:r>
            <a:r>
              <a:rPr lang="en-US" sz="2000" b="1" dirty="0" err="1"/>
              <a:t>definisi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definisi</a:t>
            </a:r>
            <a:r>
              <a:rPr lang="en-US" sz="2000" b="1" dirty="0"/>
              <a:t> yang </a:t>
            </a:r>
            <a:r>
              <a:rPr lang="en-US" sz="2000" b="1" dirty="0" err="1"/>
              <a:t>tepat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penanggungjawab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data </a:t>
            </a:r>
            <a:r>
              <a:rPr lang="en-US" sz="2000" dirty="0" err="1"/>
              <a:t>bukanlah</a:t>
            </a:r>
            <a:r>
              <a:rPr lang="en-US" sz="2000" dirty="0"/>
              <a:t> data administrator yang </a:t>
            </a:r>
            <a:r>
              <a:rPr lang="en-US" sz="2000" dirty="0" err="1"/>
              <a:t>berhak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persetujuan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95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Kepemilikan</a:t>
            </a:r>
            <a:r>
              <a:rPr lang="en-US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Pemilik</a:t>
            </a:r>
            <a:r>
              <a:rPr lang="en-US" sz="2400" b="1" dirty="0"/>
              <a:t> </a:t>
            </a:r>
            <a:r>
              <a:rPr lang="en-US" sz="2400" b="1" dirty="0" err="1"/>
              <a:t>definisi</a:t>
            </a:r>
            <a:r>
              <a:rPr lang="en-US" sz="2400" b="1" dirty="0"/>
              <a:t> data </a:t>
            </a:r>
            <a:r>
              <a:rPr lang="en-US" sz="2400" dirty="0" err="1"/>
              <a:t>mungkin</a:t>
            </a:r>
            <a:r>
              <a:rPr lang="en-US" sz="2400" dirty="0"/>
              <a:t> juga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pemilik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data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kepemilikan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level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dipisah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2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  <a:p>
            <a:r>
              <a:rPr lang="en-US" sz="2400" dirty="0"/>
              <a:t>Data ownership !== data stewardship.</a:t>
            </a:r>
          </a:p>
          <a:p>
            <a:r>
              <a:rPr lang="en-US" sz="2400" dirty="0"/>
              <a:t>Data stewardship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data,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berhak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47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09460"/>
            <a:ext cx="7581900" cy="3648300"/>
          </a:xfrm>
        </p:spPr>
        <p:txBody>
          <a:bodyPr/>
          <a:lstStyle/>
          <a:p>
            <a:pPr marL="285750" indent="-285750"/>
            <a:r>
              <a:rPr lang="en-US" sz="1400" b="1" dirty="0"/>
              <a:t>Inputs</a:t>
            </a:r>
            <a:br>
              <a:rPr lang="en-US" sz="1400" dirty="0"/>
            </a:br>
            <a:r>
              <a:rPr lang="en-US" sz="1400" dirty="0"/>
              <a:t> System documentation</a:t>
            </a:r>
            <a:br>
              <a:rPr lang="en-US" sz="1400" dirty="0"/>
            </a:br>
            <a:r>
              <a:rPr lang="en-US" sz="1400" dirty="0"/>
              <a:t> Stakeholder interviews</a:t>
            </a:r>
          </a:p>
          <a:p>
            <a:pPr marL="285750" indent="-285750"/>
            <a:r>
              <a:rPr lang="en-US" sz="1400" b="1" dirty="0"/>
              <a:t>Processing</a:t>
            </a:r>
            <a:br>
              <a:rPr lang="en-US" sz="1400" dirty="0"/>
            </a:br>
            <a:r>
              <a:rPr lang="en-US" sz="1400" dirty="0"/>
              <a:t> Capturing business information requirements, business processes, and terminology</a:t>
            </a:r>
            <a:br>
              <a:rPr lang="en-US" sz="1400" dirty="0"/>
            </a:br>
            <a:r>
              <a:rPr lang="en-US" sz="1400" dirty="0"/>
              <a:t> Identifying and defining the source data sets</a:t>
            </a:r>
          </a:p>
          <a:p>
            <a:pPr marL="285750" indent="-285750"/>
            <a:r>
              <a:rPr lang="en-US" sz="1400" b="1" dirty="0"/>
              <a:t>Outputs</a:t>
            </a:r>
            <a:br>
              <a:rPr lang="en-US" sz="1400" dirty="0"/>
            </a:br>
            <a:r>
              <a:rPr lang="en-US" sz="1400" dirty="0"/>
              <a:t> Context Diagram</a:t>
            </a:r>
            <a:br>
              <a:rPr lang="en-US" sz="1400" dirty="0"/>
            </a:br>
            <a:r>
              <a:rPr lang="en-US" sz="1400" dirty="0"/>
              <a:t> Business Questions</a:t>
            </a:r>
            <a:br>
              <a:rPr lang="en-US" sz="1400" dirty="0"/>
            </a:br>
            <a:r>
              <a:rPr lang="en-US" sz="1400" dirty="0"/>
              <a:t> Candidate Source Systems</a:t>
            </a:r>
            <a:br>
              <a:rPr lang="en-US" sz="1400" dirty="0"/>
            </a:br>
            <a:r>
              <a:rPr lang="en-US" sz="1400" dirty="0"/>
              <a:t> Fact/Qualifier Matrix</a:t>
            </a:r>
            <a:br>
              <a:rPr lang="en-US" sz="1400" dirty="0"/>
            </a:br>
            <a:r>
              <a:rPr lang="en-US" sz="1400" dirty="0"/>
              <a:t> Source to Target Mapping</a:t>
            </a:r>
            <a:br>
              <a:rPr lang="en-US" sz="1400" dirty="0"/>
            </a:br>
            <a:r>
              <a:rPr lang="en-US" sz="1400" dirty="0"/>
              <a:t> Transformation Rules &amp; Business Logic</a:t>
            </a:r>
            <a:br>
              <a:rPr lang="en-US" sz="1400" dirty="0"/>
            </a:br>
            <a:r>
              <a:rPr lang="en-US" sz="1400" dirty="0"/>
              <a:t> Glossary</a:t>
            </a:r>
            <a:br>
              <a:rPr lang="en-US" sz="1400" dirty="0"/>
            </a:br>
            <a:r>
              <a:rPr lang="en-US" sz="1400" dirty="0"/>
              <a:t> Business Process Diagrams</a:t>
            </a:r>
            <a:br>
              <a:rPr lang="en-US" sz="1400" dirty="0"/>
            </a:br>
            <a:r>
              <a:rPr lang="en-US" sz="1400" dirty="0"/>
              <a:t> Business Process Descriptions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32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776413" y="2111375"/>
            <a:ext cx="7367587" cy="1158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0000"/>
                </a:solidFill>
              </a:rPr>
              <a:t>Studi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Kasus</a:t>
            </a:r>
            <a:endParaRPr lang="e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2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555" y="1202856"/>
            <a:ext cx="7581900" cy="3648300"/>
          </a:xfrm>
        </p:spPr>
        <p:txBody>
          <a:bodyPr/>
          <a:lstStyle/>
          <a:p>
            <a:r>
              <a:rPr lang="en-US" sz="1400" dirty="0"/>
              <a:t>Saya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pemilik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persewaan</a:t>
            </a:r>
            <a:r>
              <a:rPr lang="en-US" sz="1400" dirty="0"/>
              <a:t> DVD. Kami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10.000 keeping DVD yang kami </a:t>
            </a:r>
            <a:r>
              <a:rPr lang="en-US" sz="1400" dirty="0" err="1"/>
              <a:t>sewakan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Setiap</a:t>
            </a:r>
            <a:r>
              <a:rPr lang="en-US" sz="1400" dirty="0"/>
              <a:t> film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nomor</a:t>
            </a:r>
            <a:r>
              <a:rPr lang="en-US" sz="1400" dirty="0"/>
              <a:t> ID yang </a:t>
            </a:r>
            <a:r>
              <a:rPr lang="en-US" sz="1400" dirty="0" err="1"/>
              <a:t>spesifik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film, kami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tahu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judulnya</a:t>
            </a:r>
            <a:r>
              <a:rPr lang="en-US" sz="1400" dirty="0"/>
              <a:t>,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ketegorinya</a:t>
            </a:r>
            <a:r>
              <a:rPr lang="en-US" sz="1400" dirty="0"/>
              <a:t> (</a:t>
            </a:r>
            <a:r>
              <a:rPr lang="en-US" sz="1400" dirty="0" err="1"/>
              <a:t>misal</a:t>
            </a:r>
            <a:r>
              <a:rPr lang="en-US" sz="1400" dirty="0"/>
              <a:t>: </a:t>
            </a:r>
            <a:r>
              <a:rPr lang="en-US" sz="1400" dirty="0" err="1"/>
              <a:t>komedi</a:t>
            </a:r>
            <a:r>
              <a:rPr lang="en-US" sz="1400" dirty="0"/>
              <a:t>, drama, action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SciFi</a:t>
            </a:r>
            <a:r>
              <a:rPr lang="en-US" sz="1400" dirty="0"/>
              <a:t>), </a:t>
            </a:r>
            <a:r>
              <a:rPr lang="en-US" sz="1400" dirty="0" err="1"/>
              <a:t>siapa</a:t>
            </a:r>
            <a:r>
              <a:rPr lang="en-US" sz="1400" dirty="0"/>
              <a:t> </a:t>
            </a:r>
            <a:r>
              <a:rPr lang="en-US" sz="1400" dirty="0" err="1"/>
              <a:t>sutradaranya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dirilisnya</a:t>
            </a:r>
            <a:r>
              <a:rPr lang="en-US" sz="1400" dirty="0"/>
              <a:t>. Kami </a:t>
            </a:r>
            <a:r>
              <a:rPr lang="en-US" sz="1400" dirty="0" err="1"/>
              <a:t>punya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copy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film kami, </a:t>
            </a:r>
            <a:r>
              <a:rPr lang="en-US" sz="1400" dirty="0" err="1"/>
              <a:t>dan</a:t>
            </a:r>
            <a:r>
              <a:rPr lang="en-US" sz="1400" dirty="0"/>
              <a:t> kami </a:t>
            </a:r>
            <a:r>
              <a:rPr lang="en-US" sz="1400" dirty="0" err="1"/>
              <a:t>mencatat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keeping yang </a:t>
            </a:r>
            <a:r>
              <a:rPr lang="en-US" sz="1400" dirty="0" err="1"/>
              <a:t>dimiliki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film. Kami </a:t>
            </a:r>
            <a:r>
              <a:rPr lang="en-US" sz="1400" dirty="0" err="1"/>
              <a:t>selalu</a:t>
            </a:r>
            <a:r>
              <a:rPr lang="en-US" sz="1400" dirty="0"/>
              <a:t> </a:t>
            </a:r>
            <a:r>
              <a:rPr lang="en-US" sz="1400" dirty="0" err="1"/>
              <a:t>punya</a:t>
            </a:r>
            <a:r>
              <a:rPr lang="en-US" sz="1400" dirty="0"/>
              <a:t> paling </a:t>
            </a:r>
            <a:r>
              <a:rPr lang="en-US" sz="1400" dirty="0" err="1"/>
              <a:t>tidak</a:t>
            </a:r>
            <a:r>
              <a:rPr lang="en-US" sz="1400" dirty="0"/>
              <a:t> 1 </a:t>
            </a:r>
            <a:r>
              <a:rPr lang="en-US" sz="1400" dirty="0" err="1"/>
              <a:t>salinan</a:t>
            </a:r>
            <a:r>
              <a:rPr lang="en-US" sz="1400" dirty="0"/>
              <a:t> keeping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film.</a:t>
            </a:r>
          </a:p>
          <a:p>
            <a:r>
              <a:rPr lang="en-US" sz="1400" dirty="0" err="1"/>
              <a:t>Semua</a:t>
            </a:r>
            <a:r>
              <a:rPr lang="en-US" sz="1400" dirty="0"/>
              <a:t> film </a:t>
            </a:r>
            <a:r>
              <a:rPr lang="en-US" sz="1400" dirty="0" err="1"/>
              <a:t>ditata</a:t>
            </a:r>
            <a:r>
              <a:rPr lang="en-US" sz="1400" dirty="0"/>
              <a:t> di </a:t>
            </a:r>
            <a:r>
              <a:rPr lang="en-US" sz="1400" dirty="0" err="1"/>
              <a:t>rak</a:t>
            </a:r>
            <a:r>
              <a:rPr lang="en-US" sz="1400" dirty="0"/>
              <a:t> yang </a:t>
            </a:r>
            <a:r>
              <a:rPr lang="en-US" sz="1400" dirty="0" err="1"/>
              <a:t>dipajang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berdasar</a:t>
            </a:r>
            <a:r>
              <a:rPr lang="en-US" sz="1400" dirty="0"/>
              <a:t> </a:t>
            </a:r>
            <a:r>
              <a:rPr lang="en-US" sz="1400" dirty="0" err="1"/>
              <a:t>kategorinya</a:t>
            </a:r>
            <a:r>
              <a:rPr lang="en-US" sz="1400" dirty="0"/>
              <a:t> yang </a:t>
            </a:r>
            <a:r>
              <a:rPr lang="en-US" sz="1400" dirty="0" err="1"/>
              <a:t>diurutkan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</a:t>
            </a:r>
            <a:r>
              <a:rPr lang="en-US" sz="1400" dirty="0" err="1"/>
              <a:t>filmnya</a:t>
            </a:r>
            <a:r>
              <a:rPr lang="en-US" sz="1400" dirty="0"/>
              <a:t>.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, kami </a:t>
            </a:r>
            <a:r>
              <a:rPr lang="en-US" sz="1400" dirty="0" err="1"/>
              <a:t>mengajukan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pemasok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film-film yang </a:t>
            </a:r>
            <a:r>
              <a:rPr lang="en-US" sz="1400" dirty="0" err="1"/>
              <a:t>dibintangi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actor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aktris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 </a:t>
            </a:r>
            <a:r>
              <a:rPr lang="en-US" sz="1400" dirty="0" err="1"/>
              <a:t>Jadi</a:t>
            </a:r>
            <a:r>
              <a:rPr lang="en-US" sz="1400" dirty="0"/>
              <a:t> kami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selalu</a:t>
            </a:r>
            <a:r>
              <a:rPr lang="en-US" sz="1400" dirty="0"/>
              <a:t> up-to-date </a:t>
            </a:r>
            <a:r>
              <a:rPr lang="en-US" sz="1400" dirty="0" err="1"/>
              <a:t>mengenai</a:t>
            </a:r>
            <a:r>
              <a:rPr lang="en-US" sz="1400" dirty="0"/>
              <a:t> actor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aktris</a:t>
            </a:r>
            <a:r>
              <a:rPr lang="en-US" sz="1400" dirty="0"/>
              <a:t> yang </a:t>
            </a:r>
            <a:r>
              <a:rPr lang="en-US" sz="1400" dirty="0" err="1"/>
              <a:t>bermain</a:t>
            </a:r>
            <a:r>
              <a:rPr lang="en-US" sz="1400" dirty="0"/>
              <a:t> di </a:t>
            </a:r>
            <a:r>
              <a:rPr lang="en-US" sz="1400" dirty="0" err="1"/>
              <a:t>setiap</a:t>
            </a:r>
            <a:r>
              <a:rPr lang="en-US" sz="1400" dirty="0"/>
              <a:t> film yang </a:t>
            </a:r>
            <a:r>
              <a:rPr lang="en-US" sz="1400" dirty="0" err="1"/>
              <a:t>dipasok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30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Kami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. Kami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melayani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penyewaan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bergabung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klub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, kami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tahu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,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alamat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tinggal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Dan </a:t>
            </a:r>
            <a:r>
              <a:rPr lang="en-US" sz="1400" dirty="0" err="1"/>
              <a:t>tentunya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punya</a:t>
            </a:r>
            <a:r>
              <a:rPr lang="en-US" sz="1400" dirty="0"/>
              <a:t>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keanggotaan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Kemudian</a:t>
            </a:r>
            <a:r>
              <a:rPr lang="en-US" sz="1400" dirty="0"/>
              <a:t> kami juga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kali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penyewaan</a:t>
            </a:r>
            <a:r>
              <a:rPr lang="en-US" sz="1400" dirty="0"/>
              <a:t>.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menyewa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film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kali </a:t>
            </a:r>
            <a:r>
              <a:rPr lang="en-US" sz="1400" dirty="0" err="1"/>
              <a:t>menyewa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maksimal</a:t>
            </a:r>
            <a:r>
              <a:rPr lang="en-US" sz="1400" dirty="0"/>
              <a:t> 3 </a:t>
            </a:r>
            <a:r>
              <a:rPr lang="en-US" sz="1400" dirty="0" err="1"/>
              <a:t>judul</a:t>
            </a:r>
            <a:r>
              <a:rPr lang="en-US" sz="1400" dirty="0"/>
              <a:t> film yang </a:t>
            </a:r>
            <a:r>
              <a:rPr lang="en-US" sz="1400" dirty="0" err="1"/>
              <a:t>berbeda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penyewaan</a:t>
            </a:r>
            <a:r>
              <a:rPr lang="en-US" sz="1400" dirty="0"/>
              <a:t> </a:t>
            </a:r>
            <a:r>
              <a:rPr lang="en-US" sz="1400" dirty="0" err="1"/>
              <a:t>lamanya</a:t>
            </a:r>
            <a:r>
              <a:rPr lang="en-US" sz="1400" dirty="0"/>
              <a:t> 2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film.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terlambat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kami </a:t>
            </a:r>
            <a:r>
              <a:rPr lang="en-US" sz="1400" dirty="0" err="1"/>
              <a:t>menetapkan</a:t>
            </a:r>
            <a:r>
              <a:rPr lang="en-US" sz="1400" dirty="0"/>
              <a:t> </a:t>
            </a:r>
            <a:r>
              <a:rPr lang="en-US" sz="1400" dirty="0" err="1"/>
              <a:t>denda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</a:t>
            </a:r>
            <a:r>
              <a:rPr lang="en-US" sz="1400" dirty="0" err="1"/>
              <a:t>Rp</a:t>
            </a:r>
            <a:r>
              <a:rPr lang="en-US" sz="1400" dirty="0"/>
              <a:t> 1000 per </a:t>
            </a:r>
            <a:r>
              <a:rPr lang="en-US" sz="1400" dirty="0" err="1"/>
              <a:t>keping</a:t>
            </a:r>
            <a:r>
              <a:rPr lang="en-US" sz="1400" dirty="0"/>
              <a:t> yang </a:t>
            </a:r>
            <a:r>
              <a:rPr lang="en-US" sz="1400" dirty="0" err="1"/>
              <a:t>terlambat</a:t>
            </a:r>
            <a:r>
              <a:rPr lang="en-US" sz="1400" dirty="0"/>
              <a:t>. </a:t>
            </a:r>
          </a:p>
          <a:p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bukti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kali </a:t>
            </a:r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sewa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, yang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  <a:r>
              <a:rPr lang="en-US" sz="1400" dirty="0" err="1"/>
              <a:t>keterangan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film yang </a:t>
            </a:r>
            <a:r>
              <a:rPr lang="en-US" sz="1400" dirty="0" err="1"/>
              <a:t>disewa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total </a:t>
            </a:r>
            <a:r>
              <a:rPr lang="en-US" sz="1400" dirty="0" err="1"/>
              <a:t>harga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sewa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4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</a:t>
            </a:r>
            <a:br>
              <a:rPr lang="en-US" dirty="0"/>
            </a:br>
            <a:r>
              <a:rPr lang="en-US" sz="1800" i="1" dirty="0" err="1"/>
              <a:t>Pengelolaan</a:t>
            </a:r>
            <a:r>
              <a:rPr lang="en-US" sz="1800" i="1" dirty="0"/>
              <a:t> </a:t>
            </a:r>
            <a:r>
              <a:rPr lang="en-US" sz="1800" i="1" dirty="0" err="1"/>
              <a:t>Kebutuhan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Mendeskripsikan</a:t>
            </a:r>
            <a:r>
              <a:rPr lang="en-US" sz="2400" dirty="0"/>
              <a:t> </a:t>
            </a:r>
            <a:r>
              <a:rPr lang="en-US" sz="2400" dirty="0" err="1"/>
              <a:t>aktifitas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 –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mengekspresikan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para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beragam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Tujuannya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berkepentingan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menyetujui</a:t>
            </a:r>
            <a:r>
              <a:rPr lang="en-US" sz="2400" dirty="0"/>
              <a:t> </a:t>
            </a:r>
            <a:r>
              <a:rPr lang="en-US" sz="2400" dirty="0" err="1"/>
              <a:t>perihal</a:t>
            </a:r>
            <a:r>
              <a:rPr lang="en-US" sz="2400" dirty="0"/>
              <a:t> </a:t>
            </a:r>
            <a:r>
              <a:rPr lang="en-US" sz="2400" dirty="0" err="1"/>
              <a:t>kebutuhan-kebutuhan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246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Essential information:</a:t>
            </a:r>
          </a:p>
          <a:p>
            <a:pPr marL="741362" indent="-457200">
              <a:buFont typeface="+mj-lt"/>
              <a:buAutoNum type="arabicPeriod"/>
            </a:pPr>
            <a:r>
              <a:rPr lang="en-US" sz="2000" dirty="0"/>
              <a:t>customers, tapes, movies, ...</a:t>
            </a:r>
          </a:p>
          <a:p>
            <a:pPr marL="741362" indent="-457200">
              <a:buFont typeface="+mj-lt"/>
              <a:buAutoNum type="arabicPeriod"/>
            </a:pPr>
            <a:r>
              <a:rPr lang="en-US" sz="2000" dirty="0"/>
              <a:t>movies have many copies</a:t>
            </a:r>
          </a:p>
          <a:p>
            <a:pPr marL="741362" indent="-457200">
              <a:buFont typeface="+mj-lt"/>
              <a:buAutoNum type="arabicPeriod"/>
            </a:pPr>
            <a:r>
              <a:rPr lang="en-US" sz="2000" dirty="0"/>
              <a:t>tape (or DVD) contains exactly one movie</a:t>
            </a:r>
          </a:p>
          <a:p>
            <a:pPr marL="741362" indent="-457200">
              <a:buFont typeface="+mj-lt"/>
              <a:buAutoNum type="arabicPeriod"/>
            </a:pPr>
            <a:r>
              <a:rPr lang="en-US" sz="2000" dirty="0"/>
              <a:t>customers have customer identification (id)</a:t>
            </a:r>
          </a:p>
          <a:p>
            <a:pPr marL="741362" indent="-457200">
              <a:buFont typeface="+mj-lt"/>
              <a:buAutoNum type="arabicPeriod"/>
            </a:pP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sewa</a:t>
            </a:r>
            <a:r>
              <a:rPr lang="en-US" sz="2000" dirty="0"/>
              <a:t> 3 </a:t>
            </a:r>
            <a:r>
              <a:rPr lang="en-US" sz="2000" dirty="0" err="1"/>
              <a:t>judul</a:t>
            </a:r>
            <a:r>
              <a:rPr lang="en-US" sz="2000" dirty="0"/>
              <a:t> film </a:t>
            </a:r>
            <a:r>
              <a:rPr lang="en-US" sz="2000" dirty="0" err="1"/>
              <a:t>dalam</a:t>
            </a:r>
            <a:r>
              <a:rPr lang="en-US" sz="2000" dirty="0"/>
              <a:t> 1x </a:t>
            </a:r>
            <a:r>
              <a:rPr lang="en-US" sz="2000" dirty="0" err="1"/>
              <a:t>transaksi</a:t>
            </a:r>
            <a:endParaRPr lang="id-ID" sz="2000" dirty="0"/>
          </a:p>
          <a:p>
            <a:endParaRPr lang="id-ID" sz="2000" dirty="0"/>
          </a:p>
          <a:p>
            <a:r>
              <a:rPr lang="en-US" sz="2000" dirty="0"/>
              <a:t>Redundant, unimportant details</a:t>
            </a:r>
          </a:p>
          <a:p>
            <a:pPr marL="741363" indent="-457200">
              <a:buFont typeface="+mj-lt"/>
              <a:buAutoNum type="arabicPeriod"/>
            </a:pPr>
            <a:r>
              <a:rPr lang="en-US" sz="2000" dirty="0"/>
              <a:t>Tapes on shelf (since we don't design a tape robot)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24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88" indent="-128588"/>
            <a:r>
              <a:rPr lang="en-US" sz="2000" dirty="0"/>
              <a:t>Clarify unclear statements</a:t>
            </a:r>
            <a:br>
              <a:rPr lang="en-US" sz="2000" dirty="0"/>
            </a:br>
            <a:r>
              <a:rPr lang="en-US" sz="2000" dirty="0"/>
              <a:t>- Video club: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iuran</a:t>
            </a:r>
            <a:r>
              <a:rPr lang="en-US" sz="2000" dirty="0"/>
              <a:t> </a:t>
            </a:r>
            <a:r>
              <a:rPr lang="en-US" sz="2000" dirty="0" err="1"/>
              <a:t>bulanan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/>
              <a:t>- Charge per tape: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denda</a:t>
            </a:r>
            <a:r>
              <a:rPr lang="en-US" sz="2000" dirty="0"/>
              <a:t> per </a:t>
            </a:r>
            <a:r>
              <a:rPr lang="en-US" sz="2000" dirty="0" err="1"/>
              <a:t>keping</a:t>
            </a:r>
            <a:r>
              <a:rPr lang="en-US" sz="2000" dirty="0"/>
              <a:t>, per </a:t>
            </a:r>
            <a:r>
              <a:rPr lang="en-US" sz="2000" dirty="0" err="1"/>
              <a:t>hari,dsb</a:t>
            </a:r>
            <a:br>
              <a:rPr lang="en-US" sz="2000" dirty="0"/>
            </a:br>
            <a:r>
              <a:rPr lang="en-US" sz="2000" dirty="0"/>
              <a:t> ...</a:t>
            </a:r>
          </a:p>
          <a:p>
            <a:r>
              <a:rPr lang="en-US" sz="2000" dirty="0"/>
              <a:t>Fill gaps</a:t>
            </a:r>
            <a:br>
              <a:rPr lang="en-US" sz="2000" dirty="0"/>
            </a:br>
            <a:r>
              <a:rPr lang="en-US" sz="2000" dirty="0"/>
              <a:t>Any discounts?</a:t>
            </a:r>
          </a:p>
          <a:p>
            <a:r>
              <a:rPr lang="en-US" sz="2000" dirty="0"/>
              <a:t>Distinguish data/operations</a:t>
            </a:r>
          </a:p>
          <a:p>
            <a:r>
              <a:rPr lang="en-US" sz="2000" dirty="0"/>
              <a:t>Processing a bill</a:t>
            </a:r>
          </a:p>
          <a:p>
            <a:r>
              <a:rPr lang="en-US" sz="2000" dirty="0"/>
              <a:t>Becoming a member of the club</a:t>
            </a:r>
            <a:br>
              <a:rPr lang="en-US" sz="2000" dirty="0"/>
            </a:br>
            <a:r>
              <a:rPr lang="en-US" sz="2000" dirty="0"/>
              <a:t> …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316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/>
          <a:lstStyle/>
          <a:p>
            <a:pPr algn="just"/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Simpan</a:t>
            </a:r>
            <a:r>
              <a:rPr lang="en-US" sz="1800" dirty="0"/>
              <a:t> </a:t>
            </a:r>
            <a:r>
              <a:rPr lang="en-US" sz="1800" dirty="0" err="1"/>
              <a:t>Pinjam</a:t>
            </a:r>
            <a:r>
              <a:rPr lang="en-US" sz="1800" dirty="0"/>
              <a:t> Sejahtera,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badan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yang </a:t>
            </a:r>
            <a:r>
              <a:rPr lang="en-US" sz="1800" dirty="0" err="1"/>
              <a:t>bergerak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pegawai</a:t>
            </a:r>
            <a:r>
              <a:rPr lang="en-US" sz="1800" dirty="0"/>
              <a:t> SMP Sejahtera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simpan</a:t>
            </a:r>
            <a:r>
              <a:rPr lang="en-US" sz="1800" dirty="0"/>
              <a:t> </a:t>
            </a:r>
            <a:r>
              <a:rPr lang="en-US" sz="1800" dirty="0" err="1"/>
              <a:t>pinjam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harinya</a:t>
            </a:r>
            <a:r>
              <a:rPr lang="en-US" sz="1800" dirty="0"/>
              <a:t> </a:t>
            </a:r>
            <a:r>
              <a:rPr lang="en-US" sz="1800" dirty="0" err="1"/>
              <a:t>dicatat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buku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, yang mana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harian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bulannya</a:t>
            </a:r>
            <a:r>
              <a:rPr lang="en-US" sz="1800" dirty="0"/>
              <a:t> juga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bulanan</a:t>
            </a:r>
            <a:r>
              <a:rPr lang="en-US" sz="1800" dirty="0"/>
              <a:t> yang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buku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peminjaman</a:t>
            </a:r>
            <a:r>
              <a:rPr lang="en-US" sz="1800" dirty="0"/>
              <a:t>,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/</a:t>
            </a:r>
            <a:r>
              <a:rPr lang="en-US" sz="1800" dirty="0" err="1"/>
              <a:t>mencari</a:t>
            </a:r>
            <a:r>
              <a:rPr lang="en-US" sz="1800" dirty="0"/>
              <a:t> data lama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histori</a:t>
            </a:r>
            <a:r>
              <a:rPr lang="en-US" sz="1800" dirty="0"/>
              <a:t> </a:t>
            </a:r>
            <a:r>
              <a:rPr lang="en-US" sz="1800" dirty="0" err="1"/>
              <a:t>pinjamannya</a:t>
            </a:r>
            <a:r>
              <a:rPr lang="en-US" sz="1800" dirty="0"/>
              <a:t> (</a:t>
            </a:r>
            <a:r>
              <a:rPr lang="en-US" sz="1800" dirty="0" err="1"/>
              <a:t>angsuran</a:t>
            </a:r>
            <a:r>
              <a:rPr lang="en-US" sz="1800" dirty="0"/>
              <a:t>).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  </a:t>
            </a:r>
            <a:r>
              <a:rPr lang="en-US" sz="1800" dirty="0" err="1"/>
              <a:t>sebentar</a:t>
            </a:r>
            <a:r>
              <a:rPr lang="en-US" sz="1800" dirty="0"/>
              <a:t>, </a:t>
            </a:r>
            <a:r>
              <a:rPr lang="en-US" sz="1800" dirty="0" err="1"/>
              <a:t>mengingat</a:t>
            </a:r>
            <a:r>
              <a:rPr lang="en-US" sz="1800" dirty="0"/>
              <a:t> </a:t>
            </a: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pegawai</a:t>
            </a:r>
            <a:r>
              <a:rPr lang="en-US" sz="1800" dirty="0"/>
              <a:t> yang </a:t>
            </a:r>
            <a:r>
              <a:rPr lang="en-US" sz="1800" dirty="0" err="1"/>
              <a:t>ada.hal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juga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020992" y="4411865"/>
            <a:ext cx="5492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https://javanetbean.wordpress.com/2012/10/29/analisa-kebutuhan/</a:t>
            </a:r>
          </a:p>
        </p:txBody>
      </p:sp>
    </p:spTree>
    <p:extLst>
      <p:ext uri="{BB962C8B-B14F-4D97-AF65-F5344CB8AC3E}">
        <p14:creationId xmlns:p14="http://schemas.microsoft.com/office/powerpoint/2010/main" val="365607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Identifikasi</a:t>
            </a:r>
            <a:r>
              <a:rPr lang="en-US" sz="1800" b="1" dirty="0"/>
              <a:t> </a:t>
            </a:r>
            <a:r>
              <a:rPr lang="en-US" sz="1800" b="1" dirty="0" err="1"/>
              <a:t>Masalah</a:t>
            </a:r>
            <a:endParaRPr lang="en-US" sz="1800" dirty="0"/>
          </a:p>
          <a:p>
            <a:r>
              <a:rPr lang="en-US" sz="1800" dirty="0" err="1"/>
              <a:t>Mendata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. </a:t>
            </a:r>
            <a:r>
              <a:rPr lang="en-US" sz="1800" dirty="0" err="1"/>
              <a:t>Contoh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1.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data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br>
              <a:rPr lang="en-US" sz="1800" dirty="0"/>
            </a:br>
            <a:r>
              <a:rPr lang="en-US" sz="1800" dirty="0"/>
              <a:t>2. </a:t>
            </a:r>
            <a:r>
              <a:rPr lang="en-US" sz="1800" dirty="0" err="1"/>
              <a:t>Pelayanan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, </a:t>
            </a:r>
            <a:r>
              <a:rPr lang="en-US" sz="1800" dirty="0" err="1"/>
              <a:t>misal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</a:t>
            </a:r>
            <a:r>
              <a:rPr lang="en-US" sz="1800" dirty="0" err="1"/>
              <a:t>pembayaran</a:t>
            </a:r>
            <a:r>
              <a:rPr lang="en-US" sz="1800" dirty="0"/>
              <a:t> </a:t>
            </a:r>
            <a:r>
              <a:rPr lang="en-US" sz="1800" dirty="0" err="1"/>
              <a:t>angsuran</a:t>
            </a:r>
            <a:r>
              <a:rPr lang="en-US" sz="1800" dirty="0"/>
              <a:t> </a:t>
            </a:r>
            <a:r>
              <a:rPr lang="en-US" sz="1800" dirty="0" err="1"/>
              <a:t>pinjaman</a:t>
            </a:r>
            <a:r>
              <a:rPr lang="en-US" sz="1800" dirty="0"/>
              <a:t>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br>
              <a:rPr lang="en-US" sz="1800" dirty="0"/>
            </a:br>
            <a:r>
              <a:rPr lang="en-US" sz="1800" dirty="0"/>
              <a:t>3.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rapinya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kasir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manual yang </a:t>
            </a:r>
            <a:r>
              <a:rPr lang="en-US" sz="1800" dirty="0" err="1"/>
              <a:t>terpisah-pisah</a:t>
            </a:r>
            <a:br>
              <a:rPr lang="en-US" sz="1800" dirty="0"/>
            </a:br>
            <a:r>
              <a:rPr lang="en-US" sz="1800" dirty="0"/>
              <a:t>4. </a:t>
            </a:r>
            <a:r>
              <a:rPr lang="en-US" sz="1800" dirty="0" err="1"/>
              <a:t>Sulitnya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578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Penyebab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endParaRPr lang="en-US" sz="2400" dirty="0"/>
          </a:p>
          <a:p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teridentifikasi</a:t>
            </a:r>
            <a:r>
              <a:rPr lang="en-US" sz="2400" dirty="0"/>
              <a:t>. </a:t>
            </a:r>
            <a:r>
              <a:rPr lang="en-US" sz="2400" dirty="0" err="1"/>
              <a:t>Contoh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1.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media </a:t>
            </a:r>
            <a:r>
              <a:rPr lang="en-US" sz="2400" dirty="0" err="1"/>
              <a:t>kertas</a:t>
            </a:r>
            <a:r>
              <a:rPr lang="en-US" sz="2400" dirty="0"/>
              <a:t> (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,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terkomputerisasi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menyeluruh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optimal.</a:t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err="1"/>
              <a:t>Laporan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3240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keputusan</a:t>
            </a:r>
            <a:endParaRPr lang="en-US" sz="2400" dirty="0"/>
          </a:p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mana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. </a:t>
            </a:r>
            <a:r>
              <a:rPr lang="en-US" sz="2400" dirty="0" err="1"/>
              <a:t>Contoh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1.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</a:t>
            </a:r>
            <a:r>
              <a:rPr lang="en-US" sz="2400" dirty="0" err="1"/>
              <a:t>traksaksi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pinjam</a:t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4684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/>
          <a:lstStyle/>
          <a:p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Kebutuhan</a:t>
            </a:r>
            <a:r>
              <a:rPr lang="en-US" sz="2400" b="1" dirty="0"/>
              <a:t> Data</a:t>
            </a:r>
            <a:br>
              <a:rPr lang="en-US" sz="2400" b="1" dirty="0"/>
            </a:br>
            <a:r>
              <a:rPr lang="en-US" sz="2400" dirty="0" err="1"/>
              <a:t>Menemukan</a:t>
            </a:r>
            <a:r>
              <a:rPr lang="en-US" sz="2400" dirty="0"/>
              <a:t> data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err="1"/>
              <a:t>Contoh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1. Data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br>
              <a:rPr lang="en-US" sz="2400" dirty="0"/>
            </a:br>
            <a:r>
              <a:rPr lang="en-US" sz="2400" dirty="0"/>
              <a:t>2. Data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pokok</a:t>
            </a:r>
            <a:r>
              <a:rPr lang="en-US" sz="2400" dirty="0"/>
              <a:t>,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sukarela</a:t>
            </a:r>
            <a:br>
              <a:rPr lang="en-US" sz="2400" dirty="0"/>
            </a:br>
            <a:r>
              <a:rPr lang="en-US" sz="2400" dirty="0"/>
              <a:t>3. Data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br>
              <a:rPr lang="en-US" sz="2400" dirty="0"/>
            </a:br>
            <a:r>
              <a:rPr lang="en-US" sz="2400" dirty="0"/>
              <a:t>4. Data </a:t>
            </a: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306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Kebutuhan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Informasi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Mengidentifikasi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saja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dibutuhkan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bagaimana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laporan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ada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lang="id-ID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Contoh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id-ID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id-ID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Informasi mengenai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Anggota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koperasi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simpanan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pinjaman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kondisi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keuangan</a:t>
            </a:r>
            <a:r>
              <a:rPr lang="id-ID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koperasi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….</a:t>
            </a:r>
            <a:endParaRPr lang="id-ID" altLang="en-US" sz="20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id-ID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Informasi mengenai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Lapora</a:t>
            </a:r>
            <a:r>
              <a:rPr lang="id-ID" altLang="en-US" sz="2000" dirty="0">
                <a:latin typeface="Arial" panose="020B0604020202020204" pitchFamily="34" charset="0"/>
              </a:rPr>
              <a:t>n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simpan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pinjam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periodik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laporan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keuangan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….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9" name="AutoShape 5" descr="▪"/>
          <p:cNvSpPr>
            <a:spLocks noChangeAspect="1" noChangeArrowheads="1"/>
          </p:cNvSpPr>
          <p:nvPr/>
        </p:nvSpPr>
        <p:spPr bwMode="auto">
          <a:xfrm>
            <a:off x="155575" y="214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▪"/>
          <p:cNvSpPr>
            <a:spLocks noChangeAspect="1" noChangeArrowheads="1"/>
          </p:cNvSpPr>
          <p:nvPr/>
        </p:nvSpPr>
        <p:spPr bwMode="auto">
          <a:xfrm>
            <a:off x="155575" y="777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36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9563" indent="-309563" defTabSz="827088">
              <a:lnSpc>
                <a:spcPct val="90000"/>
              </a:lnSpc>
            </a:pPr>
            <a:r>
              <a:rPr lang="en-US" altLang="en-US" sz="2000" dirty="0" err="1"/>
              <a:t>Identifikasi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Masalah</a:t>
            </a:r>
            <a:endParaRPr lang="en-US" altLang="en-US" sz="2000" dirty="0"/>
          </a:p>
          <a:p>
            <a:pPr marL="309563" indent="-309563" defTabSz="827088">
              <a:lnSpc>
                <a:spcPct val="90000"/>
              </a:lnSpc>
            </a:pPr>
            <a:endParaRPr lang="en-US" altLang="en-US" sz="2000" dirty="0"/>
          </a:p>
          <a:p>
            <a:pPr marL="673100" lvl="1" indent="-258763" defTabSz="827088">
              <a:lnSpc>
                <a:spcPct val="90000"/>
              </a:lnSpc>
            </a:pPr>
            <a:r>
              <a:rPr lang="en-US" altLang="en-US" sz="1600" dirty="0" err="1"/>
              <a:t>Permasalahan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terjadi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Poliklinik</a:t>
            </a:r>
            <a:r>
              <a:rPr lang="en-US" altLang="en-US" sz="1600" dirty="0"/>
              <a:t> UAD </a:t>
            </a:r>
            <a:r>
              <a:rPr lang="en-US" altLang="en-US" sz="1600" dirty="0" err="1"/>
              <a:t>adalah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sebagai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berikut</a:t>
            </a:r>
            <a:r>
              <a:rPr lang="en-US" altLang="en-US" sz="1600" dirty="0"/>
              <a:t>:</a:t>
            </a:r>
          </a:p>
          <a:p>
            <a:pPr marL="1243013" lvl="2" indent="-465138" defTabSz="827088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600" dirty="0"/>
              <a:t>Data-data yang </a:t>
            </a:r>
            <a:r>
              <a:rPr lang="en-US" altLang="en-US" sz="1600" dirty="0" err="1"/>
              <a:t>disimpan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poliklinik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masih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berjalan</a:t>
            </a:r>
            <a:r>
              <a:rPr lang="en-US" altLang="en-US" sz="1600" dirty="0"/>
              <a:t> manual, </a:t>
            </a:r>
            <a:r>
              <a:rPr lang="en-US" altLang="en-US" sz="1600" dirty="0" err="1"/>
              <a:t>padahal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kebutuhan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akan</a:t>
            </a:r>
            <a:r>
              <a:rPr lang="en-US" altLang="en-US" sz="1600" dirty="0"/>
              <a:t> data-data </a:t>
            </a:r>
            <a:r>
              <a:rPr lang="en-US" altLang="en-US" sz="1600" dirty="0" err="1"/>
              <a:t>pasien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rawat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jalan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rekam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medis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pasien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serta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dokter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menangani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tiap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pasien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meningkat</a:t>
            </a:r>
            <a:endParaRPr lang="en-US" altLang="en-US" sz="1600" dirty="0"/>
          </a:p>
          <a:p>
            <a:pPr marL="1243013" lvl="2" indent="-465138" defTabSz="827088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600" dirty="0" err="1"/>
              <a:t>Sistem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dijalankan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belum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sepenuhnya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membantu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pekerjaan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karena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kebutuhan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akan</a:t>
            </a:r>
            <a:r>
              <a:rPr lang="en-US" altLang="en-US" sz="1600" dirty="0"/>
              <a:t> data yang </a:t>
            </a:r>
            <a:r>
              <a:rPr lang="en-US" altLang="en-US" sz="1600" dirty="0" err="1"/>
              <a:t>efektif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efisien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serta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dibutuhkan</a:t>
            </a:r>
            <a:r>
              <a:rPr lang="en-US" altLang="en-US" sz="1600" dirty="0"/>
              <a:t> (availability)  </a:t>
            </a:r>
            <a:r>
              <a:rPr lang="en-US" altLang="en-US" sz="1600" dirty="0" err="1"/>
              <a:t>belum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bisa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terpenuhi</a:t>
            </a:r>
            <a:endParaRPr lang="en-US" altLang="en-US" sz="1600" dirty="0"/>
          </a:p>
          <a:p>
            <a:pPr marL="1243013" lvl="2" indent="-465138" defTabSz="827088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600" dirty="0" err="1"/>
              <a:t>Penyediaan</a:t>
            </a:r>
            <a:r>
              <a:rPr lang="en-US" altLang="en-US" sz="1600" dirty="0"/>
              <a:t> data yang </a:t>
            </a:r>
            <a:r>
              <a:rPr lang="en-US" altLang="en-US" sz="1600" dirty="0" err="1"/>
              <a:t>banyak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menyebabkan</a:t>
            </a:r>
            <a:r>
              <a:rPr lang="en-US" altLang="en-US" sz="1600" dirty="0"/>
              <a:t> overload data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informasi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kurang</a:t>
            </a:r>
            <a:endParaRPr lang="en-US" alt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10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 err="1"/>
              <a:t>Penyimpanan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kertas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manual </a:t>
            </a:r>
            <a:r>
              <a:rPr lang="en-US" altLang="en-US" sz="1800" dirty="0" err="1"/>
              <a:t>menimbulkan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resiko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cukup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besar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seperti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kebakaran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rusak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bencana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alam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bisa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mengakibatkan</a:t>
            </a:r>
            <a:r>
              <a:rPr lang="en-US" altLang="en-US" sz="1800" dirty="0"/>
              <a:t> data-data </a:t>
            </a:r>
            <a:r>
              <a:rPr lang="en-US" altLang="en-US" sz="1800" dirty="0" err="1"/>
              <a:t>penting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hilang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sehingga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diperlukan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bisa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menyimpan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aman</a:t>
            </a: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 err="1"/>
              <a:t>Kebutuhan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data yang </a:t>
            </a:r>
            <a:r>
              <a:rPr lang="en-US" altLang="en-US" sz="1800" dirty="0" err="1"/>
              <a:t>efektif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efisien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serta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dibutuhkan</a:t>
            </a:r>
            <a:r>
              <a:rPr lang="en-US" altLang="en-US" sz="1800" dirty="0"/>
              <a:t> (availability)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alasan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utama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penyediaan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akurat</a:t>
            </a:r>
            <a:endParaRPr lang="en-US" alt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1277625"/>
            <a:ext cx="7292867" cy="3648300"/>
          </a:xfrm>
        </p:spPr>
        <p:txBody>
          <a:bodyPr/>
          <a:lstStyle/>
          <a:p>
            <a:pPr marL="231775" indent="-231775"/>
            <a:r>
              <a:rPr lang="en-US" sz="2400" dirty="0"/>
              <a:t>“</a:t>
            </a:r>
            <a:r>
              <a:rPr lang="en-US" sz="2400" dirty="0" err="1"/>
              <a:t>Penguraian</a:t>
            </a:r>
            <a:r>
              <a:rPr lang="en-US" sz="2400" dirty="0"/>
              <a:t> </a:t>
            </a:r>
            <a:r>
              <a:rPr lang="en-US" sz="2400" dirty="0" err="1"/>
              <a:t>kebutuhan-kebutuhan</a:t>
            </a:r>
            <a:r>
              <a:rPr lang="en-US" sz="2400" dirty="0"/>
              <a:t> yang </a:t>
            </a:r>
            <a:r>
              <a:rPr lang="en-US" sz="2400" dirty="0" err="1"/>
              <a:t>utuh</a:t>
            </a:r>
            <a:br>
              <a:rPr lang="en-US" sz="2400" dirty="0"/>
            </a:b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bagian-bagian</a:t>
            </a:r>
            <a:r>
              <a:rPr lang="en-US" sz="2400" dirty="0"/>
              <a:t> </a:t>
            </a:r>
            <a:r>
              <a:rPr lang="en-US" sz="2400" dirty="0" err="1"/>
              <a:t>komponennya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maksud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diusulkan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.”</a:t>
            </a:r>
          </a:p>
          <a:p>
            <a:pPr marL="231775" indent="-231775"/>
            <a:endParaRPr lang="en-US" sz="2400" dirty="0"/>
          </a:p>
          <a:p>
            <a:r>
              <a:rPr lang="en-US" sz="2400" dirty="0"/>
              <a:t>“Focus on WHAT, not HOW.”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425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Data yang </a:t>
            </a:r>
            <a:r>
              <a:rPr lang="en-US" altLang="en-US" sz="1800" dirty="0" err="1"/>
              <a:t>kurang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lengkap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menyebabkan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pelayanan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kesehatan</a:t>
            </a:r>
            <a:r>
              <a:rPr lang="en-US" altLang="en-US" sz="1800" dirty="0"/>
              <a:t> juga </a:t>
            </a:r>
            <a:r>
              <a:rPr lang="en-US" altLang="en-US" sz="1800" dirty="0" err="1"/>
              <a:t>kurang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karena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tersusun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rapi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susahnya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pencarian</a:t>
            </a:r>
            <a:r>
              <a:rPr lang="en-US" altLang="en-US" sz="1800" dirty="0"/>
              <a:t> data yang </a:t>
            </a:r>
            <a:r>
              <a:rPr lang="en-US" altLang="en-US" sz="1800" dirty="0" err="1"/>
              <a:t>mengurangi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kurangnya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tersebut</a:t>
            </a:r>
            <a:endParaRPr lang="en-US" altLang="en-US" sz="1800" dirty="0"/>
          </a:p>
          <a:p>
            <a:r>
              <a:rPr lang="en-US" altLang="en-US" sz="1800" dirty="0"/>
              <a:t>Dari </a:t>
            </a:r>
            <a:r>
              <a:rPr lang="en-US" altLang="en-US" sz="1800" dirty="0" err="1"/>
              <a:t>berbagai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alasan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telah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diungkapkan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sebuah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rawat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jalan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Poliklinik</a:t>
            </a:r>
            <a:r>
              <a:rPr lang="en-US" altLang="en-US" sz="1800" dirty="0"/>
              <a:t> UAD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dibuat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membantu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menyelesaikan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permasalahan-permasalahan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muncul</a:t>
            </a:r>
            <a:r>
              <a:rPr lang="en-US" altLang="en-US" sz="1800" dirty="0"/>
              <a:t>.</a:t>
            </a:r>
            <a:endParaRPr lang="id-ID" altLang="en-US" sz="1800" dirty="0"/>
          </a:p>
          <a:p>
            <a:pPr algn="just">
              <a:buFontTx/>
              <a:buNone/>
            </a:pPr>
            <a:endParaRPr lang="en-US" alt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683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1277625"/>
            <a:ext cx="7765831" cy="3648300"/>
          </a:xfrm>
        </p:spPr>
        <p:txBody>
          <a:bodyPr/>
          <a:lstStyle/>
          <a:p>
            <a:r>
              <a:rPr lang="id-ID" altLang="en-US" sz="2400" b="1" dirty="0"/>
              <a:t>Analisis Kebutuhan </a:t>
            </a:r>
            <a:r>
              <a:rPr lang="en-US" altLang="en-US" sz="2400" b="1" dirty="0"/>
              <a:t>Data </a:t>
            </a:r>
            <a:endParaRPr lang="id-ID" altLang="en-US" sz="2400" b="1" dirty="0"/>
          </a:p>
          <a:p>
            <a:pPr marL="0" indent="0">
              <a:buNone/>
            </a:pPr>
            <a:r>
              <a:rPr lang="en-US" altLang="en-US" sz="1800" dirty="0"/>
              <a:t>Data yang </a:t>
            </a:r>
            <a:r>
              <a:rPr lang="en-US" altLang="en-US" sz="1800" dirty="0" err="1"/>
              <a:t>dibutuhkan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pengembangan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Sistem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:</a:t>
            </a:r>
            <a:endParaRPr lang="id-ID" altLang="en-US" sz="1800" dirty="0"/>
          </a:p>
          <a:p>
            <a:pPr lvl="1"/>
            <a:r>
              <a:rPr lang="en-US" altLang="en-US" sz="1800" dirty="0"/>
              <a:t>Data </a:t>
            </a:r>
            <a:r>
              <a:rPr lang="en-US" altLang="en-US" sz="1800" dirty="0" err="1"/>
              <a:t>Pasien</a:t>
            </a:r>
            <a:r>
              <a:rPr lang="en-US" altLang="en-US" sz="1800" dirty="0"/>
              <a:t> 	: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pasien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alamat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jenis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kelamin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tanggal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lahir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golongan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darah</a:t>
            </a:r>
            <a:r>
              <a:rPr lang="en-US" altLang="en-US" sz="1800" dirty="0"/>
              <a:t>.</a:t>
            </a:r>
            <a:endParaRPr lang="id-ID" altLang="en-US" sz="1800" dirty="0"/>
          </a:p>
          <a:p>
            <a:pPr lvl="1"/>
            <a:r>
              <a:rPr lang="en-US" altLang="en-US" sz="1800" dirty="0"/>
              <a:t>Data </a:t>
            </a:r>
            <a:r>
              <a:rPr lang="en-US" altLang="en-US" sz="1800" dirty="0" err="1"/>
              <a:t>Dokter</a:t>
            </a:r>
            <a:r>
              <a:rPr lang="en-US" altLang="en-US" sz="1800" dirty="0"/>
              <a:t>	: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dokter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alamat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jenis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kelamin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tanggal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lahir</a:t>
            </a:r>
            <a:r>
              <a:rPr lang="en-US" altLang="en-US" sz="1800" dirty="0"/>
              <a:t>.</a:t>
            </a:r>
            <a:endParaRPr lang="id-ID" altLang="en-US" sz="1800" dirty="0"/>
          </a:p>
          <a:p>
            <a:pPr lvl="1"/>
            <a:r>
              <a:rPr lang="en-US" altLang="en-US" sz="1800" dirty="0"/>
              <a:t>Data </a:t>
            </a:r>
            <a:r>
              <a:rPr lang="en-US" altLang="en-US" sz="1800" dirty="0" err="1"/>
              <a:t>Obat</a:t>
            </a:r>
            <a:r>
              <a:rPr lang="en-US" altLang="en-US" sz="1800" dirty="0"/>
              <a:t>	: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obat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jenis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obat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aturan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pakai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harga</a:t>
            </a:r>
            <a:endParaRPr lang="id-ID" altLang="en-US" sz="1800" dirty="0"/>
          </a:p>
          <a:p>
            <a:pPr lvl="1"/>
            <a:r>
              <a:rPr lang="en-US" altLang="en-US" dirty="0"/>
              <a:t>Data Admin/</a:t>
            </a:r>
            <a:r>
              <a:rPr lang="en-US" altLang="en-US" dirty="0" err="1"/>
              <a:t>Petugas</a:t>
            </a:r>
            <a:r>
              <a:rPr lang="en-US" altLang="en-US" dirty="0"/>
              <a:t>	: </a:t>
            </a:r>
            <a:r>
              <a:rPr lang="en-US" altLang="en-US" dirty="0" err="1"/>
              <a:t>nama</a:t>
            </a:r>
            <a:r>
              <a:rPr lang="en-US" altLang="en-US" dirty="0"/>
              <a:t> </a:t>
            </a:r>
            <a:r>
              <a:rPr lang="en-US" altLang="en-US" dirty="0" err="1"/>
              <a:t>petugas</a:t>
            </a:r>
            <a:r>
              <a:rPr lang="en-US" altLang="en-US" dirty="0"/>
              <a:t>, </a:t>
            </a:r>
            <a:r>
              <a:rPr lang="en-US" altLang="en-US" dirty="0" err="1"/>
              <a:t>alamat</a:t>
            </a:r>
            <a:r>
              <a:rPr lang="en-US" altLang="en-US" dirty="0"/>
              <a:t>,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kelamin</a:t>
            </a:r>
            <a:r>
              <a:rPr lang="en-US" altLang="en-US" dirty="0"/>
              <a:t>, </a:t>
            </a:r>
            <a:r>
              <a:rPr lang="en-US" altLang="en-US" dirty="0" err="1"/>
              <a:t>tanggal</a:t>
            </a:r>
            <a:r>
              <a:rPr lang="en-US" altLang="en-US" dirty="0"/>
              <a:t> </a:t>
            </a:r>
            <a:r>
              <a:rPr lang="en-US" altLang="en-US" dirty="0" err="1"/>
              <a:t>lahir</a:t>
            </a:r>
            <a:r>
              <a:rPr lang="en-US" altLang="en-US" dirty="0"/>
              <a:t>.</a:t>
            </a:r>
            <a:endParaRPr lang="id-ID" altLang="en-US" dirty="0"/>
          </a:p>
          <a:p>
            <a:pPr lvl="1"/>
            <a:r>
              <a:rPr lang="en-US" altLang="en-US" dirty="0"/>
              <a:t>Data </a:t>
            </a:r>
            <a:r>
              <a:rPr lang="en-US" altLang="en-US" dirty="0" err="1"/>
              <a:t>Pemeriksaan</a:t>
            </a:r>
            <a:r>
              <a:rPr lang="en-US" altLang="en-US" dirty="0"/>
              <a:t>	: data </a:t>
            </a:r>
            <a:r>
              <a:rPr lang="en-US" altLang="en-US" dirty="0" err="1"/>
              <a:t>pasien</a:t>
            </a:r>
            <a:r>
              <a:rPr lang="en-US" altLang="en-US" dirty="0"/>
              <a:t>, data </a:t>
            </a:r>
            <a:r>
              <a:rPr lang="en-US" altLang="en-US" dirty="0" err="1"/>
              <a:t>dokter</a:t>
            </a:r>
            <a:r>
              <a:rPr lang="en-US" altLang="en-US" dirty="0"/>
              <a:t>, </a:t>
            </a:r>
            <a:r>
              <a:rPr lang="en-US" altLang="en-US" dirty="0" err="1"/>
              <a:t>keluhan</a:t>
            </a:r>
            <a:r>
              <a:rPr lang="en-US" altLang="en-US" dirty="0"/>
              <a:t>, </a:t>
            </a:r>
            <a:r>
              <a:rPr lang="en-US" altLang="en-US" dirty="0" err="1"/>
              <a:t>diagnosa</a:t>
            </a:r>
            <a:r>
              <a:rPr lang="en-US" altLang="en-US" dirty="0"/>
              <a:t>, </a:t>
            </a:r>
            <a:r>
              <a:rPr lang="en-US" altLang="en-US" dirty="0" err="1"/>
              <a:t>perlakuan</a:t>
            </a:r>
            <a:r>
              <a:rPr lang="en-US" altLang="en-US" dirty="0"/>
              <a:t>/</a:t>
            </a:r>
            <a:r>
              <a:rPr lang="en-US" altLang="en-US" dirty="0" err="1"/>
              <a:t>pemeriksaan</a:t>
            </a:r>
            <a:r>
              <a:rPr lang="en-US" altLang="en-US" dirty="0"/>
              <a:t>, data </a:t>
            </a:r>
            <a:r>
              <a:rPr lang="en-US" altLang="en-US" dirty="0" err="1"/>
              <a:t>obat</a:t>
            </a:r>
            <a:endParaRPr lang="id-ID" altLang="en-US" dirty="0"/>
          </a:p>
          <a:p>
            <a:pPr lvl="1"/>
            <a:r>
              <a:rPr lang="en-US" altLang="en-US" dirty="0"/>
              <a:t>Data </a:t>
            </a:r>
            <a:r>
              <a:rPr lang="en-US" altLang="en-US" dirty="0" err="1"/>
              <a:t>Biaya</a:t>
            </a:r>
            <a:r>
              <a:rPr lang="en-US" altLang="en-US" dirty="0"/>
              <a:t>	: data </a:t>
            </a:r>
            <a:r>
              <a:rPr lang="en-US" altLang="en-US" dirty="0" err="1"/>
              <a:t>pasien</a:t>
            </a:r>
            <a:r>
              <a:rPr lang="en-US" altLang="en-US" dirty="0"/>
              <a:t>, </a:t>
            </a:r>
            <a:r>
              <a:rPr lang="en-US" altLang="en-US" dirty="0" err="1"/>
              <a:t>pemeriksaan</a:t>
            </a:r>
            <a:r>
              <a:rPr lang="en-US" altLang="en-US" dirty="0"/>
              <a:t>, total </a:t>
            </a:r>
            <a:r>
              <a:rPr lang="en-US" altLang="en-US" dirty="0" err="1"/>
              <a:t>harga</a:t>
            </a:r>
            <a:r>
              <a:rPr lang="en-US" altLang="en-US" dirty="0"/>
              <a:t> </a:t>
            </a:r>
            <a:r>
              <a:rPr lang="en-US" altLang="en-US" dirty="0" err="1"/>
              <a:t>obat</a:t>
            </a:r>
            <a:r>
              <a:rPr lang="en-US" altLang="en-US" dirty="0"/>
              <a:t> </a:t>
            </a:r>
            <a:endParaRPr lang="id-ID" altLang="en-US" dirty="0"/>
          </a:p>
          <a:p>
            <a:pPr lvl="1"/>
            <a:r>
              <a:rPr lang="en-US" altLang="en-US" dirty="0"/>
              <a:t>*)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nomor_id</a:t>
            </a:r>
            <a:r>
              <a:rPr lang="en-US" altLang="en-US" dirty="0"/>
              <a:t>,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dicantumkan</a:t>
            </a:r>
            <a:r>
              <a:rPr lang="en-US" altLang="en-US" dirty="0"/>
              <a:t> </a:t>
            </a:r>
            <a:r>
              <a:rPr lang="en-US" altLang="en-US" dirty="0" err="1"/>
              <a:t>disini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apa-apa</a:t>
            </a:r>
            <a:r>
              <a:rPr lang="en-US" altLang="en-US" dirty="0"/>
              <a:t>, </a:t>
            </a:r>
            <a:r>
              <a:rPr lang="en-US" altLang="en-US" dirty="0" err="1"/>
              <a:t>dicantumkan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boleh</a:t>
            </a:r>
            <a:endParaRPr lang="id-ID" alt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45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Try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perpustaaan</a:t>
            </a:r>
            <a:r>
              <a:rPr lang="en-US" sz="1600" dirty="0"/>
              <a:t>,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ditunjuk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aktifitas-aktifitas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/>
              <a:t>: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memasukkan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tentang</a:t>
            </a:r>
            <a:r>
              <a:rPr lang="en-US" sz="1600" dirty="0">
                <a:solidFill>
                  <a:srgbClr val="FF0000"/>
                </a:solidFill>
              </a:rPr>
              <a:t> data-data </a:t>
            </a:r>
            <a:r>
              <a:rPr lang="en-US" sz="1600" dirty="0" err="1">
                <a:solidFill>
                  <a:srgbClr val="FF0000"/>
                </a:solidFill>
              </a:rPr>
              <a:t>buku</a:t>
            </a:r>
            <a:r>
              <a:rPr lang="en-US" sz="1600" dirty="0">
                <a:solidFill>
                  <a:srgbClr val="FF0000"/>
                </a:solidFill>
              </a:rPr>
              <a:t> yang </a:t>
            </a:r>
            <a:r>
              <a:rPr lang="en-US" sz="1600" dirty="0" err="1">
                <a:solidFill>
                  <a:srgbClr val="FF0000"/>
                </a:solidFill>
              </a:rPr>
              <a:t>meliputi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kode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buku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judul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buku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pengarang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penerbit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jumlah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halaman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dll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menghitung</a:t>
            </a:r>
            <a:r>
              <a:rPr lang="en-US" sz="1600" dirty="0">
                <a:solidFill>
                  <a:srgbClr val="FF0000"/>
                </a:solidFill>
              </a:rPr>
              <a:t> data </a:t>
            </a:r>
            <a:r>
              <a:rPr lang="en-US" sz="1600" dirty="0" err="1">
                <a:solidFill>
                  <a:srgbClr val="FF0000"/>
                </a:solidFill>
              </a:rPr>
              <a:t>buku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secara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keseluruhan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dian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92D050"/>
                </a:solidFill>
              </a:rPr>
              <a:t>menampilkan</a:t>
            </a:r>
            <a:r>
              <a:rPr lang="en-US" sz="1600" dirty="0">
                <a:solidFill>
                  <a:srgbClr val="92D050"/>
                </a:solidFill>
              </a:rPr>
              <a:t> data </a:t>
            </a:r>
            <a:r>
              <a:rPr lang="en-US" sz="1600" dirty="0" err="1">
                <a:solidFill>
                  <a:srgbClr val="92D050"/>
                </a:solidFill>
              </a:rPr>
              <a:t>buku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berdasakan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kategori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tertentu</a:t>
            </a:r>
            <a:r>
              <a:rPr lang="en-US" sz="1600" dirty="0">
                <a:solidFill>
                  <a:srgbClr val="92D050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92D050"/>
                </a:solidFill>
              </a:rPr>
              <a:t>menampilkan</a:t>
            </a:r>
            <a:r>
              <a:rPr lang="en-US" sz="1600" dirty="0">
                <a:solidFill>
                  <a:srgbClr val="92D050"/>
                </a:solidFill>
              </a:rPr>
              <a:t> data-data </a:t>
            </a:r>
            <a:r>
              <a:rPr lang="en-US" sz="1600" dirty="0" err="1">
                <a:solidFill>
                  <a:srgbClr val="92D050"/>
                </a:solidFill>
              </a:rPr>
              <a:t>buku</a:t>
            </a:r>
            <a:r>
              <a:rPr lang="en-US" sz="1600" dirty="0">
                <a:solidFill>
                  <a:srgbClr val="92D050"/>
                </a:solidFill>
              </a:rPr>
              <a:t> yang </a:t>
            </a:r>
            <a:r>
              <a:rPr lang="en-US" sz="1600" dirty="0" err="1">
                <a:solidFill>
                  <a:srgbClr val="92D050"/>
                </a:solidFill>
              </a:rPr>
              <a:t>sering</a:t>
            </a:r>
            <a:r>
              <a:rPr lang="en-US" sz="1600" dirty="0">
                <a:solidFill>
                  <a:srgbClr val="92D050"/>
                </a:solidFill>
              </a:rPr>
              <a:t> di </a:t>
            </a:r>
            <a:r>
              <a:rPr lang="en-US" sz="1600" dirty="0" err="1">
                <a:solidFill>
                  <a:srgbClr val="92D050"/>
                </a:solidFill>
              </a:rPr>
              <a:t>pinjam</a:t>
            </a:r>
            <a:r>
              <a:rPr lang="en-US" sz="1600" dirty="0">
                <a:solidFill>
                  <a:srgbClr val="92D050"/>
                </a:solidFill>
              </a:rPr>
              <a:t>. (</a:t>
            </a:r>
            <a:r>
              <a:rPr lang="en-US" sz="1600" dirty="0" err="1">
                <a:solidFill>
                  <a:srgbClr val="92D050"/>
                </a:solidFill>
              </a:rPr>
              <a:t>mujaddid</a:t>
            </a:r>
            <a:r>
              <a:rPr lang="en-US" sz="1600" dirty="0">
                <a:solidFill>
                  <a:srgbClr val="92D050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menghapus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data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hilang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pengelompokan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tertentu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(Arvin)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memasukkan</a:t>
            </a:r>
            <a:r>
              <a:rPr lang="en-US" sz="1600" dirty="0">
                <a:solidFill>
                  <a:srgbClr val="FFFF00"/>
                </a:solidFill>
              </a:rPr>
              <a:t> data </a:t>
            </a:r>
            <a:r>
              <a:rPr lang="en-US" sz="1600" dirty="0" err="1">
                <a:solidFill>
                  <a:srgbClr val="FFFF00"/>
                </a:solidFill>
              </a:rPr>
              <a:t>anggota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baru</a:t>
            </a:r>
            <a:r>
              <a:rPr lang="en-US" sz="1600" dirty="0">
                <a:solidFill>
                  <a:srgbClr val="FFFF00"/>
                </a:solidFill>
              </a:rPr>
              <a:t> yang </a:t>
            </a:r>
            <a:r>
              <a:rPr lang="en-US" sz="1600" dirty="0" err="1">
                <a:solidFill>
                  <a:srgbClr val="FFFF00"/>
                </a:solidFill>
              </a:rPr>
              <a:t>meliputi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Nomor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anggota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nama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alamat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dan</a:t>
            </a:r>
            <a:r>
              <a:rPr lang="en-US" sz="1600" dirty="0">
                <a:solidFill>
                  <a:srgbClr val="FFFF00"/>
                </a:solidFill>
              </a:rPr>
              <a:t> no </a:t>
            </a:r>
            <a:r>
              <a:rPr lang="en-US" sz="1600" dirty="0" err="1">
                <a:solidFill>
                  <a:srgbClr val="FFFF00"/>
                </a:solidFill>
              </a:rPr>
              <a:t>telp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mencetak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kartu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anggota</a:t>
            </a:r>
            <a:r>
              <a:rPr lang="en-US" sz="1600" dirty="0">
                <a:solidFill>
                  <a:srgbClr val="FFFF00"/>
                </a:solidFill>
              </a:rPr>
              <a:t>.(</a:t>
            </a:r>
            <a:r>
              <a:rPr lang="en-US" sz="1600" dirty="0" err="1">
                <a:solidFill>
                  <a:srgbClr val="FFFF00"/>
                </a:solidFill>
              </a:rPr>
              <a:t>ndik</a:t>
            </a:r>
            <a:r>
              <a:rPr lang="en-US" sz="1600" dirty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menampilkan</a:t>
            </a:r>
            <a:r>
              <a:rPr lang="en-US" sz="1600" dirty="0">
                <a:solidFill>
                  <a:srgbClr val="7030A0"/>
                </a:solidFill>
              </a:rPr>
              <a:t> data </a:t>
            </a:r>
            <a:r>
              <a:rPr lang="en-US" sz="1600" dirty="0" err="1">
                <a:solidFill>
                  <a:srgbClr val="7030A0"/>
                </a:solidFill>
              </a:rPr>
              <a:t>anggota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berdasarkan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kategori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tertentu</a:t>
            </a:r>
            <a:r>
              <a:rPr lang="en-US" sz="1600" dirty="0">
                <a:solidFill>
                  <a:srgbClr val="7030A0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menampilkan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laporan</a:t>
            </a:r>
            <a:r>
              <a:rPr lang="en-US" sz="1600" dirty="0">
                <a:solidFill>
                  <a:srgbClr val="7030A0"/>
                </a:solidFill>
              </a:rPr>
              <a:t> data </a:t>
            </a:r>
            <a:r>
              <a:rPr lang="en-US" sz="1600" dirty="0" err="1">
                <a:solidFill>
                  <a:srgbClr val="7030A0"/>
                </a:solidFill>
              </a:rPr>
              <a:t>yanggota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setiap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tahunna</a:t>
            </a:r>
            <a:r>
              <a:rPr lang="en-US" sz="1600" dirty="0">
                <a:solidFill>
                  <a:srgbClr val="7030A0"/>
                </a:solidFill>
              </a:rPr>
              <a:t>. (</a:t>
            </a:r>
            <a:r>
              <a:rPr lang="en-US" sz="1600" dirty="0" err="1">
                <a:solidFill>
                  <a:srgbClr val="7030A0"/>
                </a:solidFill>
              </a:rPr>
              <a:t>iky</a:t>
            </a:r>
            <a:r>
              <a:rPr lang="en-US" sz="1600" dirty="0">
                <a:solidFill>
                  <a:srgbClr val="7030A0"/>
                </a:solidFill>
              </a:rPr>
              <a:t>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4866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data :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62385"/>
            <a:ext cx="7581900" cy="3648300"/>
          </a:xfrm>
        </p:spPr>
        <p:txBody>
          <a:bodyPr/>
          <a:lstStyle/>
          <a:p>
            <a:r>
              <a:rPr lang="en-US" sz="2000" dirty="0"/>
              <a:t>Data </a:t>
            </a:r>
            <a:r>
              <a:rPr lang="en-US" sz="2000" dirty="0" err="1"/>
              <a:t>buku</a:t>
            </a:r>
            <a:r>
              <a:rPr lang="en-US" sz="2000" dirty="0"/>
              <a:t> :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pengarang</a:t>
            </a:r>
            <a:r>
              <a:rPr lang="en-US" sz="2000" dirty="0"/>
              <a:t>, </a:t>
            </a:r>
            <a:r>
              <a:rPr lang="en-US" sz="2000" dirty="0" err="1"/>
              <a:t>penerbit</a:t>
            </a:r>
            <a:r>
              <a:rPr lang="en-US" sz="2000" dirty="0"/>
              <a:t>,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terbit</a:t>
            </a:r>
            <a:endParaRPr lang="en-US" sz="2000" dirty="0"/>
          </a:p>
          <a:p>
            <a:r>
              <a:rPr lang="en-US" sz="2000" dirty="0"/>
              <a:t>Data </a:t>
            </a:r>
            <a:r>
              <a:rPr lang="en-US" sz="2000" dirty="0" err="1"/>
              <a:t>peminjam</a:t>
            </a:r>
            <a:r>
              <a:rPr lang="en-US" sz="2000" dirty="0"/>
              <a:t> : </a:t>
            </a:r>
            <a:r>
              <a:rPr lang="en-US" sz="2000" dirty="0" err="1"/>
              <a:t>nomor</a:t>
            </a:r>
            <a:r>
              <a:rPr lang="en-US" sz="2000" dirty="0"/>
              <a:t> id,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endParaRPr lang="en-US" sz="2000" dirty="0"/>
          </a:p>
          <a:p>
            <a:r>
              <a:rPr lang="en-US" sz="2000" dirty="0"/>
              <a:t>Data </a:t>
            </a:r>
            <a:r>
              <a:rPr lang="en-US" sz="2000" dirty="0" err="1"/>
              <a:t>petugas</a:t>
            </a:r>
            <a:r>
              <a:rPr lang="en-US" sz="2000" dirty="0"/>
              <a:t> : NIP,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…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trx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: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,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yang </a:t>
            </a:r>
            <a:r>
              <a:rPr lang="en-US" sz="2000" dirty="0" err="1"/>
              <a:t>dipinjam</a:t>
            </a:r>
            <a:r>
              <a:rPr lang="en-US" sz="2000" dirty="0"/>
              <a:t>, …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pencatatan</a:t>
            </a:r>
            <a:r>
              <a:rPr lang="en-US" sz="2000" dirty="0"/>
              <a:t> </a:t>
            </a:r>
            <a:r>
              <a:rPr lang="en-US" sz="2000" dirty="0" err="1"/>
              <a:t>denda</a:t>
            </a:r>
            <a:r>
              <a:rPr lang="en-US" sz="2000" dirty="0"/>
              <a:t> :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pengembalian</a:t>
            </a:r>
            <a:r>
              <a:rPr lang="en-US" sz="2000" dirty="0"/>
              <a:t>, nominal </a:t>
            </a:r>
            <a:r>
              <a:rPr lang="en-US" sz="2000" dirty="0" err="1"/>
              <a:t>denda</a:t>
            </a:r>
            <a:endParaRPr lang="en-US" sz="2000" dirty="0"/>
          </a:p>
          <a:p>
            <a:r>
              <a:rPr lang="en-US" sz="2000" dirty="0" err="1"/>
              <a:t>Dll</a:t>
            </a:r>
            <a:r>
              <a:rPr lang="en-US" sz="2000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92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Process for Data Requirements Analysis</a:t>
            </a:r>
            <a:br>
              <a:rPr lang="en-US" sz="1200" dirty="0"/>
            </a:br>
            <a:r>
              <a:rPr lang="en-US" sz="1200" dirty="0"/>
              <a:t>David </a:t>
            </a:r>
            <a:r>
              <a:rPr lang="en-US" sz="1200" dirty="0" err="1"/>
              <a:t>Loshin</a:t>
            </a:r>
            <a:br>
              <a:rPr lang="en-US" sz="1200" dirty="0"/>
            </a:br>
            <a:r>
              <a:rPr lang="en-US" sz="1200" dirty="0"/>
              <a:t>Knowledge Integrity, Inc.</a:t>
            </a:r>
            <a:br>
              <a:rPr lang="en-US" sz="1200" dirty="0"/>
            </a:br>
            <a:r>
              <a:rPr lang="en-US" sz="1200" dirty="0"/>
              <a:t>loshin@knowledge-integrity.com</a:t>
            </a:r>
            <a:br>
              <a:rPr lang="en-US" sz="1200" dirty="0"/>
            </a:br>
            <a:r>
              <a:rPr lang="en-US" sz="1200" dirty="0"/>
              <a:t>October 30, 2007 </a:t>
            </a:r>
          </a:p>
          <a:p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Software Requirements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by Karl E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Wiegers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and Joy Beatty Published by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Microsoft Press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2013 </a:t>
            </a:r>
          </a:p>
          <a:p>
            <a:r>
              <a:rPr lang="en-US" sz="1200" b="1" dirty="0" err="1"/>
              <a:t>Analisis</a:t>
            </a:r>
            <a:r>
              <a:rPr lang="en-US" sz="1200" b="1" dirty="0"/>
              <a:t> </a:t>
            </a:r>
            <a:r>
              <a:rPr lang="en-US" sz="1200" b="1" dirty="0" err="1"/>
              <a:t>Kebutuhan</a:t>
            </a:r>
            <a:br>
              <a:rPr lang="en-US" sz="1200" b="1" dirty="0"/>
            </a:b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Informatika</a:t>
            </a:r>
            <a:r>
              <a:rPr lang="en-US" sz="1200" dirty="0"/>
              <a:t> – </a:t>
            </a:r>
            <a:r>
              <a:rPr lang="en-US" sz="1200" dirty="0" err="1"/>
              <a:t>Universitas</a:t>
            </a:r>
            <a:r>
              <a:rPr lang="en-US" sz="1200" dirty="0"/>
              <a:t> Telkom</a:t>
            </a:r>
            <a:br>
              <a:rPr lang="en-US" sz="1200" dirty="0"/>
            </a:br>
            <a:r>
              <a:rPr lang="en-US" sz="1200" dirty="0"/>
              <a:t>2015 </a:t>
            </a:r>
          </a:p>
          <a:p>
            <a:r>
              <a:rPr lang="fi-FI" sz="1200" dirty="0"/>
              <a:t>Analisis Kebutuhan Sistem Pujianto, S. Kom </a:t>
            </a:r>
          </a:p>
          <a:p>
            <a:r>
              <a:rPr lang="fi-FI" sz="1200" dirty="0">
                <a:hlinkClick r:id="rId4"/>
              </a:rPr>
              <a:t>https://www.batimes.com/articles/data-requirements-should-the-business-analyst-care.html</a:t>
            </a:r>
            <a:endParaRPr lang="fi-FI" sz="1200" dirty="0"/>
          </a:p>
          <a:p>
            <a:r>
              <a:rPr lang="en-US" sz="1200" dirty="0"/>
              <a:t>PRINCIPLES OF DATA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FACILITATING INFORMATION</a:t>
            </a:r>
            <a:br>
              <a:rPr lang="en-US" sz="1200" dirty="0"/>
            </a:br>
            <a:r>
              <a:rPr lang="en-US" sz="1200" dirty="0"/>
              <a:t>SHARING</a:t>
            </a:r>
            <a:br>
              <a:rPr lang="en-US" sz="1200" dirty="0"/>
            </a:br>
            <a:r>
              <a:rPr lang="en-US" sz="1200" dirty="0"/>
              <a:t>Second edition</a:t>
            </a:r>
            <a:br>
              <a:rPr lang="en-US" sz="1200" dirty="0"/>
            </a:br>
            <a:r>
              <a:rPr lang="en-US" sz="1200" dirty="0"/>
              <a:t>Keith Gordon </a:t>
            </a:r>
            <a:br>
              <a:rPr lang="en-US" sz="1400" dirty="0"/>
            </a:br>
            <a:br>
              <a:rPr lang="fi-FI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4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 Analysis Objectives</a:t>
            </a:r>
            <a:br>
              <a:rPr lang="en-US" dirty="0"/>
            </a:br>
            <a:r>
              <a:rPr lang="en-US" sz="1600" i="1" dirty="0" err="1"/>
              <a:t>Tujuan</a:t>
            </a:r>
            <a:r>
              <a:rPr lang="en-US" sz="1600" i="1" dirty="0"/>
              <a:t> </a:t>
            </a:r>
            <a:r>
              <a:rPr lang="en-US" sz="1600" i="1" dirty="0" err="1"/>
              <a:t>Analisis</a:t>
            </a:r>
            <a:r>
              <a:rPr lang="en-US" sz="1600" i="1" dirty="0"/>
              <a:t> </a:t>
            </a:r>
            <a:r>
              <a:rPr lang="en-US" sz="1600" i="1" dirty="0" err="1"/>
              <a:t>Kebutuhan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 sz="2000" dirty="0" err="1"/>
              <a:t>Mengidentifikasi</a:t>
            </a:r>
            <a:r>
              <a:rPr lang="en-US" sz="2000" dirty="0"/>
              <a:t> data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proses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endParaRPr lang="en-US" sz="2000" dirty="0"/>
          </a:p>
          <a:p>
            <a:pPr marL="231775" indent="-231775"/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fungsional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non </a:t>
            </a:r>
            <a:r>
              <a:rPr lang="en-US" sz="2000" dirty="0" err="1"/>
              <a:t>fungsional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endParaRPr lang="en-US" sz="2000" dirty="0"/>
          </a:p>
          <a:p>
            <a:pPr marL="231775" indent="-231775"/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manajer</a:t>
            </a:r>
            <a:endParaRPr lang="id-ID" sz="2000" dirty="0"/>
          </a:p>
          <a:p>
            <a:pPr marL="231775" indent="-231775"/>
            <a:r>
              <a:rPr lang="en-US" sz="2000" dirty="0" err="1"/>
              <a:t>Menspesifikasikan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(</a:t>
            </a:r>
            <a:r>
              <a:rPr lang="en-US" sz="2000" dirty="0" err="1"/>
              <a:t>kecuali</a:t>
            </a:r>
            <a:r>
              <a:rPr lang="en-US" sz="2000" dirty="0"/>
              <a:t> </a:t>
            </a:r>
            <a:r>
              <a:rPr lang="en-US" sz="2000" dirty="0" err="1"/>
              <a:t>alternatif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detail </a:t>
            </a:r>
            <a:r>
              <a:rPr lang="en-US" sz="2000" dirty="0" err="1"/>
              <a:t>teknologi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 </a:t>
            </a:r>
            <a:r>
              <a:rPr lang="en-US" sz="1600" b="1" dirty="0" err="1"/>
              <a:t>Identifikasi</a:t>
            </a:r>
            <a:br>
              <a:rPr lang="en-US" sz="1600" b="1" dirty="0"/>
            </a:br>
            <a:r>
              <a:rPr lang="en-US" sz="1600" dirty="0" err="1"/>
              <a:t>Kegiatan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memilah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mana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dipecahkan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yang </a:t>
            </a:r>
            <a:r>
              <a:rPr lang="en-US" sz="1600" dirty="0" err="1"/>
              <a:t>didapat</a:t>
            </a:r>
            <a:r>
              <a:rPr lang="en-US" sz="1600" dirty="0"/>
              <a:t>.</a:t>
            </a:r>
            <a:br>
              <a:rPr lang="en-US" sz="1600" dirty="0"/>
            </a:br>
            <a:endParaRPr lang="id-ID" sz="1600" dirty="0"/>
          </a:p>
          <a:p>
            <a:r>
              <a:rPr lang="en-US" sz="1600" dirty="0"/>
              <a:t> </a:t>
            </a:r>
            <a:r>
              <a:rPr lang="en-US" sz="1600" b="1" dirty="0" err="1"/>
              <a:t>Pemahaman</a:t>
            </a:r>
            <a:br>
              <a:rPr lang="en-US" sz="1600" b="1" dirty="0"/>
            </a:br>
            <a:r>
              <a:rPr lang="en-US" sz="1600" dirty="0" err="1"/>
              <a:t>Mempelajari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 manual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pemodelan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.</a:t>
            </a:r>
            <a:br>
              <a:rPr lang="en-US" sz="1600" dirty="0"/>
            </a:br>
            <a:endParaRPr lang="id-ID" sz="1600" dirty="0"/>
          </a:p>
          <a:p>
            <a:r>
              <a:rPr lang="en-US" sz="1600" dirty="0"/>
              <a:t> </a:t>
            </a:r>
            <a:r>
              <a:rPr lang="en-US" sz="1600" b="1" dirty="0" err="1"/>
              <a:t>Pemodelan</a:t>
            </a:r>
            <a:r>
              <a:rPr lang="en-US" sz="1600" b="1" dirty="0"/>
              <a:t> (core of analysis)</a:t>
            </a:r>
            <a:br>
              <a:rPr lang="en-US" sz="1600" b="1" dirty="0"/>
            </a:br>
            <a:r>
              <a:rPr lang="en-US" sz="1600" dirty="0" err="1"/>
              <a:t>Membentuk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model-model (</a:t>
            </a:r>
            <a:r>
              <a:rPr lang="en-US" sz="1600" dirty="0" err="1"/>
              <a:t>alat</a:t>
            </a:r>
            <a:r>
              <a:rPr lang="en-US" sz="1600" dirty="0"/>
              <a:t> bantu)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yang </a:t>
            </a:r>
            <a:r>
              <a:rPr lang="en-US" sz="1600" dirty="0" err="1"/>
              <a:t>nantinya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perancangan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</a:t>
            </a:r>
            <a:br>
              <a:rPr lang="en-US" sz="1600" dirty="0"/>
            </a:br>
            <a:endParaRPr lang="id-ID" sz="1600" dirty="0"/>
          </a:p>
          <a:p>
            <a:r>
              <a:rPr lang="en-US" sz="1600" dirty="0"/>
              <a:t> </a:t>
            </a:r>
            <a:r>
              <a:rPr lang="en-US" sz="1600" b="1" dirty="0" err="1"/>
              <a:t>Pelaporan</a:t>
            </a:r>
            <a:br>
              <a:rPr lang="en-US" sz="1600" b="1" dirty="0"/>
            </a:b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format </a:t>
            </a:r>
            <a:r>
              <a:rPr lang="en-US" sz="1600" dirty="0" err="1"/>
              <a:t>standar</a:t>
            </a:r>
            <a:r>
              <a:rPr lang="en-US" sz="1600" dirty="0"/>
              <a:t>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hasil-hasil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.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21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04" y="608038"/>
            <a:ext cx="7184335" cy="749100"/>
          </a:xfrm>
        </p:spPr>
        <p:txBody>
          <a:bodyPr>
            <a:noAutofit/>
          </a:bodyPr>
          <a:lstStyle/>
          <a:p>
            <a:r>
              <a:rPr lang="en-US" sz="2400" dirty="0"/>
              <a:t>Langkah-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Sedang </a:t>
            </a:r>
            <a:r>
              <a:rPr lang="en-US" sz="2400" dirty="0" err="1"/>
              <a:t>Berjalan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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br>
              <a:rPr lang="en-US" b="1" dirty="0"/>
            </a:br>
            <a:r>
              <a:rPr lang="en-US" dirty="0"/>
              <a:t>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Prosedur</a:t>
            </a:r>
            <a:r>
              <a:rPr lang="en-US" b="1" dirty="0"/>
              <a:t> Manual</a:t>
            </a:r>
            <a:br>
              <a:rPr lang="en-US" b="1" dirty="0"/>
            </a:br>
            <a:r>
              <a:rPr lang="en-US" dirty="0"/>
              <a:t>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Aliran</a:t>
            </a:r>
            <a:r>
              <a:rPr lang="en-US" b="1" dirty="0"/>
              <a:t> </a:t>
            </a:r>
            <a:r>
              <a:rPr lang="en-US" b="1" dirty="0" err="1"/>
              <a:t>Dokumen</a:t>
            </a:r>
            <a:r>
              <a:rPr lang="en-US" b="1" dirty="0"/>
              <a:t> Manual</a:t>
            </a:r>
            <a:br>
              <a:rPr lang="en-US" b="1" dirty="0"/>
            </a:br>
            <a:r>
              <a:rPr lang="en-US" dirty="0"/>
              <a:t>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9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04" y="1277625"/>
            <a:ext cx="7860196" cy="3648300"/>
          </a:xfrm>
        </p:spPr>
        <p:txBody>
          <a:bodyPr/>
          <a:lstStyle/>
          <a:p>
            <a:pPr marL="231775" indent="-231775"/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id-ID" b="1" dirty="0"/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memilah-milah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ide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br>
              <a:rPr lang="en-US" dirty="0"/>
            </a:br>
            <a:r>
              <a:rPr lang="en-US" dirty="0" err="1"/>
              <a:t>lunak</a:t>
            </a:r>
            <a:r>
              <a:rPr lang="en-US" dirty="0"/>
              <a:t>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6604" y="608038"/>
            <a:ext cx="7184335" cy="749100"/>
          </a:xfrm>
        </p:spPr>
        <p:txBody>
          <a:bodyPr>
            <a:noAutofit/>
          </a:bodyPr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33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04" y="1357138"/>
            <a:ext cx="7581900" cy="36483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/>
              <a:t>Analisis</a:t>
            </a:r>
            <a:r>
              <a:rPr lang="en-US" sz="2000" b="1" dirty="0"/>
              <a:t> </a:t>
            </a:r>
            <a:r>
              <a:rPr lang="en-US" sz="2000" b="1" dirty="0" err="1"/>
              <a:t>Prosedur</a:t>
            </a:r>
            <a:r>
              <a:rPr lang="en-US" sz="2000" b="1" dirty="0"/>
              <a:t> Manual</a:t>
            </a:r>
            <a:endParaRPr lang="id-ID" sz="2000" b="1" dirty="0"/>
          </a:p>
          <a:p>
            <a:r>
              <a:rPr lang="id-ID" sz="2000" b="1" dirty="0"/>
              <a:t>Contoh pada </a:t>
            </a:r>
            <a:r>
              <a:rPr lang="en-US" sz="2000" b="1" dirty="0" err="1"/>
              <a:t>Prosedur</a:t>
            </a:r>
            <a:r>
              <a:rPr lang="en-US" sz="2000" b="1" dirty="0"/>
              <a:t> </a:t>
            </a:r>
            <a:r>
              <a:rPr lang="en-US" sz="2000" b="1" dirty="0" err="1"/>
              <a:t>Penjualan</a:t>
            </a:r>
            <a:r>
              <a:rPr lang="en-US" sz="2000" b="1" dirty="0"/>
              <a:t> </a:t>
            </a:r>
            <a:r>
              <a:rPr lang="en-US" sz="2000" b="1" dirty="0" err="1"/>
              <a:t>Barang</a:t>
            </a:r>
            <a:endParaRPr lang="id-ID" sz="2000" b="1" dirty="0"/>
          </a:p>
          <a:p>
            <a:pPr marL="0" indent="0">
              <a:buNone/>
            </a:pPr>
            <a:endParaRPr lang="id-ID" sz="2000" dirty="0"/>
          </a:p>
          <a:p>
            <a:pPr marL="685800" lvl="1" indent="-342900">
              <a:buFont typeface="+mj-lt"/>
              <a:buAutoNum type="arabicPeriod"/>
            </a:pPr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counter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menyerahkannya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 </a:t>
            </a:r>
            <a:r>
              <a:rPr lang="en-US" sz="2000" dirty="0" err="1"/>
              <a:t>kasir</a:t>
            </a:r>
            <a:r>
              <a:rPr lang="en-US" sz="2000" dirty="0"/>
              <a:t>.</a:t>
            </a:r>
            <a:endParaRPr lang="id-ID" sz="2000" dirty="0"/>
          </a:p>
          <a:p>
            <a:pPr marL="685800" lvl="1" indent="-342900">
              <a:buFont typeface="+mj-lt"/>
              <a:buAutoNum type="arabicPeriod"/>
            </a:pPr>
            <a:r>
              <a:rPr lang="en-US" sz="2000" dirty="0" err="1"/>
              <a:t>Kasir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data </a:t>
            </a:r>
            <a:r>
              <a:rPr lang="en-US" sz="2000" dirty="0" err="1"/>
              <a:t>penjualan</a:t>
            </a:r>
            <a:r>
              <a:rPr lang="en-US" sz="2000" dirty="0"/>
              <a:t> di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.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br>
              <a:rPr lang="en-US" sz="2000" dirty="0"/>
            </a:b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.</a:t>
            </a:r>
            <a:endParaRPr lang="id-ID" sz="2000" dirty="0"/>
          </a:p>
          <a:p>
            <a:pPr marL="685800" lvl="1" indent="-342900">
              <a:buFont typeface="+mj-lt"/>
              <a:buAutoNum type="arabicPeriod"/>
            </a:pPr>
            <a:r>
              <a:rPr lang="en-US" sz="2000" dirty="0" err="1"/>
              <a:t>Kasir</a:t>
            </a:r>
            <a:r>
              <a:rPr lang="en-US" sz="2000" dirty="0"/>
              <a:t> </a:t>
            </a:r>
            <a:r>
              <a:rPr lang="en-US" sz="2000" dirty="0" err="1"/>
              <a:t>memberitahukan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br>
              <a:rPr lang="en-US" sz="2000" dirty="0"/>
            </a:br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membayar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.</a:t>
            </a:r>
            <a:endParaRPr lang="id-ID" sz="2000" dirty="0"/>
          </a:p>
          <a:p>
            <a:pPr marL="685800" lvl="1" indent="-342900">
              <a:buFont typeface="+mj-lt"/>
              <a:buAutoNum type="arabicPeriod"/>
            </a:pPr>
            <a:r>
              <a:rPr lang="en-US" sz="2000" dirty="0" err="1"/>
              <a:t>Kasir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data </a:t>
            </a:r>
            <a:r>
              <a:rPr lang="en-US" sz="2000" dirty="0" err="1"/>
              <a:t>pembayaran</a:t>
            </a:r>
            <a:r>
              <a:rPr lang="en-US" sz="2000" dirty="0"/>
              <a:t> di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.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nota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. </a:t>
            </a:r>
            <a:r>
              <a:rPr lang="en-US" sz="2000" b="1" dirty="0"/>
              <a:t>[Dan </a:t>
            </a:r>
            <a:r>
              <a:rPr lang="en-US" sz="2000" b="1" dirty="0" err="1"/>
              <a:t>seterusnya</a:t>
            </a:r>
            <a:r>
              <a:rPr lang="en-US" sz="2000" b="1" dirty="0"/>
              <a:t>...]</a:t>
            </a:r>
            <a:r>
              <a:rPr lang="en-US" sz="2000" dirty="0"/>
              <a:t> 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604" y="608038"/>
            <a:ext cx="7184335" cy="7491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04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26829</TotalTime>
  <Words>2834</Words>
  <Application>Microsoft Office PowerPoint</Application>
  <PresentationFormat>On-screen Show (16:9)</PresentationFormat>
  <Paragraphs>236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 Light</vt:lpstr>
      <vt:lpstr>Arial</vt:lpstr>
      <vt:lpstr>Calibri</vt:lpstr>
      <vt:lpstr>Roboto</vt:lpstr>
      <vt:lpstr>Office Theme</vt:lpstr>
      <vt:lpstr>3. Analisis Kebutuhan Data</vt:lpstr>
      <vt:lpstr>Analisis Kebutuhan</vt:lpstr>
      <vt:lpstr>Requirements Management Pengelolaan Kebutuhan</vt:lpstr>
      <vt:lpstr>Analisis Kebutuhan</vt:lpstr>
      <vt:lpstr>Requirement Analysis Objectives Tujuan Analisis Kebutuhan</vt:lpstr>
      <vt:lpstr>Langkah-langkah Analisis Kebutuhan</vt:lpstr>
      <vt:lpstr>Langkah-langkah Analisis Kebutuhan Sistem yang Sedang Berjalan</vt:lpstr>
      <vt:lpstr>Langkah-langkah Analisis Sistem yang Sedang Berjalan</vt:lpstr>
      <vt:lpstr>PowerPoint Presentation</vt:lpstr>
      <vt:lpstr>PowerPoint Presentation</vt:lpstr>
      <vt:lpstr>PowerPoint Presentation</vt:lpstr>
      <vt:lpstr>Analisis Kebutuhan Data</vt:lpstr>
      <vt:lpstr>Analisis Kebutuhan Sistem -&gt; Analisis Kebutuhan Data</vt:lpstr>
      <vt:lpstr>Goals of Data Requirements Analysis Tujuan Analisis Kebutuhan Data  </vt:lpstr>
      <vt:lpstr>Data Requirements Techniques Teknik Pengumpulan Kebutuhan Data</vt:lpstr>
      <vt:lpstr>Data Modeling</vt:lpstr>
      <vt:lpstr>Data dictionary</vt:lpstr>
      <vt:lpstr>Report Analysing &amp; Prototyping</vt:lpstr>
      <vt:lpstr>Reverse Engineering</vt:lpstr>
      <vt:lpstr>Data Requirements in Corporate Data Model </vt:lpstr>
      <vt:lpstr>Process for Data Requirements Analysis  Proses Analisis Kebutuhan Data</vt:lpstr>
      <vt:lpstr>Penilaian Data</vt:lpstr>
      <vt:lpstr>Kepemilikan Data</vt:lpstr>
      <vt:lpstr>Kepemilikan Data</vt:lpstr>
      <vt:lpstr>Kepemilikan Data</vt:lpstr>
      <vt:lpstr>summary</vt:lpstr>
      <vt:lpstr>Studi Kasus</vt:lpstr>
      <vt:lpstr>Studi Kasus 1</vt:lpstr>
      <vt:lpstr>PowerPoint Presentation</vt:lpstr>
      <vt:lpstr>Requirement Analysis</vt:lpstr>
      <vt:lpstr>PowerPoint Presentation</vt:lpstr>
      <vt:lpstr>Studi kasus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Studi Kasus 3</vt:lpstr>
      <vt:lpstr>PowerPoint Presentation</vt:lpstr>
      <vt:lpstr>PowerPoint Presentation</vt:lpstr>
      <vt:lpstr>PowerPoint Presentation</vt:lpstr>
      <vt:lpstr>Try Studi Kasus 4</vt:lpstr>
      <vt:lpstr>Kebutuhan data : studi kasus perpustakaan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Data dan Informasi</dc:title>
  <dc:creator>mulino</dc:creator>
  <cp:lastModifiedBy>Hendik Suwoto</cp:lastModifiedBy>
  <cp:revision>222</cp:revision>
  <dcterms:modified xsi:type="dcterms:W3CDTF">2022-10-14T23:42:30Z</dcterms:modified>
</cp:coreProperties>
</file>