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56" r:id="rId2"/>
    <p:sldId id="278" r:id="rId3"/>
    <p:sldId id="302" r:id="rId4"/>
    <p:sldId id="310" r:id="rId5"/>
    <p:sldId id="311" r:id="rId6"/>
    <p:sldId id="279" r:id="rId7"/>
    <p:sldId id="280" r:id="rId8"/>
    <p:sldId id="281" r:id="rId9"/>
    <p:sldId id="299" r:id="rId10"/>
    <p:sldId id="284" r:id="rId11"/>
    <p:sldId id="300" r:id="rId12"/>
    <p:sldId id="308" r:id="rId13"/>
    <p:sldId id="309" r:id="rId14"/>
    <p:sldId id="285" r:id="rId15"/>
    <p:sldId id="289" r:id="rId16"/>
    <p:sldId id="287" r:id="rId17"/>
    <p:sldId id="303" r:id="rId18"/>
    <p:sldId id="290" r:id="rId19"/>
    <p:sldId id="291" r:id="rId20"/>
    <p:sldId id="305" r:id="rId21"/>
    <p:sldId id="292" r:id="rId22"/>
    <p:sldId id="294" r:id="rId23"/>
    <p:sldId id="306" r:id="rId24"/>
    <p:sldId id="301" r:id="rId25"/>
    <p:sldId id="307" r:id="rId26"/>
    <p:sldId id="295" r:id="rId27"/>
    <p:sldId id="296" r:id="rId28"/>
    <p:sldId id="298" r:id="rId29"/>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6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eaLnBrk="1" hangingPunct="1">
              <a:defRPr sz="1300"/>
            </a:lvl1pPr>
          </a:lstStyle>
          <a:p>
            <a:endParaRPr lang="en-US"/>
          </a:p>
        </p:txBody>
      </p:sp>
      <p:sp>
        <p:nvSpPr>
          <p:cNvPr id="29699" name="Rectangle 3"/>
          <p:cNvSpPr>
            <a:spLocks noGrp="1" noChangeArrowheads="1"/>
          </p:cNvSpPr>
          <p:nvPr>
            <p:ph type="dt" sz="quarter"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eaLnBrk="1" hangingPunct="1">
              <a:defRPr sz="1300"/>
            </a:lvl1pPr>
          </a:lstStyle>
          <a:p>
            <a:endParaRPr lang="en-US"/>
          </a:p>
        </p:txBody>
      </p:sp>
      <p:sp>
        <p:nvSpPr>
          <p:cNvPr id="29700" name="Rectangle 4"/>
          <p:cNvSpPr>
            <a:spLocks noGrp="1" noChangeArrowheads="1"/>
          </p:cNvSpPr>
          <p:nvPr>
            <p:ph type="ftr" sz="quarter" idx="2"/>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eaLnBrk="1" hangingPunct="1">
              <a:defRPr sz="1300"/>
            </a:lvl1pPr>
          </a:lstStyle>
          <a:p>
            <a:endParaRPr lang="en-US"/>
          </a:p>
        </p:txBody>
      </p:sp>
      <p:sp>
        <p:nvSpPr>
          <p:cNvPr id="29701" name="Rectangle 5"/>
          <p:cNvSpPr>
            <a:spLocks noGrp="1" noChangeArrowheads="1"/>
          </p:cNvSpPr>
          <p:nvPr>
            <p:ph type="sldNum" sz="quarter" idx="3"/>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eaLnBrk="1" hangingPunct="1">
              <a:defRPr sz="1300"/>
            </a:lvl1pPr>
          </a:lstStyle>
          <a:p>
            <a:fld id="{6367C287-7526-44A1-B0BD-DF60FF2A5430}" type="slidenum">
              <a:rPr lang="en-US"/>
              <a:pPr/>
              <a:t>‹#›</a:t>
            </a:fld>
            <a:endParaRPr lang="en-US"/>
          </a:p>
        </p:txBody>
      </p:sp>
    </p:spTree>
    <p:extLst>
      <p:ext uri="{BB962C8B-B14F-4D97-AF65-F5344CB8AC3E}">
        <p14:creationId xmlns:p14="http://schemas.microsoft.com/office/powerpoint/2010/main" val="225417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37025" y="0"/>
            <a:ext cx="3163888" cy="479425"/>
          </a:xfrm>
          <a:prstGeom prst="rect">
            <a:avLst/>
          </a:prstGeom>
        </p:spPr>
        <p:txBody>
          <a:bodyPr vert="horz" lIns="91440" tIns="45720" rIns="91440" bIns="45720" rtlCol="0"/>
          <a:lstStyle>
            <a:lvl1pPr algn="r">
              <a:defRPr sz="1200"/>
            </a:lvl1pPr>
          </a:lstStyle>
          <a:p>
            <a:fld id="{01660C2A-DBF0-4E62-BAA6-D05E0AEB9D5A}" type="datetimeFigureOut">
              <a:rPr lang="en-US" smtClean="0"/>
              <a:pPr/>
              <a:t>10/15/2022</a:t>
            </a:fld>
            <a:endParaRPr lang="en-US"/>
          </a:p>
        </p:txBody>
      </p:sp>
      <p:sp>
        <p:nvSpPr>
          <p:cNvPr id="4" name="Slide Image Placeholder 3"/>
          <p:cNvSpPr>
            <a:spLocks noGrp="1" noRot="1" noChangeAspect="1"/>
          </p:cNvSpPr>
          <p:nvPr>
            <p:ph type="sldImg" idx="2"/>
          </p:nvPr>
        </p:nvSpPr>
        <p:spPr>
          <a:xfrm>
            <a:off x="1254125" y="719138"/>
            <a:ext cx="4794250" cy="3595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0250" y="4554538"/>
            <a:ext cx="5842000" cy="4314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07488"/>
            <a:ext cx="316388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37025" y="9107488"/>
            <a:ext cx="3163888" cy="479425"/>
          </a:xfrm>
          <a:prstGeom prst="rect">
            <a:avLst/>
          </a:prstGeom>
        </p:spPr>
        <p:txBody>
          <a:bodyPr vert="horz" lIns="91440" tIns="45720" rIns="91440" bIns="45720" rtlCol="0" anchor="b"/>
          <a:lstStyle>
            <a:lvl1pPr algn="r">
              <a:defRPr sz="1200"/>
            </a:lvl1pPr>
          </a:lstStyle>
          <a:p>
            <a:fld id="{03663815-E7D0-4C02-A99A-9C0950C3FA60}" type="slidenum">
              <a:rPr lang="en-US" smtClean="0"/>
              <a:pPr/>
              <a:t>‹#›</a:t>
            </a:fld>
            <a:endParaRPr lang="en-US"/>
          </a:p>
        </p:txBody>
      </p:sp>
    </p:spTree>
    <p:extLst>
      <p:ext uri="{BB962C8B-B14F-4D97-AF65-F5344CB8AC3E}">
        <p14:creationId xmlns:p14="http://schemas.microsoft.com/office/powerpoint/2010/main" val="14796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663815-E7D0-4C02-A99A-9C0950C3FA60}" type="slidenum">
              <a:rPr lang="en-US" smtClean="0"/>
              <a:pPr/>
              <a:t>1</a:t>
            </a:fld>
            <a:endParaRPr lang="en-US"/>
          </a:p>
        </p:txBody>
      </p:sp>
    </p:spTree>
    <p:extLst>
      <p:ext uri="{BB962C8B-B14F-4D97-AF65-F5344CB8AC3E}">
        <p14:creationId xmlns:p14="http://schemas.microsoft.com/office/powerpoint/2010/main" val="90406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5123" name="Rectangle 3"/>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5124" name="Rectangle 4"/>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5" name="Rectangle 5"/>
          <p:cNvSpPr>
            <a:spLocks noGrp="1" noChangeArrowheads="1"/>
          </p:cNvSpPr>
          <p:nvPr>
            <p:ph type="sldNum" sz="quarter" idx="4"/>
          </p:nvPr>
        </p:nvSpPr>
        <p:spPr>
          <a:xfrm>
            <a:off x="6553200" y="6248400"/>
            <a:ext cx="1905000" cy="457200"/>
          </a:xfrm>
        </p:spPr>
        <p:txBody>
          <a:bodyPr/>
          <a:lstStyle>
            <a:lvl1pPr>
              <a:defRPr/>
            </a:lvl1pPr>
          </a:lstStyle>
          <a:p>
            <a:fld id="{FCDC4929-21DE-45FC-B7AC-824D7BBB1ADC}" type="slidenum">
              <a:rPr lang="en-US"/>
              <a:pPr/>
              <a:t>‹#›</a:t>
            </a:fld>
            <a:endParaRPr lang="en-US"/>
          </a:p>
        </p:txBody>
      </p:sp>
      <p:grpSp>
        <p:nvGrpSpPr>
          <p:cNvPr id="5126" name="Group 6"/>
          <p:cNvGrpSpPr>
            <a:grpSpLocks/>
          </p:cNvGrpSpPr>
          <p:nvPr/>
        </p:nvGrpSpPr>
        <p:grpSpPr bwMode="auto">
          <a:xfrm>
            <a:off x="0" y="914400"/>
            <a:ext cx="8686800" cy="2514600"/>
            <a:chOff x="0" y="576"/>
            <a:chExt cx="5472" cy="1584"/>
          </a:xfrm>
        </p:grpSpPr>
        <p:sp>
          <p:nvSpPr>
            <p:cNvPr id="5127"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eaLnBrk="1" hangingPunct="1"/>
              <a:endParaRPr lang="en-US"/>
            </a:p>
          </p:txBody>
        </p:sp>
        <p:sp>
          <p:nvSpPr>
            <p:cNvPr id="5128"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5129"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5130"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5131"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5132"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tmplLst>
          <p:tmpl lvl="1">
            <p:tnLst>
              <p:par>
                <p:cTn presetID="1" presetClass="entr" presetSubtype="0" fill="hold" nodeType="clickEffect">
                  <p:stCondLst>
                    <p:cond delay="0"/>
                  </p:stCondLst>
                  <p:childTnLst>
                    <p:set>
                      <p:cBhvr>
                        <p:cTn dur="1" fill="hold">
                          <p:stCondLst>
                            <p:cond delay="0"/>
                          </p:stCondLst>
                        </p:cTn>
                        <p:tgtEl>
                          <p:spTgt spid="5122"/>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9F570F-BBE5-4813-B3AA-6032D7BED4E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450E25-C5E5-4D79-BF7B-B67CAFE7347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A0A263-9E22-4D80-B808-9A487A3C64A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AED94F-39B1-43AB-B381-2BDAB3F1587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BFB83F-FD42-4284-9F35-C5B1AF9B8E3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4C82771-6789-4857-9C67-7313E09782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35BDD80-494E-4910-BBE8-05FA8443B24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42E62D2-9DE2-43D6-9D8C-BB027FB0150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EB3C60-FE1C-4A2B-BE00-D14CB7BA158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BFDB5A4-B733-4F00-82F9-09D5AA2CA0E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4100"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1"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4103"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4104"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A1225097-48F9-46F3-B561-8A76756A7F8B}" type="slidenum">
              <a:rPr lang="en-US"/>
              <a:pPr/>
              <a:t>‹#›</a:t>
            </a:fld>
            <a:endParaRPr lang="en-US"/>
          </a:p>
        </p:txBody>
      </p:sp>
      <p:sp>
        <p:nvSpPr>
          <p:cNvPr id="4105"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4106"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tmplLst>
          <p:tmpl lvl="1">
            <p:tnLst>
              <p:par>
                <p:cTn presetID="1" presetClass="entr" presetSubtype="0" fill="hold" nodeType="clickEffect">
                  <p:stCondLst>
                    <p:cond delay="0"/>
                  </p:stCondLst>
                  <p:childTnLst>
                    <p:set>
                      <p:cBhvr>
                        <p:cTn dur="1" fill="hold">
                          <p:stCondLst>
                            <p:cond delay="0"/>
                          </p:stCondLst>
                        </p:cTn>
                        <p:tgtEl>
                          <p:spTgt spid="4101"/>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10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10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10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101"/>
                        </p:tgtEl>
                        <p:attrNameLst>
                          <p:attrName>style.visibility</p:attrName>
                        </p:attrNameLst>
                      </p:cBhvr>
                      <p:to>
                        <p:strVal val="visible"/>
                      </p:to>
                    </p:set>
                  </p:childTnLst>
                </p:cTn>
              </p:par>
            </p:tnLst>
          </p:tmpl>
        </p:tmplLst>
      </p:bldP>
    </p:bldLst>
  </p:timing>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pitchFamily="34" charset="0"/>
        </a:defRPr>
      </a:lvl2pPr>
      <a:lvl3pPr algn="l" rtl="0" fontAlgn="base">
        <a:spcBef>
          <a:spcPct val="0"/>
        </a:spcBef>
        <a:spcAft>
          <a:spcPct val="0"/>
        </a:spcAft>
        <a:defRPr sz="4000">
          <a:solidFill>
            <a:schemeClr val="tx2"/>
          </a:solidFill>
          <a:latin typeface="Arial" pitchFamily="34" charset="0"/>
        </a:defRPr>
      </a:lvl3pPr>
      <a:lvl4pPr algn="l" rtl="0" fontAlgn="base">
        <a:spcBef>
          <a:spcPct val="0"/>
        </a:spcBef>
        <a:spcAft>
          <a:spcPct val="0"/>
        </a:spcAft>
        <a:defRPr sz="4000">
          <a:solidFill>
            <a:schemeClr val="tx2"/>
          </a:solidFill>
          <a:latin typeface="Arial" pitchFamily="34" charset="0"/>
        </a:defRPr>
      </a:lvl4pPr>
      <a:lvl5pPr algn="l" rtl="0" fontAlgn="base">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fontAlgn="base">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fontAlgn="base">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KUALITAS DATA</a:t>
            </a:r>
          </a:p>
        </p:txBody>
      </p:sp>
      <p:sp>
        <p:nvSpPr>
          <p:cNvPr id="2051" name="Rectangle 3"/>
          <p:cNvSpPr>
            <a:spLocks noGrp="1" noChangeArrowheads="1"/>
          </p:cNvSpPr>
          <p:nvPr>
            <p:ph type="subTitle" idx="1"/>
          </p:nvPr>
        </p:nvSpPr>
        <p:spPr/>
        <p:txBody>
          <a:bodyPr/>
          <a:lstStyle/>
          <a:p>
            <a:r>
              <a:rPr lang="en-US" dirty="0" err="1"/>
              <a:t>Pertemuan</a:t>
            </a:r>
            <a:r>
              <a:rPr lang="en-US" dirty="0"/>
              <a:t> 4</a:t>
            </a:r>
          </a:p>
          <a:p>
            <a:r>
              <a:rPr lang="en-US" dirty="0"/>
              <a:t>Jefree </a:t>
            </a:r>
            <a:r>
              <a:rPr lang="en-US" dirty="0" err="1"/>
              <a:t>Fahana</a:t>
            </a:r>
            <a:endParaRPr lang="en-US" dirty="0"/>
          </a:p>
          <a:p>
            <a:endParaRPr lang="en-US" dirty="0"/>
          </a:p>
        </p:txBody>
      </p:sp>
      <p:pic>
        <p:nvPicPr>
          <p:cNvPr id="1028" name="Picture 4" descr="Data Governance: Langkah Strategis Pengelolaan Data Privacy (Part 3: Data  Quality) | by Eryk Budi Pratama | Medium">
            <a:extLst>
              <a:ext uri="{FF2B5EF4-FFF2-40B4-BE49-F238E27FC236}">
                <a16:creationId xmlns:a16="http://schemas.microsoft.com/office/drawing/2014/main" id="{2ABB7FB6-0AFC-4923-9796-EBE109F37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302" y="2962276"/>
            <a:ext cx="4058527" cy="39500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Penyebab</a:t>
            </a:r>
            <a:r>
              <a:rPr lang="en-US" dirty="0"/>
              <a:t> Data yang </a:t>
            </a:r>
            <a:r>
              <a:rPr lang="en-US" dirty="0" err="1"/>
              <a:t>Rendah</a:t>
            </a:r>
            <a:endParaRPr lang="en-US" dirty="0"/>
          </a:p>
        </p:txBody>
      </p:sp>
      <p:sp>
        <p:nvSpPr>
          <p:cNvPr id="3" name="Content Placeholder 2"/>
          <p:cNvSpPr>
            <a:spLocks noGrp="1"/>
          </p:cNvSpPr>
          <p:nvPr>
            <p:ph idx="1"/>
          </p:nvPr>
        </p:nvSpPr>
        <p:spPr/>
        <p:txBody>
          <a:bodyPr/>
          <a:lstStyle/>
          <a:p>
            <a:pPr marL="0" indent="0">
              <a:buNone/>
            </a:pPr>
            <a:r>
              <a:rPr lang="id-ID" sz="2400" dirty="0"/>
              <a:t>Data berkualitas rendah dapat timbul karena sejumlah alasan, beberapa</a:t>
            </a:r>
            <a:r>
              <a:rPr lang="en-US" sz="2400" dirty="0"/>
              <a:t> </a:t>
            </a:r>
            <a:r>
              <a:rPr lang="en-US" sz="2400" dirty="0" err="1"/>
              <a:t>hal</a:t>
            </a:r>
            <a:r>
              <a:rPr lang="id-ID" sz="2400" dirty="0"/>
              <a:t> teknis dan</a:t>
            </a:r>
            <a:r>
              <a:rPr lang="en-US" sz="2400" dirty="0"/>
              <a:t> </a:t>
            </a:r>
            <a:r>
              <a:rPr lang="id-ID" sz="2400" dirty="0"/>
              <a:t>beberapa </a:t>
            </a:r>
            <a:r>
              <a:rPr lang="en-US" sz="2400" dirty="0" err="1"/>
              <a:t>dari</a:t>
            </a:r>
            <a:r>
              <a:rPr lang="en-US" sz="2400" dirty="0"/>
              <a:t> </a:t>
            </a:r>
            <a:r>
              <a:rPr lang="id-ID" sz="2400" dirty="0"/>
              <a:t>manusia</a:t>
            </a:r>
            <a:r>
              <a:rPr lang="en-US" sz="2400" dirty="0"/>
              <a:t>:</a:t>
            </a:r>
            <a:br>
              <a:rPr lang="id-ID" sz="2400" dirty="0"/>
            </a:br>
            <a:r>
              <a:rPr lang="en-US" sz="2400" dirty="0"/>
              <a:t>1.   D</a:t>
            </a:r>
            <a:r>
              <a:rPr lang="id-ID" sz="2400" dirty="0"/>
              <a:t>atabase memiliki skema yang tidak pantas;</a:t>
            </a:r>
            <a:endParaRPr lang="en-US" sz="2400" dirty="0"/>
          </a:p>
          <a:p>
            <a:pPr marL="344488" indent="-344488">
              <a:buNone/>
            </a:pPr>
            <a:r>
              <a:rPr lang="en-US" sz="2400" dirty="0"/>
              <a:t>     </a:t>
            </a:r>
            <a:r>
              <a:rPr lang="id-ID" sz="2400" dirty="0"/>
              <a:t> </a:t>
            </a:r>
            <a:r>
              <a:rPr lang="en-US" sz="2400" dirty="0"/>
              <a:t>D</a:t>
            </a:r>
            <a:r>
              <a:rPr lang="id-ID" sz="2400" dirty="0"/>
              <a:t>atabase </a:t>
            </a:r>
            <a:r>
              <a:rPr lang="en-US" sz="2400" dirty="0" err="1"/>
              <a:t>banyak</a:t>
            </a:r>
            <a:r>
              <a:rPr lang="en-US" sz="2400" dirty="0"/>
              <a:t> </a:t>
            </a:r>
            <a:r>
              <a:rPr lang="id-ID" sz="2400" dirty="0"/>
              <a:t>duplikasi data</a:t>
            </a:r>
            <a:r>
              <a:rPr lang="en-US" sz="2400" dirty="0"/>
              <a:t>, update </a:t>
            </a:r>
            <a:r>
              <a:rPr lang="en-US" sz="2400" dirty="0" err="1"/>
              <a:t>anomali</a:t>
            </a:r>
            <a:r>
              <a:rPr lang="en-US" sz="2400" dirty="0"/>
              <a:t> (update </a:t>
            </a:r>
            <a:r>
              <a:rPr lang="en-US" sz="2400" dirty="0" err="1"/>
              <a:t>yg</a:t>
            </a:r>
            <a:r>
              <a:rPr lang="en-US" sz="2400" dirty="0"/>
              <a:t> </a:t>
            </a:r>
            <a:r>
              <a:rPr lang="en-US" sz="2400" dirty="0" err="1"/>
              <a:t>tidak</a:t>
            </a:r>
            <a:r>
              <a:rPr lang="en-US" sz="2400" dirty="0"/>
              <a:t> </a:t>
            </a:r>
            <a:r>
              <a:rPr lang="en-US" sz="2400" dirty="0" err="1"/>
              <a:t>sesuai</a:t>
            </a:r>
            <a:r>
              <a:rPr lang="en-US" sz="2400" dirty="0"/>
              <a:t>), data </a:t>
            </a:r>
            <a:r>
              <a:rPr lang="en-US" sz="2400" dirty="0" err="1"/>
              <a:t>tidak</a:t>
            </a:r>
            <a:r>
              <a:rPr lang="en-US" sz="2400" dirty="0"/>
              <a:t> </a:t>
            </a:r>
            <a:r>
              <a:rPr lang="en-US" sz="2400" dirty="0" err="1"/>
              <a:t>konsisten</a:t>
            </a:r>
            <a:r>
              <a:rPr lang="en-US" sz="2400" dirty="0"/>
              <a:t>, </a:t>
            </a:r>
            <a:r>
              <a:rPr lang="en-US" sz="2400" dirty="0" err="1"/>
              <a:t>tidak</a:t>
            </a:r>
            <a:r>
              <a:rPr lang="en-US" sz="2400" dirty="0"/>
              <a:t> </a:t>
            </a:r>
            <a:r>
              <a:rPr lang="en-US" sz="2400" dirty="0" err="1"/>
              <a:t>fleksible</a:t>
            </a:r>
            <a:r>
              <a:rPr lang="en-US" sz="2400" dirty="0"/>
              <a:t> </a:t>
            </a:r>
            <a:r>
              <a:rPr lang="en-US" sz="2400" dirty="0" err="1"/>
              <a:t>utk</a:t>
            </a:r>
            <a:r>
              <a:rPr lang="en-US" sz="2400" dirty="0"/>
              <a:t> </a:t>
            </a:r>
            <a:r>
              <a:rPr lang="en-US" sz="2400" dirty="0" err="1"/>
              <a:t>perkembangan</a:t>
            </a:r>
            <a:r>
              <a:rPr lang="en-US" sz="2400" dirty="0"/>
              <a:t> database yang </a:t>
            </a:r>
            <a:r>
              <a:rPr lang="en-US" sz="2400" dirty="0" err="1"/>
              <a:t>akan</a:t>
            </a:r>
            <a:r>
              <a:rPr lang="en-US" sz="2400" dirty="0"/>
              <a:t> </a:t>
            </a:r>
            <a:r>
              <a:rPr lang="en-US" sz="2400" dirty="0" err="1"/>
              <a:t>datang</a:t>
            </a:r>
            <a:r>
              <a:rPr lang="en-US" sz="2400" dirty="0"/>
              <a:t>,</a:t>
            </a:r>
          </a:p>
          <a:p>
            <a:pPr marL="342900" indent="-342900">
              <a:buAutoNum type="arabicPeriod" startAt="2"/>
            </a:pPr>
            <a:r>
              <a:rPr lang="en-US" sz="2400" dirty="0"/>
              <a:t>K</a:t>
            </a:r>
            <a:r>
              <a:rPr lang="id-ID" sz="2400" dirty="0"/>
              <a:t>esalahan yang dibuat pada entri data;</a:t>
            </a:r>
            <a:endParaRPr lang="en-US" sz="2400" dirty="0"/>
          </a:p>
          <a:p>
            <a:pPr marL="342900" indent="-342900">
              <a:buNone/>
            </a:pPr>
            <a:r>
              <a:rPr lang="en-US" sz="2400" dirty="0"/>
              <a:t>	</a:t>
            </a:r>
            <a:r>
              <a:rPr lang="en-US" sz="2400" dirty="0" err="1"/>
              <a:t>kesalahan</a:t>
            </a:r>
            <a:r>
              <a:rPr lang="en-US" sz="2400" dirty="0"/>
              <a:t> </a:t>
            </a:r>
            <a:r>
              <a:rPr lang="en-US" sz="2400" dirty="0" err="1"/>
              <a:t>ketik</a:t>
            </a:r>
            <a:r>
              <a:rPr lang="en-US" sz="2400" dirty="0"/>
              <a:t> </a:t>
            </a:r>
            <a:r>
              <a:rPr lang="en-US" sz="2400" dirty="0" err="1"/>
              <a:t>nama</a:t>
            </a:r>
            <a:r>
              <a:rPr lang="en-US" sz="2400" dirty="0"/>
              <a:t> </a:t>
            </a:r>
            <a:r>
              <a:rPr lang="en-US" sz="2400" dirty="0" err="1"/>
              <a:t>dan</a:t>
            </a:r>
            <a:r>
              <a:rPr lang="en-US" sz="2400" dirty="0"/>
              <a:t> </a:t>
            </a:r>
            <a:r>
              <a:rPr lang="en-US" sz="2400" dirty="0" err="1"/>
              <a:t>tanggal</a:t>
            </a:r>
            <a:r>
              <a:rPr lang="en-US" sz="2400" dirty="0"/>
              <a:t>, </a:t>
            </a:r>
            <a:r>
              <a:rPr lang="en-US" sz="2400" dirty="0" err="1"/>
              <a:t>kesalahan</a:t>
            </a:r>
            <a:r>
              <a:rPr lang="en-US" sz="2400" dirty="0"/>
              <a:t> </a:t>
            </a:r>
            <a:r>
              <a:rPr lang="en-US" sz="2400" dirty="0" err="1"/>
              <a:t>ejaan</a:t>
            </a:r>
            <a:r>
              <a:rPr lang="en-US" sz="2400" dirty="0"/>
              <a:t>, </a:t>
            </a:r>
            <a:r>
              <a:rPr lang="en-US" sz="2400" dirty="0" err="1"/>
              <a:t>memasukkan</a:t>
            </a:r>
            <a:r>
              <a:rPr lang="en-US" sz="2400" dirty="0"/>
              <a:t> data </a:t>
            </a:r>
            <a:r>
              <a:rPr lang="en-US" sz="2400" dirty="0" err="1"/>
              <a:t>fiktif</a:t>
            </a:r>
            <a:r>
              <a:rPr lang="en-US" sz="2400" dirty="0"/>
              <a:t>.</a:t>
            </a:r>
          </a:p>
          <a:p>
            <a:pPr marL="342900" indent="-342900">
              <a:buNone/>
            </a:pP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Penyebab</a:t>
            </a:r>
            <a:r>
              <a:rPr lang="en-US" dirty="0"/>
              <a:t> Data yang </a:t>
            </a:r>
            <a:r>
              <a:rPr lang="en-US" dirty="0" err="1"/>
              <a:t>Rendah</a:t>
            </a:r>
            <a:endParaRPr lang="en-US" dirty="0"/>
          </a:p>
        </p:txBody>
      </p:sp>
      <p:sp>
        <p:nvSpPr>
          <p:cNvPr id="3" name="Content Placeholder 2"/>
          <p:cNvSpPr>
            <a:spLocks noGrp="1"/>
          </p:cNvSpPr>
          <p:nvPr>
            <p:ph idx="1"/>
          </p:nvPr>
        </p:nvSpPr>
        <p:spPr>
          <a:xfrm>
            <a:off x="949325" y="2285992"/>
            <a:ext cx="7661275" cy="3810008"/>
          </a:xfrm>
        </p:spPr>
        <p:txBody>
          <a:bodyPr/>
          <a:lstStyle/>
          <a:p>
            <a:pPr marL="342900" indent="-342900">
              <a:buAutoNum type="arabicPeriod" startAt="3"/>
            </a:pPr>
            <a:r>
              <a:rPr lang="id-ID" sz="2000" dirty="0"/>
              <a:t>Data </a:t>
            </a:r>
            <a:r>
              <a:rPr lang="en-US" sz="2000" dirty="0" err="1"/>
              <a:t>tidak</a:t>
            </a:r>
            <a:r>
              <a:rPr lang="en-US" sz="2000" dirty="0"/>
              <a:t> </a:t>
            </a:r>
            <a:r>
              <a:rPr lang="en-US" sz="2000" dirty="0" err="1"/>
              <a:t>bermanfaat</a:t>
            </a:r>
            <a:r>
              <a:rPr lang="id-ID" sz="2000" dirty="0"/>
              <a:t> dari waktu ke waktu</a:t>
            </a:r>
            <a:r>
              <a:rPr lang="en-US" sz="2000" dirty="0"/>
              <a:t> </a:t>
            </a:r>
            <a:r>
              <a:rPr lang="id-ID" sz="2000" dirty="0"/>
              <a:t>;</a:t>
            </a:r>
            <a:endParaRPr lang="en-US" sz="2000" dirty="0"/>
          </a:p>
          <a:p>
            <a:pPr marL="342900" indent="-342900">
              <a:buNone/>
            </a:pPr>
            <a:r>
              <a:rPr lang="en-US" sz="2000" dirty="0"/>
              <a:t>	Data </a:t>
            </a:r>
            <a:r>
              <a:rPr lang="en-US" sz="2000" dirty="0" err="1"/>
              <a:t>perkembangan</a:t>
            </a:r>
            <a:r>
              <a:rPr lang="en-US" sz="2000" dirty="0"/>
              <a:t> </a:t>
            </a:r>
            <a:r>
              <a:rPr lang="en-US" sz="2000" dirty="0" err="1"/>
              <a:t>saham</a:t>
            </a:r>
            <a:r>
              <a:rPr lang="en-US" sz="2000" dirty="0"/>
              <a:t> yang </a:t>
            </a:r>
            <a:r>
              <a:rPr lang="en-US" sz="2000" dirty="0" err="1"/>
              <a:t>mengalami</a:t>
            </a:r>
            <a:r>
              <a:rPr lang="en-US" sz="2000" dirty="0"/>
              <a:t> </a:t>
            </a:r>
            <a:r>
              <a:rPr lang="en-US" sz="2000" dirty="0" err="1"/>
              <a:t>perubahan</a:t>
            </a:r>
            <a:r>
              <a:rPr lang="en-US" sz="2000" dirty="0"/>
              <a:t>, data </a:t>
            </a:r>
            <a:r>
              <a:rPr lang="en-US" sz="2000" dirty="0" err="1"/>
              <a:t>karyawan</a:t>
            </a:r>
            <a:r>
              <a:rPr lang="en-US" sz="2000" dirty="0"/>
              <a:t> </a:t>
            </a:r>
            <a:r>
              <a:rPr lang="en-US" sz="2000" dirty="0" err="1"/>
              <a:t>dengan</a:t>
            </a:r>
            <a:r>
              <a:rPr lang="en-US" sz="2000" dirty="0"/>
              <a:t> SDM yang </a:t>
            </a:r>
            <a:r>
              <a:rPr lang="en-US" sz="2000" dirty="0" err="1"/>
              <a:t>tidak</a:t>
            </a:r>
            <a:r>
              <a:rPr lang="en-US" sz="2000" dirty="0"/>
              <a:t> update.</a:t>
            </a:r>
          </a:p>
          <a:p>
            <a:pPr marL="342900" indent="-342900">
              <a:buNone/>
            </a:pPr>
            <a:endParaRPr lang="en-US" sz="2000" dirty="0"/>
          </a:p>
          <a:p>
            <a:pPr marL="342900" indent="-342900">
              <a:buNone/>
            </a:pPr>
            <a:r>
              <a:rPr lang="en-US" sz="2000" dirty="0"/>
              <a:t>4.  D</a:t>
            </a:r>
            <a:r>
              <a:rPr lang="id-ID" sz="2000" dirty="0"/>
              <a:t>ata yang rusak ketika pindah antara sistem;</a:t>
            </a:r>
            <a:endParaRPr lang="en-US" sz="2000" dirty="0"/>
          </a:p>
          <a:p>
            <a:pPr marL="342900" indent="-342900">
              <a:buNone/>
            </a:pPr>
            <a:r>
              <a:rPr lang="en-US" sz="2000" dirty="0"/>
              <a:t>	</a:t>
            </a:r>
            <a:r>
              <a:rPr lang="en-US" sz="2000" dirty="0" err="1"/>
              <a:t>Transformasi</a:t>
            </a:r>
            <a:r>
              <a:rPr lang="en-US" sz="2000" dirty="0"/>
              <a:t> data yang </a:t>
            </a:r>
            <a:r>
              <a:rPr lang="en-US" sz="2000" dirty="0" err="1"/>
              <a:t>tidak</a:t>
            </a:r>
            <a:r>
              <a:rPr lang="en-US" sz="2000" dirty="0"/>
              <a:t> </a:t>
            </a:r>
            <a:r>
              <a:rPr lang="en-US" sz="2000" dirty="0" err="1"/>
              <a:t>tepat</a:t>
            </a:r>
            <a:r>
              <a:rPr lang="en-US" sz="2000" dirty="0"/>
              <a:t> </a:t>
            </a:r>
            <a:r>
              <a:rPr lang="en-US" sz="2000" dirty="0" err="1"/>
              <a:t>dengan</a:t>
            </a:r>
            <a:r>
              <a:rPr lang="en-US" sz="2000" dirty="0"/>
              <a:t> </a:t>
            </a:r>
            <a:r>
              <a:rPr lang="en-US" sz="2000" dirty="0" err="1"/>
              <a:t>sistem</a:t>
            </a:r>
            <a:r>
              <a:rPr lang="en-US" sz="2000" dirty="0"/>
              <a:t> yang </a:t>
            </a:r>
            <a:r>
              <a:rPr lang="en-US" sz="2000" dirty="0" err="1"/>
              <a:t>baru</a:t>
            </a:r>
            <a:endParaRPr lang="en-US" sz="2000" dirty="0"/>
          </a:p>
          <a:p>
            <a:pPr marL="342900" indent="-342900">
              <a:buNone/>
            </a:pPr>
            <a:endParaRPr lang="en-US" sz="2000" dirty="0"/>
          </a:p>
          <a:p>
            <a:pPr marL="342900" indent="-342900">
              <a:buNone/>
            </a:pPr>
            <a:r>
              <a:rPr lang="en-US" sz="2000" dirty="0"/>
              <a:t>5.    K</a:t>
            </a:r>
            <a:r>
              <a:rPr lang="id-ID" sz="2000" dirty="0"/>
              <a:t>urangnya pemahaman tentang </a:t>
            </a:r>
            <a:r>
              <a:rPr lang="en-US" sz="2000" dirty="0" err="1"/>
              <a:t>kegunaan</a:t>
            </a:r>
            <a:r>
              <a:rPr lang="en-US" sz="2000" dirty="0"/>
              <a:t>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Karakteristik</a:t>
            </a:r>
            <a:r>
              <a:rPr lang="en-US" dirty="0"/>
              <a:t> </a:t>
            </a:r>
            <a:r>
              <a:rPr lang="en-US" dirty="0" err="1"/>
              <a:t>Kualitas</a:t>
            </a:r>
            <a:r>
              <a:rPr lang="en-US" dirty="0"/>
              <a:t> Data</a:t>
            </a:r>
          </a:p>
        </p:txBody>
      </p:sp>
      <p:sp>
        <p:nvSpPr>
          <p:cNvPr id="3" name="Content Placeholder 2"/>
          <p:cNvSpPr>
            <a:spLocks noGrp="1"/>
          </p:cNvSpPr>
          <p:nvPr>
            <p:ph idx="1"/>
          </p:nvPr>
        </p:nvSpPr>
        <p:spPr/>
        <p:txBody>
          <a:bodyPr/>
          <a:lstStyle/>
          <a:p>
            <a:r>
              <a:rPr lang="en-US" sz="2400" dirty="0"/>
              <a:t>DOMAIN INTEGRITY : </a:t>
            </a:r>
            <a:r>
              <a:rPr lang="en-US" sz="2400" dirty="0" err="1"/>
              <a:t>Nilai</a:t>
            </a:r>
            <a:r>
              <a:rPr lang="en-US" sz="2400" dirty="0"/>
              <a:t> </a:t>
            </a:r>
            <a:r>
              <a:rPr lang="en-US" sz="2400" dirty="0" err="1"/>
              <a:t>attributnya</a:t>
            </a:r>
            <a:r>
              <a:rPr lang="en-US" sz="2400" dirty="0"/>
              <a:t> </a:t>
            </a:r>
            <a:r>
              <a:rPr lang="en-US" sz="2400" dirty="0" err="1"/>
              <a:t>sesuai</a:t>
            </a:r>
            <a:r>
              <a:rPr lang="en-US" sz="2400" dirty="0"/>
              <a:t> </a:t>
            </a:r>
            <a:r>
              <a:rPr lang="en-US" sz="2400" dirty="0" err="1"/>
              <a:t>batasan</a:t>
            </a:r>
            <a:r>
              <a:rPr lang="en-US" sz="2400" dirty="0"/>
              <a:t> yang </a:t>
            </a:r>
            <a:r>
              <a:rPr lang="en-US" sz="2400" dirty="0" err="1"/>
              <a:t>diperkenankan</a:t>
            </a:r>
            <a:r>
              <a:rPr lang="en-US" sz="2400" dirty="0"/>
              <a:t>.</a:t>
            </a:r>
          </a:p>
          <a:p>
            <a:r>
              <a:rPr lang="en-US" sz="2400" dirty="0"/>
              <a:t>DATA TYPE : </a:t>
            </a:r>
            <a:r>
              <a:rPr lang="en-US" sz="2400" dirty="0" err="1"/>
              <a:t>Nilai</a:t>
            </a:r>
            <a:r>
              <a:rPr lang="en-US" sz="2400" dirty="0"/>
              <a:t> data </a:t>
            </a:r>
            <a:r>
              <a:rPr lang="en-US" sz="2400" dirty="0" err="1"/>
              <a:t>disimpan</a:t>
            </a:r>
            <a:r>
              <a:rPr lang="en-US" sz="2400" dirty="0"/>
              <a:t> </a:t>
            </a:r>
            <a:r>
              <a:rPr lang="en-US" sz="2400" dirty="0" err="1"/>
              <a:t>dalam</a:t>
            </a:r>
            <a:r>
              <a:rPr lang="en-US" sz="2400" dirty="0"/>
              <a:t> </a:t>
            </a:r>
            <a:r>
              <a:rPr lang="en-US" sz="2400" dirty="0" err="1"/>
              <a:t>tipe</a:t>
            </a:r>
            <a:r>
              <a:rPr lang="en-US" sz="2400" dirty="0"/>
              <a:t> data yang </a:t>
            </a:r>
            <a:r>
              <a:rPr lang="en-US" sz="2400" dirty="0" err="1"/>
              <a:t>sesuai</a:t>
            </a:r>
            <a:r>
              <a:rPr lang="en-US" sz="2400" dirty="0"/>
              <a:t>.</a:t>
            </a:r>
          </a:p>
          <a:p>
            <a:r>
              <a:rPr lang="en-US" sz="2400" dirty="0"/>
              <a:t>CONSISTENCY : </a:t>
            </a:r>
            <a:r>
              <a:rPr lang="en-US" sz="2400" dirty="0" err="1"/>
              <a:t>Nilai</a:t>
            </a:r>
            <a:r>
              <a:rPr lang="en-US" sz="2400" dirty="0"/>
              <a:t> </a:t>
            </a:r>
            <a:r>
              <a:rPr lang="en-US" sz="2400" dirty="0" err="1"/>
              <a:t>sebuah</a:t>
            </a:r>
            <a:r>
              <a:rPr lang="en-US" sz="2400" dirty="0"/>
              <a:t> field data </a:t>
            </a:r>
            <a:r>
              <a:rPr lang="en-US" sz="2400" dirty="0" err="1"/>
              <a:t>akan</a:t>
            </a:r>
            <a:r>
              <a:rPr lang="en-US" sz="2400" dirty="0"/>
              <a:t> </a:t>
            </a:r>
            <a:r>
              <a:rPr lang="en-US" sz="2400" dirty="0" err="1"/>
              <a:t>sama</a:t>
            </a:r>
            <a:r>
              <a:rPr lang="en-US" sz="2400" dirty="0"/>
              <a:t> </a:t>
            </a:r>
            <a:r>
              <a:rPr lang="en-US" sz="2400" dirty="0" err="1"/>
              <a:t>semua</a:t>
            </a:r>
            <a:r>
              <a:rPr lang="en-US" sz="2400" dirty="0"/>
              <a:t> </a:t>
            </a:r>
            <a:r>
              <a:rPr lang="en-US" sz="2400" dirty="0" err="1"/>
              <a:t>dalam</a:t>
            </a:r>
            <a:r>
              <a:rPr lang="en-US" sz="2400" dirty="0"/>
              <a:t> </a:t>
            </a:r>
            <a:r>
              <a:rPr lang="en-US" sz="2400" dirty="0" err="1"/>
              <a:t>berbagai</a:t>
            </a:r>
            <a:r>
              <a:rPr lang="en-US" sz="2400" dirty="0"/>
              <a:t> </a:t>
            </a:r>
            <a:r>
              <a:rPr lang="en-US" sz="2400" dirty="0" err="1"/>
              <a:t>berkas</a:t>
            </a:r>
            <a:r>
              <a:rPr lang="en-US" sz="2400" dirty="0"/>
              <a:t>.</a:t>
            </a:r>
          </a:p>
          <a:p>
            <a:r>
              <a:rPr lang="en-US" sz="2400" dirty="0"/>
              <a:t>REDUDANCY : </a:t>
            </a:r>
            <a:r>
              <a:rPr lang="en-US" sz="2400" dirty="0" err="1"/>
              <a:t>Tidak</a:t>
            </a:r>
            <a:r>
              <a:rPr lang="en-US" sz="2400" dirty="0"/>
              <a:t> </a:t>
            </a:r>
            <a:r>
              <a:rPr lang="en-US" sz="2400" dirty="0" err="1"/>
              <a:t>boleh</a:t>
            </a:r>
            <a:r>
              <a:rPr lang="en-US" sz="2400" dirty="0"/>
              <a:t> </a:t>
            </a:r>
            <a:r>
              <a:rPr lang="en-US" sz="2400" dirty="0" err="1"/>
              <a:t>ada</a:t>
            </a:r>
            <a:r>
              <a:rPr lang="en-US" sz="2400" dirty="0"/>
              <a:t> data yang </a:t>
            </a:r>
            <a:r>
              <a:rPr lang="en-US" sz="2400" dirty="0" err="1"/>
              <a:t>sama</a:t>
            </a:r>
            <a:r>
              <a:rPr lang="en-US" sz="2400" dirty="0"/>
              <a:t> </a:t>
            </a:r>
            <a:r>
              <a:rPr lang="en-US" sz="2400" dirty="0" err="1"/>
              <a:t>disimpan</a:t>
            </a:r>
            <a:r>
              <a:rPr lang="en-US" sz="2400" dirty="0"/>
              <a:t> di </a:t>
            </a:r>
            <a:r>
              <a:rPr lang="en-US" sz="2400" dirty="0" err="1"/>
              <a:t>tempat</a:t>
            </a:r>
            <a:r>
              <a:rPr lang="en-US" sz="2400" dirty="0"/>
              <a:t> yang </a:t>
            </a:r>
            <a:r>
              <a:rPr lang="en-US" sz="2400" dirty="0" err="1"/>
              <a:t>berbeda</a:t>
            </a:r>
            <a:r>
              <a:rPr lang="en-US" sz="2400" dirty="0"/>
              <a:t> </a:t>
            </a:r>
            <a:r>
              <a:rPr lang="en-US" sz="2400" dirty="0" err="1"/>
              <a:t>dalam</a:t>
            </a:r>
            <a:r>
              <a:rPr lang="en-US" sz="2400" dirty="0"/>
              <a:t> </a:t>
            </a:r>
            <a:r>
              <a:rPr lang="en-US" sz="2400" dirty="0" err="1"/>
              <a:t>satu</a:t>
            </a:r>
            <a:r>
              <a:rPr lang="en-US" sz="2400" dirty="0"/>
              <a:t> </a:t>
            </a:r>
            <a:r>
              <a:rPr lang="en-US" sz="2400" dirty="0" err="1"/>
              <a:t>sistem</a:t>
            </a:r>
            <a:r>
              <a:rPr lang="en-US" sz="2400" dirty="0"/>
              <a:t>.</a:t>
            </a:r>
          </a:p>
          <a:p>
            <a:r>
              <a:rPr lang="en-US" sz="2400" dirty="0"/>
              <a:t>COMPLETENESS : </a:t>
            </a:r>
            <a:r>
              <a:rPr lang="en-US" sz="2400" dirty="0" err="1"/>
              <a:t>Tidak</a:t>
            </a:r>
            <a:r>
              <a:rPr lang="en-US" sz="2400" dirty="0"/>
              <a:t> </a:t>
            </a:r>
            <a:r>
              <a:rPr lang="en-US" sz="2400" dirty="0" err="1"/>
              <a:t>ada</a:t>
            </a:r>
            <a:r>
              <a:rPr lang="en-US" sz="2400" dirty="0"/>
              <a:t> </a:t>
            </a:r>
            <a:r>
              <a:rPr lang="en-US" sz="2400" dirty="0" err="1"/>
              <a:t>nilai</a:t>
            </a:r>
            <a:r>
              <a:rPr lang="en-US" sz="2400" dirty="0"/>
              <a:t> </a:t>
            </a:r>
            <a:r>
              <a:rPr lang="en-US" sz="2400" dirty="0" err="1"/>
              <a:t>atttribut</a:t>
            </a:r>
            <a:r>
              <a:rPr lang="en-US" sz="2400" dirty="0"/>
              <a:t> </a:t>
            </a:r>
            <a:r>
              <a:rPr lang="en-US" sz="2400" dirty="0" err="1"/>
              <a:t>salah</a:t>
            </a:r>
            <a:r>
              <a:rPr lang="en-US" sz="2400" dirty="0"/>
              <a:t> yang </a:t>
            </a:r>
            <a:r>
              <a:rPr lang="en-US" sz="2400" dirty="0" err="1"/>
              <a:t>diberikan</a:t>
            </a:r>
            <a:r>
              <a:rPr lang="en-US" sz="2400" dirty="0"/>
              <a:t> </a:t>
            </a:r>
            <a:r>
              <a:rPr lang="en-US" sz="2400" dirty="0" err="1"/>
              <a:t>dalam</a:t>
            </a:r>
            <a:r>
              <a:rPr lang="en-US" sz="2400" dirty="0"/>
              <a:t> </a:t>
            </a:r>
            <a:r>
              <a:rPr lang="en-US" sz="2400" dirty="0" err="1"/>
              <a:t>sistem</a:t>
            </a:r>
            <a:r>
              <a:rPr lang="en-US" sz="2400" dirty="0"/>
              <a:t>.</a:t>
            </a:r>
          </a:p>
        </p:txBody>
      </p:sp>
    </p:spTree>
    <p:extLst>
      <p:ext uri="{BB962C8B-B14F-4D97-AF65-F5344CB8AC3E}">
        <p14:creationId xmlns:p14="http://schemas.microsoft.com/office/powerpoint/2010/main" val="183938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Karakteristik</a:t>
            </a:r>
            <a:r>
              <a:rPr lang="en-US" dirty="0"/>
              <a:t> </a:t>
            </a:r>
            <a:r>
              <a:rPr lang="en-US" dirty="0" err="1"/>
              <a:t>Kualitas</a:t>
            </a:r>
            <a:r>
              <a:rPr lang="en-US" dirty="0"/>
              <a:t> Data</a:t>
            </a:r>
          </a:p>
        </p:txBody>
      </p:sp>
      <p:sp>
        <p:nvSpPr>
          <p:cNvPr id="3" name="Content Placeholder 2"/>
          <p:cNvSpPr>
            <a:spLocks noGrp="1"/>
          </p:cNvSpPr>
          <p:nvPr>
            <p:ph idx="1"/>
          </p:nvPr>
        </p:nvSpPr>
        <p:spPr/>
        <p:txBody>
          <a:bodyPr/>
          <a:lstStyle/>
          <a:p>
            <a:r>
              <a:rPr lang="en-US" sz="2400" dirty="0"/>
              <a:t>DATA ANOMALY : </a:t>
            </a:r>
            <a:r>
              <a:rPr lang="en-US" sz="2400" dirty="0" err="1"/>
              <a:t>Sebuah</a:t>
            </a:r>
            <a:r>
              <a:rPr lang="en-US" sz="2400" dirty="0"/>
              <a:t> field </a:t>
            </a:r>
            <a:r>
              <a:rPr lang="en-US" sz="2400" dirty="0" err="1"/>
              <a:t>hanya</a:t>
            </a:r>
            <a:r>
              <a:rPr lang="en-US" sz="2400" dirty="0"/>
              <a:t> </a:t>
            </a:r>
            <a:r>
              <a:rPr lang="en-US" sz="2400" dirty="0" err="1"/>
              <a:t>digunakan</a:t>
            </a:r>
            <a:r>
              <a:rPr lang="en-US" sz="2400" dirty="0"/>
              <a:t> </a:t>
            </a:r>
            <a:r>
              <a:rPr lang="en-US" sz="2400" dirty="0" err="1"/>
              <a:t>sesuai</a:t>
            </a:r>
            <a:r>
              <a:rPr lang="en-US" sz="2400" dirty="0"/>
              <a:t> </a:t>
            </a:r>
            <a:r>
              <a:rPr lang="en-US" sz="2400" dirty="0" err="1"/>
              <a:t>kegunaannya</a:t>
            </a:r>
            <a:r>
              <a:rPr lang="en-US" sz="2400" dirty="0"/>
              <a:t>.</a:t>
            </a:r>
          </a:p>
          <a:p>
            <a:r>
              <a:rPr lang="en-US" sz="2400" dirty="0"/>
              <a:t>CLARITY : </a:t>
            </a:r>
            <a:r>
              <a:rPr lang="en-US" sz="2400" dirty="0" err="1"/>
              <a:t>Kejelasan</a:t>
            </a:r>
            <a:r>
              <a:rPr lang="en-US" sz="2400" dirty="0"/>
              <a:t> </a:t>
            </a:r>
            <a:r>
              <a:rPr lang="en-US" sz="2400" dirty="0" err="1"/>
              <a:t>arti</a:t>
            </a:r>
            <a:r>
              <a:rPr lang="en-US" sz="2400" dirty="0"/>
              <a:t> </a:t>
            </a:r>
            <a:r>
              <a:rPr lang="en-US" sz="2400" dirty="0" err="1"/>
              <a:t>kegunaan</a:t>
            </a:r>
            <a:r>
              <a:rPr lang="en-US" sz="2400" dirty="0"/>
              <a:t> </a:t>
            </a:r>
            <a:r>
              <a:rPr lang="en-US" sz="2400" dirty="0" err="1"/>
              <a:t>dan</a:t>
            </a:r>
            <a:r>
              <a:rPr lang="en-US" sz="2400" dirty="0"/>
              <a:t> </a:t>
            </a:r>
            <a:r>
              <a:rPr lang="en-US" sz="2400" dirty="0" err="1"/>
              <a:t>cara</a:t>
            </a:r>
            <a:r>
              <a:rPr lang="en-US" sz="2400" dirty="0"/>
              <a:t> </a:t>
            </a:r>
            <a:r>
              <a:rPr lang="en-US" sz="2400" dirty="0" err="1"/>
              <a:t>penulisan</a:t>
            </a:r>
            <a:r>
              <a:rPr lang="en-US" sz="2400" dirty="0"/>
              <a:t> </a:t>
            </a:r>
            <a:r>
              <a:rPr lang="en-US" sz="2400" dirty="0" err="1"/>
              <a:t>sebuah</a:t>
            </a:r>
            <a:r>
              <a:rPr lang="en-US" sz="2400" dirty="0"/>
              <a:t> data.</a:t>
            </a:r>
          </a:p>
          <a:p>
            <a:r>
              <a:rPr lang="en-US" sz="2400" dirty="0"/>
              <a:t>TIMELY : </a:t>
            </a:r>
            <a:r>
              <a:rPr lang="en-US" sz="2400" dirty="0" err="1"/>
              <a:t>Merepresentasikan</a:t>
            </a:r>
            <a:r>
              <a:rPr lang="en-US" sz="2400" dirty="0"/>
              <a:t> </a:t>
            </a:r>
            <a:r>
              <a:rPr lang="en-US" sz="2400" dirty="0" err="1"/>
              <a:t>waktu</a:t>
            </a:r>
            <a:r>
              <a:rPr lang="en-US" sz="2400" dirty="0"/>
              <a:t> </a:t>
            </a:r>
            <a:r>
              <a:rPr lang="en-US" sz="2400" dirty="0" err="1"/>
              <a:t>dari</a:t>
            </a:r>
            <a:r>
              <a:rPr lang="en-US" sz="2400" dirty="0"/>
              <a:t> data yang </a:t>
            </a:r>
            <a:r>
              <a:rPr lang="en-US" sz="2400" dirty="0" err="1"/>
              <a:t>dimasukkan</a:t>
            </a:r>
            <a:r>
              <a:rPr lang="en-US" sz="2400" dirty="0"/>
              <a:t>.</a:t>
            </a:r>
          </a:p>
          <a:p>
            <a:r>
              <a:rPr lang="en-US" sz="2400" dirty="0"/>
              <a:t>USEFULNESS : </a:t>
            </a:r>
            <a:r>
              <a:rPr lang="en-US" sz="2400" dirty="0" err="1"/>
              <a:t>Setiap</a:t>
            </a:r>
            <a:r>
              <a:rPr lang="en-US" sz="2400" dirty="0"/>
              <a:t> data </a:t>
            </a:r>
            <a:r>
              <a:rPr lang="en-US" sz="2400" dirty="0" err="1"/>
              <a:t>harus</a:t>
            </a:r>
            <a:r>
              <a:rPr lang="en-US" sz="2400" dirty="0"/>
              <a:t> </a:t>
            </a:r>
            <a:r>
              <a:rPr lang="en-US" sz="2400" dirty="0" err="1"/>
              <a:t>benar</a:t>
            </a:r>
            <a:r>
              <a:rPr lang="en-US" sz="2400" dirty="0"/>
              <a:t> </a:t>
            </a:r>
            <a:r>
              <a:rPr lang="en-US" sz="2400" dirty="0" err="1"/>
              <a:t>digunakan</a:t>
            </a:r>
            <a:r>
              <a:rPr lang="en-US" sz="2400" dirty="0"/>
              <a:t> </a:t>
            </a:r>
            <a:r>
              <a:rPr lang="en-US" sz="2400" dirty="0" err="1"/>
              <a:t>oleh</a:t>
            </a:r>
            <a:r>
              <a:rPr lang="en-US" sz="2400" dirty="0"/>
              <a:t> user.</a:t>
            </a:r>
          </a:p>
          <a:p>
            <a:r>
              <a:rPr lang="en-US" sz="2400" dirty="0"/>
              <a:t>ADHERENCE TO DATA INTEGRITY RULES : </a:t>
            </a:r>
            <a:r>
              <a:rPr lang="en-US" sz="2400" dirty="0" err="1"/>
              <a:t>Taat</a:t>
            </a:r>
            <a:r>
              <a:rPr lang="en-US" sz="2400" dirty="0"/>
              <a:t> </a:t>
            </a:r>
            <a:r>
              <a:rPr lang="en-US" sz="2400" dirty="0" err="1"/>
              <a:t>pada</a:t>
            </a:r>
            <a:r>
              <a:rPr lang="en-US" sz="2400" dirty="0"/>
              <a:t> </a:t>
            </a:r>
            <a:r>
              <a:rPr lang="en-US" sz="2400" dirty="0" err="1"/>
              <a:t>aturan</a:t>
            </a:r>
            <a:r>
              <a:rPr lang="en-US" sz="2400" dirty="0"/>
              <a:t> </a:t>
            </a:r>
            <a:r>
              <a:rPr lang="en-US" sz="2400" dirty="0" err="1"/>
              <a:t>keterhubungan</a:t>
            </a:r>
            <a:r>
              <a:rPr lang="en-US" sz="2400" dirty="0"/>
              <a:t> data.</a:t>
            </a:r>
          </a:p>
        </p:txBody>
      </p:sp>
    </p:spTree>
    <p:extLst>
      <p:ext uri="{BB962C8B-B14F-4D97-AF65-F5344CB8AC3E}">
        <p14:creationId xmlns:p14="http://schemas.microsoft.com/office/powerpoint/2010/main" val="336431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Dimensi</a:t>
            </a:r>
            <a:r>
              <a:rPr lang="en-US" dirty="0"/>
              <a:t> </a:t>
            </a:r>
            <a:r>
              <a:rPr lang="en-US" dirty="0" err="1"/>
              <a:t>Kualitas</a:t>
            </a:r>
            <a:r>
              <a:rPr lang="en-US" dirty="0"/>
              <a:t> Data</a:t>
            </a:r>
          </a:p>
        </p:txBody>
      </p:sp>
      <p:pic>
        <p:nvPicPr>
          <p:cNvPr id="5" name="Picture 2"/>
          <p:cNvPicPr>
            <a:picLocks noChangeAspect="1" noChangeArrowheads="1"/>
          </p:cNvPicPr>
          <p:nvPr/>
        </p:nvPicPr>
        <p:blipFill>
          <a:blip r:embed="rId2"/>
          <a:srcRect l="45571" t="24725" r="29722" b="52610"/>
          <a:stretch>
            <a:fillRect/>
          </a:stretch>
        </p:blipFill>
        <p:spPr bwMode="auto">
          <a:xfrm>
            <a:off x="1000100" y="2071677"/>
            <a:ext cx="7588664" cy="371001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Dimensi</a:t>
            </a:r>
            <a:r>
              <a:rPr lang="en-US" dirty="0"/>
              <a:t> </a:t>
            </a:r>
            <a:r>
              <a:rPr lang="en-US" dirty="0" err="1"/>
              <a:t>Kualitas</a:t>
            </a:r>
            <a:r>
              <a:rPr lang="en-US" dirty="0"/>
              <a:t> Data</a:t>
            </a:r>
          </a:p>
        </p:txBody>
      </p:sp>
      <p:sp>
        <p:nvSpPr>
          <p:cNvPr id="4" name="Content Placeholder 2"/>
          <p:cNvSpPr>
            <a:spLocks noGrp="1"/>
          </p:cNvSpPr>
          <p:nvPr>
            <p:ph idx="1"/>
          </p:nvPr>
        </p:nvSpPr>
        <p:spPr/>
        <p:txBody>
          <a:bodyPr/>
          <a:lstStyle/>
          <a:p>
            <a:pPr>
              <a:buNone/>
            </a:pPr>
            <a:r>
              <a:rPr lang="id-ID" sz="1600" dirty="0"/>
              <a:t>Ada dua dimensi utama kualitas data </a:t>
            </a:r>
            <a:r>
              <a:rPr lang="en-US" sz="1600" dirty="0"/>
              <a:t>: </a:t>
            </a:r>
          </a:p>
          <a:p>
            <a:pPr>
              <a:buAutoNum type="arabicPeriod"/>
            </a:pPr>
            <a:r>
              <a:rPr lang="en-US" sz="1600" dirty="0"/>
              <a:t>K</a:t>
            </a:r>
            <a:r>
              <a:rPr lang="id-ID" sz="1600" dirty="0"/>
              <a:t>elengkapan </a:t>
            </a:r>
            <a:endParaRPr lang="en-US" sz="1600" dirty="0"/>
          </a:p>
          <a:p>
            <a:pPr>
              <a:buNone/>
            </a:pPr>
            <a:r>
              <a:rPr lang="en-US" sz="1600" dirty="0"/>
              <a:t>	</a:t>
            </a:r>
            <a:r>
              <a:rPr lang="id-ID" sz="1600" dirty="0"/>
              <a:t> Kelengkapan menilai sejauh mana data yang mencerminkan situasi dunia nyata</a:t>
            </a:r>
            <a:endParaRPr lang="en-US" sz="1600" dirty="0"/>
          </a:p>
          <a:p>
            <a:pPr>
              <a:buNone/>
            </a:pPr>
            <a:endParaRPr lang="en-US" sz="1600" dirty="0"/>
          </a:p>
          <a:p>
            <a:pPr>
              <a:buNone/>
            </a:pPr>
            <a:r>
              <a:rPr lang="en-US" sz="1600" dirty="0"/>
              <a:t>2.    	K</a:t>
            </a:r>
            <a:r>
              <a:rPr lang="id-ID" sz="1600" dirty="0"/>
              <a:t>ebenaran.</a:t>
            </a:r>
            <a:endParaRPr lang="en-US" sz="1600" dirty="0"/>
          </a:p>
          <a:p>
            <a:pPr>
              <a:buNone/>
            </a:pPr>
            <a:r>
              <a:rPr lang="en-US" sz="1600" dirty="0"/>
              <a:t>	</a:t>
            </a:r>
            <a:r>
              <a:rPr lang="id-ID" sz="1600" dirty="0"/>
              <a:t>Kebenaran, di sisi lain, menilai apakah data tersebut sesuai dengan batasan yang sesuai dan aturan validasi dan apakah itu akurat mencerminkan situasi dunia nyata. </a:t>
            </a:r>
            <a:endParaRPr lang="en-US" sz="1600" dirty="0"/>
          </a:p>
          <a:p>
            <a:pPr>
              <a:buNone/>
            </a:pPr>
            <a:r>
              <a:rPr lang="en-US" sz="1600" dirty="0"/>
              <a:t>	</a:t>
            </a:r>
            <a:r>
              <a:rPr lang="id-ID" sz="1600" dirty="0"/>
              <a:t>Kedua dimensi kualitas data berlaku untuk metadata dan terjadinya </a:t>
            </a:r>
            <a:r>
              <a:rPr lang="en-US" sz="1600" dirty="0"/>
              <a:t>d</a:t>
            </a:r>
            <a:r>
              <a:rPr lang="id-ID" sz="1600" dirty="0"/>
              <a:t>ata </a:t>
            </a:r>
            <a:endParaRPr lang="en-US" sz="1600" dirty="0"/>
          </a:p>
          <a:p>
            <a:pPr>
              <a:buNone/>
            </a:pPr>
            <a:r>
              <a:rPr lang="en-US" sz="1600" dirty="0"/>
              <a:t>	</a:t>
            </a:r>
          </a:p>
          <a:p>
            <a:pPr marL="0" indent="0">
              <a:buNone/>
            </a:pPr>
            <a:r>
              <a:rPr lang="id-ID" sz="1600" dirty="0"/>
              <a:t>Ketika mempertimbangkan kualitas metadata, semua model data, semua nama-nama untuk data 'objek' dan semua implementasi fisik (ditentukan menggunakan bahasa definisi data (DDLs) seperti kemampuan definisi data termasuk dalam SQL) harus dinilai hal kelengkapan dan kebenaran.</a:t>
            </a:r>
            <a:endParaRPr lang="en-US" sz="1600" dirty="0"/>
          </a:p>
          <a:p>
            <a:pPr>
              <a:buNone/>
            </a:pP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Dimensi</a:t>
            </a:r>
            <a:r>
              <a:rPr lang="en-US" dirty="0"/>
              <a:t> </a:t>
            </a:r>
            <a:r>
              <a:rPr lang="en-US" dirty="0" err="1"/>
              <a:t>Kualitas</a:t>
            </a:r>
            <a:r>
              <a:rPr lang="en-US" dirty="0"/>
              <a:t> Data</a:t>
            </a:r>
          </a:p>
        </p:txBody>
      </p:sp>
      <p:sp>
        <p:nvSpPr>
          <p:cNvPr id="3" name="Content Placeholder 2"/>
          <p:cNvSpPr>
            <a:spLocks noGrp="1"/>
          </p:cNvSpPr>
          <p:nvPr>
            <p:ph idx="1"/>
          </p:nvPr>
        </p:nvSpPr>
        <p:spPr>
          <a:xfrm>
            <a:off x="857224" y="1785926"/>
            <a:ext cx="7661275" cy="4114800"/>
          </a:xfrm>
        </p:spPr>
        <p:txBody>
          <a:bodyPr/>
          <a:lstStyle/>
          <a:p>
            <a:pPr marL="0" indent="0">
              <a:buNone/>
            </a:pPr>
            <a:r>
              <a:rPr lang="id-ID" sz="2000" dirty="0"/>
              <a:t>Ketika mempertimbangkan kualitas data kejadian, data yang digunakan oleh bisnis, ada sejumlah faktor kunci untuk dipertimbangkan:</a:t>
            </a:r>
            <a:endParaRPr lang="en-US" sz="2000" dirty="0"/>
          </a:p>
          <a:p>
            <a:pPr>
              <a:buNone/>
            </a:pPr>
            <a:endParaRPr lang="en-US" sz="2000" dirty="0"/>
          </a:p>
          <a:p>
            <a:pPr>
              <a:buAutoNum type="arabicPeriod"/>
            </a:pPr>
            <a:r>
              <a:rPr lang="id-ID" sz="2000" dirty="0"/>
              <a:t>Masukan validasi - memastikan sedapat mungkin bahwa data divalidasi pada input; itu harus mungkin untuk masukan tanggal yang tidak valid seperti 35 Oktober 2006</a:t>
            </a:r>
            <a:endParaRPr lang="en-US" sz="2000" dirty="0"/>
          </a:p>
          <a:p>
            <a:pPr>
              <a:buAutoNum type="arabicPeriod"/>
            </a:pPr>
            <a:endParaRPr lang="en-US" sz="2000" dirty="0"/>
          </a:p>
          <a:p>
            <a:pPr>
              <a:buAutoNum type="arabicPeriod"/>
            </a:pPr>
            <a:r>
              <a:rPr lang="id-ID" sz="2000" dirty="0"/>
              <a:t>Integritas - memastikan bahwa data memenuhi semua aturan integritas data; tidak ada nomor penggajian digandakan misalnya.</a:t>
            </a:r>
            <a:endParaRPr lang="en-US" sz="2000" dirty="0"/>
          </a:p>
          <a:p>
            <a:pPr>
              <a:buAutoNum type="arabicPeriod"/>
            </a:pPr>
            <a:endParaRPr lang="en-US" sz="2000" dirty="0"/>
          </a:p>
          <a:p>
            <a:pPr>
              <a:buAutoNum type="arabicPeriod"/>
            </a:pPr>
            <a:r>
              <a:rPr lang="id-ID" sz="2000" dirty="0"/>
              <a:t> memastikan data yang up to date; bahwa perubahan keadaan karyawan telah direkam.</a:t>
            </a:r>
            <a:endParaRPr lang="en-US" sz="2000" dirty="0"/>
          </a:p>
          <a:p>
            <a:pPr>
              <a:buAutoNum type="arabicPeriod"/>
            </a:pP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2000" dirty="0"/>
              <a:t>4.    </a:t>
            </a:r>
            <a:r>
              <a:rPr lang="id-ID" sz="2000" dirty="0"/>
              <a:t>Duplikasi - memastikan bahwa tidak ada duplikasi data logis dan bahwa setiap duplikasi fisik dikelola dengan baik.</a:t>
            </a:r>
            <a:endParaRPr lang="en-US" sz="2000" dirty="0"/>
          </a:p>
          <a:p>
            <a:pPr>
              <a:buAutoNum type="arabicPeriod"/>
            </a:pPr>
            <a:endParaRPr lang="en-US" sz="2000" dirty="0"/>
          </a:p>
          <a:p>
            <a:pPr>
              <a:buNone/>
            </a:pPr>
            <a:r>
              <a:rPr lang="en-US" sz="2000" dirty="0"/>
              <a:t>5.	</a:t>
            </a:r>
            <a:r>
              <a:rPr lang="en-US" sz="2000" dirty="0" err="1"/>
              <a:t>Inkonsisten</a:t>
            </a:r>
            <a:r>
              <a:rPr lang="en-US" sz="2000" dirty="0"/>
              <a:t> – </a:t>
            </a:r>
            <a:r>
              <a:rPr lang="en-US" sz="2000" dirty="0" err="1"/>
              <a:t>memastikan</a:t>
            </a:r>
            <a:r>
              <a:rPr lang="en-US" sz="2000" dirty="0"/>
              <a:t> </a:t>
            </a:r>
            <a:r>
              <a:rPr lang="en-US" sz="2000" dirty="0" err="1"/>
              <a:t>bahwa</a:t>
            </a:r>
            <a:r>
              <a:rPr lang="en-US" sz="2000" dirty="0"/>
              <a:t> data </a:t>
            </a:r>
            <a:r>
              <a:rPr lang="en-US" sz="2000" dirty="0" err="1"/>
              <a:t>tetap</a:t>
            </a:r>
            <a:r>
              <a:rPr lang="en-US" sz="2000" dirty="0"/>
              <a:t> </a:t>
            </a:r>
            <a:r>
              <a:rPr lang="en-US" sz="2000" dirty="0" err="1"/>
              <a:t>konsisten</a:t>
            </a:r>
            <a:r>
              <a:rPr lang="en-US" sz="2000" dirty="0"/>
              <a:t> </a:t>
            </a:r>
            <a:r>
              <a:rPr lang="en-US" sz="2000" dirty="0" err="1"/>
              <a:t>dengan</a:t>
            </a:r>
            <a:r>
              <a:rPr lang="en-US" sz="2000" dirty="0"/>
              <a:t> </a:t>
            </a:r>
            <a:r>
              <a:rPr lang="en-US" sz="2000" dirty="0" err="1"/>
              <a:t>cara</a:t>
            </a:r>
            <a:r>
              <a:rPr lang="en-US" sz="2000" dirty="0"/>
              <a:t> </a:t>
            </a:r>
            <a:r>
              <a:rPr lang="en-US" sz="2000" dirty="0" err="1"/>
              <a:t>mengelola</a:t>
            </a:r>
            <a:r>
              <a:rPr lang="en-US" sz="2000" dirty="0"/>
              <a:t> </a:t>
            </a:r>
            <a:r>
              <a:rPr lang="en-US" sz="2000" dirty="0" err="1"/>
              <a:t>duplikasi</a:t>
            </a:r>
            <a:r>
              <a:rPr lang="en-US" sz="2000" dirty="0"/>
              <a:t> yang </a:t>
            </a:r>
            <a:r>
              <a:rPr lang="en-US" sz="2000" dirty="0" err="1"/>
              <a:t>benar</a:t>
            </a:r>
            <a:r>
              <a:rPr lang="en-US" dirty="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4"/>
            <a:ext cx="7158037" cy="1412875"/>
          </a:xfrm>
        </p:spPr>
        <p:txBody>
          <a:bodyPr/>
          <a:lstStyle/>
          <a:p>
            <a:r>
              <a:rPr lang="en-US"/>
              <a:t>Model </a:t>
            </a:r>
            <a:r>
              <a:rPr lang="en-US" dirty="0" err="1"/>
              <a:t>Kualitas</a:t>
            </a:r>
            <a:r>
              <a:rPr lang="en-US" dirty="0"/>
              <a:t> Data</a:t>
            </a:r>
          </a:p>
        </p:txBody>
      </p:sp>
      <p:sp>
        <p:nvSpPr>
          <p:cNvPr id="3" name="Content Placeholder 2"/>
          <p:cNvSpPr>
            <a:spLocks noGrp="1"/>
          </p:cNvSpPr>
          <p:nvPr>
            <p:ph idx="1"/>
          </p:nvPr>
        </p:nvSpPr>
        <p:spPr/>
        <p:txBody>
          <a:bodyPr/>
          <a:lstStyle/>
          <a:p>
            <a:pPr marL="0" indent="0">
              <a:buNone/>
            </a:pPr>
            <a:r>
              <a:rPr lang="id-ID" sz="1600" dirty="0"/>
              <a:t>Sebuah titik awal untuk memastikan data yang berkualitas baik adalah memiliki model data konseptual yang baik lengkap dan benar. </a:t>
            </a:r>
            <a:endParaRPr lang="en-US" sz="1600" dirty="0"/>
          </a:p>
          <a:p>
            <a:pPr marL="0" indent="0">
              <a:buNone/>
            </a:pPr>
            <a:endParaRPr lang="en-US" sz="1600" dirty="0"/>
          </a:p>
          <a:p>
            <a:pPr marL="0" indent="0">
              <a:buNone/>
            </a:pPr>
            <a:r>
              <a:rPr lang="id-ID" sz="1600" dirty="0"/>
              <a:t>beberapa pendekatan ini adalah murni kualitatif sementara yang lain kuantitatif, menerapkan teknik statistik untuk jumlah jenis entitas, atribut dan hubungan dalam model. </a:t>
            </a:r>
            <a:endParaRPr lang="en-US" sz="1600" dirty="0"/>
          </a:p>
          <a:p>
            <a:pPr marL="0" indent="0">
              <a:buNone/>
            </a:pPr>
            <a:endParaRPr lang="en-US" sz="1600" dirty="0"/>
          </a:p>
          <a:p>
            <a:pPr marL="0" indent="0">
              <a:buNone/>
            </a:pPr>
            <a:br>
              <a:rPr lang="id-ID" sz="1600" dirty="0"/>
            </a:br>
            <a:r>
              <a:rPr lang="id-ID" sz="1600" dirty="0"/>
              <a:t>Sebuah model kualitatif dengan mudah diterapkan untuk penilaian kualitas sebuah model data antara mereka Ulasan Informasi dan Kualitas Database yang diusulkan oleh Michael Reingruber dan William Gregory di The Data Modeling Handbook, </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err="1"/>
              <a:t>Kualitas</a:t>
            </a:r>
            <a:r>
              <a:rPr lang="en-US" dirty="0"/>
              <a:t> Data</a:t>
            </a:r>
          </a:p>
        </p:txBody>
      </p:sp>
      <p:sp>
        <p:nvSpPr>
          <p:cNvPr id="3" name="Content Placeholder 2"/>
          <p:cNvSpPr>
            <a:spLocks noGrp="1"/>
          </p:cNvSpPr>
          <p:nvPr>
            <p:ph idx="1"/>
          </p:nvPr>
        </p:nvSpPr>
        <p:spPr/>
        <p:txBody>
          <a:bodyPr/>
          <a:lstStyle/>
          <a:p>
            <a:pPr marL="0" indent="0" algn="just">
              <a:buNone/>
            </a:pPr>
            <a:r>
              <a:rPr lang="id-ID" sz="1600" dirty="0"/>
              <a:t>Dalam model ini Reingruber dan Gregory telah menambah kebenaran dan dimensi kelengkapan dengan dua dimensi ortogonal lanjut - </a:t>
            </a:r>
            <a:r>
              <a:rPr lang="id-ID" sz="1600" b="1" dirty="0"/>
              <a:t>dimensi sintaksis dan dimensi semantik. </a:t>
            </a:r>
            <a:endParaRPr lang="en-US" sz="1600" b="1" dirty="0"/>
          </a:p>
          <a:p>
            <a:pPr marL="0" indent="0" algn="just">
              <a:buNone/>
            </a:pPr>
            <a:endParaRPr lang="en-US" sz="1600" dirty="0"/>
          </a:p>
          <a:p>
            <a:pPr marL="0" indent="0" algn="just">
              <a:buNone/>
            </a:pPr>
            <a:r>
              <a:rPr lang="id-ID" sz="1600" b="1" dirty="0"/>
              <a:t>Dimensi sintaksis </a:t>
            </a:r>
            <a:r>
              <a:rPr lang="id-ID" sz="1600" dirty="0"/>
              <a:t>membahas bagaimana bahasa pemodelan dan sintaks telah digunakan</a:t>
            </a:r>
            <a:r>
              <a:rPr lang="en-US" sz="1600" dirty="0"/>
              <a:t>.</a:t>
            </a:r>
          </a:p>
          <a:p>
            <a:pPr marL="0" indent="0" algn="just">
              <a:buNone/>
            </a:pPr>
            <a:endParaRPr lang="en-US" sz="1600" dirty="0"/>
          </a:p>
          <a:p>
            <a:pPr marL="0" indent="0" algn="just">
              <a:buNone/>
            </a:pPr>
            <a:r>
              <a:rPr lang="en-US" sz="1600" b="1" dirty="0"/>
              <a:t>Di</a:t>
            </a:r>
            <a:r>
              <a:rPr lang="id-ID" sz="1600" b="1" dirty="0"/>
              <a:t>mensi semantik </a:t>
            </a:r>
            <a:r>
              <a:rPr lang="id-ID" sz="1600" dirty="0"/>
              <a:t>membahas hubungan antara model dan persyaratan data daerah bisnis yang model mewakili. </a:t>
            </a:r>
            <a:endParaRPr lang="en-US" sz="1600" dirty="0"/>
          </a:p>
          <a:p>
            <a:pPr marL="0" indent="0" algn="just">
              <a:buNone/>
            </a:pPr>
            <a:endParaRPr lang="en-US" sz="1600" dirty="0"/>
          </a:p>
          <a:p>
            <a:pPr marL="0" indent="0" algn="just">
              <a:buNone/>
            </a:pPr>
            <a:r>
              <a:rPr lang="id-ID" sz="1600" dirty="0"/>
              <a:t>Menerapkan dimensi-dimensi ortogonal bersama-sama kita mendapatkan </a:t>
            </a:r>
            <a:r>
              <a:rPr lang="id-ID" sz="1600" b="1" dirty="0"/>
              <a:t>empat dimensi kebenaran sintaksis, kelengkapan sintaksis, kebenaran konseptual dan kelengkapan konseptual. </a:t>
            </a:r>
            <a:endParaRPr lang="en-US" sz="1600" b="1" dirty="0"/>
          </a:p>
          <a:p>
            <a:pPr marL="0" indent="0" algn="just">
              <a:buNone/>
            </a:pPr>
            <a:endParaRPr lang="en-US" sz="1600" dirty="0"/>
          </a:p>
          <a:p>
            <a:pPr marL="0" indent="0" algn="just">
              <a:buNone/>
            </a:pPr>
            <a:r>
              <a:rPr lang="en-US" sz="1600" b="1" i="1" dirty="0"/>
              <a:t>S</a:t>
            </a:r>
            <a:r>
              <a:rPr lang="id-ID" sz="1600" b="1" i="1" dirty="0"/>
              <a:t>etiap model data untuk area bisnis tertentu atau mengatur proses bisnis harus dilihat sebagai bagian dari perusahaan atau model data perusahaan. </a:t>
            </a:r>
            <a:endParaRPr lang="en-US" sz="1600" b="1" i="1" dirty="0"/>
          </a:p>
          <a:p>
            <a:pPr marL="0" indent="0" algn="just">
              <a:buNone/>
            </a:pP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Kualitas</a:t>
            </a:r>
            <a:r>
              <a:rPr lang="en-US" dirty="0"/>
              <a:t> Data?</a:t>
            </a:r>
          </a:p>
        </p:txBody>
      </p:sp>
      <p:sp>
        <p:nvSpPr>
          <p:cNvPr id="3" name="Content Placeholder 2"/>
          <p:cNvSpPr>
            <a:spLocks noGrp="1"/>
          </p:cNvSpPr>
          <p:nvPr>
            <p:ph idx="1"/>
          </p:nvPr>
        </p:nvSpPr>
        <p:spPr/>
        <p:txBody>
          <a:bodyPr/>
          <a:lstStyle/>
          <a:p>
            <a:pPr marL="0" indent="0">
              <a:buNone/>
            </a:pPr>
            <a:r>
              <a:rPr lang="en-US" sz="2000" dirty="0"/>
              <a:t>Arti</a:t>
            </a:r>
            <a:r>
              <a:rPr lang="id-ID" sz="2000" dirty="0"/>
              <a:t> </a:t>
            </a:r>
            <a:r>
              <a:rPr lang="id-ID" sz="2000" b="1" dirty="0"/>
              <a:t>kualitas</a:t>
            </a:r>
            <a:r>
              <a:rPr lang="id-ID" sz="2000" dirty="0"/>
              <a:t> </a:t>
            </a:r>
            <a:r>
              <a:rPr lang="en-US" sz="2000" dirty="0" err="1"/>
              <a:t>memiliki</a:t>
            </a:r>
            <a:r>
              <a:rPr lang="en-US" sz="2000" dirty="0"/>
              <a:t> </a:t>
            </a:r>
            <a:r>
              <a:rPr lang="en-US" sz="2000" dirty="0" err="1"/>
              <a:t>makna</a:t>
            </a:r>
            <a:r>
              <a:rPr lang="en-US" sz="2000" dirty="0"/>
              <a:t> yang </a:t>
            </a:r>
            <a:r>
              <a:rPr lang="id-ID" sz="2000" dirty="0"/>
              <a:t>berbeda dalam konteks </a:t>
            </a:r>
            <a:r>
              <a:rPr lang="en-US" sz="2000" dirty="0"/>
              <a:t>dan </a:t>
            </a:r>
            <a:r>
              <a:rPr lang="en-US" sz="2000" dirty="0" err="1"/>
              <a:t>situasi</a:t>
            </a:r>
            <a:r>
              <a:rPr lang="en-US" sz="2000" dirty="0"/>
              <a:t> </a:t>
            </a:r>
            <a:r>
              <a:rPr lang="en-US" sz="2000" dirty="0" err="1"/>
              <a:t>tertentu</a:t>
            </a:r>
            <a:r>
              <a:rPr lang="en-US" sz="2000" dirty="0"/>
              <a:t>.</a:t>
            </a:r>
            <a:r>
              <a:rPr lang="id-ID" sz="2000" dirty="0"/>
              <a:t> </a:t>
            </a:r>
            <a:endParaRPr lang="en-US" sz="2000" dirty="0"/>
          </a:p>
          <a:p>
            <a:pPr marL="0" indent="0">
              <a:buNone/>
            </a:pPr>
            <a:r>
              <a:rPr lang="en-US" sz="2000" dirty="0" err="1"/>
              <a:t>Contoh</a:t>
            </a:r>
            <a:r>
              <a:rPr lang="en-US" sz="2000" dirty="0"/>
              <a:t> : K</a:t>
            </a:r>
            <a:r>
              <a:rPr lang="id-ID" sz="2000" dirty="0"/>
              <a:t>ualitas hidangan yang disajikan restoran, </a:t>
            </a:r>
            <a:endParaRPr lang="en-US" sz="2000" dirty="0"/>
          </a:p>
          <a:p>
            <a:pPr>
              <a:buAutoNum type="arabicPeriod"/>
            </a:pPr>
            <a:r>
              <a:rPr lang="en-US" sz="2000" dirty="0"/>
              <a:t>T</a:t>
            </a:r>
            <a:r>
              <a:rPr lang="id-ID" sz="2000" dirty="0"/>
              <a:t>entang esensi dari hidangan</a:t>
            </a:r>
            <a:r>
              <a:rPr lang="en-US" sz="2000" dirty="0"/>
              <a:t>:</a:t>
            </a:r>
            <a:r>
              <a:rPr lang="id-ID" sz="2000" dirty="0"/>
              <a:t> bahan </a:t>
            </a:r>
            <a:r>
              <a:rPr lang="en-US" sz="2000" dirty="0"/>
              <a:t>di</a:t>
            </a:r>
            <a:r>
              <a:rPr lang="id-ID" sz="2000" dirty="0"/>
              <a:t>gunakan koki</a:t>
            </a:r>
            <a:endParaRPr lang="en-US" sz="2000" dirty="0"/>
          </a:p>
          <a:p>
            <a:pPr>
              <a:buAutoNum type="arabicPeriod"/>
            </a:pPr>
            <a:r>
              <a:rPr lang="en-US" sz="2000" dirty="0"/>
              <a:t>K</a:t>
            </a:r>
            <a:r>
              <a:rPr lang="id-ID" sz="2000" dirty="0"/>
              <a:t>arakter setelah telah disiapkan</a:t>
            </a:r>
            <a:r>
              <a:rPr lang="en-US" sz="2000" dirty="0"/>
              <a:t>:</a:t>
            </a:r>
            <a:r>
              <a:rPr lang="id-ID" sz="2000" dirty="0"/>
              <a:t> tekstur, aroma,</a:t>
            </a:r>
            <a:r>
              <a:rPr lang="en-US" sz="2000" dirty="0"/>
              <a:t> rasa</a:t>
            </a:r>
          </a:p>
          <a:p>
            <a:pPr>
              <a:buAutoNum type="arabicPeriod"/>
            </a:pPr>
            <a:r>
              <a:rPr lang="en-US" sz="2000" dirty="0" err="1"/>
              <a:t>Tetapi</a:t>
            </a:r>
            <a:r>
              <a:rPr lang="en-US" sz="2000" dirty="0"/>
              <a:t> </a:t>
            </a:r>
            <a:r>
              <a:rPr lang="en-US" sz="2000" dirty="0" err="1"/>
              <a:t>dalam</a:t>
            </a:r>
            <a:r>
              <a:rPr lang="en-US" sz="2000" dirty="0"/>
              <a:t> </a:t>
            </a:r>
            <a:r>
              <a:rPr lang="en-US" sz="2000" dirty="0" err="1"/>
              <a:t>konteks</a:t>
            </a:r>
            <a:r>
              <a:rPr lang="en-US" sz="2000" dirty="0"/>
              <a:t> </a:t>
            </a:r>
            <a:r>
              <a:rPr lang="en-US" sz="2000" dirty="0" err="1"/>
              <a:t>membahas</a:t>
            </a:r>
            <a:r>
              <a:rPr lang="en-US" sz="2000" dirty="0"/>
              <a:t> </a:t>
            </a:r>
            <a:r>
              <a:rPr lang="en-US" sz="2000" dirty="0" err="1"/>
              <a:t>kualitas</a:t>
            </a:r>
            <a:r>
              <a:rPr lang="en-US" sz="2000" dirty="0"/>
              <a:t> </a:t>
            </a:r>
            <a:r>
              <a:rPr lang="en-US" sz="2000" dirty="0" err="1"/>
              <a:t>hidangan</a:t>
            </a:r>
            <a:r>
              <a:rPr lang="en-US" sz="2000" dirty="0"/>
              <a:t> </a:t>
            </a:r>
            <a:r>
              <a:rPr lang="en-US" sz="2000" dirty="0" err="1"/>
              <a:t>tertentu</a:t>
            </a:r>
            <a:r>
              <a:rPr lang="en-US" sz="2000" dirty="0"/>
              <a:t> Ketika </a:t>
            </a:r>
            <a:r>
              <a:rPr lang="en-US" sz="2000" dirty="0" err="1"/>
              <a:t>disajikan</a:t>
            </a:r>
            <a:r>
              <a:rPr lang="en-US" sz="2000" dirty="0"/>
              <a:t> </a:t>
            </a:r>
            <a:r>
              <a:rPr lang="en-US" sz="2000" dirty="0" err="1"/>
              <a:t>dalam</a:t>
            </a:r>
            <a:r>
              <a:rPr lang="en-US" sz="2000" dirty="0"/>
              <a:t> </a:t>
            </a:r>
            <a:r>
              <a:rPr lang="en-US" sz="2000" dirty="0" err="1"/>
              <a:t>piring</a:t>
            </a:r>
            <a:r>
              <a:rPr lang="en-US" sz="2000" dirty="0"/>
              <a:t> yang </a:t>
            </a:r>
            <a:r>
              <a:rPr lang="en-US" sz="2000" dirty="0" err="1"/>
              <a:t>mengekspresika</a:t>
            </a:r>
            <a:r>
              <a:rPr lang="en-US" sz="2000" dirty="0"/>
              <a:t> </a:t>
            </a:r>
            <a:r>
              <a:rPr lang="en-US" sz="2000" dirty="0" err="1"/>
              <a:t>seberapa</a:t>
            </a:r>
            <a:r>
              <a:rPr lang="en-US" sz="2000" dirty="0"/>
              <a:t> </a:t>
            </a:r>
            <a:r>
              <a:rPr lang="en-US" sz="2000" dirty="0" err="1"/>
              <a:t>baik</a:t>
            </a:r>
            <a:r>
              <a:rPr lang="en-US" sz="2000" dirty="0"/>
              <a:t>, </a:t>
            </a:r>
            <a:r>
              <a:rPr lang="en-US" sz="2000" dirty="0" err="1"/>
              <a:t>bahwa</a:t>
            </a:r>
            <a:r>
              <a:rPr lang="en-US" sz="2000" dirty="0"/>
              <a:t>  “</a:t>
            </a:r>
            <a:r>
              <a:rPr lang="en-US" sz="2000" dirty="0" err="1"/>
              <a:t>hidangan</a:t>
            </a:r>
            <a:r>
              <a:rPr lang="en-US" sz="2000" dirty="0"/>
              <a:t> </a:t>
            </a:r>
            <a:r>
              <a:rPr lang="en-US" sz="2000" dirty="0" err="1"/>
              <a:t>datang</a:t>
            </a:r>
            <a:r>
              <a:rPr lang="en-US" sz="2000" dirty="0"/>
              <a:t> </a:t>
            </a:r>
            <a:r>
              <a:rPr lang="en-US" sz="2000" dirty="0" err="1"/>
              <a:t>sampai</a:t>
            </a:r>
            <a:r>
              <a:rPr lang="en-US" sz="2000" dirty="0"/>
              <a:t> </a:t>
            </a:r>
            <a:r>
              <a:rPr lang="en-US" sz="2000" dirty="0" err="1"/>
              <a:t>dengan</a:t>
            </a:r>
            <a:r>
              <a:rPr lang="en-US" sz="2000" dirty="0"/>
              <a:t> </a:t>
            </a:r>
            <a:r>
              <a:rPr lang="en-US" sz="2000" dirty="0" err="1"/>
              <a:t>harapan</a:t>
            </a:r>
            <a:r>
              <a:rPr lang="en-US" sz="2000" dirty="0"/>
              <a:t>”, </a:t>
            </a:r>
            <a:r>
              <a:rPr lang="en-US" sz="2000" dirty="0" err="1"/>
              <a:t>sejauh</a:t>
            </a:r>
            <a:r>
              <a:rPr lang="en-US" sz="2000" dirty="0"/>
              <a:t> mana </a:t>
            </a:r>
            <a:r>
              <a:rPr lang="en-US" sz="2000" dirty="0" err="1"/>
              <a:t>makanan</a:t>
            </a:r>
            <a:r>
              <a:rPr lang="en-US" sz="2000" dirty="0"/>
              <a:t> </a:t>
            </a:r>
            <a:r>
              <a:rPr lang="en-US" sz="2000" dirty="0" err="1"/>
              <a:t>itu</a:t>
            </a:r>
            <a:r>
              <a:rPr lang="en-US" sz="2000" dirty="0"/>
              <a:t> </a:t>
            </a:r>
            <a:r>
              <a:rPr lang="en-US" sz="2000" dirty="0" err="1"/>
              <a:t>cocok</a:t>
            </a:r>
            <a:r>
              <a:rPr lang="en-US" sz="2000" dirty="0"/>
              <a:t> </a:t>
            </a:r>
            <a:r>
              <a:rPr lang="en-US" sz="2000" dirty="0" err="1"/>
              <a:t>untuk</a:t>
            </a:r>
            <a:r>
              <a:rPr lang="en-US" sz="2000" dirty="0"/>
              <a:t> </a:t>
            </a:r>
            <a:r>
              <a:rPr lang="en-US" sz="2000" dirty="0" err="1"/>
              <a:t>tujuan</a:t>
            </a:r>
            <a:r>
              <a:rPr lang="en-US" sz="2000" dirty="0"/>
              <a:t> dan </a:t>
            </a:r>
            <a:r>
              <a:rPr lang="en-US" sz="2000" dirty="0" err="1"/>
              <a:t>standart</a:t>
            </a:r>
            <a:r>
              <a:rPr lang="en-US" sz="2000" dirty="0"/>
              <a:t> yang </a:t>
            </a:r>
            <a:r>
              <a:rPr lang="en-US" sz="2000" dirty="0" err="1"/>
              <a:t>dibuat</a:t>
            </a:r>
            <a:r>
              <a:rPr lang="en-US" sz="2000" dirty="0"/>
              <a:t> </a:t>
            </a:r>
            <a:r>
              <a:rPr lang="en-US" sz="2000" dirty="0" err="1"/>
              <a:t>restoran</a:t>
            </a:r>
            <a:r>
              <a:rPr lang="en-US" sz="20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err="1"/>
              <a:t>Kualitas</a:t>
            </a:r>
            <a:r>
              <a:rPr lang="en-US" dirty="0"/>
              <a:t> Data</a:t>
            </a:r>
          </a:p>
        </p:txBody>
      </p:sp>
      <p:pic>
        <p:nvPicPr>
          <p:cNvPr id="2050" name="Picture 2"/>
          <p:cNvPicPr>
            <a:picLocks noChangeAspect="1" noChangeArrowheads="1"/>
          </p:cNvPicPr>
          <p:nvPr/>
        </p:nvPicPr>
        <p:blipFill>
          <a:blip r:embed="rId2"/>
          <a:srcRect l="46120" t="24649" r="29976" b="52610"/>
          <a:stretch>
            <a:fillRect/>
          </a:stretch>
        </p:blipFill>
        <p:spPr bwMode="auto">
          <a:xfrm>
            <a:off x="750297" y="1928802"/>
            <a:ext cx="7842361" cy="397621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Meningkatkan</a:t>
            </a:r>
            <a:r>
              <a:rPr lang="en-US" dirty="0"/>
              <a:t> </a:t>
            </a:r>
            <a:r>
              <a:rPr lang="en-US" dirty="0" err="1"/>
              <a:t>Kualitas</a:t>
            </a:r>
            <a:r>
              <a:rPr lang="en-US" dirty="0"/>
              <a:t> Data</a:t>
            </a:r>
          </a:p>
        </p:txBody>
      </p:sp>
      <p:sp>
        <p:nvSpPr>
          <p:cNvPr id="3" name="Content Placeholder 2"/>
          <p:cNvSpPr>
            <a:spLocks noGrp="1"/>
          </p:cNvSpPr>
          <p:nvPr>
            <p:ph idx="1"/>
          </p:nvPr>
        </p:nvSpPr>
        <p:spPr/>
        <p:txBody>
          <a:bodyPr/>
          <a:lstStyle/>
          <a:p>
            <a:r>
              <a:rPr lang="en-US" sz="1400" dirty="0"/>
              <a:t>K</a:t>
            </a:r>
            <a:r>
              <a:rPr lang="id-ID" sz="1400" dirty="0"/>
              <a:t>ualitas data harus dimulai sebelum data fisik benar-benar ada: mencegah lebih baik daripada mengobati.</a:t>
            </a:r>
            <a:endParaRPr lang="en-US" sz="1400" dirty="0"/>
          </a:p>
          <a:p>
            <a:endParaRPr lang="en-US" sz="1400" dirty="0"/>
          </a:p>
          <a:p>
            <a:r>
              <a:rPr lang="id-ID" sz="1400" dirty="0"/>
              <a:t>Ini berarti bahwa untuk mencapai </a:t>
            </a:r>
            <a:r>
              <a:rPr lang="en-US" sz="1400" dirty="0" err="1"/>
              <a:t>sistem</a:t>
            </a:r>
            <a:r>
              <a:rPr lang="en-US" sz="1400" dirty="0"/>
              <a:t> yang </a:t>
            </a:r>
            <a:r>
              <a:rPr lang="id-ID" sz="1400" dirty="0"/>
              <a:t>efektif</a:t>
            </a:r>
            <a:r>
              <a:rPr lang="en-US" sz="1400" dirty="0"/>
              <a:t> </a:t>
            </a:r>
            <a:r>
              <a:rPr lang="en-US" sz="1400" dirty="0" err="1"/>
              <a:t>dan</a:t>
            </a:r>
            <a:r>
              <a:rPr lang="en-US" sz="1400" dirty="0"/>
              <a:t> </a:t>
            </a:r>
            <a:r>
              <a:rPr lang="id-ID" sz="1400" dirty="0"/>
              <a:t> kualitas data</a:t>
            </a:r>
            <a:r>
              <a:rPr lang="en-US" sz="1400" dirty="0"/>
              <a:t> yang </a:t>
            </a:r>
            <a:r>
              <a:rPr lang="en-US" sz="1400" dirty="0" err="1"/>
              <a:t>baik</a:t>
            </a:r>
            <a:r>
              <a:rPr lang="id-ID" sz="1400" dirty="0"/>
              <a:t>, perusahaan perlu menerapkan satu set prosedur dan budaya dalam organisasi yang mempromosikan dan memelihara data yang berkualitas baik. </a:t>
            </a:r>
            <a:endParaRPr lang="en-US" sz="1400" dirty="0"/>
          </a:p>
          <a:p>
            <a:endParaRPr lang="en-US" sz="1400" dirty="0"/>
          </a:p>
          <a:p>
            <a:r>
              <a:rPr lang="en-US" sz="1400" dirty="0"/>
              <a:t>K</a:t>
            </a:r>
            <a:r>
              <a:rPr lang="id-ID" sz="1400" dirty="0"/>
              <a:t>ualitas data harus menjadi tanggung jawab dari seorang manajer bisnis senior. </a:t>
            </a:r>
            <a:endParaRPr lang="en-US" sz="1400" dirty="0"/>
          </a:p>
          <a:p>
            <a:endParaRPr lang="en-US" sz="1400" dirty="0"/>
          </a:p>
          <a:p>
            <a:r>
              <a:rPr lang="id-ID" sz="1400" dirty="0"/>
              <a:t>Tidak ada gunanya memiliki sebuah proyek untuk membersihkan data tanpa meletakkan di tempat lingkungan untuk menjaga data dalam keadaan bersih</a:t>
            </a:r>
            <a:endParaRPr lang="en-US" sz="1400" dirty="0"/>
          </a:p>
          <a:p>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Meningkatkan</a:t>
            </a:r>
            <a:r>
              <a:rPr lang="en-US" dirty="0"/>
              <a:t> </a:t>
            </a:r>
            <a:r>
              <a:rPr lang="en-US" dirty="0" err="1"/>
              <a:t>Kualitas</a:t>
            </a:r>
            <a:r>
              <a:rPr lang="en-US" dirty="0"/>
              <a:t> Data</a:t>
            </a:r>
          </a:p>
        </p:txBody>
      </p:sp>
      <p:sp>
        <p:nvSpPr>
          <p:cNvPr id="4" name="Rectangle 3"/>
          <p:cNvSpPr/>
          <p:nvPr/>
        </p:nvSpPr>
        <p:spPr>
          <a:xfrm>
            <a:off x="785786" y="1785926"/>
            <a:ext cx="7786742" cy="5170646"/>
          </a:xfrm>
          <a:prstGeom prst="rect">
            <a:avLst/>
          </a:prstGeom>
        </p:spPr>
        <p:txBody>
          <a:bodyPr wrap="square">
            <a:spAutoFit/>
          </a:bodyPr>
          <a:lstStyle/>
          <a:p>
            <a:r>
              <a:rPr lang="id-ID" sz="1600" dirty="0"/>
              <a:t>Proses pertama, P1, melihat kualitas desain database (yaitu, kualitas definisi data) dan arsitektur informasi secara keseluruhan, baik dari perspektif teknis dan dari perspektif kepuasan pelanggan. </a:t>
            </a:r>
            <a:endParaRPr lang="en-US" sz="1600" dirty="0"/>
          </a:p>
          <a:p>
            <a:endParaRPr lang="en-US" sz="1600" dirty="0"/>
          </a:p>
          <a:p>
            <a:r>
              <a:rPr lang="id-ID" sz="1600" dirty="0"/>
              <a:t>Proses kedua, P2, melihat data itu sendiri. </a:t>
            </a:r>
            <a:r>
              <a:rPr lang="en-US" sz="1600" dirty="0"/>
              <a:t>Dari </a:t>
            </a:r>
            <a:r>
              <a:rPr lang="id-ID" sz="1600" dirty="0"/>
              <a:t>perspektif teknis - apakah data sesuai dengan aturan - dan perspektif kepuasan pelanggan. </a:t>
            </a:r>
            <a:endParaRPr lang="en-US" sz="1600" dirty="0"/>
          </a:p>
          <a:p>
            <a:endParaRPr lang="en-US" sz="1600" dirty="0"/>
          </a:p>
          <a:p>
            <a:r>
              <a:rPr lang="id-ID" sz="1600" dirty="0"/>
              <a:t>Proses ketiga, P3, mengukur biaya informasi berkualitas rendah dalam hal keuntungan dan pendapatan. </a:t>
            </a:r>
            <a:endParaRPr lang="en-US" sz="1600" dirty="0"/>
          </a:p>
          <a:p>
            <a:endParaRPr lang="en-US" sz="1600" dirty="0"/>
          </a:p>
          <a:p>
            <a:r>
              <a:rPr lang="id-ID" sz="1600" dirty="0"/>
              <a:t>Proses keempat, P4, membersihkan data yang ada, memberikan dikoreksi dan data berkualitas baik. </a:t>
            </a:r>
            <a:endParaRPr lang="en-US" sz="1600" dirty="0"/>
          </a:p>
          <a:p>
            <a:endParaRPr lang="en-US" sz="1600" dirty="0"/>
          </a:p>
          <a:p>
            <a:r>
              <a:rPr lang="id-ID" sz="1600" dirty="0"/>
              <a:t>Proses kelima, P5, meningkatkan proses informasi untuk memastikan bahwa data yang dipertahankan pada kualitas yang baik. </a:t>
            </a:r>
            <a:endParaRPr lang="en-US" sz="1600" dirty="0"/>
          </a:p>
          <a:p>
            <a:endParaRPr lang="en-US" sz="1600" dirty="0"/>
          </a:p>
          <a:p>
            <a:r>
              <a:rPr lang="id-ID" sz="1600" dirty="0"/>
              <a:t>Proses keenam, P6, adalah tentang mempengaruhi transformasi budaya sehingga bisa ada perbaikan jangka panjang dalam informasi dan data yang berkualitas.</a:t>
            </a:r>
            <a:endParaRPr lang="en-US" sz="1600" dirty="0"/>
          </a:p>
          <a:p>
            <a:endParaRPr lang="en-US" sz="1400" dirty="0"/>
          </a:p>
          <a:p>
            <a:br>
              <a:rPr lang="id-ID" sz="1400" dirty="0"/>
            </a:b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Meningkatkan</a:t>
            </a:r>
            <a:r>
              <a:rPr lang="en-US" dirty="0"/>
              <a:t> </a:t>
            </a:r>
            <a:r>
              <a:rPr lang="en-US" dirty="0" err="1"/>
              <a:t>Kualitas</a:t>
            </a:r>
            <a:r>
              <a:rPr lang="en-US" dirty="0"/>
              <a:t> Data</a:t>
            </a:r>
          </a:p>
        </p:txBody>
      </p:sp>
      <p:pic>
        <p:nvPicPr>
          <p:cNvPr id="3075" name="Picture 3"/>
          <p:cNvPicPr>
            <a:picLocks noChangeAspect="1" noChangeArrowheads="1"/>
          </p:cNvPicPr>
          <p:nvPr/>
        </p:nvPicPr>
        <p:blipFill>
          <a:blip r:embed="rId2"/>
          <a:srcRect l="29136" t="37637" r="14861" b="7761"/>
          <a:stretch>
            <a:fillRect/>
          </a:stretch>
        </p:blipFill>
        <p:spPr bwMode="auto">
          <a:xfrm>
            <a:off x="357158" y="2000240"/>
            <a:ext cx="8786842" cy="456573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Proses</a:t>
            </a:r>
            <a:r>
              <a:rPr lang="en-US" dirty="0"/>
              <a:t> P2</a:t>
            </a:r>
          </a:p>
        </p:txBody>
      </p:sp>
      <p:sp>
        <p:nvSpPr>
          <p:cNvPr id="3" name="Content Placeholder 2"/>
          <p:cNvSpPr>
            <a:spLocks noGrp="1"/>
          </p:cNvSpPr>
          <p:nvPr>
            <p:ph idx="1"/>
          </p:nvPr>
        </p:nvSpPr>
        <p:spPr>
          <a:xfrm>
            <a:off x="857224" y="1714488"/>
            <a:ext cx="7661275" cy="4114800"/>
          </a:xfrm>
        </p:spPr>
        <p:txBody>
          <a:bodyPr/>
          <a:lstStyle/>
          <a:p>
            <a:pPr marL="0" indent="0">
              <a:buNone/>
            </a:pPr>
            <a:r>
              <a:rPr lang="id-ID" sz="1800" dirty="0"/>
              <a:t>Perspektif teknis dari proses P2 melibatkan seperangkat teknik yang dikenal sebagai profiling data</a:t>
            </a:r>
            <a:r>
              <a:rPr lang="en-US" sz="1800" dirty="0"/>
              <a:t>: </a:t>
            </a:r>
          </a:p>
          <a:p>
            <a:pPr marL="0" indent="0">
              <a:buNone/>
            </a:pPr>
            <a:endParaRPr lang="en-US" sz="1800" dirty="0"/>
          </a:p>
          <a:p>
            <a:pPr marL="344488" indent="-344488">
              <a:buAutoNum type="arabicPeriod"/>
            </a:pPr>
            <a:r>
              <a:rPr lang="en-US" sz="1800" dirty="0"/>
              <a:t>M</a:t>
            </a:r>
            <a:r>
              <a:rPr lang="id-ID" sz="1800" dirty="0"/>
              <a:t>encari potensi kesalahan dan anomali seperti data yang sama dengan ejaan yang berbeda, data batas luar dan nilai-nilai yang hilang.</a:t>
            </a:r>
            <a:endParaRPr lang="en-US" sz="1800" dirty="0"/>
          </a:p>
          <a:p>
            <a:pPr marL="344488" indent="-344488">
              <a:buAutoNum type="arabicPeriod"/>
            </a:pPr>
            <a:endParaRPr lang="en-US" sz="1800" dirty="0"/>
          </a:p>
          <a:p>
            <a:pPr marL="344488" indent="-344488">
              <a:buAutoNum type="arabicPeriod" startAt="2"/>
            </a:pPr>
            <a:r>
              <a:rPr lang="id-ID" sz="1800" dirty="0"/>
              <a:t>Untuk volume kecil data, profiling dapat dilakukan dengan menyalin data ke dalam program spreadsheet dan memanipulasi menggunakan fasilitas spreadsheet. </a:t>
            </a:r>
            <a:endParaRPr lang="en-US" sz="1800" dirty="0"/>
          </a:p>
          <a:p>
            <a:pPr marL="344488" indent="-344488">
              <a:buAutoNum type="arabicPeriod" startAt="2"/>
            </a:pPr>
            <a:endParaRPr lang="en-US" sz="1800" dirty="0"/>
          </a:p>
          <a:p>
            <a:pPr marL="342900" indent="-342900">
              <a:buAutoNum type="arabicPeriod" startAt="3"/>
            </a:pPr>
            <a:r>
              <a:rPr lang="id-ID" sz="1800" dirty="0"/>
              <a:t>Penataan kolom tanggal mengekspos tanggal tidak valid. Nama-nama duplikat dapat diidentifikasi jika kolom nama diurutkan berdasarkan abjad. </a:t>
            </a:r>
            <a:endParaRPr lang="en-US" sz="1800" dirty="0"/>
          </a:p>
          <a:p>
            <a:pPr marL="342900" indent="-342900">
              <a:buNone/>
            </a:pPr>
            <a:br>
              <a:rPr lang="id-ID"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Proses</a:t>
            </a:r>
            <a:r>
              <a:rPr lang="en-US" dirty="0"/>
              <a:t> P2</a:t>
            </a:r>
          </a:p>
        </p:txBody>
      </p:sp>
      <p:sp>
        <p:nvSpPr>
          <p:cNvPr id="3" name="Content Placeholder 2"/>
          <p:cNvSpPr>
            <a:spLocks noGrp="1"/>
          </p:cNvSpPr>
          <p:nvPr>
            <p:ph idx="1"/>
          </p:nvPr>
        </p:nvSpPr>
        <p:spPr/>
        <p:txBody>
          <a:bodyPr/>
          <a:lstStyle/>
          <a:p>
            <a:pPr marL="342900" indent="-342900">
              <a:buAutoNum type="arabicPeriod" startAt="3"/>
            </a:pPr>
            <a:r>
              <a:rPr lang="id-ID" sz="2000" dirty="0"/>
              <a:t>Menggunakan filter </a:t>
            </a:r>
            <a:r>
              <a:rPr lang="en-US" sz="2000" dirty="0"/>
              <a:t>yang </a:t>
            </a:r>
            <a:r>
              <a:rPr lang="id-ID" sz="2000" dirty="0"/>
              <a:t>dapat membuatnya mudah untuk melihat nilai-nilai yang salah di luar kisaran tertentu. </a:t>
            </a:r>
            <a:endParaRPr lang="en-US" sz="2000" dirty="0"/>
          </a:p>
          <a:p>
            <a:pPr marL="342900" indent="-342900">
              <a:buAutoNum type="arabicPeriod" startAt="3"/>
            </a:pPr>
            <a:endParaRPr lang="en-US" sz="2000" dirty="0"/>
          </a:p>
          <a:p>
            <a:pPr marL="342900" indent="-342900">
              <a:buAutoNum type="arabicPeriod" startAt="3"/>
            </a:pPr>
            <a:r>
              <a:rPr lang="id-ID" sz="2000" dirty="0"/>
              <a:t>Untuk volume yang lebih besar dari data, dapat dilakukan dengan menulis query SQL yang sesuai atau dengan menggunakan alat visualisasi yang menampilkan grafik atau diagram berdasarkan data. </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 Steps Process</a:t>
            </a:r>
          </a:p>
        </p:txBody>
      </p:sp>
      <p:sp>
        <p:nvSpPr>
          <p:cNvPr id="3" name="Content Placeholder 2"/>
          <p:cNvSpPr>
            <a:spLocks noGrp="1"/>
          </p:cNvSpPr>
          <p:nvPr>
            <p:ph idx="1"/>
          </p:nvPr>
        </p:nvSpPr>
        <p:spPr/>
        <p:txBody>
          <a:bodyPr/>
          <a:lstStyle/>
          <a:p>
            <a:r>
              <a:rPr lang="en-US" sz="1600" dirty="0"/>
              <a:t>P</a:t>
            </a:r>
            <a:r>
              <a:rPr lang="id-ID" sz="1600" dirty="0"/>
              <a:t>endekatan untuk meningkatkan kualitas informasi dan data.</a:t>
            </a:r>
            <a:r>
              <a:rPr lang="en-US" sz="1600" dirty="0"/>
              <a:t>  </a:t>
            </a:r>
            <a:r>
              <a:rPr lang="en-US" sz="1600" dirty="0" err="1"/>
              <a:t>Menurut</a:t>
            </a:r>
            <a:r>
              <a:rPr lang="en-US" sz="1600" dirty="0"/>
              <a:t> </a:t>
            </a:r>
            <a:r>
              <a:rPr lang="en-US" sz="1600" dirty="0" err="1"/>
              <a:t>Danette</a:t>
            </a:r>
            <a:r>
              <a:rPr lang="en-US" sz="1600" dirty="0"/>
              <a:t> </a:t>
            </a:r>
            <a:r>
              <a:rPr lang="en-US" sz="1600" dirty="0" err="1"/>
              <a:t>McGilvray</a:t>
            </a:r>
            <a:r>
              <a:rPr lang="en-US" sz="1600" dirty="0"/>
              <a:t> </a:t>
            </a:r>
            <a:r>
              <a:rPr lang="id-ID" sz="1600" dirty="0"/>
              <a:t>Pendekatan ini diilustrasikan dalam</a:t>
            </a:r>
            <a:r>
              <a:rPr lang="en-US" sz="1600" dirty="0"/>
              <a:t> </a:t>
            </a:r>
            <a:r>
              <a:rPr lang="id-ID" sz="1600" dirty="0"/>
              <a:t>Gambar 7.4. </a:t>
            </a:r>
            <a:endParaRPr lang="en-US" sz="1600" dirty="0"/>
          </a:p>
          <a:p>
            <a:endParaRPr lang="en-US" sz="1600" dirty="0"/>
          </a:p>
          <a:p>
            <a:r>
              <a:rPr lang="id-ID" sz="1600" dirty="0"/>
              <a:t>Langkah-langkah individu da</a:t>
            </a:r>
            <a:r>
              <a:rPr lang="en-US" sz="1600" dirty="0"/>
              <a:t> </a:t>
            </a:r>
            <a:r>
              <a:rPr lang="id-ID" sz="1600" dirty="0"/>
              <a:t>lam pendekatan ini disebut dengan jelas sehingga mudah untuk bekerja </a:t>
            </a:r>
            <a:r>
              <a:rPr lang="en-US" sz="1600" dirty="0" err="1"/>
              <a:t>dan</a:t>
            </a:r>
            <a:r>
              <a:rPr lang="en-US" sz="1600" dirty="0"/>
              <a:t> </a:t>
            </a:r>
            <a:r>
              <a:rPr lang="en-US" sz="1600" dirty="0" err="1"/>
              <a:t>menyebutkan</a:t>
            </a:r>
            <a:r>
              <a:rPr lang="en-US" sz="1600" dirty="0"/>
              <a:t>  </a:t>
            </a:r>
            <a:r>
              <a:rPr lang="id-ID" sz="1600" dirty="0"/>
              <a:t>apa yang terlibat dalam setiap langkah. </a:t>
            </a:r>
            <a:endParaRPr lang="en-US" sz="1600" dirty="0"/>
          </a:p>
          <a:p>
            <a:endParaRPr lang="en-US" sz="1600" dirty="0"/>
          </a:p>
          <a:p>
            <a:r>
              <a:rPr lang="id-ID" sz="1600" dirty="0"/>
              <a:t>Satu-satunya kekhawatiran dengan proses </a:t>
            </a:r>
            <a:r>
              <a:rPr lang="en-US" sz="1600" dirty="0" err="1"/>
              <a:t>ini</a:t>
            </a:r>
            <a:r>
              <a:rPr lang="en-US" sz="1600" dirty="0"/>
              <a:t> </a:t>
            </a:r>
            <a:r>
              <a:rPr lang="id-ID" sz="1600" dirty="0"/>
              <a:t>adalah bahwa saya tidak mengenal konsep 'proyek kualitas data'. Proyek, dengan sifatnya, memiliki tanggal mulai didefinisikan dan tanggal akhir. Jika kita ingin memiliki data yang berkualitas baik, dorongan untuk mencapai ini harus terus menerus. Hal ini dicontohkan oleh proses P5 (Meningkatkan Kualitas Informasi Proses) dan P6 (Membangun Kualitas Informasi Lingkungan) di TQdM dan dengan langkah-langkah 7 (Mencegah data Future Kesalahan) dan 9 (Melaksanakan kontrol) dalam proses </a:t>
            </a:r>
            <a:r>
              <a:rPr lang="en-US" sz="1600" dirty="0" err="1"/>
              <a:t>ini</a:t>
            </a:r>
            <a:r>
              <a:rPr lang="en-US" sz="16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l="32394" t="17367" r="14348" b="25824"/>
          <a:stretch>
            <a:fillRect/>
          </a:stretch>
        </p:blipFill>
        <p:spPr bwMode="auto">
          <a:xfrm>
            <a:off x="642910" y="1928802"/>
            <a:ext cx="8072494" cy="458897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Daftar</a:t>
            </a:r>
            <a:r>
              <a:rPr lang="en-US" dirty="0"/>
              <a:t> </a:t>
            </a:r>
            <a:r>
              <a:rPr lang="en-US" dirty="0" err="1"/>
              <a:t>Pustaka</a:t>
            </a:r>
            <a:endParaRPr lang="en-US" dirty="0"/>
          </a:p>
        </p:txBody>
      </p:sp>
      <p:sp>
        <p:nvSpPr>
          <p:cNvPr id="3" name="Content Placeholder 2"/>
          <p:cNvSpPr>
            <a:spLocks noGrp="1"/>
          </p:cNvSpPr>
          <p:nvPr>
            <p:ph idx="1"/>
          </p:nvPr>
        </p:nvSpPr>
        <p:spPr/>
        <p:txBody>
          <a:bodyPr/>
          <a:lstStyle/>
          <a:p>
            <a:pPr lvl="0">
              <a:buNone/>
            </a:pPr>
            <a:r>
              <a:rPr lang="id-ID" sz="2400" dirty="0"/>
              <a:t>Gordon, “Principles of Dat</a:t>
            </a:r>
            <a:r>
              <a:rPr lang="en-US" sz="2400" dirty="0"/>
              <a:t>a </a:t>
            </a:r>
            <a:r>
              <a:rPr lang="id-ID" sz="2400" dirty="0"/>
              <a:t>Managament”, BCS, 2007.</a:t>
            </a:r>
            <a:endParaRPr lang="en-US" sz="2400"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Kualitas</a:t>
            </a:r>
            <a:r>
              <a:rPr lang="en-US" dirty="0"/>
              <a:t> Data?</a:t>
            </a:r>
          </a:p>
        </p:txBody>
      </p:sp>
      <p:sp>
        <p:nvSpPr>
          <p:cNvPr id="3" name="Content Placeholder 2"/>
          <p:cNvSpPr>
            <a:spLocks noGrp="1"/>
          </p:cNvSpPr>
          <p:nvPr>
            <p:ph idx="1"/>
          </p:nvPr>
        </p:nvSpPr>
        <p:spPr/>
        <p:txBody>
          <a:bodyPr/>
          <a:lstStyle/>
          <a:p>
            <a:pPr>
              <a:buNone/>
            </a:pPr>
            <a:r>
              <a:rPr lang="en-US" i="1" dirty="0">
                <a:solidFill>
                  <a:schemeClr val="tx2"/>
                </a:solidFill>
              </a:rPr>
              <a:t>	A</a:t>
            </a:r>
            <a:r>
              <a:rPr lang="en-US" sz="2400" b="1" i="1" dirty="0">
                <a:solidFill>
                  <a:schemeClr val="tx2"/>
                </a:solidFill>
              </a:rPr>
              <a:t>rti </a:t>
            </a:r>
            <a:r>
              <a:rPr lang="en-US" sz="2400" b="1" i="1" dirty="0" err="1">
                <a:solidFill>
                  <a:schemeClr val="tx2"/>
                </a:solidFill>
              </a:rPr>
              <a:t>kualitas</a:t>
            </a:r>
            <a:r>
              <a:rPr lang="en-US" sz="2400" b="1" i="1" dirty="0">
                <a:solidFill>
                  <a:schemeClr val="tx2"/>
                </a:solidFill>
              </a:rPr>
              <a:t>  </a:t>
            </a:r>
            <a:r>
              <a:rPr lang="en-US" sz="2400" b="1" i="1" dirty="0" err="1">
                <a:solidFill>
                  <a:schemeClr val="tx2"/>
                </a:solidFill>
              </a:rPr>
              <a:t>adalah</a:t>
            </a:r>
            <a:r>
              <a:rPr lang="en-US" sz="2400" b="1" i="1" dirty="0">
                <a:solidFill>
                  <a:schemeClr val="tx2"/>
                </a:solidFill>
              </a:rPr>
              <a:t> </a:t>
            </a:r>
            <a:r>
              <a:rPr lang="id-ID" sz="2400" b="1" i="1" dirty="0">
                <a:solidFill>
                  <a:schemeClr val="tx2"/>
                </a:solidFill>
              </a:rPr>
              <a:t>'kesesuaian untuk penggunaan</a:t>
            </a:r>
            <a:r>
              <a:rPr lang="en-US" sz="2400" b="1" i="1" dirty="0">
                <a:solidFill>
                  <a:schemeClr val="tx2"/>
                </a:solidFill>
              </a:rPr>
              <a:t> oleh </a:t>
            </a:r>
            <a:r>
              <a:rPr lang="en-US" sz="2400" b="1" i="1" dirty="0" err="1">
                <a:solidFill>
                  <a:schemeClr val="tx2"/>
                </a:solidFill>
              </a:rPr>
              <a:t>organisasi</a:t>
            </a:r>
            <a:r>
              <a:rPr lang="id-ID" sz="2400" b="1" i="1" dirty="0">
                <a:solidFill>
                  <a:schemeClr val="tx2"/>
                </a:solidFill>
              </a:rPr>
              <a:t>' atau  ‘k</a:t>
            </a:r>
            <a:r>
              <a:rPr lang="en-US" sz="2400" b="1" i="1" dirty="0" err="1">
                <a:solidFill>
                  <a:schemeClr val="tx2"/>
                </a:solidFill>
              </a:rPr>
              <a:t>ebaikan</a:t>
            </a:r>
            <a:r>
              <a:rPr lang="en-US" sz="2400" b="1" i="1" dirty="0">
                <a:solidFill>
                  <a:schemeClr val="tx2"/>
                </a:solidFill>
              </a:rPr>
              <a:t> </a:t>
            </a:r>
            <a:r>
              <a:rPr lang="en-US" sz="2400" b="1" i="1" dirty="0" err="1">
                <a:solidFill>
                  <a:schemeClr val="tx2"/>
                </a:solidFill>
              </a:rPr>
              <a:t>bagi</a:t>
            </a:r>
            <a:r>
              <a:rPr lang="en-US" sz="2400" b="1" i="1" dirty="0">
                <a:solidFill>
                  <a:schemeClr val="tx2"/>
                </a:solidFill>
              </a:rPr>
              <a:t> </a:t>
            </a:r>
            <a:r>
              <a:rPr lang="en-US" sz="2400" b="1" i="1" dirty="0" err="1">
                <a:solidFill>
                  <a:schemeClr val="tx2"/>
                </a:solidFill>
              </a:rPr>
              <a:t>organisasi</a:t>
            </a:r>
            <a:r>
              <a:rPr lang="en-US" sz="2400" b="1" i="1" dirty="0">
                <a:solidFill>
                  <a:schemeClr val="tx2"/>
                </a:solidFill>
              </a:rPr>
              <a:t>’</a:t>
            </a:r>
          </a:p>
          <a:p>
            <a:pPr>
              <a:buNone/>
            </a:pPr>
            <a:endParaRPr lang="en-US" sz="2400" b="1" i="1" dirty="0">
              <a:solidFill>
                <a:schemeClr val="tx2"/>
              </a:solidFill>
            </a:endParaRPr>
          </a:p>
          <a:p>
            <a:pPr>
              <a:buNone/>
            </a:pPr>
            <a:r>
              <a:rPr lang="en-US" sz="2400" b="1" i="1" dirty="0">
                <a:solidFill>
                  <a:schemeClr val="tx2"/>
                </a:solidFill>
              </a:rPr>
              <a:t>	</a:t>
            </a:r>
            <a:r>
              <a:rPr lang="id-ID" sz="2400" b="1" i="1" dirty="0">
                <a:solidFill>
                  <a:schemeClr val="tx2"/>
                </a:solidFill>
              </a:rPr>
              <a:t>bahwa kita menggunakan </a:t>
            </a:r>
            <a:r>
              <a:rPr lang="en-US" sz="2400" b="1" i="1" dirty="0" err="1">
                <a:solidFill>
                  <a:schemeClr val="tx2"/>
                </a:solidFill>
              </a:rPr>
              <a:t>sistem</a:t>
            </a:r>
            <a:r>
              <a:rPr lang="en-US" sz="2400" b="1" i="1" dirty="0">
                <a:solidFill>
                  <a:schemeClr val="tx2"/>
                </a:solidFill>
              </a:rPr>
              <a:t> yang </a:t>
            </a:r>
            <a:r>
              <a:rPr lang="en-US" sz="2400" b="1" i="1" dirty="0" err="1">
                <a:solidFill>
                  <a:schemeClr val="tx2"/>
                </a:solidFill>
              </a:rPr>
              <a:t>berkualitas</a:t>
            </a:r>
            <a:r>
              <a:rPr lang="en-US" sz="2400" b="1" i="1" dirty="0">
                <a:solidFill>
                  <a:schemeClr val="tx2"/>
                </a:solidFill>
              </a:rPr>
              <a:t> </a:t>
            </a:r>
            <a:r>
              <a:rPr lang="id-ID" sz="2400" b="1" i="1" dirty="0">
                <a:solidFill>
                  <a:schemeClr val="tx2"/>
                </a:solidFill>
              </a:rPr>
              <a:t>ketika berbicara tentang kualitas data.</a:t>
            </a:r>
            <a:endParaRPr lang="en-US" sz="2400" b="1" i="1" dirty="0">
              <a:solidFill>
                <a:schemeClr val="tx2"/>
              </a:solidFill>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sz="2400" b="1" dirty="0" err="1"/>
              <a:t>Menurut</a:t>
            </a:r>
            <a:r>
              <a:rPr lang="en-US" sz="2400" b="1" dirty="0"/>
              <a:t> Turban et al. (2005, p38)</a:t>
            </a:r>
            <a:r>
              <a:rPr lang="en-US" sz="2400" dirty="0"/>
              <a:t>, data </a:t>
            </a:r>
            <a:r>
              <a:rPr lang="en-US" sz="2400" dirty="0" err="1"/>
              <a:t>adalah</a:t>
            </a:r>
            <a:r>
              <a:rPr lang="en-US" sz="2400" dirty="0"/>
              <a:t> </a:t>
            </a:r>
            <a:r>
              <a:rPr lang="en-US" sz="2400" dirty="0" err="1"/>
              <a:t>deskripsi</a:t>
            </a:r>
            <a:r>
              <a:rPr lang="en-US" sz="2400" dirty="0"/>
              <a:t> </a:t>
            </a:r>
            <a:r>
              <a:rPr lang="en-US" sz="2400" dirty="0" err="1"/>
              <a:t>dasar</a:t>
            </a:r>
            <a:r>
              <a:rPr lang="en-US" sz="2400" dirty="0"/>
              <a:t> </a:t>
            </a:r>
            <a:r>
              <a:rPr lang="en-US" sz="2400" dirty="0" err="1"/>
              <a:t>tentang</a:t>
            </a:r>
            <a:r>
              <a:rPr lang="en-US" sz="2400" dirty="0"/>
              <a:t> </a:t>
            </a:r>
            <a:r>
              <a:rPr lang="en-US" sz="2400" dirty="0" err="1"/>
              <a:t>sesuatu</a:t>
            </a:r>
            <a:r>
              <a:rPr lang="en-US" sz="2400" dirty="0"/>
              <a:t>, </a:t>
            </a:r>
            <a:r>
              <a:rPr lang="en-US" sz="2400" dirty="0" err="1"/>
              <a:t>kejadian</a:t>
            </a:r>
            <a:r>
              <a:rPr lang="en-US" sz="2400" dirty="0"/>
              <a:t>, </a:t>
            </a:r>
            <a:r>
              <a:rPr lang="en-US" sz="2400" dirty="0" err="1"/>
              <a:t>kegiatan</a:t>
            </a:r>
            <a:r>
              <a:rPr lang="en-US" sz="2400" dirty="0"/>
              <a:t>, </a:t>
            </a:r>
            <a:r>
              <a:rPr lang="en-US" sz="2400" dirty="0" err="1"/>
              <a:t>dan</a:t>
            </a:r>
            <a:r>
              <a:rPr lang="en-US" sz="2400" dirty="0"/>
              <a:t> </a:t>
            </a:r>
            <a:r>
              <a:rPr lang="en-US" sz="2400" dirty="0" err="1"/>
              <a:t>transaksi</a:t>
            </a:r>
            <a:r>
              <a:rPr lang="en-US" sz="2400" dirty="0"/>
              <a:t> yang </a:t>
            </a:r>
            <a:r>
              <a:rPr lang="en-US" sz="2400" dirty="0" err="1"/>
              <a:t>ditangkap</a:t>
            </a:r>
            <a:r>
              <a:rPr lang="en-US" sz="2400" dirty="0"/>
              <a:t>, </a:t>
            </a:r>
            <a:r>
              <a:rPr lang="en-US" sz="2400" dirty="0" err="1"/>
              <a:t>direkam</a:t>
            </a:r>
            <a:r>
              <a:rPr lang="en-US" sz="2400" dirty="0"/>
              <a:t>, </a:t>
            </a:r>
            <a:r>
              <a:rPr lang="en-US" sz="2400" dirty="0" err="1"/>
              <a:t>disimpan</a:t>
            </a:r>
            <a:r>
              <a:rPr lang="en-US" sz="2400" dirty="0"/>
              <a:t>, </a:t>
            </a:r>
            <a:r>
              <a:rPr lang="en-US" sz="2400" dirty="0" err="1"/>
              <a:t>dan</a:t>
            </a:r>
            <a:r>
              <a:rPr lang="en-US" sz="2400" dirty="0"/>
              <a:t> </a:t>
            </a:r>
            <a:r>
              <a:rPr lang="en-US" sz="2400" dirty="0" err="1"/>
              <a:t>diklasifikasikan</a:t>
            </a:r>
            <a:r>
              <a:rPr lang="en-US" sz="2400" dirty="0"/>
              <a:t> </a:t>
            </a:r>
            <a:r>
              <a:rPr lang="en-US" sz="2400" dirty="0" err="1"/>
              <a:t>namun</a:t>
            </a:r>
            <a:r>
              <a:rPr lang="en-US" sz="2400" dirty="0"/>
              <a:t> </a:t>
            </a:r>
            <a:r>
              <a:rPr lang="en-US" sz="2400" dirty="0" err="1"/>
              <a:t>tidak</a:t>
            </a:r>
            <a:r>
              <a:rPr lang="en-US" sz="2400" dirty="0"/>
              <a:t> </a:t>
            </a:r>
            <a:r>
              <a:rPr lang="en-US" sz="2400" dirty="0" err="1"/>
              <a:t>terorganisir</a:t>
            </a:r>
            <a:r>
              <a:rPr lang="en-US" sz="2400" dirty="0"/>
              <a:t> </a:t>
            </a:r>
            <a:r>
              <a:rPr lang="en-US" sz="2400" dirty="0" err="1"/>
              <a:t>untuk</a:t>
            </a:r>
            <a:r>
              <a:rPr lang="en-US" sz="2400" dirty="0"/>
              <a:t> </a:t>
            </a:r>
            <a:r>
              <a:rPr lang="en-US" sz="2400" dirty="0" err="1"/>
              <a:t>menyampaikan</a:t>
            </a:r>
            <a:r>
              <a:rPr lang="en-US" sz="2400" dirty="0"/>
              <a:t> </a:t>
            </a:r>
            <a:r>
              <a:rPr lang="en-US" sz="2400" dirty="0" err="1"/>
              <a:t>suatu</a:t>
            </a:r>
            <a:r>
              <a:rPr lang="en-US" sz="2400" dirty="0"/>
              <a:t> </a:t>
            </a:r>
            <a:r>
              <a:rPr lang="en-US" sz="2400" dirty="0" err="1"/>
              <a:t>arti</a:t>
            </a:r>
            <a:r>
              <a:rPr lang="en-US" sz="2400" dirty="0"/>
              <a:t> </a:t>
            </a:r>
            <a:r>
              <a:rPr lang="en-US" sz="2400" dirty="0" err="1"/>
              <a:t>khusus</a:t>
            </a:r>
            <a:r>
              <a:rPr lang="en-US" sz="2400" dirty="0"/>
              <a:t>.</a:t>
            </a:r>
          </a:p>
          <a:p>
            <a:r>
              <a:rPr lang="en-US" sz="2400" b="1" dirty="0" err="1"/>
              <a:t>Menurut</a:t>
            </a:r>
            <a:r>
              <a:rPr lang="en-US" sz="2400" b="1" dirty="0"/>
              <a:t> McLeod </a:t>
            </a:r>
            <a:r>
              <a:rPr lang="en-US" sz="2400" b="1" dirty="0" err="1"/>
              <a:t>dan</a:t>
            </a:r>
            <a:r>
              <a:rPr lang="en-US" sz="2400" b="1" dirty="0"/>
              <a:t> Schell (2007, p12)</a:t>
            </a:r>
            <a:r>
              <a:rPr lang="en-US" sz="2400" dirty="0"/>
              <a:t>, data </a:t>
            </a:r>
            <a:r>
              <a:rPr lang="en-US" sz="2400" dirty="0" err="1"/>
              <a:t>terdiri</a:t>
            </a:r>
            <a:r>
              <a:rPr lang="en-US" sz="2400" dirty="0"/>
              <a:t> </a:t>
            </a:r>
            <a:r>
              <a:rPr lang="en-US" sz="2400" dirty="0" err="1"/>
              <a:t>dai</a:t>
            </a:r>
            <a:r>
              <a:rPr lang="en-US" sz="2400" dirty="0"/>
              <a:t> </a:t>
            </a:r>
            <a:r>
              <a:rPr lang="en-US" sz="2400" dirty="0" err="1"/>
              <a:t>fakta</a:t>
            </a:r>
            <a:r>
              <a:rPr lang="en-US" sz="2400" dirty="0"/>
              <a:t> </a:t>
            </a:r>
            <a:r>
              <a:rPr lang="en-US" sz="2400" dirty="0" err="1"/>
              <a:t>dan</a:t>
            </a:r>
            <a:r>
              <a:rPr lang="en-US" sz="2400" dirty="0"/>
              <a:t> </a:t>
            </a:r>
            <a:r>
              <a:rPr lang="en-US" sz="2400" dirty="0" err="1"/>
              <a:t>gambaran</a:t>
            </a:r>
            <a:r>
              <a:rPr lang="en-US" sz="2400" dirty="0"/>
              <a:t> yang </a:t>
            </a:r>
            <a:r>
              <a:rPr lang="en-US" sz="2400" dirty="0" err="1"/>
              <a:t>secara</a:t>
            </a:r>
            <a:r>
              <a:rPr lang="en-US" sz="2400" dirty="0"/>
              <a:t> </a:t>
            </a:r>
            <a:r>
              <a:rPr lang="en-US" sz="2400" dirty="0" err="1"/>
              <a:t>umum</a:t>
            </a:r>
            <a:r>
              <a:rPr lang="en-US" sz="2400" dirty="0"/>
              <a:t> </a:t>
            </a:r>
            <a:r>
              <a:rPr lang="en-US" sz="2400" dirty="0" err="1"/>
              <a:t>tidak</a:t>
            </a:r>
            <a:r>
              <a:rPr lang="en-US" sz="2400" dirty="0"/>
              <a:t> </a:t>
            </a:r>
            <a:r>
              <a:rPr lang="en-US" sz="2400" dirty="0" err="1"/>
              <a:t>dapat</a:t>
            </a:r>
            <a:r>
              <a:rPr lang="en-US" sz="2400" dirty="0"/>
              <a:t> </a:t>
            </a:r>
            <a:r>
              <a:rPr lang="en-US" sz="2400" dirty="0" err="1"/>
              <a:t>digunakan</a:t>
            </a:r>
            <a:r>
              <a:rPr lang="en-US" sz="2400" dirty="0"/>
              <a:t> </a:t>
            </a:r>
            <a:r>
              <a:rPr lang="en-US" sz="2400" dirty="0" err="1"/>
              <a:t>oleh</a:t>
            </a:r>
            <a:r>
              <a:rPr lang="en-US" sz="2400" dirty="0"/>
              <a:t> user (</a:t>
            </a:r>
            <a:r>
              <a:rPr lang="en-US" sz="2400" dirty="0" err="1"/>
              <a:t>perlu</a:t>
            </a:r>
            <a:r>
              <a:rPr lang="en-US" sz="2400" dirty="0"/>
              <a:t> </a:t>
            </a:r>
            <a:r>
              <a:rPr lang="en-US" sz="2400" dirty="0" err="1"/>
              <a:t>diolah</a:t>
            </a:r>
            <a:r>
              <a:rPr lang="en-US" sz="2400" dirty="0"/>
              <a:t>).</a:t>
            </a:r>
          </a:p>
          <a:p>
            <a:endParaRPr lang="en-US" sz="2400" dirty="0"/>
          </a:p>
        </p:txBody>
      </p:sp>
    </p:spTree>
    <p:extLst>
      <p:ext uri="{BB962C8B-B14F-4D97-AF65-F5344CB8AC3E}">
        <p14:creationId xmlns:p14="http://schemas.microsoft.com/office/powerpoint/2010/main" val="98157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Kualitas</a:t>
            </a:r>
            <a:r>
              <a:rPr lang="en-US"/>
              <a:t> Data</a:t>
            </a:r>
          </a:p>
        </p:txBody>
      </p:sp>
      <p:sp>
        <p:nvSpPr>
          <p:cNvPr id="3" name="Content Placeholder 2"/>
          <p:cNvSpPr>
            <a:spLocks noGrp="1"/>
          </p:cNvSpPr>
          <p:nvPr>
            <p:ph idx="1"/>
          </p:nvPr>
        </p:nvSpPr>
        <p:spPr/>
        <p:txBody>
          <a:bodyPr/>
          <a:lstStyle/>
          <a:p>
            <a:r>
              <a:rPr lang="en-US" sz="2800" b="1" dirty="0" err="1"/>
              <a:t>Menurut</a:t>
            </a:r>
            <a:r>
              <a:rPr lang="en-US" sz="2800" b="1" dirty="0"/>
              <a:t> Mark Mosley (2008),</a:t>
            </a:r>
            <a:r>
              <a:rPr lang="en-US" sz="2800" dirty="0"/>
              <a:t> </a:t>
            </a:r>
            <a:r>
              <a:rPr lang="en-US" sz="2800" dirty="0" err="1"/>
              <a:t>dalam</a:t>
            </a:r>
            <a:r>
              <a:rPr lang="en-US" sz="2800" dirty="0"/>
              <a:t> </a:t>
            </a:r>
            <a:r>
              <a:rPr lang="en-US" sz="2800" dirty="0" err="1"/>
              <a:t>buku</a:t>
            </a:r>
            <a:r>
              <a:rPr lang="en-US" sz="2800" dirty="0"/>
              <a:t> “Dictionary of Data Management”, </a:t>
            </a:r>
            <a:r>
              <a:rPr lang="en-US" sz="2800" b="1" dirty="0" err="1"/>
              <a:t>kualitas</a:t>
            </a:r>
            <a:r>
              <a:rPr lang="en-US" sz="2800" b="1" dirty="0"/>
              <a:t> data</a:t>
            </a:r>
            <a:r>
              <a:rPr lang="en-US" sz="2800" dirty="0"/>
              <a:t> </a:t>
            </a:r>
            <a:r>
              <a:rPr lang="en-US" sz="2800" dirty="0" err="1"/>
              <a:t>adalah</a:t>
            </a:r>
            <a:r>
              <a:rPr lang="en-US" sz="2800" dirty="0"/>
              <a:t> level data yang </a:t>
            </a:r>
            <a:r>
              <a:rPr lang="en-US" sz="2800" dirty="0" err="1"/>
              <a:t>menyatakan</a:t>
            </a:r>
            <a:r>
              <a:rPr lang="en-US" sz="2800" dirty="0"/>
              <a:t> data </a:t>
            </a:r>
            <a:r>
              <a:rPr lang="en-US" sz="2800" dirty="0" err="1"/>
              <a:t>tersebut</a:t>
            </a:r>
            <a:r>
              <a:rPr lang="en-US" sz="2800" dirty="0"/>
              <a:t> </a:t>
            </a:r>
            <a:r>
              <a:rPr lang="en-US" sz="2800" dirty="0" err="1"/>
              <a:t>dianggap</a:t>
            </a:r>
            <a:r>
              <a:rPr lang="en-US" sz="2800" dirty="0"/>
              <a:t>: </a:t>
            </a:r>
            <a:r>
              <a:rPr lang="en-US" sz="2800" dirty="0" err="1"/>
              <a:t>akurat</a:t>
            </a:r>
            <a:r>
              <a:rPr lang="en-US" sz="2800" dirty="0"/>
              <a:t> (accurate), </a:t>
            </a:r>
            <a:r>
              <a:rPr lang="en-US" sz="2800" dirty="0" err="1"/>
              <a:t>lengkap</a:t>
            </a:r>
            <a:r>
              <a:rPr lang="en-US" sz="2800" dirty="0"/>
              <a:t> (complete), timely (update), </a:t>
            </a:r>
            <a:r>
              <a:rPr lang="en-US" sz="2800" dirty="0" err="1"/>
              <a:t>konsisten</a:t>
            </a:r>
            <a:r>
              <a:rPr lang="en-US" sz="2800" dirty="0"/>
              <a:t> (consistent), </a:t>
            </a:r>
            <a:r>
              <a:rPr lang="en-US" sz="2800" dirty="0" err="1"/>
              <a:t>relevan</a:t>
            </a:r>
            <a:r>
              <a:rPr lang="en-US" sz="2800" dirty="0"/>
              <a:t> </a:t>
            </a:r>
            <a:r>
              <a:rPr lang="en-US" sz="2800" dirty="0" err="1"/>
              <a:t>sesuai</a:t>
            </a:r>
            <a:r>
              <a:rPr lang="en-US" sz="2800" dirty="0"/>
              <a:t> </a:t>
            </a:r>
            <a:r>
              <a:rPr lang="en-US" sz="2800" dirty="0" err="1"/>
              <a:t>dengan</a:t>
            </a:r>
            <a:r>
              <a:rPr lang="en-US" sz="2800" dirty="0"/>
              <a:t> </a:t>
            </a:r>
            <a:r>
              <a:rPr lang="en-US" sz="2800" dirty="0" err="1"/>
              <a:t>semua</a:t>
            </a:r>
            <a:r>
              <a:rPr lang="en-US" sz="2800" dirty="0"/>
              <a:t> </a:t>
            </a:r>
            <a:r>
              <a:rPr lang="en-US" sz="2800" dirty="0" err="1"/>
              <a:t>kebutuhan</a:t>
            </a:r>
            <a:r>
              <a:rPr lang="en-US" sz="2800" dirty="0"/>
              <a:t> dan </a:t>
            </a:r>
            <a:r>
              <a:rPr lang="en-US" sz="2800" dirty="0" err="1"/>
              <a:t>peraturan</a:t>
            </a:r>
            <a:r>
              <a:rPr lang="en-US" sz="2800" dirty="0"/>
              <a:t> </a:t>
            </a:r>
            <a:r>
              <a:rPr lang="en-US" sz="2800" dirty="0" err="1"/>
              <a:t>bisnis</a:t>
            </a:r>
            <a:r>
              <a:rPr lang="en-US" sz="2800" dirty="0"/>
              <a:t> </a:t>
            </a:r>
            <a:r>
              <a:rPr lang="en-US" sz="2800" dirty="0" err="1"/>
              <a:t>organisasi</a:t>
            </a:r>
            <a:endParaRPr lang="en-US" sz="2800" dirty="0"/>
          </a:p>
        </p:txBody>
      </p:sp>
    </p:spTree>
    <p:extLst>
      <p:ext uri="{BB962C8B-B14F-4D97-AF65-F5344CB8AC3E}">
        <p14:creationId xmlns:p14="http://schemas.microsoft.com/office/powerpoint/2010/main" val="419489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Kualitas</a:t>
            </a:r>
            <a:r>
              <a:rPr lang="en-US" dirty="0"/>
              <a:t> Data?</a:t>
            </a:r>
          </a:p>
        </p:txBody>
      </p:sp>
      <p:sp>
        <p:nvSpPr>
          <p:cNvPr id="3" name="Content Placeholder 2"/>
          <p:cNvSpPr>
            <a:spLocks noGrp="1"/>
          </p:cNvSpPr>
          <p:nvPr>
            <p:ph idx="1"/>
          </p:nvPr>
        </p:nvSpPr>
        <p:spPr/>
        <p:txBody>
          <a:bodyPr/>
          <a:lstStyle/>
          <a:p>
            <a:r>
              <a:rPr lang="id-ID" sz="2400" dirty="0"/>
              <a:t>Dalam bukunya</a:t>
            </a:r>
            <a:r>
              <a:rPr lang="en-US" sz="2400" dirty="0"/>
              <a:t> </a:t>
            </a:r>
            <a:r>
              <a:rPr lang="id-ID" sz="2400" dirty="0"/>
              <a:t>: </a:t>
            </a:r>
            <a:r>
              <a:rPr lang="en-US" sz="2400" dirty="0"/>
              <a:t>“Data Quality :</a:t>
            </a:r>
            <a:r>
              <a:rPr lang="id-ID" sz="2400" dirty="0"/>
              <a:t>The A</a:t>
            </a:r>
            <a:r>
              <a:rPr lang="en-US" sz="2400" dirty="0" err="1"/>
              <a:t>ccuracy</a:t>
            </a:r>
            <a:r>
              <a:rPr lang="en-US" sz="2400" dirty="0"/>
              <a:t> </a:t>
            </a:r>
            <a:r>
              <a:rPr lang="id-ID" sz="2400" dirty="0"/>
              <a:t> Dimensi</a:t>
            </a:r>
            <a:r>
              <a:rPr lang="en-US" sz="2400" dirty="0"/>
              <a:t>on”</a:t>
            </a:r>
            <a:r>
              <a:rPr lang="id-ID" sz="2400" dirty="0"/>
              <a:t> Jack Olson</a:t>
            </a:r>
            <a:r>
              <a:rPr lang="en-US" sz="2400" dirty="0"/>
              <a:t>, </a:t>
            </a:r>
            <a:r>
              <a:rPr lang="id-ID" sz="2400" dirty="0"/>
              <a:t>Kualitas Data didefinisikan bahwa </a:t>
            </a:r>
            <a:r>
              <a:rPr lang="id-ID" sz="2400" b="1" dirty="0">
                <a:solidFill>
                  <a:schemeClr val="tx2"/>
                </a:solidFill>
              </a:rPr>
              <a:t>'data memiliki kualitas jika memenuhi persyaratan penggunaan yang dimaksudkan</a:t>
            </a:r>
            <a:r>
              <a:rPr lang="id-ID" sz="2400" dirty="0"/>
              <a:t>'. </a:t>
            </a:r>
            <a:endParaRPr lang="en-US" sz="2400" dirty="0"/>
          </a:p>
          <a:p>
            <a:r>
              <a:rPr lang="id-ID" sz="2400" dirty="0"/>
              <a:t>Dengan kata lain, </a:t>
            </a:r>
            <a:r>
              <a:rPr lang="id-ID" sz="2400" b="1" dirty="0"/>
              <a:t>kualitas data </a:t>
            </a:r>
            <a:r>
              <a:rPr lang="en-US" sz="2400" b="1" dirty="0"/>
              <a:t>t</a:t>
            </a:r>
            <a:r>
              <a:rPr lang="id-ID" sz="2400" b="1" dirty="0"/>
              <a:t>ergantung pada tujuan penggunaan </a:t>
            </a:r>
            <a:r>
              <a:rPr lang="en-US" sz="2400" b="1" dirty="0"/>
              <a:t>data </a:t>
            </a:r>
            <a:r>
              <a:rPr lang="en-US" sz="2400" b="1" dirty="0" err="1"/>
              <a:t>itu</a:t>
            </a:r>
            <a:r>
              <a:rPr lang="en-US" sz="2400" b="1" dirty="0"/>
              <a:t> </a:t>
            </a:r>
            <a:r>
              <a:rPr lang="en-US" sz="2400" b="1" dirty="0" err="1"/>
              <a:t>sendiri</a:t>
            </a:r>
            <a:endParaRPr lang="en-US" sz="2400" dirty="0"/>
          </a:p>
          <a:p>
            <a:r>
              <a:rPr lang="id-ID" sz="2400" dirty="0"/>
              <a:t>Untuk memenuhi tujuan penggunaan, </a:t>
            </a:r>
            <a:r>
              <a:rPr lang="id-ID" sz="2400" b="1" dirty="0"/>
              <a:t>data harus akurat, tepat waktu, relevan, lengkap, dipahami, dan terpercaya</a:t>
            </a:r>
            <a:r>
              <a:rPr lang="id-ID" sz="2400" dirty="0"/>
              <a: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sz="2000" dirty="0"/>
              <a:t>Dalam laporan tahun 2004 </a:t>
            </a:r>
            <a:r>
              <a:rPr lang="en-US" sz="2000" dirty="0"/>
              <a:t>yang </a:t>
            </a:r>
            <a:r>
              <a:rPr lang="en-US" sz="2000" dirty="0" err="1"/>
              <a:t>berjudul</a:t>
            </a:r>
            <a:r>
              <a:rPr lang="en-US" sz="2000" dirty="0"/>
              <a:t> “</a:t>
            </a:r>
            <a:r>
              <a:rPr lang="id-ID" sz="2000" dirty="0"/>
              <a:t>Kualitas Data dan Integritas</a:t>
            </a:r>
            <a:r>
              <a:rPr lang="en-US" sz="2000" dirty="0"/>
              <a:t>”</a:t>
            </a:r>
            <a:r>
              <a:rPr lang="id-ID" sz="2000" dirty="0"/>
              <a:t>, Butler Group, penyedia penelitian</a:t>
            </a:r>
            <a:r>
              <a:rPr lang="en-US" sz="2000" dirty="0"/>
              <a:t> </a:t>
            </a:r>
            <a:r>
              <a:rPr lang="id-ID" sz="2000" dirty="0"/>
              <a:t>IT</a:t>
            </a:r>
            <a:r>
              <a:rPr lang="en-US" sz="2000" dirty="0"/>
              <a:t> </a:t>
            </a:r>
            <a:r>
              <a:rPr lang="id-ID" sz="2000" dirty="0"/>
              <a:t>independen, mengatakan bahwa </a:t>
            </a:r>
            <a:r>
              <a:rPr lang="en-US" sz="2000" b="1" dirty="0"/>
              <a:t>“</a:t>
            </a:r>
            <a:r>
              <a:rPr lang="id-ID" sz="2000" b="1" dirty="0"/>
              <a:t>bisnis telah gagal dan akan terus </a:t>
            </a:r>
            <a:r>
              <a:rPr lang="en-US" sz="2000" b="1" dirty="0" err="1"/>
              <a:t>gagal</a:t>
            </a:r>
            <a:r>
              <a:rPr lang="id-ID" sz="2000" b="1" dirty="0"/>
              <a:t>, </a:t>
            </a:r>
            <a:r>
              <a:rPr lang="en-US" sz="2000" b="1" dirty="0" err="1"/>
              <a:t>apabila</a:t>
            </a:r>
            <a:r>
              <a:rPr lang="id-ID" sz="2000" b="1" dirty="0"/>
              <a:t> </a:t>
            </a:r>
            <a:r>
              <a:rPr lang="en-US" sz="2000" b="1" dirty="0" err="1"/>
              <a:t>organisasi</a:t>
            </a:r>
            <a:r>
              <a:rPr lang="id-ID" sz="2000" b="1" dirty="0"/>
              <a:t> lalai untuk </a:t>
            </a:r>
            <a:r>
              <a:rPr lang="en-US" sz="2000" b="1" dirty="0" err="1"/>
              <a:t>melakukan</a:t>
            </a:r>
            <a:r>
              <a:rPr lang="id-ID" sz="2000" b="1" dirty="0"/>
              <a:t> manajemen kualitas data dan </a:t>
            </a:r>
            <a:r>
              <a:rPr lang="en-US" sz="2000" b="1" dirty="0" err="1"/>
              <a:t>tentang</a:t>
            </a:r>
            <a:r>
              <a:rPr lang="en-US" sz="2000" b="1" dirty="0"/>
              <a:t> </a:t>
            </a:r>
            <a:r>
              <a:rPr lang="en-US" sz="2000" b="1" dirty="0" err="1"/>
              <a:t>masalah</a:t>
            </a:r>
            <a:r>
              <a:rPr lang="en-US" sz="2000" b="1" dirty="0"/>
              <a:t> </a:t>
            </a:r>
            <a:r>
              <a:rPr lang="id-ID" sz="2000" b="1" dirty="0"/>
              <a:t>integritas </a:t>
            </a:r>
            <a:r>
              <a:rPr lang="en-US" sz="2000" b="1" dirty="0" err="1"/>
              <a:t>organisasi</a:t>
            </a:r>
            <a:r>
              <a:rPr lang="en-US" sz="2000" b="1" dirty="0"/>
              <a:t>“</a:t>
            </a:r>
            <a:r>
              <a:rPr lang="id-ID" sz="2000" b="1" dirty="0"/>
              <a:t>.</a:t>
            </a:r>
            <a:endParaRPr lang="en-US" sz="2000" dirty="0"/>
          </a:p>
          <a:p>
            <a:r>
              <a:rPr lang="en-US" sz="2000" dirty="0" err="1"/>
              <a:t>hasil</a:t>
            </a:r>
            <a:r>
              <a:rPr lang="id-ID" sz="2000" dirty="0"/>
              <a:t> Survey </a:t>
            </a:r>
            <a:r>
              <a:rPr lang="en-US" sz="2000" b="1" dirty="0"/>
              <a:t>Price Water House Cooper</a:t>
            </a:r>
            <a:r>
              <a:rPr lang="en-US" sz="2000" dirty="0"/>
              <a:t> </a:t>
            </a:r>
            <a:r>
              <a:rPr lang="en-US" sz="2000" dirty="0" err="1"/>
              <a:t>tahun</a:t>
            </a:r>
            <a:r>
              <a:rPr lang="en-US" sz="2000" dirty="0"/>
              <a:t> </a:t>
            </a:r>
            <a:r>
              <a:rPr lang="id-ID" sz="2000" dirty="0"/>
              <a:t>2004 </a:t>
            </a:r>
            <a:r>
              <a:rPr lang="en-US" sz="2000" dirty="0" err="1"/>
              <a:t>terkait</a:t>
            </a:r>
            <a:r>
              <a:rPr lang="en-US" sz="2000" dirty="0"/>
              <a:t> </a:t>
            </a:r>
            <a:r>
              <a:rPr lang="id-ID" sz="2000" dirty="0"/>
              <a:t>Manajemen Data, </a:t>
            </a:r>
            <a:r>
              <a:rPr lang="en-US" sz="2000" dirty="0" err="1"/>
              <a:t>berdasarkan</a:t>
            </a:r>
            <a:r>
              <a:rPr lang="en-US" sz="2000" dirty="0"/>
              <a:t> </a:t>
            </a:r>
            <a:r>
              <a:rPr lang="en-US" sz="2000" dirty="0" err="1"/>
              <a:t>survei</a:t>
            </a:r>
            <a:r>
              <a:rPr lang="en-US" sz="2000" dirty="0"/>
              <a:t> </a:t>
            </a:r>
            <a:r>
              <a:rPr lang="en-US" sz="2000" dirty="0" err="1"/>
              <a:t>tersebut</a:t>
            </a:r>
            <a:r>
              <a:rPr lang="en-US" sz="2000" dirty="0"/>
              <a:t> pada 452 </a:t>
            </a:r>
            <a:r>
              <a:rPr lang="en-US" sz="2000" dirty="0" err="1"/>
              <a:t>perusahaan</a:t>
            </a:r>
            <a:r>
              <a:rPr lang="en-US" sz="2000" dirty="0"/>
              <a:t> </a:t>
            </a:r>
            <a:r>
              <a:rPr lang="en-US" sz="2000" dirty="0" err="1"/>
              <a:t>besar</a:t>
            </a:r>
            <a:r>
              <a:rPr lang="en-US" sz="2000" dirty="0"/>
              <a:t> dan </a:t>
            </a:r>
            <a:r>
              <a:rPr lang="en-US" sz="2000" dirty="0" err="1"/>
              <a:t>menengah</a:t>
            </a:r>
            <a:r>
              <a:rPr lang="en-US" sz="2000" dirty="0"/>
              <a:t> di </a:t>
            </a:r>
            <a:r>
              <a:rPr lang="en-US" sz="2000" dirty="0" err="1"/>
              <a:t>Inggris</a:t>
            </a:r>
            <a:r>
              <a:rPr lang="en-US" sz="2000" dirty="0"/>
              <a:t>, Amerika </a:t>
            </a:r>
            <a:r>
              <a:rPr lang="en-US" sz="2000" dirty="0" err="1"/>
              <a:t>Serikat</a:t>
            </a:r>
            <a:r>
              <a:rPr lang="en-US" sz="2000" dirty="0"/>
              <a:t> dan Australia, </a:t>
            </a:r>
            <a:r>
              <a:rPr lang="en-US" sz="2000" dirty="0" err="1"/>
              <a:t>mereka</a:t>
            </a:r>
            <a:r>
              <a:rPr lang="en-US" sz="2000" dirty="0"/>
              <a:t> </a:t>
            </a:r>
            <a:r>
              <a:rPr lang="en-US" sz="2000" dirty="0" err="1"/>
              <a:t>menemukan</a:t>
            </a:r>
            <a:r>
              <a:rPr lang="en-US" sz="2000" dirty="0"/>
              <a:t> </a:t>
            </a:r>
            <a:r>
              <a:rPr lang="en-US" sz="2000" dirty="0" err="1"/>
              <a:t>bahwa</a:t>
            </a:r>
            <a:r>
              <a:rPr lang="en-US" sz="2000" dirty="0"/>
              <a:t> </a:t>
            </a:r>
            <a:r>
              <a:rPr lang="en-US" sz="2000" dirty="0" err="1"/>
              <a:t>hanya</a:t>
            </a:r>
            <a:r>
              <a:rPr lang="en-US" sz="2000" dirty="0"/>
              <a:t> </a:t>
            </a:r>
            <a:r>
              <a:rPr lang="en-US" sz="2000" b="1" dirty="0"/>
              <a:t>34 </a:t>
            </a:r>
            <a:r>
              <a:rPr lang="en-US" sz="2000" b="1" dirty="0" err="1"/>
              <a:t>persen</a:t>
            </a:r>
            <a:r>
              <a:rPr lang="en-US" sz="2000" b="1" dirty="0"/>
              <a:t> </a:t>
            </a:r>
            <a:r>
              <a:rPr lang="en-US" sz="2000" dirty="0" err="1"/>
              <a:t>dari</a:t>
            </a:r>
            <a:r>
              <a:rPr lang="en-US" sz="2000" dirty="0"/>
              <a:t> </a:t>
            </a:r>
            <a:r>
              <a:rPr lang="en-US" sz="2000" dirty="0" err="1"/>
              <a:t>perusahaan</a:t>
            </a:r>
            <a:r>
              <a:rPr lang="en-US" sz="2000" dirty="0"/>
              <a:t> yang </a:t>
            </a:r>
            <a:r>
              <a:rPr lang="en-US" sz="2000" dirty="0" err="1"/>
              <a:t>mengaku</a:t>
            </a:r>
            <a:r>
              <a:rPr lang="en-US" sz="2000" dirty="0"/>
              <a:t> </a:t>
            </a:r>
            <a:r>
              <a:rPr lang="en-US" sz="2000" b="1" dirty="0"/>
              <a:t>“ sangat </a:t>
            </a:r>
            <a:r>
              <a:rPr lang="en-US" sz="2000" b="1" dirty="0" err="1"/>
              <a:t>yakin</a:t>
            </a:r>
            <a:r>
              <a:rPr lang="en-US" sz="2000" b="1" dirty="0"/>
              <a:t>” </a:t>
            </a:r>
            <a:r>
              <a:rPr lang="en-US" sz="2000" dirty="0" err="1"/>
              <a:t>dalam</a:t>
            </a:r>
            <a:r>
              <a:rPr lang="en-US" sz="2000" dirty="0"/>
              <a:t> </a:t>
            </a:r>
            <a:r>
              <a:rPr lang="en-US" sz="2000" dirty="0" err="1"/>
              <a:t>kualitas</a:t>
            </a:r>
            <a:r>
              <a:rPr lang="en-US" sz="2000" dirty="0"/>
              <a:t> data </a:t>
            </a:r>
            <a:r>
              <a:rPr lang="en-US" sz="2000" dirty="0" err="1"/>
              <a:t>mereka</a:t>
            </a:r>
            <a:r>
              <a:rPr lang="en-US" sz="2000" dirty="0"/>
              <a:t>.</a:t>
            </a:r>
            <a:endParaRPr lang="en-US" sz="4000" dirty="0"/>
          </a:p>
        </p:txBody>
      </p:sp>
      <p:sp>
        <p:nvSpPr>
          <p:cNvPr id="4" name="Title 1"/>
          <p:cNvSpPr>
            <a:spLocks noGrp="1"/>
          </p:cNvSpPr>
          <p:nvPr>
            <p:ph type="title"/>
          </p:nvPr>
        </p:nvSpPr>
        <p:spPr>
          <a:xfrm>
            <a:off x="992981" y="55562"/>
            <a:ext cx="7158037" cy="1412875"/>
          </a:xfrm>
        </p:spPr>
        <p:txBody>
          <a:bodyPr/>
          <a:lstStyle/>
          <a:p>
            <a:r>
              <a:rPr lang="en-US" dirty="0" err="1"/>
              <a:t>Kualitas</a:t>
            </a:r>
            <a:r>
              <a:rPr lang="en-US" dirty="0"/>
              <a:t> Data yang </a:t>
            </a:r>
            <a:r>
              <a:rPr lang="en-US" dirty="0" err="1"/>
              <a:t>Rendah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sz="1800" dirty="0"/>
              <a:t>Dalam </a:t>
            </a:r>
            <a:r>
              <a:rPr lang="en-US" sz="1800" b="1" dirty="0"/>
              <a:t>Data Quality : The  accuracy </a:t>
            </a:r>
            <a:r>
              <a:rPr lang="en-US" sz="1800" b="1" dirty="0" err="1"/>
              <a:t>Dimention</a:t>
            </a:r>
            <a:r>
              <a:rPr lang="en-US" sz="1800" b="1" dirty="0"/>
              <a:t> </a:t>
            </a:r>
          </a:p>
          <a:p>
            <a:pPr marL="0" indent="0">
              <a:buNone/>
            </a:pPr>
            <a:r>
              <a:rPr lang="id-ID" sz="1800" dirty="0"/>
              <a:t>Jack Olson mengidentifikasi beberapa </a:t>
            </a:r>
            <a:r>
              <a:rPr lang="en-US" sz="1800" dirty="0" err="1"/>
              <a:t>hal</a:t>
            </a:r>
            <a:r>
              <a:rPr lang="en-US" sz="1800" dirty="0"/>
              <a:t>:</a:t>
            </a:r>
            <a:r>
              <a:rPr lang="id-ID" sz="1800" dirty="0"/>
              <a:t> biaya</a:t>
            </a:r>
            <a:r>
              <a:rPr lang="en-US" sz="1800" dirty="0"/>
              <a:t> yang</a:t>
            </a:r>
            <a:r>
              <a:rPr lang="id-ID" sz="1800" dirty="0"/>
              <a:t> di</a:t>
            </a:r>
            <a:r>
              <a:rPr lang="en-US" sz="1800" dirty="0" err="1"/>
              <a:t>keluarkan</a:t>
            </a:r>
            <a:r>
              <a:rPr lang="id-ID" sz="1800" dirty="0"/>
              <a:t> dan peluang </a:t>
            </a:r>
            <a:r>
              <a:rPr lang="en-US" sz="1800" dirty="0" err="1"/>
              <a:t>bisnis</a:t>
            </a:r>
            <a:r>
              <a:rPr lang="en-US" sz="1800" dirty="0"/>
              <a:t> </a:t>
            </a:r>
            <a:r>
              <a:rPr lang="id-ID" sz="1800" dirty="0"/>
              <a:t>yang hilang </a:t>
            </a:r>
            <a:r>
              <a:rPr lang="en-US" sz="1800" dirty="0" err="1"/>
              <a:t>dengan</a:t>
            </a:r>
            <a:r>
              <a:rPr lang="en-US" sz="1800" dirty="0"/>
              <a:t> </a:t>
            </a:r>
            <a:r>
              <a:rPr lang="en-US" sz="1800" dirty="0" err="1"/>
              <a:t>adanya</a:t>
            </a:r>
            <a:r>
              <a:rPr lang="en-US" sz="1800" dirty="0"/>
              <a:t> </a:t>
            </a:r>
            <a:r>
              <a:rPr lang="id-ID" sz="1800" dirty="0"/>
              <a:t>kualitas data yang buruk. </a:t>
            </a:r>
            <a:r>
              <a:rPr lang="en-US" sz="1800" dirty="0"/>
              <a:t> </a:t>
            </a:r>
            <a:r>
              <a:rPr lang="en-US" sz="1800" dirty="0" err="1"/>
              <a:t>Berikut</a:t>
            </a:r>
            <a:r>
              <a:rPr lang="en-US" sz="1800" dirty="0"/>
              <a:t> </a:t>
            </a:r>
            <a:r>
              <a:rPr lang="en-US" sz="1800" dirty="0" err="1"/>
              <a:t>diantaranya</a:t>
            </a:r>
            <a:r>
              <a:rPr lang="en-US" sz="1800" dirty="0"/>
              <a:t>:</a:t>
            </a:r>
          </a:p>
          <a:p>
            <a:pPr>
              <a:buAutoNum type="arabicPeriod"/>
            </a:pPr>
            <a:r>
              <a:rPr lang="en-US" sz="1800" dirty="0"/>
              <a:t>B</a:t>
            </a:r>
            <a:r>
              <a:rPr lang="id-ID" sz="1800" dirty="0"/>
              <a:t>iaya pengerjaan ulang transaksi, </a:t>
            </a:r>
            <a:endParaRPr lang="en-US" sz="1800" dirty="0"/>
          </a:p>
          <a:p>
            <a:pPr>
              <a:buAutoNum type="arabicPeriod"/>
            </a:pPr>
            <a:r>
              <a:rPr lang="en-US" sz="1800" dirty="0"/>
              <a:t>B</a:t>
            </a:r>
            <a:r>
              <a:rPr lang="id-ID" sz="1800" dirty="0"/>
              <a:t>iaya yang dikeluarkan dalam menerapkan sistem baru</a:t>
            </a:r>
            <a:endParaRPr lang="en-US" sz="1800" dirty="0"/>
          </a:p>
          <a:p>
            <a:pPr>
              <a:buAutoNum type="arabicPeriod"/>
            </a:pPr>
            <a:r>
              <a:rPr lang="en-US" sz="1800" dirty="0"/>
              <a:t>P</a:t>
            </a:r>
            <a:r>
              <a:rPr lang="id-ID" sz="1800" dirty="0"/>
              <a:t>enundaan dalam memberikan data ke pembuat keputusan, </a:t>
            </a:r>
            <a:endParaRPr lang="en-US" sz="1800" dirty="0"/>
          </a:p>
          <a:p>
            <a:pPr>
              <a:buAutoNum type="arabicPeriod"/>
            </a:pPr>
            <a:r>
              <a:rPr lang="en-US" sz="1800" dirty="0"/>
              <a:t>K</a:t>
            </a:r>
            <a:r>
              <a:rPr lang="id-ID" sz="1800" dirty="0"/>
              <a:t>ehilangan pelanggan melalui layanan yang buruk, misalnya pelanggan tidak kembali karena menerima pengiriman yang salah;</a:t>
            </a:r>
            <a:endParaRPr lang="en-US" sz="1800" dirty="0"/>
          </a:p>
          <a:p>
            <a:pPr>
              <a:buAutoNum type="arabicPeriod"/>
            </a:pPr>
            <a:r>
              <a:rPr lang="en-US" sz="1800" dirty="0"/>
              <a:t>K</a:t>
            </a:r>
            <a:r>
              <a:rPr lang="id-ID" sz="1800" dirty="0"/>
              <a:t>ehilangan produksi melalui masalah rantai pasokan, misalnya kuantitas yang salah dari bagian yang dipesan dari pemasok.</a:t>
            </a:r>
            <a:endParaRPr lang="en-US" sz="1800" dirty="0"/>
          </a:p>
        </p:txBody>
      </p:sp>
      <p:sp>
        <p:nvSpPr>
          <p:cNvPr id="4" name="Title 1"/>
          <p:cNvSpPr>
            <a:spLocks noGrp="1"/>
          </p:cNvSpPr>
          <p:nvPr>
            <p:ph type="title"/>
          </p:nvPr>
        </p:nvSpPr>
        <p:spPr>
          <a:xfrm>
            <a:off x="931863" y="96838"/>
            <a:ext cx="7158037" cy="1412875"/>
          </a:xfrm>
        </p:spPr>
        <p:txBody>
          <a:bodyPr/>
          <a:lstStyle/>
          <a:p>
            <a:r>
              <a:rPr lang="en-US" dirty="0" err="1"/>
              <a:t>Kualitas</a:t>
            </a:r>
            <a:r>
              <a:rPr lang="en-US" dirty="0"/>
              <a:t> Data yang </a:t>
            </a:r>
            <a:r>
              <a:rPr lang="en-US" dirty="0" err="1"/>
              <a:t>Rendah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i="1" dirty="0"/>
              <a:t>pada </a:t>
            </a:r>
            <a:r>
              <a:rPr lang="en-US" sz="2000" dirty="0" err="1"/>
              <a:t>umumnya</a:t>
            </a:r>
            <a:r>
              <a:rPr lang="en-US" sz="2000" i="1" dirty="0"/>
              <a:t> </a:t>
            </a:r>
            <a:r>
              <a:rPr lang="en-US" sz="2000" i="1" dirty="0" err="1"/>
              <a:t>Kualitas</a:t>
            </a:r>
            <a:r>
              <a:rPr lang="en-US" sz="2000" i="1" dirty="0"/>
              <a:t> data yang </a:t>
            </a:r>
            <a:r>
              <a:rPr lang="en-US" sz="2000" i="1" dirty="0" err="1"/>
              <a:t>buruk</a:t>
            </a:r>
            <a:r>
              <a:rPr lang="en-US" sz="2000" i="1" dirty="0"/>
              <a:t> </a:t>
            </a:r>
            <a:r>
              <a:rPr lang="en-US" sz="2000" i="1" dirty="0" err="1"/>
              <a:t>terjadi</a:t>
            </a:r>
            <a:r>
              <a:rPr lang="en-US" sz="2000" i="1" dirty="0"/>
              <a:t> </a:t>
            </a:r>
            <a:r>
              <a:rPr lang="en-US" sz="2000" i="1" dirty="0" err="1"/>
              <a:t>disemua</a:t>
            </a:r>
            <a:r>
              <a:rPr lang="en-US" sz="2000" i="1" dirty="0"/>
              <a:t> area </a:t>
            </a:r>
            <a:r>
              <a:rPr lang="en-US" sz="2000" i="1" dirty="0" err="1"/>
              <a:t>bisnis</a:t>
            </a:r>
            <a:r>
              <a:rPr lang="en-US" sz="2000" i="1" dirty="0"/>
              <a:t> dan </a:t>
            </a:r>
            <a:r>
              <a:rPr lang="en-US" sz="2000" i="1" dirty="0" err="1"/>
              <a:t>memiliki</a:t>
            </a:r>
            <a:r>
              <a:rPr lang="en-US" sz="2000" i="1" dirty="0"/>
              <a:t> </a:t>
            </a:r>
            <a:r>
              <a:rPr lang="en-US" sz="2000" i="1" dirty="0" err="1"/>
              <a:t>dampak</a:t>
            </a:r>
            <a:r>
              <a:rPr lang="en-US" sz="2000" i="1" dirty="0"/>
              <a:t> yang </a:t>
            </a:r>
            <a:r>
              <a:rPr lang="en-US" sz="2000" i="1" dirty="0" err="1"/>
              <a:t>besar</a:t>
            </a:r>
            <a:r>
              <a:rPr lang="en-US" sz="2000" i="1" dirty="0"/>
              <a:t> </a:t>
            </a:r>
            <a:r>
              <a:rPr lang="en-US" sz="2000" b="1" i="1" dirty="0"/>
              <a:t>pada </a:t>
            </a:r>
            <a:r>
              <a:rPr lang="en-US" sz="2000" b="1" i="1" dirty="0" err="1"/>
              <a:t>layanan</a:t>
            </a:r>
            <a:r>
              <a:rPr lang="en-US" sz="2000" b="1" i="1" dirty="0"/>
              <a:t> </a:t>
            </a:r>
            <a:r>
              <a:rPr lang="en-US" sz="2000" b="1" i="1" dirty="0" err="1"/>
              <a:t>pelanggan</a:t>
            </a:r>
            <a:r>
              <a:rPr lang="en-US" sz="2000" b="1" i="1" dirty="0"/>
              <a:t>, </a:t>
            </a:r>
            <a:r>
              <a:rPr lang="en-US" sz="2000" b="1" i="1" dirty="0" err="1"/>
              <a:t>pendapatan</a:t>
            </a:r>
            <a:r>
              <a:rPr lang="en-US" sz="2000" b="1" i="1" dirty="0"/>
              <a:t> dan </a:t>
            </a:r>
            <a:r>
              <a:rPr lang="en-US" sz="2000" b="1" i="1" dirty="0" err="1"/>
              <a:t>keuntungan</a:t>
            </a:r>
            <a:r>
              <a:rPr lang="en-US" sz="2000" i="1" dirty="0"/>
              <a:t>. </a:t>
            </a:r>
          </a:p>
          <a:p>
            <a:pPr marL="0" indent="0">
              <a:buNone/>
            </a:pPr>
            <a:r>
              <a:rPr lang="en-US" sz="2000" i="1" dirty="0" err="1"/>
              <a:t>Kualitas</a:t>
            </a:r>
            <a:r>
              <a:rPr lang="en-US" sz="2000" i="1" dirty="0"/>
              <a:t> data yang </a:t>
            </a:r>
            <a:r>
              <a:rPr lang="en-US" sz="2000" i="1" dirty="0" err="1"/>
              <a:t>buruk</a:t>
            </a:r>
            <a:r>
              <a:rPr lang="en-US" sz="2000" i="1" dirty="0"/>
              <a:t> </a:t>
            </a:r>
            <a:r>
              <a:rPr lang="en-US" sz="2000" i="1" dirty="0" err="1"/>
              <a:t>memiliki</a:t>
            </a:r>
            <a:r>
              <a:rPr lang="en-US" sz="2000" i="1" dirty="0"/>
              <a:t> </a:t>
            </a:r>
            <a:r>
              <a:rPr lang="en-US" sz="2000" i="1" dirty="0" err="1"/>
              <a:t>dampak</a:t>
            </a:r>
            <a:r>
              <a:rPr lang="en-US" sz="2000" i="1" dirty="0"/>
              <a:t> </a:t>
            </a:r>
            <a:r>
              <a:rPr lang="en-US" sz="2000" i="1" dirty="0" err="1"/>
              <a:t>langsung</a:t>
            </a:r>
            <a:r>
              <a:rPr lang="en-US" sz="2000" i="1" dirty="0"/>
              <a:t> pada </a:t>
            </a:r>
            <a:r>
              <a:rPr lang="en-US" sz="2000" b="1" i="1" dirty="0" err="1"/>
              <a:t>kemampuan</a:t>
            </a:r>
            <a:r>
              <a:rPr lang="en-US" sz="2000" b="1" i="1" dirty="0"/>
              <a:t> </a:t>
            </a:r>
            <a:r>
              <a:rPr lang="en-US" sz="2000" b="1" i="1" dirty="0" err="1"/>
              <a:t>pengambilan</a:t>
            </a:r>
            <a:r>
              <a:rPr lang="en-US" sz="2000" b="1" i="1" dirty="0"/>
              <a:t> </a:t>
            </a:r>
            <a:r>
              <a:rPr lang="en-US" sz="2000" b="1" i="1" dirty="0" err="1"/>
              <a:t>keputusan</a:t>
            </a:r>
            <a:r>
              <a:rPr lang="en-US" sz="2000" b="1" i="1" dirty="0"/>
              <a:t> </a:t>
            </a:r>
            <a:r>
              <a:rPr lang="en-US" sz="2000" b="1" i="1" dirty="0" err="1"/>
              <a:t>organisasi</a:t>
            </a:r>
            <a:r>
              <a:rPr lang="en-US" sz="2000" b="1" i="1" dirty="0"/>
              <a:t>.</a:t>
            </a:r>
          </a:p>
          <a:p>
            <a:endParaRPr lang="en-US" dirty="0"/>
          </a:p>
        </p:txBody>
      </p:sp>
    </p:spTree>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811</TotalTime>
  <Words>1717</Words>
  <Application>Microsoft Office PowerPoint</Application>
  <PresentationFormat>On-screen Show (4:3)</PresentationFormat>
  <Paragraphs>144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Axis</vt:lpstr>
      <vt:lpstr>KUALITAS DATA</vt:lpstr>
      <vt:lpstr>Kualitas Data?</vt:lpstr>
      <vt:lpstr>Kualitas Data?</vt:lpstr>
      <vt:lpstr>Data</vt:lpstr>
      <vt:lpstr>Kualitas Data</vt:lpstr>
      <vt:lpstr>Kualitas Data?</vt:lpstr>
      <vt:lpstr>Kualitas Data yang Rendah</vt:lpstr>
      <vt:lpstr>Kualitas Data yang Rendah</vt:lpstr>
      <vt:lpstr>PowerPoint Presentation</vt:lpstr>
      <vt:lpstr>Penyebab Data yang Rendah</vt:lpstr>
      <vt:lpstr>Penyebab Data yang Rendah</vt:lpstr>
      <vt:lpstr>Karakteristik Kualitas Data</vt:lpstr>
      <vt:lpstr>Karakteristik Kualitas Data</vt:lpstr>
      <vt:lpstr>Dimensi Kualitas Data</vt:lpstr>
      <vt:lpstr>Dimensi Kualitas Data</vt:lpstr>
      <vt:lpstr>Dimensi Kualitas Data</vt:lpstr>
      <vt:lpstr>PowerPoint Presentation</vt:lpstr>
      <vt:lpstr>Model Kualitas Data</vt:lpstr>
      <vt:lpstr>Model Kualitas Data</vt:lpstr>
      <vt:lpstr>Model Kualitas Data</vt:lpstr>
      <vt:lpstr>Meningkatkan Kualitas Data</vt:lpstr>
      <vt:lpstr>Meningkatkan Kualitas Data</vt:lpstr>
      <vt:lpstr>Meningkatkan Kualitas Data</vt:lpstr>
      <vt:lpstr>Proses P2</vt:lpstr>
      <vt:lpstr>Proses P2</vt:lpstr>
      <vt:lpstr>Ten Steps Process</vt:lpstr>
      <vt:lpstr>PowerPoint Presentation</vt:lpstr>
      <vt:lpstr>Daftar Pustaka</vt:lpstr>
    </vt:vector>
  </TitlesOfParts>
  <Company>Universitas Trunojoyo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KUALITAS DATA</dc:title>
  <dc:creator>Firdaus Solihin</dc:creator>
  <cp:lastModifiedBy>Jefree</cp:lastModifiedBy>
  <cp:revision>53</cp:revision>
  <dcterms:created xsi:type="dcterms:W3CDTF">2009-06-02T03:20:28Z</dcterms:created>
  <dcterms:modified xsi:type="dcterms:W3CDTF">2022-10-15T02:06:20Z</dcterms:modified>
</cp:coreProperties>
</file>