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542" r:id="rId2"/>
    <p:sldId id="2559" r:id="rId3"/>
    <p:sldId id="2553" r:id="rId4"/>
    <p:sldId id="2554" r:id="rId5"/>
    <p:sldId id="543" r:id="rId6"/>
    <p:sldId id="895" r:id="rId7"/>
    <p:sldId id="274" r:id="rId8"/>
    <p:sldId id="2552" r:id="rId9"/>
    <p:sldId id="256" r:id="rId10"/>
    <p:sldId id="270" r:id="rId11"/>
    <p:sldId id="268" r:id="rId12"/>
    <p:sldId id="2562" r:id="rId13"/>
    <p:sldId id="2556" r:id="rId14"/>
    <p:sldId id="2563" r:id="rId15"/>
    <p:sldId id="2555" r:id="rId16"/>
    <p:sldId id="287" r:id="rId17"/>
    <p:sldId id="288" r:id="rId18"/>
    <p:sldId id="289" r:id="rId19"/>
    <p:sldId id="290" r:id="rId20"/>
    <p:sldId id="2560" r:id="rId21"/>
    <p:sldId id="2561" r:id="rId22"/>
    <p:sldId id="303" r:id="rId23"/>
    <p:sldId id="304" r:id="rId24"/>
    <p:sldId id="305" r:id="rId25"/>
    <p:sldId id="2564" r:id="rId26"/>
    <p:sldId id="2565" r:id="rId27"/>
    <p:sldId id="2566" r:id="rId28"/>
    <p:sldId id="2567" r:id="rId29"/>
    <p:sldId id="309" r:id="rId30"/>
    <p:sldId id="339" r:id="rId31"/>
    <p:sldId id="347" r:id="rId32"/>
    <p:sldId id="357" r:id="rId33"/>
    <p:sldId id="362" r:id="rId34"/>
    <p:sldId id="541" r:id="rId35"/>
    <p:sldId id="513" r:id="rId36"/>
    <p:sldId id="518" r:id="rId37"/>
    <p:sldId id="519" r:id="rId38"/>
    <p:sldId id="2557" r:id="rId39"/>
    <p:sldId id="2558" r:id="rId40"/>
    <p:sldId id="259" r:id="rId41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8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090"/>
    </p:cViewPr>
  </p:sorterViewPr>
  <p:notesViewPr>
    <p:cSldViewPr>
      <p:cViewPr varScale="1">
        <p:scale>
          <a:sx n="30" d="100"/>
          <a:sy n="30" d="100"/>
        </p:scale>
        <p:origin x="-1014" y="-72"/>
      </p:cViewPr>
      <p:guideLst>
        <p:guide orient="horz" pos="2188"/>
        <p:guide pos="29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4ED2C-5895-47CE-BBC0-73827601557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88DE1A2-CD3E-45FF-9C1C-FE696BB60A48}">
      <dgm:prSet phldrT="[Text]"/>
      <dgm:spPr/>
      <dgm:t>
        <a:bodyPr/>
        <a:lstStyle/>
        <a:p>
          <a:r>
            <a:rPr lang="en-US" dirty="0" err="1"/>
            <a:t>Apa</a:t>
          </a:r>
          <a:r>
            <a:rPr lang="en-US" dirty="0"/>
            <a:t> </a:t>
          </a:r>
          <a:r>
            <a:rPr lang="en-US" dirty="0" err="1"/>
            <a:t>itu</a:t>
          </a:r>
          <a:r>
            <a:rPr lang="en-US" dirty="0"/>
            <a:t> Proses </a:t>
          </a:r>
          <a:r>
            <a:rPr lang="en-US" dirty="0" err="1"/>
            <a:t>Bisnis</a:t>
          </a:r>
          <a:r>
            <a:rPr lang="en-US" dirty="0"/>
            <a:t>?</a:t>
          </a:r>
        </a:p>
      </dgm:t>
    </dgm:pt>
    <dgm:pt modelId="{92A39974-5887-461E-9145-BCF481A166D3}" type="parTrans" cxnId="{D0E61AD0-FFE4-4E0E-BF4D-421E50896B8C}">
      <dgm:prSet/>
      <dgm:spPr/>
      <dgm:t>
        <a:bodyPr/>
        <a:lstStyle/>
        <a:p>
          <a:endParaRPr lang="en-US"/>
        </a:p>
      </dgm:t>
    </dgm:pt>
    <dgm:pt modelId="{FE58CAB7-5D42-4B0A-9461-5CC34B0A6F14}" type="sibTrans" cxnId="{D0E61AD0-FFE4-4E0E-BF4D-421E50896B8C}">
      <dgm:prSet/>
      <dgm:spPr/>
      <dgm:t>
        <a:bodyPr/>
        <a:lstStyle/>
        <a:p>
          <a:endParaRPr lang="en-US"/>
        </a:p>
      </dgm:t>
    </dgm:pt>
    <dgm:pt modelId="{67354F59-491A-41AE-A3CA-2E4E0BCC819A}">
      <dgm:prSet phldrT="[Text]"/>
      <dgm:spPr/>
      <dgm:t>
        <a:bodyPr/>
        <a:lstStyle/>
        <a:p>
          <a:r>
            <a:rPr lang="en-US" dirty="0" err="1"/>
            <a:t>Apa</a:t>
          </a:r>
          <a:r>
            <a:rPr lang="en-US" dirty="0"/>
            <a:t> </a:t>
          </a:r>
          <a:r>
            <a:rPr lang="en-US" dirty="0" err="1"/>
            <a:t>itu</a:t>
          </a:r>
          <a:r>
            <a:rPr lang="en-US" dirty="0"/>
            <a:t> BPR?</a:t>
          </a:r>
        </a:p>
      </dgm:t>
    </dgm:pt>
    <dgm:pt modelId="{34F17588-BF5E-4103-A38F-25FCF9714841}" type="parTrans" cxnId="{324D1EE3-1639-410E-A05D-6DC447160A7C}">
      <dgm:prSet/>
      <dgm:spPr/>
      <dgm:t>
        <a:bodyPr/>
        <a:lstStyle/>
        <a:p>
          <a:endParaRPr lang="en-US"/>
        </a:p>
      </dgm:t>
    </dgm:pt>
    <dgm:pt modelId="{2ACBA9F8-2E03-440C-BF52-A3EF69DAA1AC}" type="sibTrans" cxnId="{324D1EE3-1639-410E-A05D-6DC447160A7C}">
      <dgm:prSet/>
      <dgm:spPr/>
      <dgm:t>
        <a:bodyPr/>
        <a:lstStyle/>
        <a:p>
          <a:endParaRPr lang="en-US"/>
        </a:p>
      </dgm:t>
    </dgm:pt>
    <dgm:pt modelId="{AFF09636-9A5C-4912-9D43-1147041CD017}">
      <dgm:prSet phldrT="[Text]"/>
      <dgm:spPr/>
      <dgm:t>
        <a:bodyPr/>
        <a:lstStyle/>
        <a:p>
          <a:r>
            <a:rPr lang="en-US" dirty="0" err="1"/>
            <a:t>Prinsip</a:t>
          </a:r>
          <a:r>
            <a:rPr lang="en-US" dirty="0"/>
            <a:t> BPR,</a:t>
          </a:r>
        </a:p>
      </dgm:t>
    </dgm:pt>
    <dgm:pt modelId="{79D67C0C-E479-4E3F-A78C-FBB2D805FDA8}" type="parTrans" cxnId="{87EB5866-BB5D-4A9A-8D65-DAECABFD2C12}">
      <dgm:prSet/>
      <dgm:spPr/>
      <dgm:t>
        <a:bodyPr/>
        <a:lstStyle/>
        <a:p>
          <a:endParaRPr lang="en-US"/>
        </a:p>
      </dgm:t>
    </dgm:pt>
    <dgm:pt modelId="{EE0D215A-78B4-4F2E-9842-899BFFAD6C3F}" type="sibTrans" cxnId="{87EB5866-BB5D-4A9A-8D65-DAECABFD2C12}">
      <dgm:prSet/>
      <dgm:spPr/>
      <dgm:t>
        <a:bodyPr/>
        <a:lstStyle/>
        <a:p>
          <a:endParaRPr lang="en-US"/>
        </a:p>
      </dgm:t>
    </dgm:pt>
    <dgm:pt modelId="{B0186207-99C0-4C71-9E48-52AE9D024180}">
      <dgm:prSet phldrT="[Text]"/>
      <dgm:spPr/>
      <dgm:t>
        <a:bodyPr/>
        <a:lstStyle/>
        <a:p>
          <a:r>
            <a:rPr lang="en-US" dirty="0"/>
            <a:t>Framework BPR</a:t>
          </a:r>
        </a:p>
      </dgm:t>
    </dgm:pt>
    <dgm:pt modelId="{1BD35CA3-C9CB-4103-BB1D-E24CF501AE12}" type="parTrans" cxnId="{51031608-D0CF-42C1-B33B-D2B20C04B749}">
      <dgm:prSet/>
      <dgm:spPr/>
      <dgm:t>
        <a:bodyPr/>
        <a:lstStyle/>
        <a:p>
          <a:endParaRPr lang="en-US"/>
        </a:p>
      </dgm:t>
    </dgm:pt>
    <dgm:pt modelId="{5CB46CFD-C179-4706-9651-E329997F2284}" type="sibTrans" cxnId="{51031608-D0CF-42C1-B33B-D2B20C04B749}">
      <dgm:prSet/>
      <dgm:spPr/>
      <dgm:t>
        <a:bodyPr/>
        <a:lstStyle/>
        <a:p>
          <a:endParaRPr lang="en-US"/>
        </a:p>
      </dgm:t>
    </dgm:pt>
    <dgm:pt modelId="{DAA95BD7-0270-4EF4-9038-DE9A6EC41677}">
      <dgm:prSet phldrT="[Text]"/>
      <dgm:spPr/>
      <dgm:t>
        <a:bodyPr/>
        <a:lstStyle/>
        <a:p>
          <a:r>
            <a:rPr lang="en-US" dirty="0" err="1"/>
            <a:t>Contoh</a:t>
          </a:r>
          <a:r>
            <a:rPr lang="en-US" dirty="0"/>
            <a:t> Study </a:t>
          </a:r>
          <a:r>
            <a:rPr lang="en-US" dirty="0" err="1"/>
            <a:t>Kasus</a:t>
          </a:r>
          <a:r>
            <a:rPr lang="en-US" dirty="0"/>
            <a:t> </a:t>
          </a:r>
          <a:r>
            <a:rPr lang="en-US" dirty="0" err="1"/>
            <a:t>tentang</a:t>
          </a:r>
          <a:r>
            <a:rPr lang="en-US" dirty="0"/>
            <a:t> BPR</a:t>
          </a:r>
        </a:p>
      </dgm:t>
    </dgm:pt>
    <dgm:pt modelId="{25661BD0-8748-4110-B3DE-551D5A22F733}" type="parTrans" cxnId="{FDD8A6B7-9B47-44DA-A2AA-1D5610DA968B}">
      <dgm:prSet/>
      <dgm:spPr/>
      <dgm:t>
        <a:bodyPr/>
        <a:lstStyle/>
        <a:p>
          <a:endParaRPr lang="en-US"/>
        </a:p>
      </dgm:t>
    </dgm:pt>
    <dgm:pt modelId="{5E04F78F-5D4A-4C52-A7AC-09EDE35CB54D}" type="sibTrans" cxnId="{FDD8A6B7-9B47-44DA-A2AA-1D5610DA968B}">
      <dgm:prSet/>
      <dgm:spPr/>
      <dgm:t>
        <a:bodyPr/>
        <a:lstStyle/>
        <a:p>
          <a:endParaRPr lang="en-US"/>
        </a:p>
      </dgm:t>
    </dgm:pt>
    <dgm:pt modelId="{F37127F1-BA87-4F6A-8ACF-4287E1FE8251}">
      <dgm:prSet phldrT="[Text]"/>
      <dgm:spPr/>
      <dgm:t>
        <a:bodyPr/>
        <a:lstStyle/>
        <a:p>
          <a:r>
            <a:rPr lang="en-US" dirty="0" err="1"/>
            <a:t>Penugasan</a:t>
          </a:r>
          <a:endParaRPr lang="en-US" dirty="0"/>
        </a:p>
      </dgm:t>
    </dgm:pt>
    <dgm:pt modelId="{029A19F6-8112-4506-81AE-70AB8C52C636}" type="parTrans" cxnId="{42395A5C-7CE3-4A59-B62B-01D4AFE05F2F}">
      <dgm:prSet/>
      <dgm:spPr/>
      <dgm:t>
        <a:bodyPr/>
        <a:lstStyle/>
        <a:p>
          <a:endParaRPr lang="en-US"/>
        </a:p>
      </dgm:t>
    </dgm:pt>
    <dgm:pt modelId="{ADDB3339-094F-4D58-8F9E-D8D2F27445DA}" type="sibTrans" cxnId="{42395A5C-7CE3-4A59-B62B-01D4AFE05F2F}">
      <dgm:prSet/>
      <dgm:spPr/>
      <dgm:t>
        <a:bodyPr/>
        <a:lstStyle/>
        <a:p>
          <a:endParaRPr lang="en-US"/>
        </a:p>
      </dgm:t>
    </dgm:pt>
    <dgm:pt modelId="{DE1817A4-4771-4F13-A1AD-B5E69D0DE9D0}" type="pres">
      <dgm:prSet presAssocID="{4654ED2C-5895-47CE-BBC0-738276015577}" presName="Name0" presStyleCnt="0">
        <dgm:presLayoutVars>
          <dgm:chMax val="7"/>
          <dgm:chPref val="7"/>
          <dgm:dir/>
        </dgm:presLayoutVars>
      </dgm:prSet>
      <dgm:spPr/>
    </dgm:pt>
    <dgm:pt modelId="{A8CCCFC1-208E-4674-86EA-947460FDB31F}" type="pres">
      <dgm:prSet presAssocID="{4654ED2C-5895-47CE-BBC0-738276015577}" presName="Name1" presStyleCnt="0"/>
      <dgm:spPr/>
    </dgm:pt>
    <dgm:pt modelId="{A790EFB8-8224-4C22-8C1C-48E683D0A0A4}" type="pres">
      <dgm:prSet presAssocID="{4654ED2C-5895-47CE-BBC0-738276015577}" presName="cycle" presStyleCnt="0"/>
      <dgm:spPr/>
    </dgm:pt>
    <dgm:pt modelId="{0B142A8A-B335-41DF-AB47-75221745156D}" type="pres">
      <dgm:prSet presAssocID="{4654ED2C-5895-47CE-BBC0-738276015577}" presName="srcNode" presStyleLbl="node1" presStyleIdx="0" presStyleCnt="6"/>
      <dgm:spPr/>
    </dgm:pt>
    <dgm:pt modelId="{C500674F-53BE-46DD-AAF6-4B37C86CD8CD}" type="pres">
      <dgm:prSet presAssocID="{4654ED2C-5895-47CE-BBC0-738276015577}" presName="conn" presStyleLbl="parChTrans1D2" presStyleIdx="0" presStyleCnt="1"/>
      <dgm:spPr/>
    </dgm:pt>
    <dgm:pt modelId="{2CA95501-86B4-4338-80A2-4A26E663AAC2}" type="pres">
      <dgm:prSet presAssocID="{4654ED2C-5895-47CE-BBC0-738276015577}" presName="extraNode" presStyleLbl="node1" presStyleIdx="0" presStyleCnt="6"/>
      <dgm:spPr/>
    </dgm:pt>
    <dgm:pt modelId="{D6358CA5-71D5-430C-86C5-2663469BC6E4}" type="pres">
      <dgm:prSet presAssocID="{4654ED2C-5895-47CE-BBC0-738276015577}" presName="dstNode" presStyleLbl="node1" presStyleIdx="0" presStyleCnt="6"/>
      <dgm:spPr/>
    </dgm:pt>
    <dgm:pt modelId="{AECFEECE-FB30-4CDF-9F63-534400030B6D}" type="pres">
      <dgm:prSet presAssocID="{B88DE1A2-CD3E-45FF-9C1C-FE696BB60A48}" presName="text_1" presStyleLbl="node1" presStyleIdx="0" presStyleCnt="6">
        <dgm:presLayoutVars>
          <dgm:bulletEnabled val="1"/>
        </dgm:presLayoutVars>
      </dgm:prSet>
      <dgm:spPr/>
    </dgm:pt>
    <dgm:pt modelId="{2D3F8199-E1D9-408A-8069-8D426D677B79}" type="pres">
      <dgm:prSet presAssocID="{B88DE1A2-CD3E-45FF-9C1C-FE696BB60A48}" presName="accent_1" presStyleCnt="0"/>
      <dgm:spPr/>
    </dgm:pt>
    <dgm:pt modelId="{C11FA849-38B8-47D5-9AF2-5EF3BCD6AADD}" type="pres">
      <dgm:prSet presAssocID="{B88DE1A2-CD3E-45FF-9C1C-FE696BB60A48}" presName="accentRepeatNode" presStyleLbl="solidFgAcc1" presStyleIdx="0" presStyleCnt="6"/>
      <dgm:spPr/>
    </dgm:pt>
    <dgm:pt modelId="{6BAD8BB1-D5DB-4F2F-A3D1-804E9BB03BC2}" type="pres">
      <dgm:prSet presAssocID="{67354F59-491A-41AE-A3CA-2E4E0BCC819A}" presName="text_2" presStyleLbl="node1" presStyleIdx="1" presStyleCnt="6">
        <dgm:presLayoutVars>
          <dgm:bulletEnabled val="1"/>
        </dgm:presLayoutVars>
      </dgm:prSet>
      <dgm:spPr/>
    </dgm:pt>
    <dgm:pt modelId="{71213CB2-481B-491B-92BE-FE3F7E606736}" type="pres">
      <dgm:prSet presAssocID="{67354F59-491A-41AE-A3CA-2E4E0BCC819A}" presName="accent_2" presStyleCnt="0"/>
      <dgm:spPr/>
    </dgm:pt>
    <dgm:pt modelId="{3A657A0D-E1AA-4320-B7D2-10F425970528}" type="pres">
      <dgm:prSet presAssocID="{67354F59-491A-41AE-A3CA-2E4E0BCC819A}" presName="accentRepeatNode" presStyleLbl="solidFgAcc1" presStyleIdx="1" presStyleCnt="6"/>
      <dgm:spPr/>
    </dgm:pt>
    <dgm:pt modelId="{29AF5E73-D580-4164-ACE1-CA014665EFB3}" type="pres">
      <dgm:prSet presAssocID="{AFF09636-9A5C-4912-9D43-1147041CD017}" presName="text_3" presStyleLbl="node1" presStyleIdx="2" presStyleCnt="6">
        <dgm:presLayoutVars>
          <dgm:bulletEnabled val="1"/>
        </dgm:presLayoutVars>
      </dgm:prSet>
      <dgm:spPr/>
    </dgm:pt>
    <dgm:pt modelId="{61B44ABF-A24D-4E6D-AED9-E48C1810F12A}" type="pres">
      <dgm:prSet presAssocID="{AFF09636-9A5C-4912-9D43-1147041CD017}" presName="accent_3" presStyleCnt="0"/>
      <dgm:spPr/>
    </dgm:pt>
    <dgm:pt modelId="{08F43A5B-0C33-4358-83B2-4B3383B8E91B}" type="pres">
      <dgm:prSet presAssocID="{AFF09636-9A5C-4912-9D43-1147041CD017}" presName="accentRepeatNode" presStyleLbl="solidFgAcc1" presStyleIdx="2" presStyleCnt="6"/>
      <dgm:spPr/>
    </dgm:pt>
    <dgm:pt modelId="{71DE2E9D-2F96-4DC0-A281-0C2BDBABD8B1}" type="pres">
      <dgm:prSet presAssocID="{B0186207-99C0-4C71-9E48-52AE9D024180}" presName="text_4" presStyleLbl="node1" presStyleIdx="3" presStyleCnt="6">
        <dgm:presLayoutVars>
          <dgm:bulletEnabled val="1"/>
        </dgm:presLayoutVars>
      </dgm:prSet>
      <dgm:spPr/>
    </dgm:pt>
    <dgm:pt modelId="{6B729935-0F60-4527-9C9A-A42F1DEF7DC9}" type="pres">
      <dgm:prSet presAssocID="{B0186207-99C0-4C71-9E48-52AE9D024180}" presName="accent_4" presStyleCnt="0"/>
      <dgm:spPr/>
    </dgm:pt>
    <dgm:pt modelId="{1D2E92AE-7E3D-4C00-B3CF-62225B2510D8}" type="pres">
      <dgm:prSet presAssocID="{B0186207-99C0-4C71-9E48-52AE9D024180}" presName="accentRepeatNode" presStyleLbl="solidFgAcc1" presStyleIdx="3" presStyleCnt="6"/>
      <dgm:spPr/>
    </dgm:pt>
    <dgm:pt modelId="{5D29ECB1-5F17-48BE-BBF7-558A770A4DF6}" type="pres">
      <dgm:prSet presAssocID="{DAA95BD7-0270-4EF4-9038-DE9A6EC41677}" presName="text_5" presStyleLbl="node1" presStyleIdx="4" presStyleCnt="6">
        <dgm:presLayoutVars>
          <dgm:bulletEnabled val="1"/>
        </dgm:presLayoutVars>
      </dgm:prSet>
      <dgm:spPr/>
    </dgm:pt>
    <dgm:pt modelId="{FBA3950F-73F3-4103-AC40-2B507D33885A}" type="pres">
      <dgm:prSet presAssocID="{DAA95BD7-0270-4EF4-9038-DE9A6EC41677}" presName="accent_5" presStyleCnt="0"/>
      <dgm:spPr/>
    </dgm:pt>
    <dgm:pt modelId="{8EDB654D-5807-402A-A4BE-08724AA3723E}" type="pres">
      <dgm:prSet presAssocID="{DAA95BD7-0270-4EF4-9038-DE9A6EC41677}" presName="accentRepeatNode" presStyleLbl="solidFgAcc1" presStyleIdx="4" presStyleCnt="6"/>
      <dgm:spPr/>
    </dgm:pt>
    <dgm:pt modelId="{BDE13AB5-8F93-4831-A215-E5074A907097}" type="pres">
      <dgm:prSet presAssocID="{F37127F1-BA87-4F6A-8ACF-4287E1FE8251}" presName="text_6" presStyleLbl="node1" presStyleIdx="5" presStyleCnt="6">
        <dgm:presLayoutVars>
          <dgm:bulletEnabled val="1"/>
        </dgm:presLayoutVars>
      </dgm:prSet>
      <dgm:spPr/>
    </dgm:pt>
    <dgm:pt modelId="{EA340321-2B76-4CB6-A8AA-E858FA6D7BC6}" type="pres">
      <dgm:prSet presAssocID="{F37127F1-BA87-4F6A-8ACF-4287E1FE8251}" presName="accent_6" presStyleCnt="0"/>
      <dgm:spPr/>
    </dgm:pt>
    <dgm:pt modelId="{1669840B-C94A-4379-B60D-F5C09FBC309C}" type="pres">
      <dgm:prSet presAssocID="{F37127F1-BA87-4F6A-8ACF-4287E1FE8251}" presName="accentRepeatNode" presStyleLbl="solidFgAcc1" presStyleIdx="5" presStyleCnt="6"/>
      <dgm:spPr/>
    </dgm:pt>
  </dgm:ptLst>
  <dgm:cxnLst>
    <dgm:cxn modelId="{B8F55E02-F99B-4AF5-87C4-56B7E3685A79}" type="presOf" srcId="{AFF09636-9A5C-4912-9D43-1147041CD017}" destId="{29AF5E73-D580-4164-ACE1-CA014665EFB3}" srcOrd="0" destOrd="0" presId="urn:microsoft.com/office/officeart/2008/layout/VerticalCurvedList"/>
    <dgm:cxn modelId="{51031608-D0CF-42C1-B33B-D2B20C04B749}" srcId="{4654ED2C-5895-47CE-BBC0-738276015577}" destId="{B0186207-99C0-4C71-9E48-52AE9D024180}" srcOrd="3" destOrd="0" parTransId="{1BD35CA3-C9CB-4103-BB1D-E24CF501AE12}" sibTransId="{5CB46CFD-C179-4706-9651-E329997F2284}"/>
    <dgm:cxn modelId="{42395A5C-7CE3-4A59-B62B-01D4AFE05F2F}" srcId="{4654ED2C-5895-47CE-BBC0-738276015577}" destId="{F37127F1-BA87-4F6A-8ACF-4287E1FE8251}" srcOrd="5" destOrd="0" parTransId="{029A19F6-8112-4506-81AE-70AB8C52C636}" sibTransId="{ADDB3339-094F-4D58-8F9E-D8D2F27445DA}"/>
    <dgm:cxn modelId="{87EB5866-BB5D-4A9A-8D65-DAECABFD2C12}" srcId="{4654ED2C-5895-47CE-BBC0-738276015577}" destId="{AFF09636-9A5C-4912-9D43-1147041CD017}" srcOrd="2" destOrd="0" parTransId="{79D67C0C-E479-4E3F-A78C-FBB2D805FDA8}" sibTransId="{EE0D215A-78B4-4F2E-9842-899BFFAD6C3F}"/>
    <dgm:cxn modelId="{A71A0B51-D3FC-4541-9B95-66F968F50D70}" type="presOf" srcId="{F37127F1-BA87-4F6A-8ACF-4287E1FE8251}" destId="{BDE13AB5-8F93-4831-A215-E5074A907097}" srcOrd="0" destOrd="0" presId="urn:microsoft.com/office/officeart/2008/layout/VerticalCurvedList"/>
    <dgm:cxn modelId="{26622F55-E07A-44CE-A10F-11074A35CDEA}" type="presOf" srcId="{B0186207-99C0-4C71-9E48-52AE9D024180}" destId="{71DE2E9D-2F96-4DC0-A281-0C2BDBABD8B1}" srcOrd="0" destOrd="0" presId="urn:microsoft.com/office/officeart/2008/layout/VerticalCurvedList"/>
    <dgm:cxn modelId="{D4814982-C8FD-4A81-8771-17F31DDE0F8C}" type="presOf" srcId="{B88DE1A2-CD3E-45FF-9C1C-FE696BB60A48}" destId="{AECFEECE-FB30-4CDF-9F63-534400030B6D}" srcOrd="0" destOrd="0" presId="urn:microsoft.com/office/officeart/2008/layout/VerticalCurvedList"/>
    <dgm:cxn modelId="{FDD8A6B7-9B47-44DA-A2AA-1D5610DA968B}" srcId="{4654ED2C-5895-47CE-BBC0-738276015577}" destId="{DAA95BD7-0270-4EF4-9038-DE9A6EC41677}" srcOrd="4" destOrd="0" parTransId="{25661BD0-8748-4110-B3DE-551D5A22F733}" sibTransId="{5E04F78F-5D4A-4C52-A7AC-09EDE35CB54D}"/>
    <dgm:cxn modelId="{3A8653C7-B622-4E1F-AAED-27238D5AFA10}" type="presOf" srcId="{DAA95BD7-0270-4EF4-9038-DE9A6EC41677}" destId="{5D29ECB1-5F17-48BE-BBF7-558A770A4DF6}" srcOrd="0" destOrd="0" presId="urn:microsoft.com/office/officeart/2008/layout/VerticalCurvedList"/>
    <dgm:cxn modelId="{D0E61AD0-FFE4-4E0E-BF4D-421E50896B8C}" srcId="{4654ED2C-5895-47CE-BBC0-738276015577}" destId="{B88DE1A2-CD3E-45FF-9C1C-FE696BB60A48}" srcOrd="0" destOrd="0" parTransId="{92A39974-5887-461E-9145-BCF481A166D3}" sibTransId="{FE58CAB7-5D42-4B0A-9461-5CC34B0A6F14}"/>
    <dgm:cxn modelId="{324D1EE3-1639-410E-A05D-6DC447160A7C}" srcId="{4654ED2C-5895-47CE-BBC0-738276015577}" destId="{67354F59-491A-41AE-A3CA-2E4E0BCC819A}" srcOrd="1" destOrd="0" parTransId="{34F17588-BF5E-4103-A38F-25FCF9714841}" sibTransId="{2ACBA9F8-2E03-440C-BF52-A3EF69DAA1AC}"/>
    <dgm:cxn modelId="{6DD075E9-C40B-4574-91F5-5B05D10D6391}" type="presOf" srcId="{FE58CAB7-5D42-4B0A-9461-5CC34B0A6F14}" destId="{C500674F-53BE-46DD-AAF6-4B37C86CD8CD}" srcOrd="0" destOrd="0" presId="urn:microsoft.com/office/officeart/2008/layout/VerticalCurvedList"/>
    <dgm:cxn modelId="{E0E84AF1-A012-433D-9962-3F31F259DC6C}" type="presOf" srcId="{4654ED2C-5895-47CE-BBC0-738276015577}" destId="{DE1817A4-4771-4F13-A1AD-B5E69D0DE9D0}" srcOrd="0" destOrd="0" presId="urn:microsoft.com/office/officeart/2008/layout/VerticalCurvedList"/>
    <dgm:cxn modelId="{CCEE71F5-5C8B-4CD0-AD79-95C808222DB1}" type="presOf" srcId="{67354F59-491A-41AE-A3CA-2E4E0BCC819A}" destId="{6BAD8BB1-D5DB-4F2F-A3D1-804E9BB03BC2}" srcOrd="0" destOrd="0" presId="urn:microsoft.com/office/officeart/2008/layout/VerticalCurvedList"/>
    <dgm:cxn modelId="{E1ADAAAF-2C2A-427A-8D44-B6100E751430}" type="presParOf" srcId="{DE1817A4-4771-4F13-A1AD-B5E69D0DE9D0}" destId="{A8CCCFC1-208E-4674-86EA-947460FDB31F}" srcOrd="0" destOrd="0" presId="urn:microsoft.com/office/officeart/2008/layout/VerticalCurvedList"/>
    <dgm:cxn modelId="{1E14850B-2472-47BC-8219-81CB7712A476}" type="presParOf" srcId="{A8CCCFC1-208E-4674-86EA-947460FDB31F}" destId="{A790EFB8-8224-4C22-8C1C-48E683D0A0A4}" srcOrd="0" destOrd="0" presId="urn:microsoft.com/office/officeart/2008/layout/VerticalCurvedList"/>
    <dgm:cxn modelId="{52D34E17-BB57-4ADA-AE16-102E0F3DDD4C}" type="presParOf" srcId="{A790EFB8-8224-4C22-8C1C-48E683D0A0A4}" destId="{0B142A8A-B335-41DF-AB47-75221745156D}" srcOrd="0" destOrd="0" presId="urn:microsoft.com/office/officeart/2008/layout/VerticalCurvedList"/>
    <dgm:cxn modelId="{64E17001-2162-4A74-8F9E-BBD122C4B96E}" type="presParOf" srcId="{A790EFB8-8224-4C22-8C1C-48E683D0A0A4}" destId="{C500674F-53BE-46DD-AAF6-4B37C86CD8CD}" srcOrd="1" destOrd="0" presId="urn:microsoft.com/office/officeart/2008/layout/VerticalCurvedList"/>
    <dgm:cxn modelId="{35C1E1FD-2DAF-4BE5-B356-79C41555F5C4}" type="presParOf" srcId="{A790EFB8-8224-4C22-8C1C-48E683D0A0A4}" destId="{2CA95501-86B4-4338-80A2-4A26E663AAC2}" srcOrd="2" destOrd="0" presId="urn:microsoft.com/office/officeart/2008/layout/VerticalCurvedList"/>
    <dgm:cxn modelId="{18BB7748-5034-40A5-BB0A-DBB297D5367C}" type="presParOf" srcId="{A790EFB8-8224-4C22-8C1C-48E683D0A0A4}" destId="{D6358CA5-71D5-430C-86C5-2663469BC6E4}" srcOrd="3" destOrd="0" presId="urn:microsoft.com/office/officeart/2008/layout/VerticalCurvedList"/>
    <dgm:cxn modelId="{B070F7A5-6693-429A-820F-B9AA67463330}" type="presParOf" srcId="{A8CCCFC1-208E-4674-86EA-947460FDB31F}" destId="{AECFEECE-FB30-4CDF-9F63-534400030B6D}" srcOrd="1" destOrd="0" presId="urn:microsoft.com/office/officeart/2008/layout/VerticalCurvedList"/>
    <dgm:cxn modelId="{75E6A863-37B8-4E6A-B546-CB832AFE0B01}" type="presParOf" srcId="{A8CCCFC1-208E-4674-86EA-947460FDB31F}" destId="{2D3F8199-E1D9-408A-8069-8D426D677B79}" srcOrd="2" destOrd="0" presId="urn:microsoft.com/office/officeart/2008/layout/VerticalCurvedList"/>
    <dgm:cxn modelId="{92D13087-641F-41EA-976B-2A5AB4A336CA}" type="presParOf" srcId="{2D3F8199-E1D9-408A-8069-8D426D677B79}" destId="{C11FA849-38B8-47D5-9AF2-5EF3BCD6AADD}" srcOrd="0" destOrd="0" presId="urn:microsoft.com/office/officeart/2008/layout/VerticalCurvedList"/>
    <dgm:cxn modelId="{F65602BD-2501-47BA-A060-DF4469922D42}" type="presParOf" srcId="{A8CCCFC1-208E-4674-86EA-947460FDB31F}" destId="{6BAD8BB1-D5DB-4F2F-A3D1-804E9BB03BC2}" srcOrd="3" destOrd="0" presId="urn:microsoft.com/office/officeart/2008/layout/VerticalCurvedList"/>
    <dgm:cxn modelId="{248708F9-4347-405D-8842-3392D4A4707C}" type="presParOf" srcId="{A8CCCFC1-208E-4674-86EA-947460FDB31F}" destId="{71213CB2-481B-491B-92BE-FE3F7E606736}" srcOrd="4" destOrd="0" presId="urn:microsoft.com/office/officeart/2008/layout/VerticalCurvedList"/>
    <dgm:cxn modelId="{9DC92347-BEEA-408F-B5F7-D970E762C5DE}" type="presParOf" srcId="{71213CB2-481B-491B-92BE-FE3F7E606736}" destId="{3A657A0D-E1AA-4320-B7D2-10F425970528}" srcOrd="0" destOrd="0" presId="urn:microsoft.com/office/officeart/2008/layout/VerticalCurvedList"/>
    <dgm:cxn modelId="{B6BE2159-65EB-4050-B868-C16F234BC3B5}" type="presParOf" srcId="{A8CCCFC1-208E-4674-86EA-947460FDB31F}" destId="{29AF5E73-D580-4164-ACE1-CA014665EFB3}" srcOrd="5" destOrd="0" presId="urn:microsoft.com/office/officeart/2008/layout/VerticalCurvedList"/>
    <dgm:cxn modelId="{23F64954-E32E-425E-AB46-E3754AC8B95C}" type="presParOf" srcId="{A8CCCFC1-208E-4674-86EA-947460FDB31F}" destId="{61B44ABF-A24D-4E6D-AED9-E48C1810F12A}" srcOrd="6" destOrd="0" presId="urn:microsoft.com/office/officeart/2008/layout/VerticalCurvedList"/>
    <dgm:cxn modelId="{034E25E8-E6B6-4167-9D23-E9DA5E8B04FD}" type="presParOf" srcId="{61B44ABF-A24D-4E6D-AED9-E48C1810F12A}" destId="{08F43A5B-0C33-4358-83B2-4B3383B8E91B}" srcOrd="0" destOrd="0" presId="urn:microsoft.com/office/officeart/2008/layout/VerticalCurvedList"/>
    <dgm:cxn modelId="{64CC72EA-2504-486A-B6A2-4B1F2D7BF98B}" type="presParOf" srcId="{A8CCCFC1-208E-4674-86EA-947460FDB31F}" destId="{71DE2E9D-2F96-4DC0-A281-0C2BDBABD8B1}" srcOrd="7" destOrd="0" presId="urn:microsoft.com/office/officeart/2008/layout/VerticalCurvedList"/>
    <dgm:cxn modelId="{FA60512A-1C12-480C-8C34-F101E6F7E31B}" type="presParOf" srcId="{A8CCCFC1-208E-4674-86EA-947460FDB31F}" destId="{6B729935-0F60-4527-9C9A-A42F1DEF7DC9}" srcOrd="8" destOrd="0" presId="urn:microsoft.com/office/officeart/2008/layout/VerticalCurvedList"/>
    <dgm:cxn modelId="{FCC19003-0187-4865-AD3D-9BBB4F69022B}" type="presParOf" srcId="{6B729935-0F60-4527-9C9A-A42F1DEF7DC9}" destId="{1D2E92AE-7E3D-4C00-B3CF-62225B2510D8}" srcOrd="0" destOrd="0" presId="urn:microsoft.com/office/officeart/2008/layout/VerticalCurvedList"/>
    <dgm:cxn modelId="{D317CDFB-316A-4CE7-96C8-89ECB8032D00}" type="presParOf" srcId="{A8CCCFC1-208E-4674-86EA-947460FDB31F}" destId="{5D29ECB1-5F17-48BE-BBF7-558A770A4DF6}" srcOrd="9" destOrd="0" presId="urn:microsoft.com/office/officeart/2008/layout/VerticalCurvedList"/>
    <dgm:cxn modelId="{1B9F4CB1-F00E-459A-9144-67D6943536CE}" type="presParOf" srcId="{A8CCCFC1-208E-4674-86EA-947460FDB31F}" destId="{FBA3950F-73F3-4103-AC40-2B507D33885A}" srcOrd="10" destOrd="0" presId="urn:microsoft.com/office/officeart/2008/layout/VerticalCurvedList"/>
    <dgm:cxn modelId="{4F816F92-51C8-4F0C-83AC-F76AD9124135}" type="presParOf" srcId="{FBA3950F-73F3-4103-AC40-2B507D33885A}" destId="{8EDB654D-5807-402A-A4BE-08724AA3723E}" srcOrd="0" destOrd="0" presId="urn:microsoft.com/office/officeart/2008/layout/VerticalCurvedList"/>
    <dgm:cxn modelId="{90D2B1FB-BA45-4112-88D2-16646B85E94F}" type="presParOf" srcId="{A8CCCFC1-208E-4674-86EA-947460FDB31F}" destId="{BDE13AB5-8F93-4831-A215-E5074A907097}" srcOrd="11" destOrd="0" presId="urn:microsoft.com/office/officeart/2008/layout/VerticalCurvedList"/>
    <dgm:cxn modelId="{3275CAAA-6AF6-4AE0-B59A-538B7CC2C936}" type="presParOf" srcId="{A8CCCFC1-208E-4674-86EA-947460FDB31F}" destId="{EA340321-2B76-4CB6-A8AA-E858FA6D7BC6}" srcOrd="12" destOrd="0" presId="urn:microsoft.com/office/officeart/2008/layout/VerticalCurvedList"/>
    <dgm:cxn modelId="{54D10876-E5E9-41B7-A51A-C63A4A3A5AF9}" type="presParOf" srcId="{EA340321-2B76-4CB6-A8AA-E858FA6D7BC6}" destId="{1669840B-C94A-4379-B60D-F5C09FBC30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0674F-53BE-46DD-AAF6-4B37C86CD8CD}">
      <dsp:nvSpPr>
        <dsp:cNvPr id="0" name=""/>
        <dsp:cNvSpPr/>
      </dsp:nvSpPr>
      <dsp:spPr>
        <a:xfrm>
          <a:off x="-6203613" y="-949060"/>
          <a:ext cx="7384521" cy="7384521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FEECE-FB30-4CDF-9F63-534400030B6D}">
      <dsp:nvSpPr>
        <dsp:cNvPr id="0" name=""/>
        <dsp:cNvSpPr/>
      </dsp:nvSpPr>
      <dsp:spPr>
        <a:xfrm>
          <a:off x="439715" y="288913"/>
          <a:ext cx="8093232" cy="5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Apa</a:t>
          </a:r>
          <a:r>
            <a:rPr lang="en-US" sz="3100" kern="1200" dirty="0"/>
            <a:t> </a:t>
          </a:r>
          <a:r>
            <a:rPr lang="en-US" sz="3100" kern="1200" dirty="0" err="1"/>
            <a:t>itu</a:t>
          </a:r>
          <a:r>
            <a:rPr lang="en-US" sz="3100" kern="1200" dirty="0"/>
            <a:t> Proses </a:t>
          </a:r>
          <a:r>
            <a:rPr lang="en-US" sz="3100" kern="1200" dirty="0" err="1"/>
            <a:t>Bisnis</a:t>
          </a:r>
          <a:r>
            <a:rPr lang="en-US" sz="3100" kern="1200" dirty="0"/>
            <a:t>?</a:t>
          </a:r>
        </a:p>
      </dsp:txBody>
      <dsp:txXfrm>
        <a:off x="439715" y="288913"/>
        <a:ext cx="8093232" cy="577608"/>
      </dsp:txXfrm>
    </dsp:sp>
    <dsp:sp modelId="{C11FA849-38B8-47D5-9AF2-5EF3BCD6AADD}">
      <dsp:nvSpPr>
        <dsp:cNvPr id="0" name=""/>
        <dsp:cNvSpPr/>
      </dsp:nvSpPr>
      <dsp:spPr>
        <a:xfrm>
          <a:off x="78710" y="216712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D8BB1-D5DB-4F2F-A3D1-804E9BB03BC2}">
      <dsp:nvSpPr>
        <dsp:cNvPr id="0" name=""/>
        <dsp:cNvSpPr/>
      </dsp:nvSpPr>
      <dsp:spPr>
        <a:xfrm>
          <a:off x="914837" y="1155216"/>
          <a:ext cx="7618110" cy="5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Apa</a:t>
          </a:r>
          <a:r>
            <a:rPr lang="en-US" sz="3100" kern="1200" dirty="0"/>
            <a:t> </a:t>
          </a:r>
          <a:r>
            <a:rPr lang="en-US" sz="3100" kern="1200" dirty="0" err="1"/>
            <a:t>itu</a:t>
          </a:r>
          <a:r>
            <a:rPr lang="en-US" sz="3100" kern="1200" dirty="0"/>
            <a:t> BPR?</a:t>
          </a:r>
        </a:p>
      </dsp:txBody>
      <dsp:txXfrm>
        <a:off x="914837" y="1155216"/>
        <a:ext cx="7618110" cy="577608"/>
      </dsp:txXfrm>
    </dsp:sp>
    <dsp:sp modelId="{3A657A0D-E1AA-4320-B7D2-10F425970528}">
      <dsp:nvSpPr>
        <dsp:cNvPr id="0" name=""/>
        <dsp:cNvSpPr/>
      </dsp:nvSpPr>
      <dsp:spPr>
        <a:xfrm>
          <a:off x="553832" y="1083015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F5E73-D580-4164-ACE1-CA014665EFB3}">
      <dsp:nvSpPr>
        <dsp:cNvPr id="0" name=""/>
        <dsp:cNvSpPr/>
      </dsp:nvSpPr>
      <dsp:spPr>
        <a:xfrm>
          <a:off x="1132099" y="2021518"/>
          <a:ext cx="7400848" cy="5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Prinsip</a:t>
          </a:r>
          <a:r>
            <a:rPr lang="en-US" sz="3100" kern="1200" dirty="0"/>
            <a:t> BPR,</a:t>
          </a:r>
        </a:p>
      </dsp:txBody>
      <dsp:txXfrm>
        <a:off x="1132099" y="2021518"/>
        <a:ext cx="7400848" cy="577608"/>
      </dsp:txXfrm>
    </dsp:sp>
    <dsp:sp modelId="{08F43A5B-0C33-4358-83B2-4B3383B8E91B}">
      <dsp:nvSpPr>
        <dsp:cNvPr id="0" name=""/>
        <dsp:cNvSpPr/>
      </dsp:nvSpPr>
      <dsp:spPr>
        <a:xfrm>
          <a:off x="771094" y="1949317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E2E9D-2F96-4DC0-A281-0C2BDBABD8B1}">
      <dsp:nvSpPr>
        <dsp:cNvPr id="0" name=""/>
        <dsp:cNvSpPr/>
      </dsp:nvSpPr>
      <dsp:spPr>
        <a:xfrm>
          <a:off x="1132099" y="2887272"/>
          <a:ext cx="7400848" cy="5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Framework BPR</a:t>
          </a:r>
        </a:p>
      </dsp:txBody>
      <dsp:txXfrm>
        <a:off x="1132099" y="2887272"/>
        <a:ext cx="7400848" cy="577608"/>
      </dsp:txXfrm>
    </dsp:sp>
    <dsp:sp modelId="{1D2E92AE-7E3D-4C00-B3CF-62225B2510D8}">
      <dsp:nvSpPr>
        <dsp:cNvPr id="0" name=""/>
        <dsp:cNvSpPr/>
      </dsp:nvSpPr>
      <dsp:spPr>
        <a:xfrm>
          <a:off x="771094" y="2815071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9ECB1-5F17-48BE-BBF7-558A770A4DF6}">
      <dsp:nvSpPr>
        <dsp:cNvPr id="0" name=""/>
        <dsp:cNvSpPr/>
      </dsp:nvSpPr>
      <dsp:spPr>
        <a:xfrm>
          <a:off x="914837" y="3753575"/>
          <a:ext cx="7618110" cy="5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Contoh</a:t>
          </a:r>
          <a:r>
            <a:rPr lang="en-US" sz="3100" kern="1200" dirty="0"/>
            <a:t> Study </a:t>
          </a:r>
          <a:r>
            <a:rPr lang="en-US" sz="3100" kern="1200" dirty="0" err="1"/>
            <a:t>Kasus</a:t>
          </a:r>
          <a:r>
            <a:rPr lang="en-US" sz="3100" kern="1200" dirty="0"/>
            <a:t> </a:t>
          </a:r>
          <a:r>
            <a:rPr lang="en-US" sz="3100" kern="1200" dirty="0" err="1"/>
            <a:t>tentang</a:t>
          </a:r>
          <a:r>
            <a:rPr lang="en-US" sz="3100" kern="1200" dirty="0"/>
            <a:t> BPR</a:t>
          </a:r>
        </a:p>
      </dsp:txBody>
      <dsp:txXfrm>
        <a:off x="914837" y="3753575"/>
        <a:ext cx="7618110" cy="577608"/>
      </dsp:txXfrm>
    </dsp:sp>
    <dsp:sp modelId="{8EDB654D-5807-402A-A4BE-08724AA3723E}">
      <dsp:nvSpPr>
        <dsp:cNvPr id="0" name=""/>
        <dsp:cNvSpPr/>
      </dsp:nvSpPr>
      <dsp:spPr>
        <a:xfrm>
          <a:off x="553832" y="3681374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13AB5-8F93-4831-A215-E5074A907097}">
      <dsp:nvSpPr>
        <dsp:cNvPr id="0" name=""/>
        <dsp:cNvSpPr/>
      </dsp:nvSpPr>
      <dsp:spPr>
        <a:xfrm>
          <a:off x="439715" y="4619877"/>
          <a:ext cx="8093232" cy="5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Penugasan</a:t>
          </a:r>
          <a:endParaRPr lang="en-US" sz="3100" kern="1200" dirty="0"/>
        </a:p>
      </dsp:txBody>
      <dsp:txXfrm>
        <a:off x="439715" y="4619877"/>
        <a:ext cx="8093232" cy="577608"/>
      </dsp:txXfrm>
    </dsp:sp>
    <dsp:sp modelId="{1669840B-C94A-4379-B60D-F5C09FBC309C}">
      <dsp:nvSpPr>
        <dsp:cNvPr id="0" name=""/>
        <dsp:cNvSpPr/>
      </dsp:nvSpPr>
      <dsp:spPr>
        <a:xfrm>
          <a:off x="78710" y="4547676"/>
          <a:ext cx="722010" cy="722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/>
            </a:lvl1pPr>
          </a:lstStyle>
          <a:p>
            <a:fld id="{FA1BBCA9-70AA-45F4-A91B-F4B668C85D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225800" y="8932863"/>
            <a:ext cx="560388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8622" tIns="45117" rIns="88622" bIns="45117">
            <a:spAutoFit/>
          </a:bodyPr>
          <a:lstStyle/>
          <a:p>
            <a:pPr algn="ctr" defTabSz="881063">
              <a:lnSpc>
                <a:spcPct val="90000"/>
              </a:lnSpc>
            </a:pPr>
            <a:r>
              <a:rPr lang="en-US" sz="1200" b="0"/>
              <a:t>- </a:t>
            </a:r>
            <a:fld id="{65CA9F91-B330-41E8-9D9A-17D0ABD93A94}" type="slidenum">
              <a:rPr lang="en-US" sz="1200" b="0"/>
              <a:pPr algn="ctr" defTabSz="881063">
                <a:lnSpc>
                  <a:spcPct val="90000"/>
                </a:lnSpc>
              </a:pPr>
              <a:t>‹#›</a:t>
            </a:fld>
            <a:r>
              <a:rPr lang="en-US" sz="1200" b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947223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36" tIns="0" rIns="19336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2229" name="Rectangle 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56" tIns="46729" rIns="93456" bIns="467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933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8578B9-82AF-41FB-96FB-4E3DFE7B737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04580-31AD-4CAB-A483-032B03DC9DE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36787-7F07-4792-AC18-8EF20F0BBF7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28600" y="685800"/>
            <a:ext cx="8610600" cy="5486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541EF5-02F2-4480-A96F-A2179F272CE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685800"/>
            <a:ext cx="42291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685800"/>
            <a:ext cx="4229100" cy="5486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4B365F-0522-4C9C-BFD5-E9AADAAEC64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9A372-C5E5-4636-BCCB-EBEF1B1BCCD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F9386-A0C3-41E3-A587-6D989A5B954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17B9D-D69D-4C36-8551-BC7EC268122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E6B2C-3EB3-4558-90B8-6F3C9800239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B2CECF-D0BD-4191-B2C7-1A8392EC5DE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8A268-11F7-4853-8B30-1C09242B155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743C88-A8B3-411D-A0EE-6937A80AD27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540D3-A0ED-4921-BCBE-E7797358BD1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434">
              <a:schemeClr val="bg1"/>
            </a:gs>
            <a:gs pos="95750">
              <a:schemeClr val="bg1"/>
            </a:gs>
            <a:gs pos="91500">
              <a:srgbClr val="C4D5FE"/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  <a:ea typeface="PMingLiU" pitchFamily="18" charset="-120"/>
              </a:defRPr>
            </a:lvl1pPr>
          </a:lstStyle>
          <a:p>
            <a:fld id="{94726D7C-517D-433B-9AFF-418068769F8D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99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Body Text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228600" y="533400"/>
            <a:ext cx="876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077200" y="6553200"/>
            <a:ext cx="1065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zh-TW">
                <a:ea typeface="PMingLiU" pitchFamily="18" charset="-120"/>
              </a:rPr>
              <a:t>- </a:t>
            </a:r>
            <a:fld id="{699902EC-0CF1-487D-86ED-FD4D841F239A}" type="slidenum">
              <a:rPr lang="en-US" altLang="zh-TW">
                <a:ea typeface="PMingLiU" pitchFamily="18" charset="-120"/>
              </a:rPr>
              <a:pPr/>
              <a:t>‹#›</a:t>
            </a:fld>
            <a:r>
              <a:rPr lang="en-US" altLang="zh-TW">
                <a:ea typeface="PMingLiU" pitchFamily="18" charset="-120"/>
              </a:rPr>
              <a:t> -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52400" y="6553200"/>
            <a:ext cx="31130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  <a:buChar char="©"/>
            </a:pPr>
            <a:r>
              <a:rPr lang="zh-TW" altLang="en-US" sz="1400">
                <a:ea typeface="PMingLiU" pitchFamily="18" charset="-120"/>
              </a:rPr>
              <a:t> </a:t>
            </a:r>
            <a:r>
              <a:rPr lang="en-US" altLang="zh-TW" sz="1400">
                <a:ea typeface="PMingLiU" pitchFamily="18" charset="-120"/>
              </a:rPr>
              <a:t>Minder Chen, 1993-2011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57250" indent="-4000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1">
          <a:solidFill>
            <a:schemeClr val="tx1"/>
          </a:solidFill>
          <a:latin typeface="+mn-lt"/>
        </a:defRPr>
      </a:lvl2pPr>
      <a:lvl3pPr marL="120015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6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8.emf"/><Relationship Id="rId7" Type="http://schemas.openxmlformats.org/officeDocument/2006/relationships/image" Target="../media/image7.wmf"/><Relationship Id="rId12" Type="http://schemas.openxmlformats.org/officeDocument/2006/relationships/image" Target="../media/image2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0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6.wmf"/><Relationship Id="rId7" Type="http://schemas.openxmlformats.org/officeDocument/2006/relationships/image" Target="../media/image19.wmf"/><Relationship Id="rId12" Type="http://schemas.openxmlformats.org/officeDocument/2006/relationships/image" Target="../media/image2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2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88F8-CAFE-4F11-A555-6B4B19D50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Process Reengineering (BPR)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9A69A-E524-46AB-BCAE-72E53085F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Jefree </a:t>
            </a:r>
            <a:r>
              <a:rPr lang="en-US" dirty="0" err="1"/>
              <a:t>Fahana</a:t>
            </a:r>
            <a:endParaRPr lang="en-US" dirty="0"/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562D6B40-5A27-4B45-9404-36EFED1A4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966" y="3356992"/>
            <a:ext cx="3281033" cy="351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2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Reengineering Is ...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43050"/>
            <a:ext cx="8686800" cy="2866070"/>
          </a:xfrm>
          <a:noFill/>
        </p:spPr>
        <p:txBody>
          <a:bodyPr/>
          <a:lstStyle/>
          <a:p>
            <a:r>
              <a:rPr lang="en-US" sz="3600" b="0" dirty="0" err="1"/>
              <a:t>Melakukan</a:t>
            </a:r>
            <a:r>
              <a:rPr lang="en-US" sz="3600" b="0" dirty="0"/>
              <a:t> </a:t>
            </a:r>
            <a:r>
              <a:rPr lang="en-US" sz="3600" b="0" dirty="0" err="1"/>
              <a:t>perubahan</a:t>
            </a:r>
            <a:r>
              <a:rPr lang="en-US" sz="3600" b="0" dirty="0"/>
              <a:t> </a:t>
            </a:r>
            <a:r>
              <a:rPr lang="en-US" sz="3600" b="0" dirty="0" err="1"/>
              <a:t>terhadap</a:t>
            </a:r>
            <a:r>
              <a:rPr lang="en-US" sz="3600" b="0" dirty="0"/>
              <a:t> </a:t>
            </a:r>
            <a:r>
              <a:rPr lang="en-US" sz="3600" b="0" dirty="0" err="1"/>
              <a:t>apa</a:t>
            </a:r>
            <a:r>
              <a:rPr lang="en-US" sz="3600" b="0" dirty="0"/>
              <a:t> yang </a:t>
            </a:r>
            <a:r>
              <a:rPr lang="en-US" sz="3600" b="0" dirty="0" err="1"/>
              <a:t>ada</a:t>
            </a:r>
            <a:r>
              <a:rPr lang="en-US" sz="3600" b="0" dirty="0"/>
              <a:t> </a:t>
            </a:r>
            <a:r>
              <a:rPr lang="en-US" sz="3600" b="0" dirty="0" err="1"/>
              <a:t>saat</a:t>
            </a:r>
            <a:r>
              <a:rPr lang="en-US" sz="3600" b="0" dirty="0"/>
              <a:t> </a:t>
            </a:r>
            <a:r>
              <a:rPr lang="en-US" sz="3600" b="0" dirty="0" err="1"/>
              <a:t>ini</a:t>
            </a:r>
            <a:r>
              <a:rPr lang="en-US" sz="3600" b="0" dirty="0"/>
              <a:t> </a:t>
            </a:r>
            <a:r>
              <a:rPr lang="en-US" sz="3600" b="0" dirty="0" err="1"/>
              <a:t>untuk</a:t>
            </a:r>
            <a:r>
              <a:rPr lang="en-US" sz="3600" b="0" dirty="0"/>
              <a:t> </a:t>
            </a:r>
            <a:r>
              <a:rPr lang="en-US" sz="3600" b="0" dirty="0" err="1"/>
              <a:t>meningkatkan</a:t>
            </a:r>
            <a:r>
              <a:rPr lang="en-US" sz="3600" b="0" dirty="0"/>
              <a:t> </a:t>
            </a:r>
            <a:r>
              <a:rPr lang="en-US" sz="3600" b="0" dirty="0" err="1"/>
              <a:t>nilai</a:t>
            </a:r>
            <a:r>
              <a:rPr lang="en-US" sz="3600" b="0" dirty="0"/>
              <a:t> (Value Add)</a:t>
            </a:r>
          </a:p>
          <a:p>
            <a:r>
              <a:rPr lang="en-US" sz="3600" b="0" dirty="0" err="1"/>
              <a:t>Transformasi</a:t>
            </a:r>
            <a:r>
              <a:rPr lang="en-US" sz="3600" b="0" dirty="0"/>
              <a:t> </a:t>
            </a:r>
            <a:r>
              <a:rPr lang="en-US" sz="3600" b="0" dirty="0" err="1"/>
              <a:t>setiap</a:t>
            </a:r>
            <a:r>
              <a:rPr lang="en-US" sz="3600" b="0" dirty="0"/>
              <a:t> </a:t>
            </a:r>
            <a:r>
              <a:rPr lang="en-US" sz="3600" b="0" dirty="0" err="1"/>
              <a:t>aspek</a:t>
            </a:r>
            <a:r>
              <a:rPr lang="en-US" sz="3600" b="0" dirty="0"/>
              <a:t> </a:t>
            </a:r>
            <a:r>
              <a:rPr lang="en-US" sz="3600" b="0" dirty="0" err="1"/>
              <a:t>organisasi</a:t>
            </a:r>
            <a:r>
              <a:rPr lang="en-US" sz="3600" b="0" dirty="0"/>
              <a:t> </a:t>
            </a:r>
            <a:endParaRPr lang="en-US" altLang="zh-TW" sz="3600" b="0" dirty="0">
              <a:ea typeface="PMingLiU" pitchFamily="18" charset="-12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6276975"/>
            <a:ext cx="914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sz="1600" dirty="0"/>
              <a:t>Source: Michael Hammer, “Reengineering Work: Don’t Automate, Obliterate,”  Harvard Business Review, July-August, 1990, pp. 104-112.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BPR ??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6055568"/>
          </a:xfrm>
          <a:noFill/>
        </p:spPr>
        <p:txBody>
          <a:bodyPr/>
          <a:lstStyle/>
          <a:p>
            <a:r>
              <a:rPr lang="en-US" b="0" i="0" dirty="0">
                <a:effectLst/>
                <a:latin typeface="+mj-lt"/>
              </a:rPr>
              <a:t>BPR </a:t>
            </a:r>
            <a:r>
              <a:rPr lang="en-US" b="0" i="0" dirty="0" err="1">
                <a:effectLst/>
                <a:latin typeface="+mj-lt"/>
              </a:rPr>
              <a:t>ini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pertama</a:t>
            </a:r>
            <a:r>
              <a:rPr lang="en-US" b="0" i="0" dirty="0">
                <a:effectLst/>
                <a:latin typeface="+mj-lt"/>
              </a:rPr>
              <a:t> kali </a:t>
            </a:r>
            <a:r>
              <a:rPr lang="en-US" b="0" i="0" dirty="0" err="1">
                <a:effectLst/>
                <a:latin typeface="+mj-lt"/>
              </a:rPr>
              <a:t>ditulis</a:t>
            </a:r>
            <a:r>
              <a:rPr lang="en-US" b="0" i="0" dirty="0">
                <a:effectLst/>
                <a:latin typeface="+mj-lt"/>
              </a:rPr>
              <a:t> dan </a:t>
            </a:r>
            <a:r>
              <a:rPr lang="en-US" b="0" i="0" dirty="0" err="1">
                <a:effectLst/>
                <a:latin typeface="+mj-lt"/>
              </a:rPr>
              <a:t>dipublikasi</a:t>
            </a:r>
            <a:r>
              <a:rPr lang="en-US" b="0" i="0" dirty="0">
                <a:effectLst/>
                <a:latin typeface="+mj-lt"/>
              </a:rPr>
              <a:t> oleh Hammer (1990) dan Davenport &amp; Short (1990) dan Hammer &amp; </a:t>
            </a:r>
            <a:r>
              <a:rPr lang="en-US" b="0" i="0" dirty="0" err="1">
                <a:effectLst/>
                <a:latin typeface="+mj-lt"/>
              </a:rPr>
              <a:t>Champy</a:t>
            </a:r>
            <a:r>
              <a:rPr lang="en-US" b="0" i="0" dirty="0">
                <a:effectLst/>
                <a:latin typeface="+mj-lt"/>
              </a:rPr>
              <a:t> (1994), “Re-engineering is the fundamental rethinking and radical redesign of business processes to achieve dramatic improvements in critical, contemporary measures of performance, such as cost, quality, service and speed ”</a:t>
            </a:r>
          </a:p>
          <a:p>
            <a:r>
              <a:rPr lang="en-US" b="0" i="0" dirty="0">
                <a:effectLst/>
                <a:latin typeface="+mj-lt"/>
              </a:rPr>
              <a:t>Hammer and </a:t>
            </a:r>
            <a:r>
              <a:rPr lang="en-US" b="0" i="0" dirty="0" err="1">
                <a:effectLst/>
                <a:latin typeface="+mj-lt"/>
              </a:rPr>
              <a:t>Champy</a:t>
            </a:r>
            <a:r>
              <a:rPr lang="en-US" b="0" i="0" dirty="0">
                <a:effectLst/>
                <a:latin typeface="+mj-lt"/>
              </a:rPr>
              <a:t> (1994, p32) </a:t>
            </a:r>
            <a:r>
              <a:rPr lang="en-US" b="0" i="0" dirty="0" err="1">
                <a:effectLst/>
                <a:latin typeface="+mj-lt"/>
              </a:rPr>
              <a:t>menyatakan</a:t>
            </a:r>
            <a:r>
              <a:rPr lang="en-US" b="0" i="0" dirty="0">
                <a:effectLst/>
                <a:latin typeface="+mj-lt"/>
              </a:rPr>
              <a:t> Business Process Reengineering </a:t>
            </a:r>
            <a:r>
              <a:rPr lang="en-US" b="0" i="0" dirty="0" err="1">
                <a:effectLst/>
                <a:latin typeface="+mj-lt"/>
              </a:rPr>
              <a:t>adalah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suatu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pendekatan</a:t>
            </a:r>
            <a:r>
              <a:rPr lang="en-US" b="0" i="0" dirty="0">
                <a:effectLst/>
                <a:latin typeface="+mj-lt"/>
              </a:rPr>
              <a:t> yang </a:t>
            </a:r>
            <a:r>
              <a:rPr lang="en-US" b="0" i="0" dirty="0" err="1">
                <a:effectLst/>
                <a:latin typeface="+mj-lt"/>
              </a:rPr>
              <a:t>sama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sekali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baru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berkenaan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dengan</a:t>
            </a:r>
            <a:r>
              <a:rPr lang="en-US" b="0" i="0" dirty="0">
                <a:effectLst/>
                <a:latin typeface="+mj-lt"/>
              </a:rPr>
              <a:t> ide dan model yang </a:t>
            </a:r>
            <a:r>
              <a:rPr lang="en-US" b="0" i="0" dirty="0" err="1">
                <a:effectLst/>
                <a:latin typeface="+mj-lt"/>
              </a:rPr>
              <a:t>digunakan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dalam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memperbaiki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bisnis</a:t>
            </a:r>
            <a:r>
              <a:rPr lang="en-US" b="0" i="0" dirty="0">
                <a:effectLst/>
                <a:latin typeface="+mj-lt"/>
              </a:rPr>
              <a:t>. Davenport &amp; Short (1990) </a:t>
            </a:r>
            <a:r>
              <a:rPr lang="en-US" b="0" i="0" dirty="0" err="1">
                <a:effectLst/>
                <a:latin typeface="+mj-lt"/>
              </a:rPr>
              <a:t>lebih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melihat</a:t>
            </a:r>
            <a:r>
              <a:rPr lang="en-US" b="0" i="0" dirty="0">
                <a:effectLst/>
                <a:latin typeface="+mj-lt"/>
              </a:rPr>
              <a:t> Business Process Reengineering </a:t>
            </a:r>
            <a:r>
              <a:rPr lang="en-US" b="0" i="0" dirty="0" err="1">
                <a:effectLst/>
                <a:latin typeface="+mj-lt"/>
              </a:rPr>
              <a:t>sebagai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perluasan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dari</a:t>
            </a:r>
            <a:r>
              <a:rPr lang="en-US" b="0" i="0" dirty="0">
                <a:effectLst/>
                <a:latin typeface="+mj-lt"/>
              </a:rPr>
              <a:t> “industrial engineering”.</a:t>
            </a:r>
            <a:endParaRPr lang="en-US" b="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E4E0-8ACE-059F-447A-06801643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BPR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12AA0-4043-C844-D2DE-51788878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US" sz="2800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erupakan</a:t>
            </a:r>
            <a:r>
              <a:rPr lang="en-US" sz="2800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pendekatan</a:t>
            </a:r>
            <a:r>
              <a:rPr lang="en-US" sz="2800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manajemen</a:t>
            </a:r>
            <a:r>
              <a:rPr lang="en-US" sz="2800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US" sz="2800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berfokus</a:t>
            </a:r>
            <a:r>
              <a:rPr lang="en-US" sz="2800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sz="2800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analisis</a:t>
            </a:r>
            <a:r>
              <a:rPr lang="en-US" sz="2800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2800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desain</a:t>
            </a:r>
            <a:r>
              <a:rPr lang="en-US" sz="2800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alur</a:t>
            </a:r>
            <a:r>
              <a:rPr lang="en-US" sz="2800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kerja</a:t>
            </a:r>
            <a:r>
              <a:rPr lang="en-US" sz="2800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dan proses </a:t>
            </a:r>
            <a:r>
              <a:rPr lang="en-US" sz="2800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US" sz="2800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2800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sebuah</a:t>
            </a:r>
            <a:r>
              <a:rPr lang="en-US" sz="2800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organisasi</a:t>
            </a:r>
            <a:r>
              <a:rPr lang="en-US" sz="2800" b="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r>
              <a:rPr lang="en-US" sz="2800" b="0" i="0" dirty="0">
                <a:effectLst/>
                <a:latin typeface="+mj-lt"/>
              </a:rPr>
              <a:t>Business Process Reengineering (BPR) </a:t>
            </a:r>
            <a:r>
              <a:rPr lang="en-US" sz="2800" b="0" i="0" dirty="0" err="1">
                <a:effectLst/>
                <a:latin typeface="+mj-lt"/>
              </a:rPr>
              <a:t>merupakan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suatu</a:t>
            </a:r>
            <a:r>
              <a:rPr lang="en-US" sz="2800" b="0" i="0" dirty="0">
                <a:effectLst/>
                <a:latin typeface="+mj-lt"/>
              </a:rPr>
              <a:t> proses </a:t>
            </a:r>
            <a:r>
              <a:rPr lang="en-US" sz="2800" b="0" i="0" dirty="0" err="1">
                <a:effectLst/>
                <a:latin typeface="+mj-lt"/>
              </a:rPr>
              <a:t>merubah</a:t>
            </a:r>
            <a:r>
              <a:rPr lang="en-US" sz="2800" b="0" i="0" dirty="0">
                <a:effectLst/>
                <a:latin typeface="+mj-lt"/>
              </a:rPr>
              <a:t> proses </a:t>
            </a:r>
            <a:r>
              <a:rPr lang="en-US" sz="2800" b="0" i="0" dirty="0" err="1">
                <a:effectLst/>
                <a:latin typeface="+mj-lt"/>
              </a:rPr>
              <a:t>bisnis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secara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radikal</a:t>
            </a:r>
            <a:r>
              <a:rPr lang="en-US" sz="2800" b="0" i="0" dirty="0">
                <a:effectLst/>
                <a:latin typeface="+mj-lt"/>
              </a:rPr>
              <a:t> dan dramatis agar </a:t>
            </a:r>
            <a:r>
              <a:rPr lang="en-US" sz="2800" b="0" i="0" dirty="0" err="1">
                <a:effectLst/>
                <a:latin typeface="+mj-lt"/>
              </a:rPr>
              <a:t>bisnis</a:t>
            </a:r>
            <a:r>
              <a:rPr lang="en-US" sz="2800" b="0" i="0" dirty="0">
                <a:effectLst/>
                <a:latin typeface="+mj-lt"/>
              </a:rPr>
              <a:t> proses </a:t>
            </a:r>
            <a:r>
              <a:rPr lang="en-US" sz="2800" b="0" i="0" dirty="0" err="1">
                <a:effectLst/>
                <a:latin typeface="+mj-lt"/>
              </a:rPr>
              <a:t>tersebut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menjadi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lebih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efektif</a:t>
            </a:r>
            <a:r>
              <a:rPr lang="en-US" sz="2800" b="0" i="0" dirty="0">
                <a:effectLst/>
                <a:latin typeface="+mj-lt"/>
              </a:rPr>
              <a:t> dan </a:t>
            </a:r>
            <a:r>
              <a:rPr lang="en-US" sz="2800" b="0" i="0" dirty="0" err="1">
                <a:effectLst/>
                <a:latin typeface="+mj-lt"/>
              </a:rPr>
              <a:t>efisien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tanpa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adanya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perubahan</a:t>
            </a:r>
            <a:r>
              <a:rPr lang="en-US" sz="2800" b="0" i="0" dirty="0">
                <a:effectLst/>
                <a:latin typeface="+mj-lt"/>
              </a:rPr>
              <a:t> pada </a:t>
            </a:r>
            <a:r>
              <a:rPr lang="en-US" sz="2800" b="0" i="0" dirty="0" err="1">
                <a:effectLst/>
                <a:latin typeface="+mj-lt"/>
              </a:rPr>
              <a:t>struktur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organisasi</a:t>
            </a:r>
            <a:r>
              <a:rPr lang="en-US" sz="2800" b="0" i="0" dirty="0">
                <a:effectLst/>
                <a:latin typeface="+mj-lt"/>
              </a:rPr>
              <a:t> dan </a:t>
            </a:r>
            <a:r>
              <a:rPr lang="en-US" sz="2800" b="0" i="0" dirty="0" err="1">
                <a:effectLst/>
                <a:latin typeface="+mj-lt"/>
              </a:rPr>
              <a:t>fungsi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bisnis</a:t>
            </a:r>
            <a:r>
              <a:rPr lang="en-US" sz="2800" b="0" i="0" dirty="0">
                <a:effectLst/>
                <a:latin typeface="+mj-lt"/>
              </a:rPr>
              <a:t> proses </a:t>
            </a:r>
            <a:r>
              <a:rPr lang="en-US" sz="2800" b="0" i="0" dirty="0" err="1">
                <a:effectLst/>
                <a:latin typeface="+mj-lt"/>
              </a:rPr>
              <a:t>itu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sendiri</a:t>
            </a:r>
            <a:r>
              <a:rPr lang="en-US" sz="2800" b="0" i="0" dirty="0">
                <a:effectLst/>
                <a:latin typeface="+mj-lt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6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4C25-EF50-4DA5-9977-9FA7DF93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 BPR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9E5F-D6C2-4E8B-BDF4-24A1E8B3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97360"/>
            <a:ext cx="8610600" cy="3463280"/>
          </a:xfrm>
        </p:spPr>
        <p:txBody>
          <a:bodyPr/>
          <a:lstStyle/>
          <a:p>
            <a:r>
              <a:rPr lang="en-US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Tujuan</a:t>
            </a:r>
            <a:r>
              <a:rPr lang="en-US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BPR </a:t>
            </a:r>
            <a:r>
              <a:rPr lang="en-US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membantu</a:t>
            </a:r>
            <a:r>
              <a:rPr lang="en-US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organisasi</a:t>
            </a:r>
            <a:r>
              <a:rPr lang="en-US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memikirkan</a:t>
            </a:r>
            <a:r>
              <a:rPr lang="en-US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kembali</a:t>
            </a:r>
            <a:r>
              <a:rPr lang="en-US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proses </a:t>
            </a:r>
            <a:r>
              <a:rPr lang="en-US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US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mereka</a:t>
            </a:r>
            <a:r>
              <a:rPr lang="en-US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meningkatkan</a:t>
            </a:r>
            <a:r>
              <a:rPr lang="en-US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performa</a:t>
            </a:r>
            <a:r>
              <a:rPr lang="en-US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bisnisnya</a:t>
            </a:r>
            <a:r>
              <a:rPr lang="en-US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0" i="0" dirty="0" err="1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sehingga</a:t>
            </a:r>
            <a:r>
              <a:rPr lang="en-US" b="0" i="0" dirty="0">
                <a:effectLst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/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Meningkatkan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kemampuan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perusahaan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dalam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menghasilkan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barang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atau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produk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/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Layanan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yang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dikehendaki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oleh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konsumen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.</a:t>
            </a:r>
          </a:p>
          <a:p>
            <a:pPr lvl="1"/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Meningkatkan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kepuasan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atas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barang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atau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produk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dan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Layanan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yang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diberikan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kepada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konsumen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sehingga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perusahaan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memiliki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nilai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tambah</a:t>
            </a:r>
            <a:endParaRPr lang="en-US" b="0" i="0" dirty="0">
              <a:solidFill>
                <a:srgbClr val="222222"/>
              </a:solidFill>
              <a:effectLst/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185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FF21-66D1-712B-2FD5-56286BFB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7358-8BA8-2986-ECD7-6EB8B83FF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effectLst/>
                <a:latin typeface="+mj-lt"/>
              </a:rPr>
              <a:t>Berdasarkan</a:t>
            </a:r>
            <a:r>
              <a:rPr lang="en-US" b="0" i="0" dirty="0">
                <a:effectLst/>
                <a:latin typeface="+mj-lt"/>
              </a:rPr>
              <a:t> IT impact, BPR </a:t>
            </a:r>
            <a:r>
              <a:rPr lang="en-US" b="0" i="0" dirty="0" err="1">
                <a:effectLst/>
                <a:latin typeface="+mj-lt"/>
              </a:rPr>
              <a:t>bertujuan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untuk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menggunakan</a:t>
            </a:r>
            <a:r>
              <a:rPr lang="en-US" b="0" i="0" dirty="0">
                <a:effectLst/>
                <a:latin typeface="+mj-lt"/>
              </a:rPr>
              <a:t> IT </a:t>
            </a:r>
            <a:r>
              <a:rPr lang="en-US" b="0" i="0" dirty="0" err="1">
                <a:effectLst/>
                <a:latin typeface="+mj-lt"/>
              </a:rPr>
              <a:t>untuk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meningkatkan</a:t>
            </a:r>
            <a:r>
              <a:rPr lang="en-US" b="0" i="0" dirty="0">
                <a:effectLst/>
                <a:latin typeface="+mj-lt"/>
              </a:rPr>
              <a:t> proses </a:t>
            </a:r>
            <a:r>
              <a:rPr lang="en-US" b="0" i="0" dirty="0" err="1">
                <a:effectLst/>
                <a:latin typeface="+mj-lt"/>
              </a:rPr>
              <a:t>operasi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dari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ujung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ke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ujung</a:t>
            </a:r>
            <a:r>
              <a:rPr lang="en-US" b="0" i="0" dirty="0">
                <a:effectLst/>
                <a:latin typeface="+mj-lt"/>
              </a:rPr>
              <a:t>.</a:t>
            </a:r>
          </a:p>
          <a:p>
            <a:pPr lvl="1"/>
            <a:r>
              <a:rPr lang="en-US" b="0" i="0" dirty="0" err="1">
                <a:effectLst/>
                <a:latin typeface="+mj-lt"/>
              </a:rPr>
              <a:t>Contoh</a:t>
            </a:r>
            <a:r>
              <a:rPr lang="en-US" b="0" i="0" dirty="0">
                <a:effectLst/>
                <a:latin typeface="+mj-lt"/>
              </a:rPr>
              <a:t>: </a:t>
            </a:r>
            <a:r>
              <a:rPr lang="en-US" b="0" i="0" dirty="0" err="1">
                <a:effectLst/>
                <a:latin typeface="+mj-lt"/>
              </a:rPr>
              <a:t>penerapan</a:t>
            </a:r>
            <a:r>
              <a:rPr lang="en-US" b="0" i="0" dirty="0">
                <a:effectLst/>
                <a:latin typeface="+mj-lt"/>
              </a:rPr>
              <a:t> ERP yang </a:t>
            </a:r>
            <a:r>
              <a:rPr lang="en-US" b="0" i="0" dirty="0" err="1">
                <a:effectLst/>
                <a:latin typeface="+mj-lt"/>
              </a:rPr>
              <a:t>mengintegrasikan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seluruh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kegiatan</a:t>
            </a:r>
            <a:r>
              <a:rPr lang="en-US" b="0" i="0" dirty="0">
                <a:effectLst/>
                <a:latin typeface="+mj-lt"/>
              </a:rPr>
              <a:t> di </a:t>
            </a:r>
            <a:r>
              <a:rPr lang="en-US" b="0" i="0" dirty="0" err="1">
                <a:effectLst/>
                <a:latin typeface="+mj-lt"/>
              </a:rPr>
              <a:t>dalam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perusahaan</a:t>
            </a:r>
            <a:r>
              <a:rPr lang="en-US" b="0" i="0" dirty="0">
                <a:effectLst/>
                <a:latin typeface="+mj-lt"/>
              </a:rPr>
              <a:t>.</a:t>
            </a:r>
          </a:p>
          <a:p>
            <a:pPr algn="l" fontAlgn="base"/>
            <a:r>
              <a:rPr lang="en-US" b="0" i="0" dirty="0" err="1">
                <a:effectLst/>
                <a:latin typeface="+mj-lt"/>
              </a:rPr>
              <a:t>Obyektif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melakukan</a:t>
            </a:r>
            <a:r>
              <a:rPr lang="en-US" b="0" i="0" dirty="0">
                <a:effectLst/>
                <a:latin typeface="+mj-lt"/>
              </a:rPr>
              <a:t> BPR </a:t>
            </a:r>
            <a:r>
              <a:rPr lang="en-US" b="0" i="0" dirty="0" err="1">
                <a:effectLst/>
                <a:latin typeface="+mj-lt"/>
              </a:rPr>
              <a:t>adalah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mencapai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perbaikan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kinerja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perusahaan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secara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signifikan</a:t>
            </a:r>
            <a:r>
              <a:rPr lang="en-US" b="0" i="0" dirty="0">
                <a:effectLst/>
                <a:latin typeface="+mj-lt"/>
              </a:rPr>
              <a:t> pada </a:t>
            </a:r>
            <a:r>
              <a:rPr lang="en-US" b="0" i="0" dirty="0" err="1">
                <a:effectLst/>
                <a:latin typeface="+mj-lt"/>
              </a:rPr>
              <a:t>bagian</a:t>
            </a:r>
            <a:r>
              <a:rPr lang="en-US" b="0" i="0" dirty="0">
                <a:effectLst/>
                <a:latin typeface="+mj-lt"/>
              </a:rPr>
              <a:t> area yang </a:t>
            </a:r>
            <a:r>
              <a:rPr lang="en-US" b="0" i="0" dirty="0" err="1">
                <a:effectLst/>
                <a:latin typeface="+mj-lt"/>
              </a:rPr>
              <a:t>dituju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dengan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menata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ulang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semua</a:t>
            </a:r>
            <a:r>
              <a:rPr lang="en-US" b="0" i="0" dirty="0">
                <a:effectLst/>
                <a:latin typeface="+mj-lt"/>
              </a:rPr>
              <a:t> proses-proses yang </a:t>
            </a:r>
            <a:r>
              <a:rPr lang="en-US" b="0" i="0" dirty="0" err="1">
                <a:effectLst/>
                <a:latin typeface="+mj-lt"/>
              </a:rPr>
              <a:t>terkait</a:t>
            </a:r>
            <a:r>
              <a:rPr lang="en-US" b="0" i="0" dirty="0">
                <a:effectLst/>
                <a:latin typeface="+mj-lt"/>
              </a:rPr>
              <a:t> </a:t>
            </a:r>
            <a:r>
              <a:rPr lang="en-US" b="0" i="0" dirty="0" err="1">
                <a:effectLst/>
                <a:latin typeface="+mj-lt"/>
              </a:rPr>
              <a:t>dimana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alur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pekerjaan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tersebut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dilakukan</a:t>
            </a:r>
            <a:r>
              <a:rPr lang="en-US" b="0" i="0" dirty="0">
                <a:effectLst/>
                <a:latin typeface="+mj-lt"/>
              </a:rPr>
              <a:t>. </a:t>
            </a:r>
          </a:p>
          <a:p>
            <a:pPr algn="l" fontAlgn="base"/>
            <a:r>
              <a:rPr lang="en-US" b="0" i="0" dirty="0">
                <a:effectLst/>
                <a:latin typeface="+mj-lt"/>
              </a:rPr>
              <a:t>BPR </a:t>
            </a:r>
            <a:r>
              <a:rPr lang="en-US" b="0" i="0" dirty="0" err="1">
                <a:effectLst/>
                <a:latin typeface="+mj-lt"/>
              </a:rPr>
              <a:t>adalah</a:t>
            </a:r>
            <a:r>
              <a:rPr lang="en-US" b="0" i="0" dirty="0">
                <a:effectLst/>
                <a:latin typeface="+mj-lt"/>
              </a:rPr>
              <a:t> salah </a:t>
            </a:r>
            <a:r>
              <a:rPr lang="en-US" b="0" i="0" dirty="0" err="1">
                <a:effectLst/>
                <a:latin typeface="+mj-lt"/>
              </a:rPr>
              <a:t>satu</a:t>
            </a:r>
            <a:r>
              <a:rPr lang="en-US" b="0" i="0" dirty="0">
                <a:effectLst/>
                <a:latin typeface="+mj-lt"/>
              </a:rPr>
              <a:t> proses </a:t>
            </a:r>
            <a:r>
              <a:rPr lang="en-US" b="0" i="0" dirty="0" err="1">
                <a:effectLst/>
                <a:latin typeface="+mj-lt"/>
              </a:rPr>
              <a:t>perbaikan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kinerja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dimana</a:t>
            </a:r>
            <a:r>
              <a:rPr lang="en-US" b="0" i="0" dirty="0">
                <a:effectLst/>
                <a:latin typeface="+mj-lt"/>
              </a:rPr>
              <a:t> pada </a:t>
            </a:r>
            <a:r>
              <a:rPr lang="en-US" b="0" i="0" dirty="0" err="1">
                <a:effectLst/>
                <a:latin typeface="+mj-lt"/>
              </a:rPr>
              <a:t>saat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dilakukan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banyak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memanfaatkan</a:t>
            </a:r>
            <a:r>
              <a:rPr lang="en-US" b="0" i="0" dirty="0">
                <a:effectLst/>
                <a:latin typeface="+mj-lt"/>
              </a:rPr>
              <a:t> IT </a:t>
            </a:r>
            <a:r>
              <a:rPr lang="en-US" b="0" i="0" dirty="0" err="1">
                <a:effectLst/>
                <a:latin typeface="+mj-lt"/>
              </a:rPr>
              <a:t>sebagai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pemampunya</a:t>
            </a:r>
            <a:r>
              <a:rPr lang="en-US" b="0" i="0" dirty="0"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8869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0F21-CC73-4588-A567-3DE5F28B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4984"/>
            <a:ext cx="8991600" cy="533400"/>
          </a:xfrm>
        </p:spPr>
        <p:txBody>
          <a:bodyPr/>
          <a:lstStyle/>
          <a:p>
            <a:r>
              <a:rPr lang="en-US" dirty="0"/>
              <a:t>CONTOH BPR</a:t>
            </a:r>
          </a:p>
        </p:txBody>
      </p:sp>
    </p:spTree>
    <p:extLst>
      <p:ext uri="{BB962C8B-B14F-4D97-AF65-F5344CB8AC3E}">
        <p14:creationId xmlns:p14="http://schemas.microsoft.com/office/powerpoint/2010/main" val="154803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88900"/>
            <a:ext cx="8915400" cy="355600"/>
          </a:xfrm>
          <a:noFill/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Ford Accounts Payable Process*</a:t>
            </a:r>
          </a:p>
        </p:txBody>
      </p:sp>
      <p:pic>
        <p:nvPicPr>
          <p:cNvPr id="599" name="Content Placeholder 59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692696"/>
            <a:ext cx="8596064" cy="5856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8991600" cy="912812"/>
          </a:xfrm>
          <a:noFill/>
        </p:spPr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Trigger for Ford’s </a:t>
            </a:r>
            <a:r>
              <a:rPr lang="en-US" altLang="zh-TW" b="0" dirty="0">
                <a:ea typeface="PMingLiU" pitchFamily="18" charset="-120"/>
              </a:rPr>
              <a:t>Accounts Payable</a:t>
            </a:r>
            <a:r>
              <a:rPr lang="en-US" altLang="zh-TW" dirty="0">
                <a:ea typeface="PMingLiU" pitchFamily="18" charset="-120"/>
              </a:rPr>
              <a:t> Reengineering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" y="2060848"/>
            <a:ext cx="9131300" cy="36957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0" dirty="0">
                <a:ea typeface="PMingLiU" pitchFamily="18" charset="-120"/>
              </a:rPr>
              <a:t>Mazda only uses 1/5 personnel to do the same AP.   (Ford: 500; Mazda: </a:t>
            </a:r>
            <a:r>
              <a:rPr lang="id-ID" altLang="zh-TW" sz="2400" b="0" dirty="0">
                <a:ea typeface="PMingLiU" pitchFamily="18" charset="-120"/>
              </a:rPr>
              <a:t>100</a:t>
            </a:r>
            <a:r>
              <a:rPr lang="en-US" altLang="zh-TW" sz="2400" b="0" dirty="0">
                <a:ea typeface="PMingLiU" pitchFamily="18" charset="-120"/>
              </a:rPr>
              <a:t>)</a:t>
            </a:r>
          </a:p>
          <a:p>
            <a:pPr>
              <a:buNone/>
            </a:pPr>
            <a:endParaRPr lang="en-US" sz="2400" b="0" dirty="0"/>
          </a:p>
          <a:p>
            <a:pPr>
              <a:buNone/>
            </a:pPr>
            <a:r>
              <a:rPr lang="en-US" sz="2400" b="0" dirty="0"/>
              <a:t>Ketika </a:t>
            </a:r>
            <a:r>
              <a:rPr lang="en-US" sz="2400" b="0" dirty="0" err="1"/>
              <a:t>barang</a:t>
            </a:r>
            <a:r>
              <a:rPr lang="en-US" sz="2400" b="0" dirty="0"/>
              <a:t> </a:t>
            </a:r>
            <a:r>
              <a:rPr lang="en-US" sz="2400" b="0" dirty="0" err="1"/>
              <a:t>tiba</a:t>
            </a:r>
            <a:r>
              <a:rPr lang="en-US" sz="2400" b="0" dirty="0"/>
              <a:t> di </a:t>
            </a:r>
            <a:r>
              <a:rPr lang="en-US" sz="2400" b="0" dirty="0" err="1"/>
              <a:t>pergudangan</a:t>
            </a:r>
            <a:r>
              <a:rPr lang="en-US" sz="2400" b="0" dirty="0"/>
              <a:t> Mazda: </a:t>
            </a:r>
          </a:p>
          <a:p>
            <a:pPr>
              <a:buNone/>
            </a:pPr>
            <a:r>
              <a:rPr lang="en-US" sz="2400" b="0" dirty="0"/>
              <a:t>1. </a:t>
            </a:r>
            <a:r>
              <a:rPr lang="en-US" sz="2400" b="0" dirty="0" err="1"/>
              <a:t>Gunakan</a:t>
            </a:r>
            <a:r>
              <a:rPr lang="en-US" sz="2400" b="0" dirty="0"/>
              <a:t> bar-code reader </a:t>
            </a:r>
            <a:r>
              <a:rPr lang="en-US" sz="2400" b="0" dirty="0" err="1"/>
              <a:t>digunakan</a:t>
            </a:r>
            <a:r>
              <a:rPr lang="en-US" sz="2400" b="0" dirty="0"/>
              <a:t> </a:t>
            </a:r>
            <a:r>
              <a:rPr lang="en-US" sz="2400" b="0" dirty="0" err="1"/>
              <a:t>untuk</a:t>
            </a:r>
            <a:r>
              <a:rPr lang="en-US" sz="2400" b="0" dirty="0"/>
              <a:t> </a:t>
            </a:r>
            <a:r>
              <a:rPr lang="en-US" sz="2400" b="0" dirty="0" err="1"/>
              <a:t>membaca</a:t>
            </a:r>
            <a:r>
              <a:rPr lang="en-US" sz="2400" b="0" dirty="0"/>
              <a:t> data </a:t>
            </a:r>
            <a:r>
              <a:rPr lang="en-US" sz="2400" b="0" dirty="0" err="1"/>
              <a:t>pengiriman</a:t>
            </a:r>
            <a:r>
              <a:rPr lang="en-US" sz="2400" b="0" dirty="0"/>
              <a:t>. </a:t>
            </a:r>
          </a:p>
          <a:p>
            <a:pPr>
              <a:buNone/>
            </a:pPr>
            <a:r>
              <a:rPr lang="en-US" sz="2400" b="0" dirty="0"/>
              <a:t>2. Data </a:t>
            </a:r>
            <a:r>
              <a:rPr lang="en-US" sz="2400" b="0" dirty="0" err="1"/>
              <a:t>persediaan</a:t>
            </a:r>
            <a:r>
              <a:rPr lang="en-US" sz="2400" b="0" dirty="0"/>
              <a:t> </a:t>
            </a:r>
            <a:r>
              <a:rPr lang="en-US" sz="2400" b="0" dirty="0" err="1"/>
              <a:t>diperbarui</a:t>
            </a:r>
            <a:r>
              <a:rPr lang="en-US" sz="2400" b="0" dirty="0"/>
              <a:t>. </a:t>
            </a:r>
          </a:p>
          <a:p>
            <a:pPr>
              <a:buNone/>
            </a:pPr>
            <a:r>
              <a:rPr lang="en-US" sz="2400" b="0" dirty="0"/>
              <a:t>3. </a:t>
            </a:r>
            <a:r>
              <a:rPr lang="en-US" sz="2400" b="0" dirty="0" err="1"/>
              <a:t>Jadwal</a:t>
            </a:r>
            <a:r>
              <a:rPr lang="en-US" sz="2400" b="0" dirty="0"/>
              <a:t> </a:t>
            </a:r>
            <a:r>
              <a:rPr lang="en-US" sz="2400" b="0" dirty="0" err="1"/>
              <a:t>produksi</a:t>
            </a:r>
            <a:r>
              <a:rPr lang="en-US" sz="2400" b="0" dirty="0"/>
              <a:t> </a:t>
            </a:r>
            <a:r>
              <a:rPr lang="en-US" sz="2400" b="0" dirty="0" err="1"/>
              <a:t>dapat</a:t>
            </a:r>
            <a:r>
              <a:rPr lang="en-US" sz="2400" b="0" dirty="0"/>
              <a:t> </a:t>
            </a:r>
            <a:r>
              <a:rPr lang="en-US" sz="2400" b="0" dirty="0" err="1"/>
              <a:t>dijadwal</a:t>
            </a:r>
            <a:r>
              <a:rPr lang="en-US" sz="2400" b="0" dirty="0"/>
              <a:t> </a:t>
            </a:r>
            <a:r>
              <a:rPr lang="en-US" sz="2400" b="0" dirty="0" err="1"/>
              <a:t>ulang</a:t>
            </a:r>
            <a:r>
              <a:rPr lang="en-US" sz="2400" b="0" dirty="0"/>
              <a:t> </a:t>
            </a:r>
            <a:r>
              <a:rPr lang="en-US" sz="2400" b="0" dirty="0" err="1"/>
              <a:t>jika</a:t>
            </a:r>
            <a:r>
              <a:rPr lang="en-US" sz="2400" b="0" dirty="0"/>
              <a:t> </a:t>
            </a:r>
            <a:r>
              <a:rPr lang="en-US" sz="2400" b="0" dirty="0" err="1"/>
              <a:t>diperlukan</a:t>
            </a:r>
            <a:r>
              <a:rPr lang="en-US" sz="2400" b="0" dirty="0"/>
              <a:t>. </a:t>
            </a:r>
          </a:p>
          <a:p>
            <a:pPr>
              <a:buNone/>
            </a:pPr>
            <a:r>
              <a:rPr lang="en-US" sz="2400" b="0" dirty="0"/>
              <a:t>4. </a:t>
            </a:r>
            <a:r>
              <a:rPr lang="en-US" sz="2400" b="0" dirty="0" err="1"/>
              <a:t>Kirim</a:t>
            </a:r>
            <a:r>
              <a:rPr lang="en-US" sz="2400" b="0" dirty="0"/>
              <a:t> </a:t>
            </a:r>
            <a:r>
              <a:rPr lang="en-US" sz="2400" b="0" dirty="0" err="1"/>
              <a:t>pembayaran</a:t>
            </a:r>
            <a:r>
              <a:rPr lang="en-US" sz="2400" b="0" dirty="0"/>
              <a:t> </a:t>
            </a:r>
            <a:r>
              <a:rPr lang="en-US" sz="2400" b="0" dirty="0" err="1"/>
              <a:t>elektronik</a:t>
            </a:r>
            <a:r>
              <a:rPr lang="en-US" sz="2400" b="0" dirty="0"/>
              <a:t> </a:t>
            </a:r>
            <a:r>
              <a:rPr lang="en-US" sz="2400" b="0" dirty="0" err="1"/>
              <a:t>kepada</a:t>
            </a:r>
            <a:r>
              <a:rPr lang="en-US" sz="2400" b="0" dirty="0"/>
              <a:t> </a:t>
            </a:r>
            <a:r>
              <a:rPr lang="en-US" sz="2400" b="0" dirty="0" err="1"/>
              <a:t>pemasok</a:t>
            </a:r>
            <a:r>
              <a:rPr lang="en-US" sz="2400" b="0" dirty="0"/>
              <a:t>.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2800" dirty="0">
                <a:ea typeface="PMingLiU" pitchFamily="18" charset="-120"/>
              </a:rPr>
              <a:t>Ford  </a:t>
            </a:r>
            <a:r>
              <a:rPr lang="id-ID" altLang="zh-TW" sz="3600" dirty="0">
                <a:ea typeface="PMingLiU" pitchFamily="18" charset="-120"/>
              </a:rPr>
              <a:t>After Bussiness </a:t>
            </a:r>
            <a:r>
              <a:rPr lang="en-US" altLang="zh-TW" sz="2800" dirty="0">
                <a:ea typeface="PMingLiU" pitchFamily="18" charset="-120"/>
              </a:rPr>
              <a:t>Process</a:t>
            </a:r>
            <a:r>
              <a:rPr lang="id-ID" altLang="zh-TW" sz="2800" dirty="0">
                <a:ea typeface="PMingLiU" pitchFamily="18" charset="-120"/>
              </a:rPr>
              <a:t> Reengineering</a:t>
            </a:r>
            <a:endParaRPr lang="en-US" altLang="zh-TW" sz="2800" dirty="0">
              <a:ea typeface="PMingLiU" pitchFamily="18" charset="-12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6200" y="0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8991600" cy="60608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Ford Accounts Payable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44475" y="808038"/>
            <a:ext cx="1323975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accent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r>
              <a:rPr lang="en-US" sz="2800" i="1"/>
              <a:t>Before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06375" y="3741738"/>
            <a:ext cx="1027113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accent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r>
              <a:rPr lang="en-US" sz="2800" i="1"/>
              <a:t>After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66700" y="1504950"/>
            <a:ext cx="8655050" cy="2590800"/>
          </a:xfrm>
          <a:noFill/>
        </p:spPr>
        <p:txBody>
          <a:bodyPr/>
          <a:lstStyle/>
          <a:p>
            <a:r>
              <a:rPr lang="en-US" sz="2000" b="0" dirty="0" err="1"/>
              <a:t>Lebih</a:t>
            </a:r>
            <a:r>
              <a:rPr lang="en-US" sz="2000" b="0" dirty="0"/>
              <a:t> </a:t>
            </a:r>
            <a:r>
              <a:rPr lang="en-US" sz="2000" b="0" dirty="0" err="1"/>
              <a:t>dari</a:t>
            </a:r>
            <a:r>
              <a:rPr lang="en-US" sz="2000" b="0" dirty="0"/>
              <a:t> 500 </a:t>
            </a:r>
            <a:r>
              <a:rPr lang="en-US" sz="2000" b="0" dirty="0" err="1"/>
              <a:t>pegawai</a:t>
            </a:r>
            <a:r>
              <a:rPr lang="en-US" sz="2000" b="0" dirty="0"/>
              <a:t> </a:t>
            </a:r>
            <a:r>
              <a:rPr lang="id-ID" sz="2000" b="0" dirty="0"/>
              <a:t>mengelola </a:t>
            </a:r>
            <a:r>
              <a:rPr lang="en-US" sz="2000" b="0" dirty="0" err="1"/>
              <a:t>pesanan</a:t>
            </a:r>
            <a:r>
              <a:rPr lang="en-US" sz="2000" b="0" dirty="0"/>
              <a:t> </a:t>
            </a:r>
            <a:r>
              <a:rPr lang="en-US" sz="2000" b="0" dirty="0" err="1"/>
              <a:t>pembelian</a:t>
            </a:r>
            <a:r>
              <a:rPr lang="en-US" sz="2000" b="0" dirty="0"/>
              <a:t>, </a:t>
            </a:r>
            <a:r>
              <a:rPr lang="en-US" sz="2000" b="0" dirty="0" err="1"/>
              <a:t>menerima</a:t>
            </a:r>
            <a:r>
              <a:rPr lang="en-US" sz="2000" b="0" dirty="0"/>
              <a:t> </a:t>
            </a:r>
            <a:r>
              <a:rPr lang="en-US" sz="2000" b="0" dirty="0" err="1"/>
              <a:t>dokumen</a:t>
            </a:r>
            <a:r>
              <a:rPr lang="en-US" sz="2000" b="0" dirty="0"/>
              <a:t>, </a:t>
            </a:r>
            <a:r>
              <a:rPr lang="en-US" sz="2000" b="0" dirty="0" err="1"/>
              <a:t>dan</a:t>
            </a:r>
            <a:r>
              <a:rPr lang="en-US" sz="2000" b="0" dirty="0"/>
              <a:t> </a:t>
            </a:r>
            <a:r>
              <a:rPr lang="en-US" sz="2000" b="0" dirty="0" err="1"/>
              <a:t>faktur</a:t>
            </a:r>
            <a:r>
              <a:rPr lang="en-US" sz="2000" b="0" dirty="0"/>
              <a:t> </a:t>
            </a:r>
            <a:r>
              <a:rPr lang="en-US" sz="2000" b="0" dirty="0" err="1"/>
              <a:t>dan</a:t>
            </a:r>
            <a:r>
              <a:rPr lang="en-US" sz="2000" b="0" dirty="0"/>
              <a:t> </a:t>
            </a:r>
            <a:r>
              <a:rPr lang="en-US" sz="2000" b="0" dirty="0" err="1"/>
              <a:t>kemudian</a:t>
            </a:r>
            <a:r>
              <a:rPr lang="en-US" sz="2000" b="0" dirty="0"/>
              <a:t> </a:t>
            </a:r>
            <a:r>
              <a:rPr lang="en-US" sz="2000" b="0" dirty="0" err="1"/>
              <a:t>mengeluarkan</a:t>
            </a:r>
            <a:r>
              <a:rPr lang="en-US" sz="2000" b="0" dirty="0"/>
              <a:t> </a:t>
            </a:r>
            <a:r>
              <a:rPr lang="en-US" sz="2000" b="0" dirty="0" err="1"/>
              <a:t>pembayaran</a:t>
            </a:r>
            <a:r>
              <a:rPr lang="en-US" sz="2000" b="0" dirty="0"/>
              <a:t>. </a:t>
            </a:r>
          </a:p>
          <a:p>
            <a:r>
              <a:rPr lang="en-US" sz="2000" b="0" dirty="0" err="1"/>
              <a:t>Itu</a:t>
            </a:r>
            <a:r>
              <a:rPr lang="en-US" sz="2000" b="0" dirty="0"/>
              <a:t> </a:t>
            </a:r>
            <a:r>
              <a:rPr lang="en-US" sz="2000" b="0" dirty="0" err="1"/>
              <a:t>lambat</a:t>
            </a:r>
            <a:r>
              <a:rPr lang="en-US" sz="2000" b="0" dirty="0"/>
              <a:t> </a:t>
            </a:r>
            <a:r>
              <a:rPr lang="en-US" sz="2000" b="0" dirty="0" err="1"/>
              <a:t>dan</a:t>
            </a:r>
            <a:r>
              <a:rPr lang="en-US" sz="2000" b="0" dirty="0"/>
              <a:t> </a:t>
            </a:r>
            <a:r>
              <a:rPr lang="en-US" sz="2000" b="0" dirty="0" err="1"/>
              <a:t>rumit</a:t>
            </a:r>
            <a:r>
              <a:rPr lang="en-US" sz="2000" b="0" dirty="0"/>
              <a:t>. </a:t>
            </a:r>
          </a:p>
          <a:p>
            <a:r>
              <a:rPr lang="en-US" sz="2000" b="0" dirty="0" err="1"/>
              <a:t>Ketidaksesuaian</a:t>
            </a:r>
            <a:r>
              <a:rPr lang="en-US" sz="2000" b="0" dirty="0"/>
              <a:t> yang </a:t>
            </a:r>
            <a:r>
              <a:rPr lang="en-US" sz="2000" b="0" dirty="0" err="1"/>
              <a:t>umum</a:t>
            </a:r>
            <a:r>
              <a:rPr lang="en-US" sz="2000" b="0" dirty="0"/>
              <a:t>. </a:t>
            </a:r>
            <a:endParaRPr lang="en-US" altLang="zh-TW" sz="2000" b="0" dirty="0">
              <a:ea typeface="PMingLiU" pitchFamily="18" charset="-12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47650" y="4445000"/>
            <a:ext cx="83502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2000" b="0" dirty="0" err="1"/>
              <a:t>Merekayasa</a:t>
            </a:r>
            <a:r>
              <a:rPr lang="en-US" sz="2000" b="0" dirty="0"/>
              <a:t> </a:t>
            </a:r>
            <a:r>
              <a:rPr lang="en-US" sz="2000" b="0" dirty="0" err="1"/>
              <a:t>ulang</a:t>
            </a:r>
            <a:r>
              <a:rPr lang="en-US" sz="2000" b="0" dirty="0"/>
              <a:t> “</a:t>
            </a:r>
            <a:r>
              <a:rPr lang="en-US" sz="2000" b="0" dirty="0" err="1"/>
              <a:t>pengadaan</a:t>
            </a:r>
            <a:r>
              <a:rPr lang="en-US" sz="2000" b="0" dirty="0"/>
              <a:t>” </a:t>
            </a:r>
            <a:r>
              <a:rPr lang="en-US" sz="2000" b="0" dirty="0" err="1"/>
              <a:t>bukan</a:t>
            </a:r>
            <a:r>
              <a:rPr lang="en-US" sz="2000" b="0" dirty="0"/>
              <a:t> </a:t>
            </a:r>
            <a:r>
              <a:rPr lang="en-US" sz="2000" b="0" dirty="0" err="1"/>
              <a:t>proses</a:t>
            </a:r>
            <a:r>
              <a:rPr lang="en-US" sz="2000" b="0" dirty="0"/>
              <a:t> AP.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2000" b="0" dirty="0" err="1"/>
              <a:t>Proses</a:t>
            </a:r>
            <a:r>
              <a:rPr lang="en-US" sz="2000" b="0" dirty="0"/>
              <a:t> </a:t>
            </a:r>
            <a:r>
              <a:rPr lang="en-US" sz="2000" b="0" dirty="0" err="1"/>
              <a:t>baru</a:t>
            </a:r>
            <a:r>
              <a:rPr lang="en-US" sz="2000" b="0" dirty="0"/>
              <a:t> </a:t>
            </a:r>
            <a:r>
              <a:rPr lang="en-US" sz="2000" b="0" dirty="0" err="1"/>
              <a:t>memotong</a:t>
            </a:r>
            <a:r>
              <a:rPr lang="en-US" sz="2000" b="0" dirty="0"/>
              <a:t> </a:t>
            </a:r>
            <a:r>
              <a:rPr lang="en-US" sz="2000" b="0" dirty="0" err="1"/>
              <a:t>jumlah</a:t>
            </a:r>
            <a:r>
              <a:rPr lang="en-US" sz="2000" b="0" dirty="0"/>
              <a:t> </a:t>
            </a:r>
            <a:r>
              <a:rPr lang="en-US" sz="2000" b="0" dirty="0" err="1"/>
              <a:t>pegawai</a:t>
            </a:r>
            <a:r>
              <a:rPr lang="en-US" sz="2000" b="0" dirty="0"/>
              <a:t>  </a:t>
            </a:r>
            <a:r>
              <a:rPr lang="en-US" sz="2000" b="0" dirty="0" err="1"/>
              <a:t>di</a:t>
            </a:r>
            <a:r>
              <a:rPr lang="en-US" sz="2000" b="0" dirty="0"/>
              <a:t> AP </a:t>
            </a:r>
            <a:r>
              <a:rPr lang="en-US" sz="2000" b="0" dirty="0" err="1"/>
              <a:t>oleh</a:t>
            </a:r>
            <a:r>
              <a:rPr lang="en-US" sz="2000" b="0" dirty="0"/>
              <a:t> 75%.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2000" b="0" dirty="0" err="1"/>
              <a:t>Faktur</a:t>
            </a:r>
            <a:r>
              <a:rPr lang="en-US" sz="2000" b="0" dirty="0"/>
              <a:t> </a:t>
            </a:r>
            <a:r>
              <a:rPr lang="en-US" sz="2000" b="0" dirty="0" err="1"/>
              <a:t>dieliminasi</a:t>
            </a:r>
            <a:r>
              <a:rPr lang="en-US" sz="2000" b="0" dirty="0"/>
              <a:t>.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2000" b="0" dirty="0" err="1"/>
              <a:t>Pencocokan</a:t>
            </a:r>
            <a:r>
              <a:rPr lang="en-US" sz="2000" b="0" dirty="0"/>
              <a:t> </a:t>
            </a:r>
            <a:r>
              <a:rPr lang="en-US" sz="2000" b="0" dirty="0" err="1"/>
              <a:t>komputerisasi</a:t>
            </a:r>
            <a:r>
              <a:rPr lang="en-US" sz="2000" b="0" dirty="0"/>
              <a:t>.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2000" b="0" dirty="0" err="1"/>
              <a:t>Akurasi</a:t>
            </a:r>
            <a:r>
              <a:rPr lang="en-US" sz="2000" b="0" dirty="0"/>
              <a:t> </a:t>
            </a:r>
            <a:r>
              <a:rPr lang="en-US" sz="2000" b="0" dirty="0" err="1"/>
              <a:t>ditingkatkan</a:t>
            </a:r>
            <a:r>
              <a:rPr lang="en-US" sz="2000" b="0" dirty="0"/>
              <a:t>.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7EB88-C936-42A4-8AB1-EE58F8D4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2129408"/>
            <a:ext cx="8610600" cy="2599184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“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Katakanlah</a:t>
            </a:r>
            <a:r>
              <a:rPr lang="en-US" b="0" i="0" dirty="0">
                <a:effectLst/>
                <a:latin typeface="Roboto" panose="02000000000000000000" pitchFamily="2" charset="0"/>
              </a:rPr>
              <a:t>: “Hai hamba-hamba-Ku yang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malampaui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batas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terhadap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diri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mereka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sendiri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janganlah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kamu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berputus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asa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dari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rahmat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Allah.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Sesungguhnya</a:t>
            </a:r>
            <a:r>
              <a:rPr lang="en-US" b="0" i="0" dirty="0">
                <a:effectLst/>
                <a:latin typeface="Roboto" panose="02000000000000000000" pitchFamily="2" charset="0"/>
              </a:rPr>
              <a:t> Allah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mengampuni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dosa-dosa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semuanya</a:t>
            </a:r>
            <a:r>
              <a:rPr lang="en-US" b="0" i="0" dirty="0"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Sesungguhnya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Dia-lah</a:t>
            </a:r>
            <a:r>
              <a:rPr lang="en-US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Maha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Pengampun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lagi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Maha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Penyayang</a:t>
            </a:r>
            <a:r>
              <a:rPr lang="en-US" b="0" i="0" dirty="0">
                <a:effectLst/>
                <a:latin typeface="Roboto" panose="02000000000000000000" pitchFamily="2" charset="0"/>
              </a:rPr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56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1D9A-F464-4F66-BB7F-5F7E2EE6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 </a:t>
            </a:r>
            <a:r>
              <a:rPr lang="en-US" dirty="0" err="1"/>
              <a:t>Kereta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Indonesia.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2169-09F1-4EA1-8C59-41584E7D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Perubahan</a:t>
            </a:r>
            <a:r>
              <a:rPr lang="en-US" b="0" dirty="0"/>
              <a:t> </a:t>
            </a:r>
            <a:r>
              <a:rPr lang="en-US" b="0" dirty="0" err="1"/>
              <a:t>radikal</a:t>
            </a:r>
            <a:r>
              <a:rPr lang="en-US" b="0" dirty="0"/>
              <a:t> </a:t>
            </a:r>
            <a:r>
              <a:rPr lang="en-US" b="0" dirty="0" err="1"/>
              <a:t>diawali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pemesanan</a:t>
            </a:r>
            <a:r>
              <a:rPr lang="en-US" b="0" dirty="0"/>
              <a:t> </a:t>
            </a:r>
            <a:r>
              <a:rPr lang="en-US" b="0" dirty="0" err="1"/>
              <a:t>tiket</a:t>
            </a:r>
            <a:r>
              <a:rPr lang="en-US" b="0" dirty="0"/>
              <a:t> </a:t>
            </a:r>
            <a:r>
              <a:rPr lang="en-US" b="0" dirty="0" err="1"/>
              <a:t>secara</a:t>
            </a:r>
            <a:r>
              <a:rPr lang="en-US" b="0" dirty="0"/>
              <a:t> online dan </a:t>
            </a:r>
            <a:r>
              <a:rPr lang="en-US" b="0" dirty="0" err="1"/>
              <a:t>pembayaran</a:t>
            </a:r>
            <a:r>
              <a:rPr lang="en-US" b="0" dirty="0"/>
              <a:t> </a:t>
            </a:r>
            <a:r>
              <a:rPr lang="en-US" b="0" dirty="0" err="1"/>
              <a:t>melaluibanyak</a:t>
            </a:r>
            <a:r>
              <a:rPr lang="en-US" b="0" dirty="0"/>
              <a:t> channel. </a:t>
            </a:r>
          </a:p>
          <a:p>
            <a:r>
              <a:rPr lang="en-US" b="0" dirty="0" err="1"/>
              <a:t>Ini</a:t>
            </a:r>
            <a:r>
              <a:rPr lang="en-US" b="0" dirty="0"/>
              <a:t> sangat </a:t>
            </a:r>
            <a:r>
              <a:rPr lang="en-US" b="0" dirty="0" err="1"/>
              <a:t>mempengaruhi</a:t>
            </a:r>
            <a:r>
              <a:rPr lang="en-US" b="0" dirty="0"/>
              <a:t> </a:t>
            </a:r>
            <a:r>
              <a:rPr lang="en-US" b="0" dirty="0" err="1"/>
              <a:t>kemudahan</a:t>
            </a:r>
            <a:r>
              <a:rPr lang="en-US" b="0" dirty="0"/>
              <a:t> </a:t>
            </a:r>
            <a:r>
              <a:rPr lang="en-US" b="0" dirty="0" err="1"/>
              <a:t>akses</a:t>
            </a:r>
            <a:r>
              <a:rPr lang="en-US" b="0" dirty="0"/>
              <a:t> </a:t>
            </a:r>
            <a:r>
              <a:rPr lang="en-US" b="0" dirty="0" err="1"/>
              <a:t>pemesanan</a:t>
            </a:r>
            <a:r>
              <a:rPr lang="en-US" b="0" dirty="0"/>
              <a:t> </a:t>
            </a:r>
            <a:r>
              <a:rPr lang="en-US" b="0" dirty="0" err="1"/>
              <a:t>tiket</a:t>
            </a:r>
            <a:r>
              <a:rPr lang="en-US" b="0" dirty="0"/>
              <a:t> oleh </a:t>
            </a:r>
            <a:r>
              <a:rPr lang="en-US" b="0" dirty="0" err="1"/>
              <a:t>penumpang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semua</a:t>
            </a:r>
            <a:r>
              <a:rPr lang="en-US" b="0" dirty="0"/>
              <a:t> </a:t>
            </a:r>
            <a:r>
              <a:rPr lang="en-US" b="0" dirty="0" err="1"/>
              <a:t>tempat</a:t>
            </a:r>
            <a:r>
              <a:rPr lang="en-US" b="0" dirty="0"/>
              <a:t>, yang </a:t>
            </a:r>
            <a:r>
              <a:rPr lang="en-US" b="0" dirty="0" err="1"/>
              <a:t>sebelumnya</a:t>
            </a:r>
            <a:r>
              <a:rPr lang="en-US" b="0" dirty="0"/>
              <a:t> </a:t>
            </a:r>
            <a:r>
              <a:rPr lang="en-US" b="0" dirty="0" err="1"/>
              <a:t>harus</a:t>
            </a:r>
            <a:r>
              <a:rPr lang="en-US" b="0" dirty="0"/>
              <a:t> </a:t>
            </a:r>
            <a:r>
              <a:rPr lang="en-US" b="0" dirty="0" err="1"/>
              <a:t>memesan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</a:t>
            </a:r>
            <a:r>
              <a:rPr lang="en-US" b="0" dirty="0" err="1"/>
              <a:t>stasiun</a:t>
            </a:r>
            <a:r>
              <a:rPr lang="en-US" b="0" dirty="0"/>
              <a:t> KA dan </a:t>
            </a:r>
            <a:r>
              <a:rPr lang="en-US" b="0" dirty="0" err="1"/>
              <a:t>mengikuti</a:t>
            </a:r>
            <a:r>
              <a:rPr lang="en-US" b="0" dirty="0"/>
              <a:t> </a:t>
            </a:r>
            <a:r>
              <a:rPr lang="en-US" b="0" dirty="0" err="1"/>
              <a:t>antrian</a:t>
            </a:r>
            <a:r>
              <a:rPr lang="en-US" b="0" dirty="0"/>
              <a:t> </a:t>
            </a:r>
            <a:r>
              <a:rPr lang="en-US" b="0" dirty="0" err="1"/>
              <a:t>panjang</a:t>
            </a:r>
            <a:r>
              <a:rPr lang="en-US" b="0" dirty="0"/>
              <a:t>.</a:t>
            </a:r>
          </a:p>
          <a:p>
            <a:r>
              <a:rPr lang="en-US" b="0" dirty="0" err="1"/>
              <a:t>Kemudian</a:t>
            </a:r>
            <a:r>
              <a:rPr lang="en-US" b="0" dirty="0"/>
              <a:t> </a:t>
            </a:r>
            <a:r>
              <a:rPr lang="en-US" b="0" dirty="0" err="1"/>
              <a:t>berangsur</a:t>
            </a:r>
            <a:r>
              <a:rPr lang="en-US" b="0" dirty="0"/>
              <a:t> </a:t>
            </a:r>
            <a:r>
              <a:rPr lang="en-US" b="0" dirty="0" err="1"/>
              <a:t>pembenahan-pembenahan</a:t>
            </a:r>
            <a:r>
              <a:rPr lang="en-US" b="0" dirty="0"/>
              <a:t> lain </a:t>
            </a:r>
            <a:r>
              <a:rPr lang="en-US" b="0" dirty="0" err="1"/>
              <a:t>seperti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pintu</a:t>
            </a:r>
            <a:r>
              <a:rPr lang="en-US" b="0" dirty="0"/>
              <a:t> </a:t>
            </a:r>
            <a:r>
              <a:rPr lang="en-US" b="0" dirty="0" err="1"/>
              <a:t>otomatis</a:t>
            </a:r>
            <a:r>
              <a:rPr lang="en-US" b="0" dirty="0"/>
              <a:t> di </a:t>
            </a:r>
            <a:r>
              <a:rPr lang="en-US" b="0" dirty="0" err="1"/>
              <a:t>stasiun</a:t>
            </a:r>
            <a:r>
              <a:rPr lang="en-US" b="0" dirty="0"/>
              <a:t> KRL, </a:t>
            </a:r>
            <a:r>
              <a:rPr lang="en-US" b="0" dirty="0" err="1"/>
              <a:t>ketepatan</a:t>
            </a:r>
            <a:r>
              <a:rPr lang="en-US" b="0" dirty="0"/>
              <a:t> </a:t>
            </a:r>
            <a:r>
              <a:rPr lang="en-US" b="0" dirty="0" err="1"/>
              <a:t>waktu</a:t>
            </a:r>
            <a:r>
              <a:rPr lang="en-US" b="0" dirty="0"/>
              <a:t>, dan </a:t>
            </a:r>
            <a:r>
              <a:rPr lang="en-US" b="0" dirty="0" err="1"/>
              <a:t>pengelolaan</a:t>
            </a:r>
            <a:r>
              <a:rPr lang="en-US" b="0" dirty="0"/>
              <a:t> toilet yang </a:t>
            </a:r>
            <a:r>
              <a:rPr lang="en-US" b="0" dirty="0" err="1"/>
              <a:t>ramah</a:t>
            </a:r>
            <a:r>
              <a:rPr lang="en-US" b="0" dirty="0"/>
              <a:t> </a:t>
            </a:r>
            <a:r>
              <a:rPr lang="en-US" b="0" dirty="0" err="1"/>
              <a:t>lingkungan</a:t>
            </a:r>
            <a:r>
              <a:rPr lang="en-US" b="0" dirty="0"/>
              <a:t>.</a:t>
            </a: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77F09952-750B-43F7-98B9-98C1CBD4B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5085184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33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4253-89B7-4095-9B6C-13B5B333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Ditjen</a:t>
            </a:r>
            <a:r>
              <a:rPr lang="en-US" dirty="0"/>
              <a:t> </a:t>
            </a:r>
            <a:r>
              <a:rPr lang="en-US" dirty="0" err="1"/>
              <a:t>Imigrasi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FA4A-9E89-4C39-AF43-7FA697C0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Penerapan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Informasi</a:t>
            </a:r>
            <a:r>
              <a:rPr lang="en-US" b="0" dirty="0"/>
              <a:t> Management </a:t>
            </a:r>
            <a:r>
              <a:rPr lang="en-US" b="0" dirty="0" err="1"/>
              <a:t>Keimigrasian</a:t>
            </a:r>
            <a:r>
              <a:rPr lang="en-US" b="0" dirty="0"/>
              <a:t> (SIMKIM), di </a:t>
            </a:r>
            <a:r>
              <a:rPr lang="en-US" b="0" dirty="0" err="1"/>
              <a:t>antaranya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pendaftaran</a:t>
            </a:r>
            <a:r>
              <a:rPr lang="en-US" b="0" dirty="0"/>
              <a:t> </a:t>
            </a:r>
            <a:r>
              <a:rPr lang="en-US" b="0" dirty="0" err="1"/>
              <a:t>paspor</a:t>
            </a:r>
            <a:r>
              <a:rPr lang="en-US" b="0" dirty="0"/>
              <a:t> online </a:t>
            </a:r>
            <a:r>
              <a:rPr lang="en-US" b="0" dirty="0" err="1"/>
              <a:t>telah</a:t>
            </a:r>
            <a:r>
              <a:rPr lang="en-US" b="0" dirty="0"/>
              <a:t> </a:t>
            </a:r>
            <a:r>
              <a:rPr lang="en-US" b="0" dirty="0" err="1"/>
              <a:t>banyak</a:t>
            </a:r>
            <a:r>
              <a:rPr lang="en-US" b="0" dirty="0"/>
              <a:t> </a:t>
            </a:r>
            <a:r>
              <a:rPr lang="en-US" b="0" dirty="0" err="1"/>
              <a:t>memangkas</a:t>
            </a:r>
            <a:r>
              <a:rPr lang="en-US" b="0" dirty="0"/>
              <a:t> </a:t>
            </a:r>
            <a:r>
              <a:rPr lang="en-US" b="0" dirty="0" err="1"/>
              <a:t>waktu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proses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pendaftaran</a:t>
            </a:r>
            <a:r>
              <a:rPr lang="en-US" b="0" dirty="0"/>
              <a:t>, </a:t>
            </a:r>
            <a:r>
              <a:rPr lang="en-US" b="0" dirty="0" err="1"/>
              <a:t>penyerahan</a:t>
            </a:r>
            <a:r>
              <a:rPr lang="en-US" b="0" dirty="0"/>
              <a:t> </a:t>
            </a:r>
            <a:r>
              <a:rPr lang="en-US" b="0" dirty="0" err="1"/>
              <a:t>dokumen,sampai</a:t>
            </a:r>
            <a:r>
              <a:rPr lang="en-US" b="0" dirty="0"/>
              <a:t> </a:t>
            </a:r>
            <a:r>
              <a:rPr lang="en-US" b="0" dirty="0" err="1"/>
              <a:t>dikeluarkannya</a:t>
            </a:r>
            <a:r>
              <a:rPr lang="en-US" b="0" dirty="0"/>
              <a:t> </a:t>
            </a:r>
            <a:r>
              <a:rPr lang="en-US" b="0" dirty="0" err="1"/>
              <a:t>paspor</a:t>
            </a:r>
            <a:r>
              <a:rPr lang="en-US" b="0" dirty="0"/>
              <a:t> </a:t>
            </a:r>
            <a:r>
              <a:rPr lang="en-US" b="0" dirty="0" err="1"/>
              <a:t>bagi</a:t>
            </a:r>
            <a:r>
              <a:rPr lang="en-US" b="0" dirty="0"/>
              <a:t> </a:t>
            </a:r>
            <a:r>
              <a:rPr lang="en-US" b="0" dirty="0" err="1"/>
              <a:t>pendaftar</a:t>
            </a:r>
            <a:r>
              <a:rPr lang="en-US" b="0" dirty="0"/>
              <a:t>. </a:t>
            </a:r>
          </a:p>
          <a:p>
            <a:r>
              <a:rPr lang="en-US" b="0" dirty="0"/>
              <a:t>Proses </a:t>
            </a:r>
            <a:r>
              <a:rPr lang="en-US" b="0" dirty="0" err="1"/>
              <a:t>ini</a:t>
            </a:r>
            <a:r>
              <a:rPr lang="en-US" b="0" dirty="0"/>
              <a:t> juga </a:t>
            </a:r>
            <a:r>
              <a:rPr lang="en-US" b="0" dirty="0" err="1"/>
              <a:t>mengurangi</a:t>
            </a:r>
            <a:r>
              <a:rPr lang="en-US" b="0" dirty="0"/>
              <a:t> </a:t>
            </a:r>
            <a:r>
              <a:rPr lang="en-US" b="0" dirty="0" err="1"/>
              <a:t>kesalahan</a:t>
            </a:r>
            <a:r>
              <a:rPr lang="en-US" b="0" dirty="0"/>
              <a:t> </a:t>
            </a:r>
            <a:r>
              <a:rPr lang="en-US" b="0" dirty="0" err="1"/>
              <a:t>ataukekuranglengkapan</a:t>
            </a:r>
            <a:r>
              <a:rPr lang="en-US" b="0" dirty="0"/>
              <a:t> </a:t>
            </a:r>
            <a:r>
              <a:rPr lang="en-US" b="0" dirty="0" err="1"/>
              <a:t>dokumen</a:t>
            </a:r>
            <a:r>
              <a:rPr lang="en-US" b="0" dirty="0"/>
              <a:t> yang </a:t>
            </a:r>
            <a:r>
              <a:rPr lang="en-US" b="0" dirty="0" err="1"/>
              <a:t>harus</a:t>
            </a:r>
            <a:r>
              <a:rPr lang="en-US" b="0" dirty="0"/>
              <a:t> </a:t>
            </a:r>
            <a:r>
              <a:rPr lang="en-US" b="0" dirty="0" err="1"/>
              <a:t>diserahkan</a:t>
            </a:r>
            <a:r>
              <a:rPr lang="en-US" b="0" dirty="0"/>
              <a:t> oleh </a:t>
            </a:r>
            <a:r>
              <a:rPr lang="en-US" b="0" dirty="0" err="1"/>
              <a:t>pendaftar</a:t>
            </a:r>
            <a:r>
              <a:rPr lang="en-US" b="0" dirty="0"/>
              <a:t> </a:t>
            </a:r>
            <a:r>
              <a:rPr lang="en-US" b="0" dirty="0" err="1"/>
              <a:t>sehingga</a:t>
            </a:r>
            <a:r>
              <a:rPr lang="en-US" b="0" dirty="0"/>
              <a:t> </a:t>
            </a:r>
            <a:r>
              <a:rPr lang="en-US" b="0" dirty="0" err="1"/>
              <a:t>mampu</a:t>
            </a:r>
            <a:r>
              <a:rPr lang="en-US" b="0" dirty="0"/>
              <a:t> </a:t>
            </a:r>
            <a:r>
              <a:rPr lang="en-US" b="0" dirty="0" err="1"/>
              <a:t>memangkas</a:t>
            </a:r>
            <a:r>
              <a:rPr lang="en-US" b="0" dirty="0"/>
              <a:t> </a:t>
            </a:r>
            <a:r>
              <a:rPr lang="en-US" b="0" dirty="0" err="1"/>
              <a:t>waktu</a:t>
            </a:r>
            <a:r>
              <a:rPr lang="en-US" b="0" dirty="0"/>
              <a:t> proses </a:t>
            </a:r>
            <a:r>
              <a:rPr lang="en-US" b="0" dirty="0" err="1"/>
              <a:t>paspor</a:t>
            </a:r>
            <a:r>
              <a:rPr lang="en-US" b="0" dirty="0"/>
              <a:t> yang </a:t>
            </a:r>
            <a:r>
              <a:rPr lang="en-US" b="0" dirty="0" err="1"/>
              <a:t>dulunya</a:t>
            </a:r>
            <a:r>
              <a:rPr lang="en-US" b="0" dirty="0"/>
              <a:t> </a:t>
            </a:r>
            <a:r>
              <a:rPr lang="en-US" b="0" dirty="0" err="1"/>
              <a:t>sampai</a:t>
            </a:r>
            <a:r>
              <a:rPr lang="en-US" b="0" dirty="0"/>
              <a:t> 3 </a:t>
            </a:r>
            <a:r>
              <a:rPr lang="en-US" b="0" dirty="0" err="1"/>
              <a:t>minggu</a:t>
            </a:r>
            <a:r>
              <a:rPr lang="en-US" b="0" dirty="0"/>
              <a:t> </a:t>
            </a:r>
            <a:r>
              <a:rPr lang="en-US" b="0" dirty="0" err="1"/>
              <a:t>menjadi</a:t>
            </a:r>
            <a:r>
              <a:rPr lang="en-US" b="0" dirty="0"/>
              <a:t> 3 </a:t>
            </a:r>
            <a:r>
              <a:rPr lang="en-US" b="0" dirty="0" err="1"/>
              <a:t>hari</a:t>
            </a:r>
            <a:r>
              <a:rPr lang="en-US" b="0" dirty="0"/>
              <a:t> </a:t>
            </a:r>
            <a:r>
              <a:rPr lang="en-US" b="0" dirty="0" err="1"/>
              <a:t>sampai</a:t>
            </a:r>
            <a:r>
              <a:rPr lang="en-US" b="0" dirty="0"/>
              <a:t> </a:t>
            </a:r>
            <a:r>
              <a:rPr lang="en-US" b="0" dirty="0" err="1"/>
              <a:t>seminggu</a:t>
            </a:r>
            <a:r>
              <a:rPr lang="en-US" b="0" dirty="0"/>
              <a:t> </a:t>
            </a:r>
            <a:r>
              <a:rPr lang="en-US" b="0" dirty="0" err="1"/>
              <a:t>saja</a:t>
            </a:r>
            <a:r>
              <a:rPr lang="en-US" b="0" dirty="0"/>
              <a:t>. Hal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jugameminimalisir</a:t>
            </a:r>
            <a:r>
              <a:rPr lang="en-US" b="0" dirty="0"/>
              <a:t> </a:t>
            </a:r>
            <a:r>
              <a:rPr lang="en-US" b="0" dirty="0" err="1"/>
              <a:t>adanya</a:t>
            </a:r>
            <a:r>
              <a:rPr lang="en-US" b="0" dirty="0"/>
              <a:t> </a:t>
            </a:r>
            <a:r>
              <a:rPr lang="en-US" b="0" dirty="0" err="1"/>
              <a:t>percaloan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pembuatan</a:t>
            </a:r>
            <a:r>
              <a:rPr lang="en-US" b="0" dirty="0"/>
              <a:t> </a:t>
            </a:r>
            <a:r>
              <a:rPr lang="en-US" b="0" dirty="0" err="1"/>
              <a:t>paspor</a:t>
            </a:r>
            <a:endParaRPr lang="en-US" b="0" dirty="0"/>
          </a:p>
        </p:txBody>
      </p:sp>
      <p:pic>
        <p:nvPicPr>
          <p:cNvPr id="45058" name="Picture 2" descr="Direktorat Jendral Imigrasi - Direktorat">
            <a:extLst>
              <a:ext uri="{FF2B5EF4-FFF2-40B4-BE49-F238E27FC236}">
                <a16:creationId xmlns:a16="http://schemas.microsoft.com/office/drawing/2014/main" id="{06141D7A-1796-471F-85B1-5A2573567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272" y="5751562"/>
            <a:ext cx="1131358" cy="11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06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Reengineering Example</a:t>
            </a:r>
          </a:p>
        </p:txBody>
      </p:sp>
      <p:sp>
        <p:nvSpPr>
          <p:cNvPr id="25603" name="Freeform 3"/>
          <p:cNvSpPr>
            <a:spLocks/>
          </p:cNvSpPr>
          <p:nvPr/>
        </p:nvSpPr>
        <p:spPr bwMode="auto">
          <a:xfrm>
            <a:off x="5041900" y="3746500"/>
            <a:ext cx="528638" cy="1481138"/>
          </a:xfrm>
          <a:custGeom>
            <a:avLst/>
            <a:gdLst>
              <a:gd name="T0" fmla="*/ 2147483647 w 333"/>
              <a:gd name="T1" fmla="*/ 2147483647 h 933"/>
              <a:gd name="T2" fmla="*/ 2147483647 w 333"/>
              <a:gd name="T3" fmla="*/ 0 h 933"/>
              <a:gd name="T4" fmla="*/ 2147483647 w 333"/>
              <a:gd name="T5" fmla="*/ 2147483647 h 933"/>
              <a:gd name="T6" fmla="*/ 2147483647 w 333"/>
              <a:gd name="T7" fmla="*/ 2147483647 h 933"/>
              <a:gd name="T8" fmla="*/ 2147483647 w 333"/>
              <a:gd name="T9" fmla="*/ 2147483647 h 933"/>
              <a:gd name="T10" fmla="*/ 2147483647 w 333"/>
              <a:gd name="T11" fmla="*/ 2147483647 h 933"/>
              <a:gd name="T12" fmla="*/ 2147483647 w 333"/>
              <a:gd name="T13" fmla="*/ 2147483647 h 933"/>
              <a:gd name="T14" fmla="*/ 2147483647 w 333"/>
              <a:gd name="T15" fmla="*/ 2147483647 h 933"/>
              <a:gd name="T16" fmla="*/ 2147483647 w 333"/>
              <a:gd name="T17" fmla="*/ 2147483647 h 933"/>
              <a:gd name="T18" fmla="*/ 2147483647 w 333"/>
              <a:gd name="T19" fmla="*/ 2147483647 h 933"/>
              <a:gd name="T20" fmla="*/ 2147483647 w 333"/>
              <a:gd name="T21" fmla="*/ 2147483647 h 933"/>
              <a:gd name="T22" fmla="*/ 2147483647 w 333"/>
              <a:gd name="T23" fmla="*/ 2147483647 h 933"/>
              <a:gd name="T24" fmla="*/ 2147483647 w 333"/>
              <a:gd name="T25" fmla="*/ 2147483647 h 933"/>
              <a:gd name="T26" fmla="*/ 2147483647 w 333"/>
              <a:gd name="T27" fmla="*/ 2147483647 h 933"/>
              <a:gd name="T28" fmla="*/ 2147483647 w 333"/>
              <a:gd name="T29" fmla="*/ 2147483647 h 933"/>
              <a:gd name="T30" fmla="*/ 2147483647 w 333"/>
              <a:gd name="T31" fmla="*/ 2147483647 h 933"/>
              <a:gd name="T32" fmla="*/ 2147483647 w 333"/>
              <a:gd name="T33" fmla="*/ 2147483647 h 933"/>
              <a:gd name="T34" fmla="*/ 2147483647 w 333"/>
              <a:gd name="T35" fmla="*/ 2147483647 h 933"/>
              <a:gd name="T36" fmla="*/ 2147483647 w 333"/>
              <a:gd name="T37" fmla="*/ 2147483647 h 933"/>
              <a:gd name="T38" fmla="*/ 2147483647 w 333"/>
              <a:gd name="T39" fmla="*/ 2147483647 h 933"/>
              <a:gd name="T40" fmla="*/ 2147483647 w 333"/>
              <a:gd name="T41" fmla="*/ 2147483647 h 933"/>
              <a:gd name="T42" fmla="*/ 2147483647 w 333"/>
              <a:gd name="T43" fmla="*/ 2147483647 h 933"/>
              <a:gd name="T44" fmla="*/ 2147483647 w 333"/>
              <a:gd name="T45" fmla="*/ 2147483647 h 933"/>
              <a:gd name="T46" fmla="*/ 2147483647 w 333"/>
              <a:gd name="T47" fmla="*/ 2147483647 h 933"/>
              <a:gd name="T48" fmla="*/ 2147483647 w 333"/>
              <a:gd name="T49" fmla="*/ 2147483647 h 933"/>
              <a:gd name="T50" fmla="*/ 2147483647 w 333"/>
              <a:gd name="T51" fmla="*/ 2147483647 h 933"/>
              <a:gd name="T52" fmla="*/ 2147483647 w 333"/>
              <a:gd name="T53" fmla="*/ 2147483647 h 933"/>
              <a:gd name="T54" fmla="*/ 2147483647 w 333"/>
              <a:gd name="T55" fmla="*/ 2147483647 h 933"/>
              <a:gd name="T56" fmla="*/ 2147483647 w 333"/>
              <a:gd name="T57" fmla="*/ 2147483647 h 933"/>
              <a:gd name="T58" fmla="*/ 2147483647 w 333"/>
              <a:gd name="T59" fmla="*/ 2147483647 h 933"/>
              <a:gd name="T60" fmla="*/ 2147483647 w 333"/>
              <a:gd name="T61" fmla="*/ 2147483647 h 933"/>
              <a:gd name="T62" fmla="*/ 2147483647 w 333"/>
              <a:gd name="T63" fmla="*/ 2147483647 h 933"/>
              <a:gd name="T64" fmla="*/ 2147483647 w 333"/>
              <a:gd name="T65" fmla="*/ 2147483647 h 933"/>
              <a:gd name="T66" fmla="*/ 2147483647 w 333"/>
              <a:gd name="T67" fmla="*/ 2147483647 h 933"/>
              <a:gd name="T68" fmla="*/ 2147483647 w 333"/>
              <a:gd name="T69" fmla="*/ 2147483647 h 933"/>
              <a:gd name="T70" fmla="*/ 2147483647 w 333"/>
              <a:gd name="T71" fmla="*/ 2147483647 h 933"/>
              <a:gd name="T72" fmla="*/ 2147483647 w 333"/>
              <a:gd name="T73" fmla="*/ 2147483647 h 933"/>
              <a:gd name="T74" fmla="*/ 2147483647 w 333"/>
              <a:gd name="T75" fmla="*/ 2147483647 h 933"/>
              <a:gd name="T76" fmla="*/ 2147483647 w 333"/>
              <a:gd name="T77" fmla="*/ 2147483647 h 933"/>
              <a:gd name="T78" fmla="*/ 2147483647 w 333"/>
              <a:gd name="T79" fmla="*/ 2147483647 h 933"/>
              <a:gd name="T80" fmla="*/ 2147483647 w 333"/>
              <a:gd name="T81" fmla="*/ 2147483647 h 933"/>
              <a:gd name="T82" fmla="*/ 2147483647 w 333"/>
              <a:gd name="T83" fmla="*/ 2147483647 h 933"/>
              <a:gd name="T84" fmla="*/ 2147483647 w 333"/>
              <a:gd name="T85" fmla="*/ 2147483647 h 933"/>
              <a:gd name="T86" fmla="*/ 2147483647 w 333"/>
              <a:gd name="T87" fmla="*/ 2147483647 h 933"/>
              <a:gd name="T88" fmla="*/ 2147483647 w 333"/>
              <a:gd name="T89" fmla="*/ 2147483647 h 933"/>
              <a:gd name="T90" fmla="*/ 2147483647 w 333"/>
              <a:gd name="T91" fmla="*/ 2147483647 h 933"/>
              <a:gd name="T92" fmla="*/ 2147483647 w 333"/>
              <a:gd name="T93" fmla="*/ 2147483647 h 933"/>
              <a:gd name="T94" fmla="*/ 0 w 333"/>
              <a:gd name="T95" fmla="*/ 2147483647 h 933"/>
              <a:gd name="T96" fmla="*/ 0 w 333"/>
              <a:gd name="T97" fmla="*/ 2147483647 h 933"/>
              <a:gd name="T98" fmla="*/ 2147483647 w 333"/>
              <a:gd name="T99" fmla="*/ 2147483647 h 933"/>
              <a:gd name="T100" fmla="*/ 2147483647 w 333"/>
              <a:gd name="T101" fmla="*/ 2147483647 h 933"/>
              <a:gd name="T102" fmla="*/ 2147483647 w 333"/>
              <a:gd name="T103" fmla="*/ 2147483647 h 933"/>
              <a:gd name="T104" fmla="*/ 2147483647 w 333"/>
              <a:gd name="T105" fmla="*/ 2147483647 h 933"/>
              <a:gd name="T106" fmla="*/ 2147483647 w 333"/>
              <a:gd name="T107" fmla="*/ 2147483647 h 933"/>
              <a:gd name="T108" fmla="*/ 2147483647 w 333"/>
              <a:gd name="T109" fmla="*/ 2147483647 h 933"/>
              <a:gd name="T110" fmla="*/ 2147483647 w 333"/>
              <a:gd name="T111" fmla="*/ 2147483647 h 933"/>
              <a:gd name="T112" fmla="*/ 2147483647 w 333"/>
              <a:gd name="T113" fmla="*/ 2147483647 h 933"/>
              <a:gd name="T114" fmla="*/ 2147483647 w 333"/>
              <a:gd name="T115" fmla="*/ 2147483647 h 933"/>
              <a:gd name="T116" fmla="*/ 2147483647 w 333"/>
              <a:gd name="T117" fmla="*/ 2147483647 h 93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33"/>
              <a:gd name="T178" fmla="*/ 0 h 933"/>
              <a:gd name="T179" fmla="*/ 333 w 333"/>
              <a:gd name="T180" fmla="*/ 933 h 93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33" h="933">
                <a:moveTo>
                  <a:pt x="202" y="12"/>
                </a:moveTo>
                <a:lnTo>
                  <a:pt x="266" y="0"/>
                </a:lnTo>
                <a:lnTo>
                  <a:pt x="292" y="24"/>
                </a:lnTo>
                <a:lnTo>
                  <a:pt x="303" y="16"/>
                </a:lnTo>
                <a:lnTo>
                  <a:pt x="321" y="56"/>
                </a:lnTo>
                <a:lnTo>
                  <a:pt x="285" y="82"/>
                </a:lnTo>
                <a:lnTo>
                  <a:pt x="283" y="103"/>
                </a:lnTo>
                <a:lnTo>
                  <a:pt x="274" y="105"/>
                </a:lnTo>
                <a:lnTo>
                  <a:pt x="266" y="126"/>
                </a:lnTo>
                <a:lnTo>
                  <a:pt x="241" y="130"/>
                </a:lnTo>
                <a:lnTo>
                  <a:pt x="241" y="139"/>
                </a:lnTo>
                <a:lnTo>
                  <a:pt x="285" y="167"/>
                </a:lnTo>
                <a:lnTo>
                  <a:pt x="321" y="301"/>
                </a:lnTo>
                <a:lnTo>
                  <a:pt x="292" y="336"/>
                </a:lnTo>
                <a:lnTo>
                  <a:pt x="292" y="579"/>
                </a:lnTo>
                <a:lnTo>
                  <a:pt x="258" y="590"/>
                </a:lnTo>
                <a:lnTo>
                  <a:pt x="251" y="630"/>
                </a:lnTo>
                <a:lnTo>
                  <a:pt x="237" y="732"/>
                </a:lnTo>
                <a:lnTo>
                  <a:pt x="237" y="788"/>
                </a:lnTo>
                <a:lnTo>
                  <a:pt x="292" y="822"/>
                </a:lnTo>
                <a:lnTo>
                  <a:pt x="331" y="839"/>
                </a:lnTo>
                <a:lnTo>
                  <a:pt x="332" y="851"/>
                </a:lnTo>
                <a:lnTo>
                  <a:pt x="247" y="834"/>
                </a:lnTo>
                <a:lnTo>
                  <a:pt x="237" y="823"/>
                </a:lnTo>
                <a:lnTo>
                  <a:pt x="230" y="834"/>
                </a:lnTo>
                <a:lnTo>
                  <a:pt x="220" y="834"/>
                </a:lnTo>
                <a:lnTo>
                  <a:pt x="211" y="795"/>
                </a:lnTo>
                <a:lnTo>
                  <a:pt x="202" y="618"/>
                </a:lnTo>
                <a:lnTo>
                  <a:pt x="184" y="618"/>
                </a:lnTo>
                <a:lnTo>
                  <a:pt x="138" y="775"/>
                </a:lnTo>
                <a:lnTo>
                  <a:pt x="138" y="872"/>
                </a:lnTo>
                <a:lnTo>
                  <a:pt x="119" y="921"/>
                </a:lnTo>
                <a:lnTo>
                  <a:pt x="101" y="932"/>
                </a:lnTo>
                <a:lnTo>
                  <a:pt x="91" y="906"/>
                </a:lnTo>
                <a:lnTo>
                  <a:pt x="104" y="879"/>
                </a:lnTo>
                <a:lnTo>
                  <a:pt x="119" y="817"/>
                </a:lnTo>
                <a:lnTo>
                  <a:pt x="121" y="593"/>
                </a:lnTo>
                <a:lnTo>
                  <a:pt x="136" y="375"/>
                </a:lnTo>
                <a:lnTo>
                  <a:pt x="109" y="356"/>
                </a:lnTo>
                <a:lnTo>
                  <a:pt x="109" y="325"/>
                </a:lnTo>
                <a:lnTo>
                  <a:pt x="109" y="265"/>
                </a:lnTo>
                <a:lnTo>
                  <a:pt x="72" y="280"/>
                </a:lnTo>
                <a:lnTo>
                  <a:pt x="104" y="319"/>
                </a:lnTo>
                <a:lnTo>
                  <a:pt x="104" y="352"/>
                </a:lnTo>
                <a:lnTo>
                  <a:pt x="71" y="330"/>
                </a:lnTo>
                <a:lnTo>
                  <a:pt x="52" y="309"/>
                </a:lnTo>
                <a:lnTo>
                  <a:pt x="35" y="314"/>
                </a:lnTo>
                <a:lnTo>
                  <a:pt x="0" y="277"/>
                </a:lnTo>
                <a:lnTo>
                  <a:pt x="0" y="265"/>
                </a:lnTo>
                <a:lnTo>
                  <a:pt x="18" y="259"/>
                </a:lnTo>
                <a:lnTo>
                  <a:pt x="59" y="219"/>
                </a:lnTo>
                <a:lnTo>
                  <a:pt x="104" y="184"/>
                </a:lnTo>
                <a:lnTo>
                  <a:pt x="159" y="141"/>
                </a:lnTo>
                <a:lnTo>
                  <a:pt x="202" y="127"/>
                </a:lnTo>
                <a:lnTo>
                  <a:pt x="202" y="98"/>
                </a:lnTo>
                <a:lnTo>
                  <a:pt x="184" y="83"/>
                </a:lnTo>
                <a:lnTo>
                  <a:pt x="184" y="45"/>
                </a:lnTo>
                <a:lnTo>
                  <a:pt x="174" y="38"/>
                </a:lnTo>
                <a:lnTo>
                  <a:pt x="202" y="12"/>
                </a:lnTo>
              </a:path>
            </a:pathLst>
          </a:custGeom>
          <a:solidFill>
            <a:srgbClr val="0020A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4" name="Freeform 4"/>
          <p:cNvSpPr>
            <a:spLocks/>
          </p:cNvSpPr>
          <p:nvPr/>
        </p:nvSpPr>
        <p:spPr bwMode="auto">
          <a:xfrm>
            <a:off x="5486400" y="4165600"/>
            <a:ext cx="385763" cy="1416050"/>
          </a:xfrm>
          <a:custGeom>
            <a:avLst/>
            <a:gdLst>
              <a:gd name="T0" fmla="*/ 2147483647 w 243"/>
              <a:gd name="T1" fmla="*/ 2147483647 h 892"/>
              <a:gd name="T2" fmla="*/ 2147483647 w 243"/>
              <a:gd name="T3" fmla="*/ 2147483647 h 892"/>
              <a:gd name="T4" fmla="*/ 2147483647 w 243"/>
              <a:gd name="T5" fmla="*/ 2147483647 h 892"/>
              <a:gd name="T6" fmla="*/ 2147483647 w 243"/>
              <a:gd name="T7" fmla="*/ 2147483647 h 892"/>
              <a:gd name="T8" fmla="*/ 2147483647 w 243"/>
              <a:gd name="T9" fmla="*/ 2147483647 h 892"/>
              <a:gd name="T10" fmla="*/ 2147483647 w 243"/>
              <a:gd name="T11" fmla="*/ 2147483647 h 892"/>
              <a:gd name="T12" fmla="*/ 2147483647 w 243"/>
              <a:gd name="T13" fmla="*/ 2147483647 h 892"/>
              <a:gd name="T14" fmla="*/ 2147483647 w 243"/>
              <a:gd name="T15" fmla="*/ 2147483647 h 892"/>
              <a:gd name="T16" fmla="*/ 2147483647 w 243"/>
              <a:gd name="T17" fmla="*/ 2147483647 h 892"/>
              <a:gd name="T18" fmla="*/ 0 w 243"/>
              <a:gd name="T19" fmla="*/ 2147483647 h 892"/>
              <a:gd name="T20" fmla="*/ 2147483647 w 243"/>
              <a:gd name="T21" fmla="*/ 2147483647 h 892"/>
              <a:gd name="T22" fmla="*/ 2147483647 w 243"/>
              <a:gd name="T23" fmla="*/ 2147483647 h 892"/>
              <a:gd name="T24" fmla="*/ 2147483647 w 243"/>
              <a:gd name="T25" fmla="*/ 2147483647 h 892"/>
              <a:gd name="T26" fmla="*/ 2147483647 w 243"/>
              <a:gd name="T27" fmla="*/ 2147483647 h 892"/>
              <a:gd name="T28" fmla="*/ 2147483647 w 243"/>
              <a:gd name="T29" fmla="*/ 2147483647 h 892"/>
              <a:gd name="T30" fmla="*/ 2147483647 w 243"/>
              <a:gd name="T31" fmla="*/ 2147483647 h 892"/>
              <a:gd name="T32" fmla="*/ 2147483647 w 243"/>
              <a:gd name="T33" fmla="*/ 2147483647 h 892"/>
              <a:gd name="T34" fmla="*/ 2147483647 w 243"/>
              <a:gd name="T35" fmla="*/ 2147483647 h 892"/>
              <a:gd name="T36" fmla="*/ 2147483647 w 243"/>
              <a:gd name="T37" fmla="*/ 2147483647 h 892"/>
              <a:gd name="T38" fmla="*/ 2147483647 w 243"/>
              <a:gd name="T39" fmla="*/ 2147483647 h 892"/>
              <a:gd name="T40" fmla="*/ 2147483647 w 243"/>
              <a:gd name="T41" fmla="*/ 2147483647 h 892"/>
              <a:gd name="T42" fmla="*/ 2147483647 w 243"/>
              <a:gd name="T43" fmla="*/ 2147483647 h 892"/>
              <a:gd name="T44" fmla="*/ 2147483647 w 243"/>
              <a:gd name="T45" fmla="*/ 2147483647 h 892"/>
              <a:gd name="T46" fmla="*/ 2147483647 w 243"/>
              <a:gd name="T47" fmla="*/ 2147483647 h 892"/>
              <a:gd name="T48" fmla="*/ 2147483647 w 243"/>
              <a:gd name="T49" fmla="*/ 2147483647 h 892"/>
              <a:gd name="T50" fmla="*/ 2147483647 w 243"/>
              <a:gd name="T51" fmla="*/ 2147483647 h 892"/>
              <a:gd name="T52" fmla="*/ 2147483647 w 243"/>
              <a:gd name="T53" fmla="*/ 2147483647 h 892"/>
              <a:gd name="T54" fmla="*/ 2147483647 w 243"/>
              <a:gd name="T55" fmla="*/ 2147483647 h 892"/>
              <a:gd name="T56" fmla="*/ 2147483647 w 243"/>
              <a:gd name="T57" fmla="*/ 2147483647 h 892"/>
              <a:gd name="T58" fmla="*/ 2147483647 w 243"/>
              <a:gd name="T59" fmla="*/ 2147483647 h 892"/>
              <a:gd name="T60" fmla="*/ 2147483647 w 243"/>
              <a:gd name="T61" fmla="*/ 2147483647 h 892"/>
              <a:gd name="T62" fmla="*/ 2147483647 w 243"/>
              <a:gd name="T63" fmla="*/ 2147483647 h 892"/>
              <a:gd name="T64" fmla="*/ 2147483647 w 243"/>
              <a:gd name="T65" fmla="*/ 2147483647 h 892"/>
              <a:gd name="T66" fmla="*/ 2147483647 w 243"/>
              <a:gd name="T67" fmla="*/ 2147483647 h 892"/>
              <a:gd name="T68" fmla="*/ 2147483647 w 243"/>
              <a:gd name="T69" fmla="*/ 2147483647 h 892"/>
              <a:gd name="T70" fmla="*/ 2147483647 w 243"/>
              <a:gd name="T71" fmla="*/ 2147483647 h 892"/>
              <a:gd name="T72" fmla="*/ 2147483647 w 243"/>
              <a:gd name="T73" fmla="*/ 2147483647 h 892"/>
              <a:gd name="T74" fmla="*/ 2147483647 w 243"/>
              <a:gd name="T75" fmla="*/ 2147483647 h 892"/>
              <a:gd name="T76" fmla="*/ 2147483647 w 243"/>
              <a:gd name="T77" fmla="*/ 2147483647 h 892"/>
              <a:gd name="T78" fmla="*/ 2147483647 w 243"/>
              <a:gd name="T79" fmla="*/ 2147483647 h 892"/>
              <a:gd name="T80" fmla="*/ 2147483647 w 243"/>
              <a:gd name="T81" fmla="*/ 2147483647 h 892"/>
              <a:gd name="T82" fmla="*/ 2147483647 w 243"/>
              <a:gd name="T83" fmla="*/ 2147483647 h 892"/>
              <a:gd name="T84" fmla="*/ 2147483647 w 243"/>
              <a:gd name="T85" fmla="*/ 2147483647 h 892"/>
              <a:gd name="T86" fmla="*/ 2147483647 w 243"/>
              <a:gd name="T87" fmla="*/ 2147483647 h 892"/>
              <a:gd name="T88" fmla="*/ 2147483647 w 243"/>
              <a:gd name="T89" fmla="*/ 2147483647 h 892"/>
              <a:gd name="T90" fmla="*/ 2147483647 w 243"/>
              <a:gd name="T91" fmla="*/ 2147483647 h 892"/>
              <a:gd name="T92" fmla="*/ 2147483647 w 243"/>
              <a:gd name="T93" fmla="*/ 2147483647 h 892"/>
              <a:gd name="T94" fmla="*/ 2147483647 w 243"/>
              <a:gd name="T95" fmla="*/ 2147483647 h 892"/>
              <a:gd name="T96" fmla="*/ 2147483647 w 243"/>
              <a:gd name="T97" fmla="*/ 0 h 892"/>
              <a:gd name="T98" fmla="*/ 2147483647 w 243"/>
              <a:gd name="T99" fmla="*/ 0 h 892"/>
              <a:gd name="T100" fmla="*/ 2147483647 w 243"/>
              <a:gd name="T101" fmla="*/ 2147483647 h 892"/>
              <a:gd name="T102" fmla="*/ 2147483647 w 243"/>
              <a:gd name="T103" fmla="*/ 2147483647 h 892"/>
              <a:gd name="T104" fmla="*/ 2147483647 w 243"/>
              <a:gd name="T105" fmla="*/ 2147483647 h 89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43"/>
              <a:gd name="T160" fmla="*/ 0 h 892"/>
              <a:gd name="T161" fmla="*/ 243 w 243"/>
              <a:gd name="T162" fmla="*/ 892 h 892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43" h="892">
                <a:moveTo>
                  <a:pt x="56" y="17"/>
                </a:moveTo>
                <a:lnTo>
                  <a:pt x="56" y="38"/>
                </a:lnTo>
                <a:lnTo>
                  <a:pt x="60" y="45"/>
                </a:lnTo>
                <a:lnTo>
                  <a:pt x="50" y="63"/>
                </a:lnTo>
                <a:lnTo>
                  <a:pt x="56" y="68"/>
                </a:lnTo>
                <a:lnTo>
                  <a:pt x="55" y="75"/>
                </a:lnTo>
                <a:lnTo>
                  <a:pt x="61" y="99"/>
                </a:lnTo>
                <a:lnTo>
                  <a:pt x="61" y="104"/>
                </a:lnTo>
                <a:lnTo>
                  <a:pt x="20" y="127"/>
                </a:lnTo>
                <a:lnTo>
                  <a:pt x="0" y="313"/>
                </a:lnTo>
                <a:lnTo>
                  <a:pt x="25" y="345"/>
                </a:lnTo>
                <a:lnTo>
                  <a:pt x="15" y="444"/>
                </a:lnTo>
                <a:lnTo>
                  <a:pt x="31" y="455"/>
                </a:lnTo>
                <a:lnTo>
                  <a:pt x="39" y="612"/>
                </a:lnTo>
                <a:lnTo>
                  <a:pt x="53" y="770"/>
                </a:lnTo>
                <a:lnTo>
                  <a:pt x="48" y="780"/>
                </a:lnTo>
                <a:lnTo>
                  <a:pt x="5" y="809"/>
                </a:lnTo>
                <a:lnTo>
                  <a:pt x="9" y="814"/>
                </a:lnTo>
                <a:lnTo>
                  <a:pt x="25" y="820"/>
                </a:lnTo>
                <a:lnTo>
                  <a:pt x="51" y="814"/>
                </a:lnTo>
                <a:lnTo>
                  <a:pt x="75" y="803"/>
                </a:lnTo>
                <a:lnTo>
                  <a:pt x="95" y="797"/>
                </a:lnTo>
                <a:lnTo>
                  <a:pt x="95" y="824"/>
                </a:lnTo>
                <a:lnTo>
                  <a:pt x="104" y="825"/>
                </a:lnTo>
                <a:lnTo>
                  <a:pt x="89" y="849"/>
                </a:lnTo>
                <a:lnTo>
                  <a:pt x="97" y="886"/>
                </a:lnTo>
                <a:lnTo>
                  <a:pt x="112" y="891"/>
                </a:lnTo>
                <a:lnTo>
                  <a:pt x="137" y="860"/>
                </a:lnTo>
                <a:lnTo>
                  <a:pt x="137" y="838"/>
                </a:lnTo>
                <a:lnTo>
                  <a:pt x="145" y="834"/>
                </a:lnTo>
                <a:lnTo>
                  <a:pt x="155" y="631"/>
                </a:lnTo>
                <a:lnTo>
                  <a:pt x="145" y="611"/>
                </a:lnTo>
                <a:lnTo>
                  <a:pt x="174" y="474"/>
                </a:lnTo>
                <a:lnTo>
                  <a:pt x="191" y="469"/>
                </a:lnTo>
                <a:lnTo>
                  <a:pt x="198" y="328"/>
                </a:lnTo>
                <a:lnTo>
                  <a:pt x="242" y="312"/>
                </a:lnTo>
                <a:lnTo>
                  <a:pt x="223" y="158"/>
                </a:lnTo>
                <a:lnTo>
                  <a:pt x="154" y="118"/>
                </a:lnTo>
                <a:lnTo>
                  <a:pt x="137" y="103"/>
                </a:lnTo>
                <a:lnTo>
                  <a:pt x="137" y="89"/>
                </a:lnTo>
                <a:lnTo>
                  <a:pt x="143" y="78"/>
                </a:lnTo>
                <a:lnTo>
                  <a:pt x="150" y="69"/>
                </a:lnTo>
                <a:lnTo>
                  <a:pt x="158" y="59"/>
                </a:lnTo>
                <a:lnTo>
                  <a:pt x="162" y="48"/>
                </a:lnTo>
                <a:lnTo>
                  <a:pt x="162" y="37"/>
                </a:lnTo>
                <a:lnTo>
                  <a:pt x="158" y="26"/>
                </a:lnTo>
                <a:lnTo>
                  <a:pt x="149" y="15"/>
                </a:lnTo>
                <a:lnTo>
                  <a:pt x="137" y="5"/>
                </a:lnTo>
                <a:lnTo>
                  <a:pt x="122" y="0"/>
                </a:lnTo>
                <a:lnTo>
                  <a:pt x="105" y="0"/>
                </a:lnTo>
                <a:lnTo>
                  <a:pt x="89" y="1"/>
                </a:lnTo>
                <a:lnTo>
                  <a:pt x="75" y="5"/>
                </a:lnTo>
                <a:lnTo>
                  <a:pt x="56" y="17"/>
                </a:lnTo>
              </a:path>
            </a:pathLst>
          </a:custGeom>
          <a:solidFill>
            <a:srgbClr val="0020A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Freeform 5"/>
          <p:cNvSpPr>
            <a:spLocks/>
          </p:cNvSpPr>
          <p:nvPr/>
        </p:nvSpPr>
        <p:spPr bwMode="auto">
          <a:xfrm>
            <a:off x="6989763" y="3351213"/>
            <a:ext cx="438150" cy="1757362"/>
          </a:xfrm>
          <a:custGeom>
            <a:avLst/>
            <a:gdLst>
              <a:gd name="T0" fmla="*/ 2147483647 w 276"/>
              <a:gd name="T1" fmla="*/ 2147483647 h 1107"/>
              <a:gd name="T2" fmla="*/ 2147483647 w 276"/>
              <a:gd name="T3" fmla="*/ 0 h 1107"/>
              <a:gd name="T4" fmla="*/ 2147483647 w 276"/>
              <a:gd name="T5" fmla="*/ 0 h 1107"/>
              <a:gd name="T6" fmla="*/ 2147483647 w 276"/>
              <a:gd name="T7" fmla="*/ 2147483647 h 1107"/>
              <a:gd name="T8" fmla="*/ 2147483647 w 276"/>
              <a:gd name="T9" fmla="*/ 2147483647 h 1107"/>
              <a:gd name="T10" fmla="*/ 2147483647 w 276"/>
              <a:gd name="T11" fmla="*/ 2147483647 h 1107"/>
              <a:gd name="T12" fmla="*/ 2147483647 w 276"/>
              <a:gd name="T13" fmla="*/ 2147483647 h 1107"/>
              <a:gd name="T14" fmla="*/ 2147483647 w 276"/>
              <a:gd name="T15" fmla="*/ 2147483647 h 1107"/>
              <a:gd name="T16" fmla="*/ 2147483647 w 276"/>
              <a:gd name="T17" fmla="*/ 2147483647 h 1107"/>
              <a:gd name="T18" fmla="*/ 2147483647 w 276"/>
              <a:gd name="T19" fmla="*/ 2147483647 h 1107"/>
              <a:gd name="T20" fmla="*/ 2147483647 w 276"/>
              <a:gd name="T21" fmla="*/ 2147483647 h 1107"/>
              <a:gd name="T22" fmla="*/ 2147483647 w 276"/>
              <a:gd name="T23" fmla="*/ 2147483647 h 1107"/>
              <a:gd name="T24" fmla="*/ 2147483647 w 276"/>
              <a:gd name="T25" fmla="*/ 2147483647 h 1107"/>
              <a:gd name="T26" fmla="*/ 2147483647 w 276"/>
              <a:gd name="T27" fmla="*/ 2147483647 h 1107"/>
              <a:gd name="T28" fmla="*/ 2147483647 w 276"/>
              <a:gd name="T29" fmla="*/ 2147483647 h 1107"/>
              <a:gd name="T30" fmla="*/ 2147483647 w 276"/>
              <a:gd name="T31" fmla="*/ 2147483647 h 1107"/>
              <a:gd name="T32" fmla="*/ 2147483647 w 276"/>
              <a:gd name="T33" fmla="*/ 2147483647 h 1107"/>
              <a:gd name="T34" fmla="*/ 2147483647 w 276"/>
              <a:gd name="T35" fmla="*/ 2147483647 h 1107"/>
              <a:gd name="T36" fmla="*/ 2147483647 w 276"/>
              <a:gd name="T37" fmla="*/ 2147483647 h 1107"/>
              <a:gd name="T38" fmla="*/ 2147483647 w 276"/>
              <a:gd name="T39" fmla="*/ 2147483647 h 1107"/>
              <a:gd name="T40" fmla="*/ 2147483647 w 276"/>
              <a:gd name="T41" fmla="*/ 2147483647 h 1107"/>
              <a:gd name="T42" fmla="*/ 2147483647 w 276"/>
              <a:gd name="T43" fmla="*/ 2147483647 h 1107"/>
              <a:gd name="T44" fmla="*/ 2147483647 w 276"/>
              <a:gd name="T45" fmla="*/ 2147483647 h 1107"/>
              <a:gd name="T46" fmla="*/ 2147483647 w 276"/>
              <a:gd name="T47" fmla="*/ 2147483647 h 1107"/>
              <a:gd name="T48" fmla="*/ 2147483647 w 276"/>
              <a:gd name="T49" fmla="*/ 2147483647 h 1107"/>
              <a:gd name="T50" fmla="*/ 2147483647 w 276"/>
              <a:gd name="T51" fmla="*/ 2147483647 h 1107"/>
              <a:gd name="T52" fmla="*/ 2147483647 w 276"/>
              <a:gd name="T53" fmla="*/ 2147483647 h 1107"/>
              <a:gd name="T54" fmla="*/ 2147483647 w 276"/>
              <a:gd name="T55" fmla="*/ 2147483647 h 1107"/>
              <a:gd name="T56" fmla="*/ 2147483647 w 276"/>
              <a:gd name="T57" fmla="*/ 2147483647 h 1107"/>
              <a:gd name="T58" fmla="*/ 2147483647 w 276"/>
              <a:gd name="T59" fmla="*/ 2147483647 h 1107"/>
              <a:gd name="T60" fmla="*/ 2147483647 w 276"/>
              <a:gd name="T61" fmla="*/ 2147483647 h 1107"/>
              <a:gd name="T62" fmla="*/ 2147483647 w 276"/>
              <a:gd name="T63" fmla="*/ 2147483647 h 1107"/>
              <a:gd name="T64" fmla="*/ 2147483647 w 276"/>
              <a:gd name="T65" fmla="*/ 2147483647 h 1107"/>
              <a:gd name="T66" fmla="*/ 2147483647 w 276"/>
              <a:gd name="T67" fmla="*/ 2147483647 h 1107"/>
              <a:gd name="T68" fmla="*/ 2147483647 w 276"/>
              <a:gd name="T69" fmla="*/ 2147483647 h 1107"/>
              <a:gd name="T70" fmla="*/ 2147483647 w 276"/>
              <a:gd name="T71" fmla="*/ 2147483647 h 1107"/>
              <a:gd name="T72" fmla="*/ 2147483647 w 276"/>
              <a:gd name="T73" fmla="*/ 2147483647 h 1107"/>
              <a:gd name="T74" fmla="*/ 2147483647 w 276"/>
              <a:gd name="T75" fmla="*/ 2147483647 h 1107"/>
              <a:gd name="T76" fmla="*/ 2147483647 w 276"/>
              <a:gd name="T77" fmla="*/ 2147483647 h 1107"/>
              <a:gd name="T78" fmla="*/ 2147483647 w 276"/>
              <a:gd name="T79" fmla="*/ 2147483647 h 1107"/>
              <a:gd name="T80" fmla="*/ 2147483647 w 276"/>
              <a:gd name="T81" fmla="*/ 2147483647 h 1107"/>
              <a:gd name="T82" fmla="*/ 2147483647 w 276"/>
              <a:gd name="T83" fmla="*/ 2147483647 h 1107"/>
              <a:gd name="T84" fmla="*/ 0 w 276"/>
              <a:gd name="T85" fmla="*/ 2147483647 h 1107"/>
              <a:gd name="T86" fmla="*/ 0 w 276"/>
              <a:gd name="T87" fmla="*/ 2147483647 h 1107"/>
              <a:gd name="T88" fmla="*/ 2147483647 w 276"/>
              <a:gd name="T89" fmla="*/ 2147483647 h 1107"/>
              <a:gd name="T90" fmla="*/ 2147483647 w 276"/>
              <a:gd name="T91" fmla="*/ 2147483647 h 1107"/>
              <a:gd name="T92" fmla="*/ 2147483647 w 276"/>
              <a:gd name="T93" fmla="*/ 2147483647 h 1107"/>
              <a:gd name="T94" fmla="*/ 2147483647 w 276"/>
              <a:gd name="T95" fmla="*/ 2147483647 h 1107"/>
              <a:gd name="T96" fmla="*/ 2147483647 w 276"/>
              <a:gd name="T97" fmla="*/ 2147483647 h 1107"/>
              <a:gd name="T98" fmla="*/ 2147483647 w 276"/>
              <a:gd name="T99" fmla="*/ 2147483647 h 1107"/>
              <a:gd name="T100" fmla="*/ 2147483647 w 276"/>
              <a:gd name="T101" fmla="*/ 2147483647 h 1107"/>
              <a:gd name="T102" fmla="*/ 2147483647 w 276"/>
              <a:gd name="T103" fmla="*/ 2147483647 h 1107"/>
              <a:gd name="T104" fmla="*/ 2147483647 w 276"/>
              <a:gd name="T105" fmla="*/ 2147483647 h 1107"/>
              <a:gd name="T106" fmla="*/ 2147483647 w 276"/>
              <a:gd name="T107" fmla="*/ 2147483647 h 1107"/>
              <a:gd name="T108" fmla="*/ 2147483647 w 276"/>
              <a:gd name="T109" fmla="*/ 2147483647 h 1107"/>
              <a:gd name="T110" fmla="*/ 2147483647 w 276"/>
              <a:gd name="T111" fmla="*/ 2147483647 h 1107"/>
              <a:gd name="T112" fmla="*/ 2147483647 w 276"/>
              <a:gd name="T113" fmla="*/ 2147483647 h 1107"/>
              <a:gd name="T114" fmla="*/ 2147483647 w 276"/>
              <a:gd name="T115" fmla="*/ 2147483647 h 1107"/>
              <a:gd name="T116" fmla="*/ 2147483647 w 276"/>
              <a:gd name="T117" fmla="*/ 2147483647 h 110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76"/>
              <a:gd name="T178" fmla="*/ 0 h 1107"/>
              <a:gd name="T179" fmla="*/ 276 w 276"/>
              <a:gd name="T180" fmla="*/ 1107 h 110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76" h="1107">
                <a:moveTo>
                  <a:pt x="97" y="16"/>
                </a:moveTo>
                <a:lnTo>
                  <a:pt x="161" y="0"/>
                </a:lnTo>
                <a:lnTo>
                  <a:pt x="208" y="0"/>
                </a:lnTo>
                <a:lnTo>
                  <a:pt x="251" y="10"/>
                </a:lnTo>
                <a:lnTo>
                  <a:pt x="269" y="47"/>
                </a:lnTo>
                <a:lnTo>
                  <a:pt x="269" y="80"/>
                </a:lnTo>
                <a:lnTo>
                  <a:pt x="244" y="120"/>
                </a:lnTo>
                <a:lnTo>
                  <a:pt x="226" y="119"/>
                </a:lnTo>
                <a:lnTo>
                  <a:pt x="252" y="164"/>
                </a:lnTo>
                <a:lnTo>
                  <a:pt x="275" y="238"/>
                </a:lnTo>
                <a:lnTo>
                  <a:pt x="275" y="301"/>
                </a:lnTo>
                <a:lnTo>
                  <a:pt x="269" y="381"/>
                </a:lnTo>
                <a:lnTo>
                  <a:pt x="251" y="460"/>
                </a:lnTo>
                <a:lnTo>
                  <a:pt x="220" y="465"/>
                </a:lnTo>
                <a:lnTo>
                  <a:pt x="220" y="489"/>
                </a:lnTo>
                <a:lnTo>
                  <a:pt x="203" y="499"/>
                </a:lnTo>
                <a:lnTo>
                  <a:pt x="203" y="578"/>
                </a:lnTo>
                <a:lnTo>
                  <a:pt x="186" y="594"/>
                </a:lnTo>
                <a:lnTo>
                  <a:pt x="186" y="742"/>
                </a:lnTo>
                <a:lnTo>
                  <a:pt x="186" y="836"/>
                </a:lnTo>
                <a:lnTo>
                  <a:pt x="211" y="942"/>
                </a:lnTo>
                <a:lnTo>
                  <a:pt x="220" y="1076"/>
                </a:lnTo>
                <a:lnTo>
                  <a:pt x="193" y="1087"/>
                </a:lnTo>
                <a:lnTo>
                  <a:pt x="193" y="1102"/>
                </a:lnTo>
                <a:lnTo>
                  <a:pt x="146" y="1102"/>
                </a:lnTo>
                <a:lnTo>
                  <a:pt x="139" y="1096"/>
                </a:lnTo>
                <a:lnTo>
                  <a:pt x="121" y="1096"/>
                </a:lnTo>
                <a:lnTo>
                  <a:pt x="119" y="1106"/>
                </a:lnTo>
                <a:lnTo>
                  <a:pt x="87" y="1102"/>
                </a:lnTo>
                <a:lnTo>
                  <a:pt x="14" y="1096"/>
                </a:lnTo>
                <a:lnTo>
                  <a:pt x="14" y="1087"/>
                </a:lnTo>
                <a:lnTo>
                  <a:pt x="80" y="1066"/>
                </a:lnTo>
                <a:lnTo>
                  <a:pt x="80" y="1046"/>
                </a:lnTo>
                <a:lnTo>
                  <a:pt x="23" y="1037"/>
                </a:lnTo>
                <a:lnTo>
                  <a:pt x="23" y="1022"/>
                </a:lnTo>
                <a:lnTo>
                  <a:pt x="63" y="1002"/>
                </a:lnTo>
                <a:lnTo>
                  <a:pt x="63" y="852"/>
                </a:lnTo>
                <a:lnTo>
                  <a:pt x="46" y="714"/>
                </a:lnTo>
                <a:lnTo>
                  <a:pt x="53" y="576"/>
                </a:lnTo>
                <a:lnTo>
                  <a:pt x="54" y="499"/>
                </a:lnTo>
                <a:lnTo>
                  <a:pt x="48" y="474"/>
                </a:lnTo>
                <a:lnTo>
                  <a:pt x="48" y="366"/>
                </a:lnTo>
                <a:lnTo>
                  <a:pt x="0" y="342"/>
                </a:lnTo>
                <a:lnTo>
                  <a:pt x="0" y="327"/>
                </a:lnTo>
                <a:lnTo>
                  <a:pt x="104" y="180"/>
                </a:lnTo>
                <a:lnTo>
                  <a:pt x="153" y="160"/>
                </a:lnTo>
                <a:lnTo>
                  <a:pt x="147" y="150"/>
                </a:lnTo>
                <a:lnTo>
                  <a:pt x="113" y="145"/>
                </a:lnTo>
                <a:lnTo>
                  <a:pt x="113" y="135"/>
                </a:lnTo>
                <a:lnTo>
                  <a:pt x="104" y="131"/>
                </a:lnTo>
                <a:lnTo>
                  <a:pt x="104" y="120"/>
                </a:lnTo>
                <a:lnTo>
                  <a:pt x="97" y="115"/>
                </a:lnTo>
                <a:lnTo>
                  <a:pt x="104" y="110"/>
                </a:lnTo>
                <a:lnTo>
                  <a:pt x="97" y="106"/>
                </a:lnTo>
                <a:lnTo>
                  <a:pt x="113" y="80"/>
                </a:lnTo>
                <a:lnTo>
                  <a:pt x="104" y="66"/>
                </a:lnTo>
                <a:lnTo>
                  <a:pt x="113" y="51"/>
                </a:lnTo>
                <a:lnTo>
                  <a:pt x="97" y="41"/>
                </a:lnTo>
                <a:lnTo>
                  <a:pt x="97" y="16"/>
                </a:lnTo>
              </a:path>
            </a:pathLst>
          </a:custGeom>
          <a:solidFill>
            <a:srgbClr val="0020A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Freeform 6"/>
          <p:cNvSpPr>
            <a:spLocks/>
          </p:cNvSpPr>
          <p:nvPr/>
        </p:nvSpPr>
        <p:spPr bwMode="auto">
          <a:xfrm>
            <a:off x="3497263" y="3173413"/>
            <a:ext cx="320675" cy="935037"/>
          </a:xfrm>
          <a:custGeom>
            <a:avLst/>
            <a:gdLst>
              <a:gd name="T0" fmla="*/ 2147483647 w 202"/>
              <a:gd name="T1" fmla="*/ 2147483647 h 589"/>
              <a:gd name="T2" fmla="*/ 2147483647 w 202"/>
              <a:gd name="T3" fmla="*/ 2147483647 h 589"/>
              <a:gd name="T4" fmla="*/ 2147483647 w 202"/>
              <a:gd name="T5" fmla="*/ 2147483647 h 589"/>
              <a:gd name="T6" fmla="*/ 2147483647 w 202"/>
              <a:gd name="T7" fmla="*/ 2147483647 h 589"/>
              <a:gd name="T8" fmla="*/ 2147483647 w 202"/>
              <a:gd name="T9" fmla="*/ 2147483647 h 589"/>
              <a:gd name="T10" fmla="*/ 2147483647 w 202"/>
              <a:gd name="T11" fmla="*/ 2147483647 h 589"/>
              <a:gd name="T12" fmla="*/ 2147483647 w 202"/>
              <a:gd name="T13" fmla="*/ 2147483647 h 589"/>
              <a:gd name="T14" fmla="*/ 2147483647 w 202"/>
              <a:gd name="T15" fmla="*/ 2147483647 h 589"/>
              <a:gd name="T16" fmla="*/ 0 w 202"/>
              <a:gd name="T17" fmla="*/ 2147483647 h 589"/>
              <a:gd name="T18" fmla="*/ 2147483647 w 202"/>
              <a:gd name="T19" fmla="*/ 2147483647 h 589"/>
              <a:gd name="T20" fmla="*/ 2147483647 w 202"/>
              <a:gd name="T21" fmla="*/ 2147483647 h 589"/>
              <a:gd name="T22" fmla="*/ 2147483647 w 202"/>
              <a:gd name="T23" fmla="*/ 2147483647 h 589"/>
              <a:gd name="T24" fmla="*/ 2147483647 w 202"/>
              <a:gd name="T25" fmla="*/ 2147483647 h 589"/>
              <a:gd name="T26" fmla="*/ 2147483647 w 202"/>
              <a:gd name="T27" fmla="*/ 2147483647 h 589"/>
              <a:gd name="T28" fmla="*/ 2147483647 w 202"/>
              <a:gd name="T29" fmla="*/ 2147483647 h 589"/>
              <a:gd name="T30" fmla="*/ 2147483647 w 202"/>
              <a:gd name="T31" fmla="*/ 2147483647 h 589"/>
              <a:gd name="T32" fmla="*/ 2147483647 w 202"/>
              <a:gd name="T33" fmla="*/ 2147483647 h 589"/>
              <a:gd name="T34" fmla="*/ 2147483647 w 202"/>
              <a:gd name="T35" fmla="*/ 2147483647 h 589"/>
              <a:gd name="T36" fmla="*/ 2147483647 w 202"/>
              <a:gd name="T37" fmla="*/ 2147483647 h 589"/>
              <a:gd name="T38" fmla="*/ 2147483647 w 202"/>
              <a:gd name="T39" fmla="*/ 2147483647 h 589"/>
              <a:gd name="T40" fmla="*/ 2147483647 w 202"/>
              <a:gd name="T41" fmla="*/ 2147483647 h 589"/>
              <a:gd name="T42" fmla="*/ 2147483647 w 202"/>
              <a:gd name="T43" fmla="*/ 2147483647 h 589"/>
              <a:gd name="T44" fmla="*/ 2147483647 w 202"/>
              <a:gd name="T45" fmla="*/ 2147483647 h 589"/>
              <a:gd name="T46" fmla="*/ 2147483647 w 202"/>
              <a:gd name="T47" fmla="*/ 2147483647 h 589"/>
              <a:gd name="T48" fmla="*/ 2147483647 w 202"/>
              <a:gd name="T49" fmla="*/ 2147483647 h 589"/>
              <a:gd name="T50" fmla="*/ 2147483647 w 202"/>
              <a:gd name="T51" fmla="*/ 2147483647 h 589"/>
              <a:gd name="T52" fmla="*/ 2147483647 w 202"/>
              <a:gd name="T53" fmla="*/ 2147483647 h 589"/>
              <a:gd name="T54" fmla="*/ 2147483647 w 202"/>
              <a:gd name="T55" fmla="*/ 2147483647 h 589"/>
              <a:gd name="T56" fmla="*/ 2147483647 w 202"/>
              <a:gd name="T57" fmla="*/ 2147483647 h 589"/>
              <a:gd name="T58" fmla="*/ 2147483647 w 202"/>
              <a:gd name="T59" fmla="*/ 2147483647 h 589"/>
              <a:gd name="T60" fmla="*/ 2147483647 w 202"/>
              <a:gd name="T61" fmla="*/ 2147483647 h 589"/>
              <a:gd name="T62" fmla="*/ 2147483647 w 202"/>
              <a:gd name="T63" fmla="*/ 2147483647 h 589"/>
              <a:gd name="T64" fmla="*/ 2147483647 w 202"/>
              <a:gd name="T65" fmla="*/ 2147483647 h 589"/>
              <a:gd name="T66" fmla="*/ 2147483647 w 202"/>
              <a:gd name="T67" fmla="*/ 2147483647 h 589"/>
              <a:gd name="T68" fmla="*/ 2147483647 w 202"/>
              <a:gd name="T69" fmla="*/ 2147483647 h 589"/>
              <a:gd name="T70" fmla="*/ 2147483647 w 202"/>
              <a:gd name="T71" fmla="*/ 2147483647 h 589"/>
              <a:gd name="T72" fmla="*/ 2147483647 w 202"/>
              <a:gd name="T73" fmla="*/ 2147483647 h 58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02"/>
              <a:gd name="T112" fmla="*/ 0 h 589"/>
              <a:gd name="T113" fmla="*/ 202 w 202"/>
              <a:gd name="T114" fmla="*/ 589 h 58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02" h="589">
                <a:moveTo>
                  <a:pt x="101" y="4"/>
                </a:moveTo>
                <a:lnTo>
                  <a:pt x="78" y="7"/>
                </a:lnTo>
                <a:lnTo>
                  <a:pt x="68" y="29"/>
                </a:lnTo>
                <a:lnTo>
                  <a:pt x="68" y="39"/>
                </a:lnTo>
                <a:lnTo>
                  <a:pt x="78" y="39"/>
                </a:lnTo>
                <a:lnTo>
                  <a:pt x="74" y="44"/>
                </a:lnTo>
                <a:lnTo>
                  <a:pt x="78" y="46"/>
                </a:lnTo>
                <a:lnTo>
                  <a:pt x="81" y="55"/>
                </a:lnTo>
                <a:lnTo>
                  <a:pt x="83" y="58"/>
                </a:lnTo>
                <a:lnTo>
                  <a:pt x="91" y="76"/>
                </a:lnTo>
                <a:lnTo>
                  <a:pt x="91" y="80"/>
                </a:lnTo>
                <a:lnTo>
                  <a:pt x="81" y="80"/>
                </a:lnTo>
                <a:lnTo>
                  <a:pt x="65" y="102"/>
                </a:lnTo>
                <a:lnTo>
                  <a:pt x="35" y="110"/>
                </a:lnTo>
                <a:lnTo>
                  <a:pt x="21" y="128"/>
                </a:lnTo>
                <a:lnTo>
                  <a:pt x="6" y="288"/>
                </a:lnTo>
                <a:lnTo>
                  <a:pt x="12" y="290"/>
                </a:lnTo>
                <a:lnTo>
                  <a:pt x="0" y="319"/>
                </a:lnTo>
                <a:lnTo>
                  <a:pt x="6" y="337"/>
                </a:lnTo>
                <a:lnTo>
                  <a:pt x="12" y="337"/>
                </a:lnTo>
                <a:lnTo>
                  <a:pt x="16" y="340"/>
                </a:lnTo>
                <a:lnTo>
                  <a:pt x="21" y="340"/>
                </a:lnTo>
                <a:lnTo>
                  <a:pt x="19" y="323"/>
                </a:lnTo>
                <a:lnTo>
                  <a:pt x="21" y="312"/>
                </a:lnTo>
                <a:lnTo>
                  <a:pt x="25" y="321"/>
                </a:lnTo>
                <a:lnTo>
                  <a:pt x="21" y="326"/>
                </a:lnTo>
                <a:lnTo>
                  <a:pt x="25" y="330"/>
                </a:lnTo>
                <a:lnTo>
                  <a:pt x="32" y="316"/>
                </a:lnTo>
                <a:lnTo>
                  <a:pt x="27" y="293"/>
                </a:lnTo>
                <a:lnTo>
                  <a:pt x="38" y="294"/>
                </a:lnTo>
                <a:lnTo>
                  <a:pt x="32" y="440"/>
                </a:lnTo>
                <a:lnTo>
                  <a:pt x="66" y="448"/>
                </a:lnTo>
                <a:lnTo>
                  <a:pt x="81" y="534"/>
                </a:lnTo>
                <a:lnTo>
                  <a:pt x="78" y="542"/>
                </a:lnTo>
                <a:lnTo>
                  <a:pt x="71" y="578"/>
                </a:lnTo>
                <a:lnTo>
                  <a:pt x="71" y="585"/>
                </a:lnTo>
                <a:lnTo>
                  <a:pt x="94" y="588"/>
                </a:lnTo>
                <a:lnTo>
                  <a:pt x="103" y="578"/>
                </a:lnTo>
                <a:lnTo>
                  <a:pt x="98" y="546"/>
                </a:lnTo>
                <a:lnTo>
                  <a:pt x="94" y="525"/>
                </a:lnTo>
                <a:lnTo>
                  <a:pt x="104" y="452"/>
                </a:lnTo>
                <a:lnTo>
                  <a:pt x="107" y="453"/>
                </a:lnTo>
                <a:lnTo>
                  <a:pt x="117" y="479"/>
                </a:lnTo>
                <a:lnTo>
                  <a:pt x="110" y="523"/>
                </a:lnTo>
                <a:lnTo>
                  <a:pt x="103" y="527"/>
                </a:lnTo>
                <a:lnTo>
                  <a:pt x="117" y="573"/>
                </a:lnTo>
                <a:lnTo>
                  <a:pt x="139" y="578"/>
                </a:lnTo>
                <a:lnTo>
                  <a:pt x="144" y="574"/>
                </a:lnTo>
                <a:lnTo>
                  <a:pt x="127" y="527"/>
                </a:lnTo>
                <a:lnTo>
                  <a:pt x="153" y="448"/>
                </a:lnTo>
                <a:lnTo>
                  <a:pt x="165" y="442"/>
                </a:lnTo>
                <a:lnTo>
                  <a:pt x="165" y="437"/>
                </a:lnTo>
                <a:lnTo>
                  <a:pt x="189" y="438"/>
                </a:lnTo>
                <a:lnTo>
                  <a:pt x="196" y="448"/>
                </a:lnTo>
                <a:lnTo>
                  <a:pt x="201" y="442"/>
                </a:lnTo>
                <a:lnTo>
                  <a:pt x="179" y="299"/>
                </a:lnTo>
                <a:lnTo>
                  <a:pt x="182" y="299"/>
                </a:lnTo>
                <a:lnTo>
                  <a:pt x="182" y="271"/>
                </a:lnTo>
                <a:lnTo>
                  <a:pt x="185" y="266"/>
                </a:lnTo>
                <a:lnTo>
                  <a:pt x="179" y="198"/>
                </a:lnTo>
                <a:lnTo>
                  <a:pt x="172" y="115"/>
                </a:lnTo>
                <a:lnTo>
                  <a:pt x="134" y="98"/>
                </a:lnTo>
                <a:lnTo>
                  <a:pt x="123" y="80"/>
                </a:lnTo>
                <a:lnTo>
                  <a:pt x="133" y="64"/>
                </a:lnTo>
                <a:lnTo>
                  <a:pt x="139" y="65"/>
                </a:lnTo>
                <a:lnTo>
                  <a:pt x="144" y="58"/>
                </a:lnTo>
                <a:lnTo>
                  <a:pt x="144" y="49"/>
                </a:lnTo>
                <a:lnTo>
                  <a:pt x="153" y="48"/>
                </a:lnTo>
                <a:lnTo>
                  <a:pt x="156" y="23"/>
                </a:lnTo>
                <a:lnTo>
                  <a:pt x="146" y="7"/>
                </a:lnTo>
                <a:lnTo>
                  <a:pt x="136" y="1"/>
                </a:lnTo>
                <a:lnTo>
                  <a:pt x="122" y="1"/>
                </a:lnTo>
                <a:lnTo>
                  <a:pt x="112" y="0"/>
                </a:lnTo>
                <a:lnTo>
                  <a:pt x="101" y="4"/>
                </a:lnTo>
              </a:path>
            </a:pathLst>
          </a:custGeom>
          <a:solidFill>
            <a:srgbClr val="0020A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Freeform 7"/>
          <p:cNvSpPr>
            <a:spLocks/>
          </p:cNvSpPr>
          <p:nvPr/>
        </p:nvSpPr>
        <p:spPr bwMode="auto">
          <a:xfrm>
            <a:off x="5605463" y="3302000"/>
            <a:ext cx="227012" cy="928688"/>
          </a:xfrm>
          <a:custGeom>
            <a:avLst/>
            <a:gdLst>
              <a:gd name="T0" fmla="*/ 2147483647 w 143"/>
              <a:gd name="T1" fmla="*/ 2147483647 h 585"/>
              <a:gd name="T2" fmla="*/ 2147483647 w 143"/>
              <a:gd name="T3" fmla="*/ 0 h 585"/>
              <a:gd name="T4" fmla="*/ 2147483647 w 143"/>
              <a:gd name="T5" fmla="*/ 0 h 585"/>
              <a:gd name="T6" fmla="*/ 2147483647 w 143"/>
              <a:gd name="T7" fmla="*/ 2147483647 h 585"/>
              <a:gd name="T8" fmla="*/ 2147483647 w 143"/>
              <a:gd name="T9" fmla="*/ 2147483647 h 585"/>
              <a:gd name="T10" fmla="*/ 2147483647 w 143"/>
              <a:gd name="T11" fmla="*/ 2147483647 h 585"/>
              <a:gd name="T12" fmla="*/ 2147483647 w 143"/>
              <a:gd name="T13" fmla="*/ 2147483647 h 585"/>
              <a:gd name="T14" fmla="*/ 2147483647 w 143"/>
              <a:gd name="T15" fmla="*/ 2147483647 h 585"/>
              <a:gd name="T16" fmla="*/ 2147483647 w 143"/>
              <a:gd name="T17" fmla="*/ 2147483647 h 585"/>
              <a:gd name="T18" fmla="*/ 2147483647 w 143"/>
              <a:gd name="T19" fmla="*/ 2147483647 h 585"/>
              <a:gd name="T20" fmla="*/ 2147483647 w 143"/>
              <a:gd name="T21" fmla="*/ 2147483647 h 585"/>
              <a:gd name="T22" fmla="*/ 2147483647 w 143"/>
              <a:gd name="T23" fmla="*/ 2147483647 h 585"/>
              <a:gd name="T24" fmla="*/ 2147483647 w 143"/>
              <a:gd name="T25" fmla="*/ 2147483647 h 585"/>
              <a:gd name="T26" fmla="*/ 2147483647 w 143"/>
              <a:gd name="T27" fmla="*/ 2147483647 h 585"/>
              <a:gd name="T28" fmla="*/ 2147483647 w 143"/>
              <a:gd name="T29" fmla="*/ 2147483647 h 585"/>
              <a:gd name="T30" fmla="*/ 2147483647 w 143"/>
              <a:gd name="T31" fmla="*/ 2147483647 h 585"/>
              <a:gd name="T32" fmla="*/ 2147483647 w 143"/>
              <a:gd name="T33" fmla="*/ 2147483647 h 585"/>
              <a:gd name="T34" fmla="*/ 2147483647 w 143"/>
              <a:gd name="T35" fmla="*/ 2147483647 h 585"/>
              <a:gd name="T36" fmla="*/ 2147483647 w 143"/>
              <a:gd name="T37" fmla="*/ 2147483647 h 585"/>
              <a:gd name="T38" fmla="*/ 2147483647 w 143"/>
              <a:gd name="T39" fmla="*/ 2147483647 h 585"/>
              <a:gd name="T40" fmla="*/ 2147483647 w 143"/>
              <a:gd name="T41" fmla="*/ 2147483647 h 585"/>
              <a:gd name="T42" fmla="*/ 2147483647 w 143"/>
              <a:gd name="T43" fmla="*/ 2147483647 h 585"/>
              <a:gd name="T44" fmla="*/ 2147483647 w 143"/>
              <a:gd name="T45" fmla="*/ 2147483647 h 585"/>
              <a:gd name="T46" fmla="*/ 2147483647 w 143"/>
              <a:gd name="T47" fmla="*/ 2147483647 h 585"/>
              <a:gd name="T48" fmla="*/ 2147483647 w 143"/>
              <a:gd name="T49" fmla="*/ 2147483647 h 585"/>
              <a:gd name="T50" fmla="*/ 2147483647 w 143"/>
              <a:gd name="T51" fmla="*/ 2147483647 h 585"/>
              <a:gd name="T52" fmla="*/ 2147483647 w 143"/>
              <a:gd name="T53" fmla="*/ 2147483647 h 585"/>
              <a:gd name="T54" fmla="*/ 2147483647 w 143"/>
              <a:gd name="T55" fmla="*/ 2147483647 h 585"/>
              <a:gd name="T56" fmla="*/ 2147483647 w 143"/>
              <a:gd name="T57" fmla="*/ 2147483647 h 585"/>
              <a:gd name="T58" fmla="*/ 2147483647 w 143"/>
              <a:gd name="T59" fmla="*/ 2147483647 h 585"/>
              <a:gd name="T60" fmla="*/ 2147483647 w 143"/>
              <a:gd name="T61" fmla="*/ 2147483647 h 585"/>
              <a:gd name="T62" fmla="*/ 2147483647 w 143"/>
              <a:gd name="T63" fmla="*/ 2147483647 h 585"/>
              <a:gd name="T64" fmla="*/ 2147483647 w 143"/>
              <a:gd name="T65" fmla="*/ 2147483647 h 585"/>
              <a:gd name="T66" fmla="*/ 2147483647 w 143"/>
              <a:gd name="T67" fmla="*/ 2147483647 h 585"/>
              <a:gd name="T68" fmla="*/ 2147483647 w 143"/>
              <a:gd name="T69" fmla="*/ 2147483647 h 585"/>
              <a:gd name="T70" fmla="*/ 2147483647 w 143"/>
              <a:gd name="T71" fmla="*/ 2147483647 h 585"/>
              <a:gd name="T72" fmla="*/ 2147483647 w 143"/>
              <a:gd name="T73" fmla="*/ 2147483647 h 585"/>
              <a:gd name="T74" fmla="*/ 2147483647 w 143"/>
              <a:gd name="T75" fmla="*/ 2147483647 h 585"/>
              <a:gd name="T76" fmla="*/ 2147483647 w 143"/>
              <a:gd name="T77" fmla="*/ 2147483647 h 585"/>
              <a:gd name="T78" fmla="*/ 2147483647 w 143"/>
              <a:gd name="T79" fmla="*/ 2147483647 h 585"/>
              <a:gd name="T80" fmla="*/ 2147483647 w 143"/>
              <a:gd name="T81" fmla="*/ 2147483647 h 585"/>
              <a:gd name="T82" fmla="*/ 2147483647 w 143"/>
              <a:gd name="T83" fmla="*/ 2147483647 h 585"/>
              <a:gd name="T84" fmla="*/ 0 w 143"/>
              <a:gd name="T85" fmla="*/ 2147483647 h 585"/>
              <a:gd name="T86" fmla="*/ 0 w 143"/>
              <a:gd name="T87" fmla="*/ 2147483647 h 585"/>
              <a:gd name="T88" fmla="*/ 2147483647 w 143"/>
              <a:gd name="T89" fmla="*/ 2147483647 h 585"/>
              <a:gd name="T90" fmla="*/ 2147483647 w 143"/>
              <a:gd name="T91" fmla="*/ 2147483647 h 585"/>
              <a:gd name="T92" fmla="*/ 2147483647 w 143"/>
              <a:gd name="T93" fmla="*/ 2147483647 h 585"/>
              <a:gd name="T94" fmla="*/ 2147483647 w 143"/>
              <a:gd name="T95" fmla="*/ 2147483647 h 585"/>
              <a:gd name="T96" fmla="*/ 2147483647 w 143"/>
              <a:gd name="T97" fmla="*/ 2147483647 h 585"/>
              <a:gd name="T98" fmla="*/ 2147483647 w 143"/>
              <a:gd name="T99" fmla="*/ 2147483647 h 585"/>
              <a:gd name="T100" fmla="*/ 2147483647 w 143"/>
              <a:gd name="T101" fmla="*/ 2147483647 h 585"/>
              <a:gd name="T102" fmla="*/ 2147483647 w 143"/>
              <a:gd name="T103" fmla="*/ 2147483647 h 585"/>
              <a:gd name="T104" fmla="*/ 2147483647 w 143"/>
              <a:gd name="T105" fmla="*/ 2147483647 h 585"/>
              <a:gd name="T106" fmla="*/ 2147483647 w 143"/>
              <a:gd name="T107" fmla="*/ 2147483647 h 585"/>
              <a:gd name="T108" fmla="*/ 2147483647 w 143"/>
              <a:gd name="T109" fmla="*/ 2147483647 h 585"/>
              <a:gd name="T110" fmla="*/ 2147483647 w 143"/>
              <a:gd name="T111" fmla="*/ 2147483647 h 585"/>
              <a:gd name="T112" fmla="*/ 2147483647 w 143"/>
              <a:gd name="T113" fmla="*/ 2147483647 h 585"/>
              <a:gd name="T114" fmla="*/ 2147483647 w 143"/>
              <a:gd name="T115" fmla="*/ 2147483647 h 585"/>
              <a:gd name="T116" fmla="*/ 2147483647 w 143"/>
              <a:gd name="T117" fmla="*/ 2147483647 h 58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43"/>
              <a:gd name="T178" fmla="*/ 0 h 585"/>
              <a:gd name="T179" fmla="*/ 143 w 143"/>
              <a:gd name="T180" fmla="*/ 585 h 58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43" h="585">
                <a:moveTo>
                  <a:pt x="49" y="7"/>
                </a:moveTo>
                <a:lnTo>
                  <a:pt x="83" y="0"/>
                </a:lnTo>
                <a:lnTo>
                  <a:pt x="108" y="0"/>
                </a:lnTo>
                <a:lnTo>
                  <a:pt x="131" y="4"/>
                </a:lnTo>
                <a:lnTo>
                  <a:pt x="140" y="23"/>
                </a:lnTo>
                <a:lnTo>
                  <a:pt x="140" y="41"/>
                </a:lnTo>
                <a:lnTo>
                  <a:pt x="126" y="62"/>
                </a:lnTo>
                <a:lnTo>
                  <a:pt x="118" y="62"/>
                </a:lnTo>
                <a:lnTo>
                  <a:pt x="131" y="85"/>
                </a:lnTo>
                <a:lnTo>
                  <a:pt x="142" y="124"/>
                </a:lnTo>
                <a:lnTo>
                  <a:pt x="142" y="157"/>
                </a:lnTo>
                <a:lnTo>
                  <a:pt x="140" y="201"/>
                </a:lnTo>
                <a:lnTo>
                  <a:pt x="131" y="243"/>
                </a:lnTo>
                <a:lnTo>
                  <a:pt x="114" y="245"/>
                </a:lnTo>
                <a:lnTo>
                  <a:pt x="114" y="257"/>
                </a:lnTo>
                <a:lnTo>
                  <a:pt x="105" y="263"/>
                </a:lnTo>
                <a:lnTo>
                  <a:pt x="105" y="305"/>
                </a:lnTo>
                <a:lnTo>
                  <a:pt x="95" y="314"/>
                </a:lnTo>
                <a:lnTo>
                  <a:pt x="95" y="391"/>
                </a:lnTo>
                <a:lnTo>
                  <a:pt x="95" y="441"/>
                </a:lnTo>
                <a:lnTo>
                  <a:pt x="109" y="497"/>
                </a:lnTo>
                <a:lnTo>
                  <a:pt x="114" y="569"/>
                </a:lnTo>
                <a:lnTo>
                  <a:pt x="100" y="574"/>
                </a:lnTo>
                <a:lnTo>
                  <a:pt x="100" y="583"/>
                </a:lnTo>
                <a:lnTo>
                  <a:pt x="76" y="583"/>
                </a:lnTo>
                <a:lnTo>
                  <a:pt x="72" y="580"/>
                </a:lnTo>
                <a:lnTo>
                  <a:pt x="62" y="580"/>
                </a:lnTo>
                <a:lnTo>
                  <a:pt x="61" y="584"/>
                </a:lnTo>
                <a:lnTo>
                  <a:pt x="44" y="583"/>
                </a:lnTo>
                <a:lnTo>
                  <a:pt x="7" y="580"/>
                </a:lnTo>
                <a:lnTo>
                  <a:pt x="7" y="574"/>
                </a:lnTo>
                <a:lnTo>
                  <a:pt x="40" y="564"/>
                </a:lnTo>
                <a:lnTo>
                  <a:pt x="40" y="553"/>
                </a:lnTo>
                <a:lnTo>
                  <a:pt x="11" y="548"/>
                </a:lnTo>
                <a:lnTo>
                  <a:pt x="11" y="540"/>
                </a:lnTo>
                <a:lnTo>
                  <a:pt x="32" y="530"/>
                </a:lnTo>
                <a:lnTo>
                  <a:pt x="32" y="449"/>
                </a:lnTo>
                <a:lnTo>
                  <a:pt x="24" y="378"/>
                </a:lnTo>
                <a:lnTo>
                  <a:pt x="27" y="304"/>
                </a:lnTo>
                <a:lnTo>
                  <a:pt x="28" y="263"/>
                </a:lnTo>
                <a:lnTo>
                  <a:pt x="24" y="250"/>
                </a:lnTo>
                <a:lnTo>
                  <a:pt x="24" y="193"/>
                </a:lnTo>
                <a:lnTo>
                  <a:pt x="0" y="180"/>
                </a:lnTo>
                <a:lnTo>
                  <a:pt x="0" y="172"/>
                </a:lnTo>
                <a:lnTo>
                  <a:pt x="54" y="94"/>
                </a:lnTo>
                <a:lnTo>
                  <a:pt x="80" y="83"/>
                </a:lnTo>
                <a:lnTo>
                  <a:pt x="76" y="78"/>
                </a:lnTo>
                <a:lnTo>
                  <a:pt x="58" y="74"/>
                </a:lnTo>
                <a:lnTo>
                  <a:pt x="58" y="70"/>
                </a:lnTo>
                <a:lnTo>
                  <a:pt x="54" y="67"/>
                </a:lnTo>
                <a:lnTo>
                  <a:pt x="54" y="62"/>
                </a:lnTo>
                <a:lnTo>
                  <a:pt x="49" y="60"/>
                </a:lnTo>
                <a:lnTo>
                  <a:pt x="54" y="56"/>
                </a:lnTo>
                <a:lnTo>
                  <a:pt x="50" y="54"/>
                </a:lnTo>
                <a:lnTo>
                  <a:pt x="58" y="41"/>
                </a:lnTo>
                <a:lnTo>
                  <a:pt x="54" y="33"/>
                </a:lnTo>
                <a:lnTo>
                  <a:pt x="58" y="26"/>
                </a:lnTo>
                <a:lnTo>
                  <a:pt x="50" y="21"/>
                </a:lnTo>
                <a:lnTo>
                  <a:pt x="49" y="7"/>
                </a:lnTo>
              </a:path>
            </a:pathLst>
          </a:custGeom>
          <a:solidFill>
            <a:srgbClr val="0020A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Freeform 8"/>
          <p:cNvSpPr>
            <a:spLocks/>
          </p:cNvSpPr>
          <p:nvPr/>
        </p:nvSpPr>
        <p:spPr bwMode="auto">
          <a:xfrm>
            <a:off x="5289550" y="3105150"/>
            <a:ext cx="304800" cy="830263"/>
          </a:xfrm>
          <a:custGeom>
            <a:avLst/>
            <a:gdLst>
              <a:gd name="T0" fmla="*/ 2147483647 w 192"/>
              <a:gd name="T1" fmla="*/ 2147483647 h 523"/>
              <a:gd name="T2" fmla="*/ 2147483647 w 192"/>
              <a:gd name="T3" fmla="*/ 2147483647 h 523"/>
              <a:gd name="T4" fmla="*/ 2147483647 w 192"/>
              <a:gd name="T5" fmla="*/ 2147483647 h 523"/>
              <a:gd name="T6" fmla="*/ 2147483647 w 192"/>
              <a:gd name="T7" fmla="*/ 2147483647 h 523"/>
              <a:gd name="T8" fmla="*/ 2147483647 w 192"/>
              <a:gd name="T9" fmla="*/ 2147483647 h 523"/>
              <a:gd name="T10" fmla="*/ 2147483647 w 192"/>
              <a:gd name="T11" fmla="*/ 2147483647 h 523"/>
              <a:gd name="T12" fmla="*/ 2147483647 w 192"/>
              <a:gd name="T13" fmla="*/ 2147483647 h 523"/>
              <a:gd name="T14" fmla="*/ 2147483647 w 192"/>
              <a:gd name="T15" fmla="*/ 2147483647 h 523"/>
              <a:gd name="T16" fmla="*/ 2147483647 w 192"/>
              <a:gd name="T17" fmla="*/ 2147483647 h 523"/>
              <a:gd name="T18" fmla="*/ 2147483647 w 192"/>
              <a:gd name="T19" fmla="*/ 2147483647 h 523"/>
              <a:gd name="T20" fmla="*/ 2147483647 w 192"/>
              <a:gd name="T21" fmla="*/ 2147483647 h 523"/>
              <a:gd name="T22" fmla="*/ 2147483647 w 192"/>
              <a:gd name="T23" fmla="*/ 2147483647 h 523"/>
              <a:gd name="T24" fmla="*/ 2147483647 w 192"/>
              <a:gd name="T25" fmla="*/ 2147483647 h 523"/>
              <a:gd name="T26" fmla="*/ 2147483647 w 192"/>
              <a:gd name="T27" fmla="*/ 2147483647 h 523"/>
              <a:gd name="T28" fmla="*/ 2147483647 w 192"/>
              <a:gd name="T29" fmla="*/ 2147483647 h 523"/>
              <a:gd name="T30" fmla="*/ 2147483647 w 192"/>
              <a:gd name="T31" fmla="*/ 2147483647 h 523"/>
              <a:gd name="T32" fmla="*/ 2147483647 w 192"/>
              <a:gd name="T33" fmla="*/ 2147483647 h 523"/>
              <a:gd name="T34" fmla="*/ 2147483647 w 192"/>
              <a:gd name="T35" fmla="*/ 2147483647 h 523"/>
              <a:gd name="T36" fmla="*/ 2147483647 w 192"/>
              <a:gd name="T37" fmla="*/ 2147483647 h 523"/>
              <a:gd name="T38" fmla="*/ 2147483647 w 192"/>
              <a:gd name="T39" fmla="*/ 2147483647 h 523"/>
              <a:gd name="T40" fmla="*/ 2147483647 w 192"/>
              <a:gd name="T41" fmla="*/ 2147483647 h 523"/>
              <a:gd name="T42" fmla="*/ 2147483647 w 192"/>
              <a:gd name="T43" fmla="*/ 2147483647 h 523"/>
              <a:gd name="T44" fmla="*/ 2147483647 w 192"/>
              <a:gd name="T45" fmla="*/ 2147483647 h 523"/>
              <a:gd name="T46" fmla="*/ 2147483647 w 192"/>
              <a:gd name="T47" fmla="*/ 2147483647 h 523"/>
              <a:gd name="T48" fmla="*/ 2147483647 w 192"/>
              <a:gd name="T49" fmla="*/ 2147483647 h 523"/>
              <a:gd name="T50" fmla="*/ 2147483647 w 192"/>
              <a:gd name="T51" fmla="*/ 2147483647 h 523"/>
              <a:gd name="T52" fmla="*/ 2147483647 w 192"/>
              <a:gd name="T53" fmla="*/ 2147483647 h 523"/>
              <a:gd name="T54" fmla="*/ 2147483647 w 192"/>
              <a:gd name="T55" fmla="*/ 2147483647 h 523"/>
              <a:gd name="T56" fmla="*/ 2147483647 w 192"/>
              <a:gd name="T57" fmla="*/ 2147483647 h 523"/>
              <a:gd name="T58" fmla="*/ 2147483647 w 192"/>
              <a:gd name="T59" fmla="*/ 2147483647 h 523"/>
              <a:gd name="T60" fmla="*/ 2147483647 w 192"/>
              <a:gd name="T61" fmla="*/ 2147483647 h 523"/>
              <a:gd name="T62" fmla="*/ 2147483647 w 192"/>
              <a:gd name="T63" fmla="*/ 2147483647 h 523"/>
              <a:gd name="T64" fmla="*/ 2147483647 w 192"/>
              <a:gd name="T65" fmla="*/ 2147483647 h 523"/>
              <a:gd name="T66" fmla="*/ 2147483647 w 192"/>
              <a:gd name="T67" fmla="*/ 2147483647 h 523"/>
              <a:gd name="T68" fmla="*/ 2147483647 w 192"/>
              <a:gd name="T69" fmla="*/ 2147483647 h 523"/>
              <a:gd name="T70" fmla="*/ 2147483647 w 192"/>
              <a:gd name="T71" fmla="*/ 2147483647 h 523"/>
              <a:gd name="T72" fmla="*/ 2147483647 w 192"/>
              <a:gd name="T73" fmla="*/ 2147483647 h 52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2"/>
              <a:gd name="T112" fmla="*/ 0 h 523"/>
              <a:gd name="T113" fmla="*/ 192 w 192"/>
              <a:gd name="T114" fmla="*/ 523 h 52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2" h="523">
                <a:moveTo>
                  <a:pt x="95" y="3"/>
                </a:moveTo>
                <a:lnTo>
                  <a:pt x="117" y="6"/>
                </a:lnTo>
                <a:lnTo>
                  <a:pt x="126" y="27"/>
                </a:lnTo>
                <a:lnTo>
                  <a:pt x="126" y="35"/>
                </a:lnTo>
                <a:lnTo>
                  <a:pt x="116" y="35"/>
                </a:lnTo>
                <a:lnTo>
                  <a:pt x="120" y="38"/>
                </a:lnTo>
                <a:lnTo>
                  <a:pt x="117" y="40"/>
                </a:lnTo>
                <a:lnTo>
                  <a:pt x="115" y="49"/>
                </a:lnTo>
                <a:lnTo>
                  <a:pt x="111" y="51"/>
                </a:lnTo>
                <a:lnTo>
                  <a:pt x="105" y="67"/>
                </a:lnTo>
                <a:lnTo>
                  <a:pt x="105" y="70"/>
                </a:lnTo>
                <a:lnTo>
                  <a:pt x="115" y="70"/>
                </a:lnTo>
                <a:lnTo>
                  <a:pt x="129" y="89"/>
                </a:lnTo>
                <a:lnTo>
                  <a:pt x="158" y="97"/>
                </a:lnTo>
                <a:lnTo>
                  <a:pt x="170" y="113"/>
                </a:lnTo>
                <a:lnTo>
                  <a:pt x="185" y="256"/>
                </a:lnTo>
                <a:lnTo>
                  <a:pt x="179" y="258"/>
                </a:lnTo>
                <a:lnTo>
                  <a:pt x="191" y="283"/>
                </a:lnTo>
                <a:lnTo>
                  <a:pt x="185" y="299"/>
                </a:lnTo>
                <a:lnTo>
                  <a:pt x="179" y="299"/>
                </a:lnTo>
                <a:lnTo>
                  <a:pt x="176" y="303"/>
                </a:lnTo>
                <a:lnTo>
                  <a:pt x="170" y="303"/>
                </a:lnTo>
                <a:lnTo>
                  <a:pt x="173" y="287"/>
                </a:lnTo>
                <a:lnTo>
                  <a:pt x="170" y="277"/>
                </a:lnTo>
                <a:lnTo>
                  <a:pt x="168" y="285"/>
                </a:lnTo>
                <a:lnTo>
                  <a:pt x="170" y="290"/>
                </a:lnTo>
                <a:lnTo>
                  <a:pt x="166" y="293"/>
                </a:lnTo>
                <a:lnTo>
                  <a:pt x="160" y="282"/>
                </a:lnTo>
                <a:lnTo>
                  <a:pt x="164" y="260"/>
                </a:lnTo>
                <a:lnTo>
                  <a:pt x="154" y="262"/>
                </a:lnTo>
                <a:lnTo>
                  <a:pt x="160" y="392"/>
                </a:lnTo>
                <a:lnTo>
                  <a:pt x="128" y="399"/>
                </a:lnTo>
                <a:lnTo>
                  <a:pt x="115" y="473"/>
                </a:lnTo>
                <a:lnTo>
                  <a:pt x="117" y="482"/>
                </a:lnTo>
                <a:lnTo>
                  <a:pt x="123" y="513"/>
                </a:lnTo>
                <a:lnTo>
                  <a:pt x="123" y="519"/>
                </a:lnTo>
                <a:lnTo>
                  <a:pt x="101" y="522"/>
                </a:lnTo>
                <a:lnTo>
                  <a:pt x="92" y="513"/>
                </a:lnTo>
                <a:lnTo>
                  <a:pt x="97" y="486"/>
                </a:lnTo>
                <a:lnTo>
                  <a:pt x="101" y="466"/>
                </a:lnTo>
                <a:lnTo>
                  <a:pt x="92" y="403"/>
                </a:lnTo>
                <a:lnTo>
                  <a:pt x="89" y="403"/>
                </a:lnTo>
                <a:lnTo>
                  <a:pt x="80" y="426"/>
                </a:lnTo>
                <a:lnTo>
                  <a:pt x="86" y="464"/>
                </a:lnTo>
                <a:lnTo>
                  <a:pt x="92" y="468"/>
                </a:lnTo>
                <a:lnTo>
                  <a:pt x="80" y="508"/>
                </a:lnTo>
                <a:lnTo>
                  <a:pt x="58" y="513"/>
                </a:lnTo>
                <a:lnTo>
                  <a:pt x="54" y="510"/>
                </a:lnTo>
                <a:lnTo>
                  <a:pt x="70" y="469"/>
                </a:lnTo>
                <a:lnTo>
                  <a:pt x="46" y="399"/>
                </a:lnTo>
                <a:lnTo>
                  <a:pt x="33" y="393"/>
                </a:lnTo>
                <a:lnTo>
                  <a:pt x="33" y="388"/>
                </a:lnTo>
                <a:lnTo>
                  <a:pt x="11" y="390"/>
                </a:lnTo>
                <a:lnTo>
                  <a:pt x="5" y="399"/>
                </a:lnTo>
                <a:lnTo>
                  <a:pt x="0" y="393"/>
                </a:lnTo>
                <a:lnTo>
                  <a:pt x="21" y="266"/>
                </a:lnTo>
                <a:lnTo>
                  <a:pt x="17" y="267"/>
                </a:lnTo>
                <a:lnTo>
                  <a:pt x="17" y="240"/>
                </a:lnTo>
                <a:lnTo>
                  <a:pt x="15" y="237"/>
                </a:lnTo>
                <a:lnTo>
                  <a:pt x="21" y="174"/>
                </a:lnTo>
                <a:lnTo>
                  <a:pt x="27" y="101"/>
                </a:lnTo>
                <a:lnTo>
                  <a:pt x="64" y="86"/>
                </a:lnTo>
                <a:lnTo>
                  <a:pt x="74" y="70"/>
                </a:lnTo>
                <a:lnTo>
                  <a:pt x="64" y="56"/>
                </a:lnTo>
                <a:lnTo>
                  <a:pt x="58" y="58"/>
                </a:lnTo>
                <a:lnTo>
                  <a:pt x="54" y="51"/>
                </a:lnTo>
                <a:lnTo>
                  <a:pt x="54" y="44"/>
                </a:lnTo>
                <a:lnTo>
                  <a:pt x="46" y="43"/>
                </a:lnTo>
                <a:lnTo>
                  <a:pt x="43" y="21"/>
                </a:lnTo>
                <a:lnTo>
                  <a:pt x="52" y="6"/>
                </a:lnTo>
                <a:lnTo>
                  <a:pt x="62" y="1"/>
                </a:lnTo>
                <a:lnTo>
                  <a:pt x="75" y="1"/>
                </a:lnTo>
                <a:lnTo>
                  <a:pt x="85" y="0"/>
                </a:lnTo>
                <a:lnTo>
                  <a:pt x="95" y="3"/>
                </a:lnTo>
              </a:path>
            </a:pathLst>
          </a:custGeom>
          <a:solidFill>
            <a:srgbClr val="0020A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Freeform 9"/>
          <p:cNvSpPr>
            <a:spLocks/>
          </p:cNvSpPr>
          <p:nvPr/>
        </p:nvSpPr>
        <p:spPr bwMode="auto">
          <a:xfrm>
            <a:off x="3816350" y="2990850"/>
            <a:ext cx="196850" cy="587375"/>
          </a:xfrm>
          <a:custGeom>
            <a:avLst/>
            <a:gdLst>
              <a:gd name="T0" fmla="*/ 2147483647 w 124"/>
              <a:gd name="T1" fmla="*/ 2147483647 h 370"/>
              <a:gd name="T2" fmla="*/ 2147483647 w 124"/>
              <a:gd name="T3" fmla="*/ 2147483647 h 370"/>
              <a:gd name="T4" fmla="*/ 2147483647 w 124"/>
              <a:gd name="T5" fmla="*/ 2147483647 h 370"/>
              <a:gd name="T6" fmla="*/ 2147483647 w 124"/>
              <a:gd name="T7" fmla="*/ 2147483647 h 370"/>
              <a:gd name="T8" fmla="*/ 2147483647 w 124"/>
              <a:gd name="T9" fmla="*/ 2147483647 h 370"/>
              <a:gd name="T10" fmla="*/ 2147483647 w 124"/>
              <a:gd name="T11" fmla="*/ 2147483647 h 370"/>
              <a:gd name="T12" fmla="*/ 2147483647 w 124"/>
              <a:gd name="T13" fmla="*/ 2147483647 h 370"/>
              <a:gd name="T14" fmla="*/ 2147483647 w 124"/>
              <a:gd name="T15" fmla="*/ 2147483647 h 370"/>
              <a:gd name="T16" fmla="*/ 0 w 124"/>
              <a:gd name="T17" fmla="*/ 2147483647 h 370"/>
              <a:gd name="T18" fmla="*/ 2147483647 w 124"/>
              <a:gd name="T19" fmla="*/ 2147483647 h 370"/>
              <a:gd name="T20" fmla="*/ 2147483647 w 124"/>
              <a:gd name="T21" fmla="*/ 2147483647 h 370"/>
              <a:gd name="T22" fmla="*/ 2147483647 w 124"/>
              <a:gd name="T23" fmla="*/ 2147483647 h 370"/>
              <a:gd name="T24" fmla="*/ 2147483647 w 124"/>
              <a:gd name="T25" fmla="*/ 2147483647 h 370"/>
              <a:gd name="T26" fmla="*/ 2147483647 w 124"/>
              <a:gd name="T27" fmla="*/ 2147483647 h 370"/>
              <a:gd name="T28" fmla="*/ 2147483647 w 124"/>
              <a:gd name="T29" fmla="*/ 2147483647 h 370"/>
              <a:gd name="T30" fmla="*/ 2147483647 w 124"/>
              <a:gd name="T31" fmla="*/ 2147483647 h 370"/>
              <a:gd name="T32" fmla="*/ 2147483647 w 124"/>
              <a:gd name="T33" fmla="*/ 2147483647 h 370"/>
              <a:gd name="T34" fmla="*/ 2147483647 w 124"/>
              <a:gd name="T35" fmla="*/ 2147483647 h 370"/>
              <a:gd name="T36" fmla="*/ 2147483647 w 124"/>
              <a:gd name="T37" fmla="*/ 2147483647 h 370"/>
              <a:gd name="T38" fmla="*/ 2147483647 w 124"/>
              <a:gd name="T39" fmla="*/ 2147483647 h 370"/>
              <a:gd name="T40" fmla="*/ 2147483647 w 124"/>
              <a:gd name="T41" fmla="*/ 2147483647 h 370"/>
              <a:gd name="T42" fmla="*/ 2147483647 w 124"/>
              <a:gd name="T43" fmla="*/ 2147483647 h 370"/>
              <a:gd name="T44" fmla="*/ 2147483647 w 124"/>
              <a:gd name="T45" fmla="*/ 2147483647 h 370"/>
              <a:gd name="T46" fmla="*/ 2147483647 w 124"/>
              <a:gd name="T47" fmla="*/ 2147483647 h 370"/>
              <a:gd name="T48" fmla="*/ 2147483647 w 124"/>
              <a:gd name="T49" fmla="*/ 2147483647 h 370"/>
              <a:gd name="T50" fmla="*/ 2147483647 w 124"/>
              <a:gd name="T51" fmla="*/ 2147483647 h 370"/>
              <a:gd name="T52" fmla="*/ 2147483647 w 124"/>
              <a:gd name="T53" fmla="*/ 2147483647 h 370"/>
              <a:gd name="T54" fmla="*/ 2147483647 w 124"/>
              <a:gd name="T55" fmla="*/ 2147483647 h 370"/>
              <a:gd name="T56" fmla="*/ 2147483647 w 124"/>
              <a:gd name="T57" fmla="*/ 2147483647 h 370"/>
              <a:gd name="T58" fmla="*/ 2147483647 w 124"/>
              <a:gd name="T59" fmla="*/ 2147483647 h 370"/>
              <a:gd name="T60" fmla="*/ 2147483647 w 124"/>
              <a:gd name="T61" fmla="*/ 2147483647 h 370"/>
              <a:gd name="T62" fmla="*/ 2147483647 w 124"/>
              <a:gd name="T63" fmla="*/ 2147483647 h 370"/>
              <a:gd name="T64" fmla="*/ 2147483647 w 124"/>
              <a:gd name="T65" fmla="*/ 2147483647 h 370"/>
              <a:gd name="T66" fmla="*/ 2147483647 w 124"/>
              <a:gd name="T67" fmla="*/ 2147483647 h 370"/>
              <a:gd name="T68" fmla="*/ 2147483647 w 124"/>
              <a:gd name="T69" fmla="*/ 2147483647 h 370"/>
              <a:gd name="T70" fmla="*/ 2147483647 w 124"/>
              <a:gd name="T71" fmla="*/ 2147483647 h 370"/>
              <a:gd name="T72" fmla="*/ 2147483647 w 124"/>
              <a:gd name="T73" fmla="*/ 2147483647 h 37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24"/>
              <a:gd name="T112" fmla="*/ 0 h 370"/>
              <a:gd name="T113" fmla="*/ 124 w 124"/>
              <a:gd name="T114" fmla="*/ 370 h 37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24" h="370">
                <a:moveTo>
                  <a:pt x="61" y="2"/>
                </a:moveTo>
                <a:lnTo>
                  <a:pt x="46" y="4"/>
                </a:lnTo>
                <a:lnTo>
                  <a:pt x="40" y="18"/>
                </a:lnTo>
                <a:lnTo>
                  <a:pt x="40" y="24"/>
                </a:lnTo>
                <a:lnTo>
                  <a:pt x="46" y="24"/>
                </a:lnTo>
                <a:lnTo>
                  <a:pt x="45" y="27"/>
                </a:lnTo>
                <a:lnTo>
                  <a:pt x="46" y="29"/>
                </a:lnTo>
                <a:lnTo>
                  <a:pt x="49" y="35"/>
                </a:lnTo>
                <a:lnTo>
                  <a:pt x="50" y="35"/>
                </a:lnTo>
                <a:lnTo>
                  <a:pt x="55" y="47"/>
                </a:lnTo>
                <a:lnTo>
                  <a:pt x="55" y="49"/>
                </a:lnTo>
                <a:lnTo>
                  <a:pt x="49" y="49"/>
                </a:lnTo>
                <a:lnTo>
                  <a:pt x="39" y="62"/>
                </a:lnTo>
                <a:lnTo>
                  <a:pt x="22" y="68"/>
                </a:lnTo>
                <a:lnTo>
                  <a:pt x="13" y="79"/>
                </a:lnTo>
                <a:lnTo>
                  <a:pt x="4" y="181"/>
                </a:lnTo>
                <a:lnTo>
                  <a:pt x="7" y="182"/>
                </a:lnTo>
                <a:lnTo>
                  <a:pt x="0" y="200"/>
                </a:lnTo>
                <a:lnTo>
                  <a:pt x="4" y="211"/>
                </a:lnTo>
                <a:lnTo>
                  <a:pt x="7" y="211"/>
                </a:lnTo>
                <a:lnTo>
                  <a:pt x="10" y="214"/>
                </a:lnTo>
                <a:lnTo>
                  <a:pt x="13" y="214"/>
                </a:lnTo>
                <a:lnTo>
                  <a:pt x="11" y="202"/>
                </a:lnTo>
                <a:lnTo>
                  <a:pt x="13" y="196"/>
                </a:lnTo>
                <a:lnTo>
                  <a:pt x="15" y="201"/>
                </a:lnTo>
                <a:lnTo>
                  <a:pt x="13" y="204"/>
                </a:lnTo>
                <a:lnTo>
                  <a:pt x="16" y="207"/>
                </a:lnTo>
                <a:lnTo>
                  <a:pt x="19" y="199"/>
                </a:lnTo>
                <a:lnTo>
                  <a:pt x="17" y="184"/>
                </a:lnTo>
                <a:lnTo>
                  <a:pt x="23" y="184"/>
                </a:lnTo>
                <a:lnTo>
                  <a:pt x="19" y="276"/>
                </a:lnTo>
                <a:lnTo>
                  <a:pt x="39" y="281"/>
                </a:lnTo>
                <a:lnTo>
                  <a:pt x="49" y="335"/>
                </a:lnTo>
                <a:lnTo>
                  <a:pt x="46" y="340"/>
                </a:lnTo>
                <a:lnTo>
                  <a:pt x="43" y="363"/>
                </a:lnTo>
                <a:lnTo>
                  <a:pt x="43" y="367"/>
                </a:lnTo>
                <a:lnTo>
                  <a:pt x="57" y="369"/>
                </a:lnTo>
                <a:lnTo>
                  <a:pt x="62" y="364"/>
                </a:lnTo>
                <a:lnTo>
                  <a:pt x="60" y="344"/>
                </a:lnTo>
                <a:lnTo>
                  <a:pt x="57" y="330"/>
                </a:lnTo>
                <a:lnTo>
                  <a:pt x="63" y="283"/>
                </a:lnTo>
                <a:lnTo>
                  <a:pt x="65" y="284"/>
                </a:lnTo>
                <a:lnTo>
                  <a:pt x="71" y="301"/>
                </a:lnTo>
                <a:lnTo>
                  <a:pt x="67" y="328"/>
                </a:lnTo>
                <a:lnTo>
                  <a:pt x="62" y="331"/>
                </a:lnTo>
                <a:lnTo>
                  <a:pt x="71" y="359"/>
                </a:lnTo>
                <a:lnTo>
                  <a:pt x="85" y="363"/>
                </a:lnTo>
                <a:lnTo>
                  <a:pt x="88" y="361"/>
                </a:lnTo>
                <a:lnTo>
                  <a:pt x="77" y="331"/>
                </a:lnTo>
                <a:lnTo>
                  <a:pt x="94" y="281"/>
                </a:lnTo>
                <a:lnTo>
                  <a:pt x="101" y="278"/>
                </a:lnTo>
                <a:lnTo>
                  <a:pt x="101" y="274"/>
                </a:lnTo>
                <a:lnTo>
                  <a:pt x="116" y="275"/>
                </a:lnTo>
                <a:lnTo>
                  <a:pt x="121" y="281"/>
                </a:lnTo>
                <a:lnTo>
                  <a:pt x="123" y="278"/>
                </a:lnTo>
                <a:lnTo>
                  <a:pt x="110" y="187"/>
                </a:lnTo>
                <a:lnTo>
                  <a:pt x="112" y="188"/>
                </a:lnTo>
                <a:lnTo>
                  <a:pt x="112" y="169"/>
                </a:lnTo>
                <a:lnTo>
                  <a:pt x="113" y="167"/>
                </a:lnTo>
                <a:lnTo>
                  <a:pt x="110" y="123"/>
                </a:lnTo>
                <a:lnTo>
                  <a:pt x="106" y="71"/>
                </a:lnTo>
                <a:lnTo>
                  <a:pt x="82" y="60"/>
                </a:lnTo>
                <a:lnTo>
                  <a:pt x="74" y="49"/>
                </a:lnTo>
                <a:lnTo>
                  <a:pt x="82" y="39"/>
                </a:lnTo>
                <a:lnTo>
                  <a:pt x="85" y="40"/>
                </a:lnTo>
                <a:lnTo>
                  <a:pt x="88" y="35"/>
                </a:lnTo>
                <a:lnTo>
                  <a:pt x="88" y="31"/>
                </a:lnTo>
                <a:lnTo>
                  <a:pt x="94" y="30"/>
                </a:lnTo>
                <a:lnTo>
                  <a:pt x="95" y="15"/>
                </a:lnTo>
                <a:lnTo>
                  <a:pt x="89" y="4"/>
                </a:lnTo>
                <a:lnTo>
                  <a:pt x="83" y="1"/>
                </a:lnTo>
                <a:lnTo>
                  <a:pt x="74" y="1"/>
                </a:lnTo>
                <a:lnTo>
                  <a:pt x="67" y="0"/>
                </a:lnTo>
                <a:lnTo>
                  <a:pt x="61" y="2"/>
                </a:lnTo>
              </a:path>
            </a:pathLst>
          </a:custGeom>
          <a:solidFill>
            <a:srgbClr val="0020A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Freeform 10"/>
          <p:cNvSpPr>
            <a:spLocks/>
          </p:cNvSpPr>
          <p:nvPr/>
        </p:nvSpPr>
        <p:spPr bwMode="auto">
          <a:xfrm>
            <a:off x="7165975" y="4046538"/>
            <a:ext cx="630238" cy="1795462"/>
          </a:xfrm>
          <a:custGeom>
            <a:avLst/>
            <a:gdLst>
              <a:gd name="T0" fmla="*/ 2147483647 w 397"/>
              <a:gd name="T1" fmla="*/ 2147483647 h 1131"/>
              <a:gd name="T2" fmla="*/ 2147483647 w 397"/>
              <a:gd name="T3" fmla="*/ 2147483647 h 1131"/>
              <a:gd name="T4" fmla="*/ 2147483647 w 397"/>
              <a:gd name="T5" fmla="*/ 2147483647 h 1131"/>
              <a:gd name="T6" fmla="*/ 2147483647 w 397"/>
              <a:gd name="T7" fmla="*/ 2147483647 h 1131"/>
              <a:gd name="T8" fmla="*/ 2147483647 w 397"/>
              <a:gd name="T9" fmla="*/ 2147483647 h 1131"/>
              <a:gd name="T10" fmla="*/ 2147483647 w 397"/>
              <a:gd name="T11" fmla="*/ 2147483647 h 1131"/>
              <a:gd name="T12" fmla="*/ 2147483647 w 397"/>
              <a:gd name="T13" fmla="*/ 2147483647 h 1131"/>
              <a:gd name="T14" fmla="*/ 2147483647 w 397"/>
              <a:gd name="T15" fmla="*/ 2147483647 h 1131"/>
              <a:gd name="T16" fmla="*/ 0 w 397"/>
              <a:gd name="T17" fmla="*/ 2147483647 h 1131"/>
              <a:gd name="T18" fmla="*/ 2147483647 w 397"/>
              <a:gd name="T19" fmla="*/ 2147483647 h 1131"/>
              <a:gd name="T20" fmla="*/ 2147483647 w 397"/>
              <a:gd name="T21" fmla="*/ 2147483647 h 1131"/>
              <a:gd name="T22" fmla="*/ 2147483647 w 397"/>
              <a:gd name="T23" fmla="*/ 2147483647 h 1131"/>
              <a:gd name="T24" fmla="*/ 2147483647 w 397"/>
              <a:gd name="T25" fmla="*/ 2147483647 h 1131"/>
              <a:gd name="T26" fmla="*/ 2147483647 w 397"/>
              <a:gd name="T27" fmla="*/ 2147483647 h 1131"/>
              <a:gd name="T28" fmla="*/ 2147483647 w 397"/>
              <a:gd name="T29" fmla="*/ 2147483647 h 1131"/>
              <a:gd name="T30" fmla="*/ 2147483647 w 397"/>
              <a:gd name="T31" fmla="*/ 2147483647 h 1131"/>
              <a:gd name="T32" fmla="*/ 2147483647 w 397"/>
              <a:gd name="T33" fmla="*/ 2147483647 h 1131"/>
              <a:gd name="T34" fmla="*/ 2147483647 w 397"/>
              <a:gd name="T35" fmla="*/ 2147483647 h 1131"/>
              <a:gd name="T36" fmla="*/ 2147483647 w 397"/>
              <a:gd name="T37" fmla="*/ 2147483647 h 1131"/>
              <a:gd name="T38" fmla="*/ 2147483647 w 397"/>
              <a:gd name="T39" fmla="*/ 2147483647 h 1131"/>
              <a:gd name="T40" fmla="*/ 2147483647 w 397"/>
              <a:gd name="T41" fmla="*/ 2147483647 h 1131"/>
              <a:gd name="T42" fmla="*/ 2147483647 w 397"/>
              <a:gd name="T43" fmla="*/ 2147483647 h 1131"/>
              <a:gd name="T44" fmla="*/ 2147483647 w 397"/>
              <a:gd name="T45" fmla="*/ 2147483647 h 1131"/>
              <a:gd name="T46" fmla="*/ 2147483647 w 397"/>
              <a:gd name="T47" fmla="*/ 2147483647 h 1131"/>
              <a:gd name="T48" fmla="*/ 2147483647 w 397"/>
              <a:gd name="T49" fmla="*/ 2147483647 h 1131"/>
              <a:gd name="T50" fmla="*/ 2147483647 w 397"/>
              <a:gd name="T51" fmla="*/ 2147483647 h 1131"/>
              <a:gd name="T52" fmla="*/ 2147483647 w 397"/>
              <a:gd name="T53" fmla="*/ 2147483647 h 1131"/>
              <a:gd name="T54" fmla="*/ 2147483647 w 397"/>
              <a:gd name="T55" fmla="*/ 2147483647 h 1131"/>
              <a:gd name="T56" fmla="*/ 2147483647 w 397"/>
              <a:gd name="T57" fmla="*/ 2147483647 h 1131"/>
              <a:gd name="T58" fmla="*/ 2147483647 w 397"/>
              <a:gd name="T59" fmla="*/ 2147483647 h 1131"/>
              <a:gd name="T60" fmla="*/ 2147483647 w 397"/>
              <a:gd name="T61" fmla="*/ 2147483647 h 1131"/>
              <a:gd name="T62" fmla="*/ 2147483647 w 397"/>
              <a:gd name="T63" fmla="*/ 2147483647 h 1131"/>
              <a:gd name="T64" fmla="*/ 2147483647 w 397"/>
              <a:gd name="T65" fmla="*/ 2147483647 h 1131"/>
              <a:gd name="T66" fmla="*/ 2147483647 w 397"/>
              <a:gd name="T67" fmla="*/ 2147483647 h 1131"/>
              <a:gd name="T68" fmla="*/ 2147483647 w 397"/>
              <a:gd name="T69" fmla="*/ 2147483647 h 1131"/>
              <a:gd name="T70" fmla="*/ 2147483647 w 397"/>
              <a:gd name="T71" fmla="*/ 2147483647 h 1131"/>
              <a:gd name="T72" fmla="*/ 2147483647 w 397"/>
              <a:gd name="T73" fmla="*/ 2147483647 h 113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97"/>
              <a:gd name="T112" fmla="*/ 0 h 1131"/>
              <a:gd name="T113" fmla="*/ 397 w 397"/>
              <a:gd name="T114" fmla="*/ 1131 h 113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97" h="1131">
                <a:moveTo>
                  <a:pt x="200" y="8"/>
                </a:moveTo>
                <a:lnTo>
                  <a:pt x="153" y="15"/>
                </a:lnTo>
                <a:lnTo>
                  <a:pt x="134" y="58"/>
                </a:lnTo>
                <a:lnTo>
                  <a:pt x="134" y="78"/>
                </a:lnTo>
                <a:lnTo>
                  <a:pt x="155" y="78"/>
                </a:lnTo>
                <a:lnTo>
                  <a:pt x="147" y="84"/>
                </a:lnTo>
                <a:lnTo>
                  <a:pt x="153" y="89"/>
                </a:lnTo>
                <a:lnTo>
                  <a:pt x="160" y="108"/>
                </a:lnTo>
                <a:lnTo>
                  <a:pt x="165" y="110"/>
                </a:lnTo>
                <a:lnTo>
                  <a:pt x="179" y="147"/>
                </a:lnTo>
                <a:lnTo>
                  <a:pt x="179" y="154"/>
                </a:lnTo>
                <a:lnTo>
                  <a:pt x="160" y="154"/>
                </a:lnTo>
                <a:lnTo>
                  <a:pt x="128" y="197"/>
                </a:lnTo>
                <a:lnTo>
                  <a:pt x="70" y="211"/>
                </a:lnTo>
                <a:lnTo>
                  <a:pt x="43" y="246"/>
                </a:lnTo>
                <a:lnTo>
                  <a:pt x="13" y="556"/>
                </a:lnTo>
                <a:lnTo>
                  <a:pt x="27" y="559"/>
                </a:lnTo>
                <a:lnTo>
                  <a:pt x="0" y="613"/>
                </a:lnTo>
                <a:lnTo>
                  <a:pt x="13" y="647"/>
                </a:lnTo>
                <a:lnTo>
                  <a:pt x="26" y="647"/>
                </a:lnTo>
                <a:lnTo>
                  <a:pt x="32" y="655"/>
                </a:lnTo>
                <a:lnTo>
                  <a:pt x="43" y="655"/>
                </a:lnTo>
                <a:lnTo>
                  <a:pt x="37" y="622"/>
                </a:lnTo>
                <a:lnTo>
                  <a:pt x="43" y="603"/>
                </a:lnTo>
                <a:lnTo>
                  <a:pt x="49" y="617"/>
                </a:lnTo>
                <a:lnTo>
                  <a:pt x="43" y="627"/>
                </a:lnTo>
                <a:lnTo>
                  <a:pt x="50" y="636"/>
                </a:lnTo>
                <a:lnTo>
                  <a:pt x="63" y="610"/>
                </a:lnTo>
                <a:lnTo>
                  <a:pt x="55" y="564"/>
                </a:lnTo>
                <a:lnTo>
                  <a:pt x="77" y="567"/>
                </a:lnTo>
                <a:lnTo>
                  <a:pt x="63" y="848"/>
                </a:lnTo>
                <a:lnTo>
                  <a:pt x="129" y="862"/>
                </a:lnTo>
                <a:lnTo>
                  <a:pt x="160" y="1026"/>
                </a:lnTo>
                <a:lnTo>
                  <a:pt x="153" y="1041"/>
                </a:lnTo>
                <a:lnTo>
                  <a:pt x="141" y="1110"/>
                </a:lnTo>
                <a:lnTo>
                  <a:pt x="141" y="1122"/>
                </a:lnTo>
                <a:lnTo>
                  <a:pt x="186" y="1130"/>
                </a:lnTo>
                <a:lnTo>
                  <a:pt x="204" y="1112"/>
                </a:lnTo>
                <a:lnTo>
                  <a:pt x="193" y="1049"/>
                </a:lnTo>
                <a:lnTo>
                  <a:pt x="186" y="1008"/>
                </a:lnTo>
                <a:lnTo>
                  <a:pt x="205" y="869"/>
                </a:lnTo>
                <a:lnTo>
                  <a:pt x="210" y="870"/>
                </a:lnTo>
                <a:lnTo>
                  <a:pt x="231" y="921"/>
                </a:lnTo>
                <a:lnTo>
                  <a:pt x="217" y="1004"/>
                </a:lnTo>
                <a:lnTo>
                  <a:pt x="204" y="1013"/>
                </a:lnTo>
                <a:lnTo>
                  <a:pt x="231" y="1100"/>
                </a:lnTo>
                <a:lnTo>
                  <a:pt x="275" y="1111"/>
                </a:lnTo>
                <a:lnTo>
                  <a:pt x="282" y="1104"/>
                </a:lnTo>
                <a:lnTo>
                  <a:pt x="249" y="1014"/>
                </a:lnTo>
                <a:lnTo>
                  <a:pt x="301" y="862"/>
                </a:lnTo>
                <a:lnTo>
                  <a:pt x="325" y="850"/>
                </a:lnTo>
                <a:lnTo>
                  <a:pt x="325" y="840"/>
                </a:lnTo>
                <a:lnTo>
                  <a:pt x="370" y="842"/>
                </a:lnTo>
                <a:lnTo>
                  <a:pt x="384" y="862"/>
                </a:lnTo>
                <a:lnTo>
                  <a:pt x="396" y="850"/>
                </a:lnTo>
                <a:lnTo>
                  <a:pt x="352" y="577"/>
                </a:lnTo>
                <a:lnTo>
                  <a:pt x="359" y="577"/>
                </a:lnTo>
                <a:lnTo>
                  <a:pt x="359" y="521"/>
                </a:lnTo>
                <a:lnTo>
                  <a:pt x="364" y="514"/>
                </a:lnTo>
                <a:lnTo>
                  <a:pt x="352" y="380"/>
                </a:lnTo>
                <a:lnTo>
                  <a:pt x="338" y="222"/>
                </a:lnTo>
                <a:lnTo>
                  <a:pt x="263" y="190"/>
                </a:lnTo>
                <a:lnTo>
                  <a:pt x="241" y="154"/>
                </a:lnTo>
                <a:lnTo>
                  <a:pt x="262" y="123"/>
                </a:lnTo>
                <a:lnTo>
                  <a:pt x="275" y="126"/>
                </a:lnTo>
                <a:lnTo>
                  <a:pt x="282" y="111"/>
                </a:lnTo>
                <a:lnTo>
                  <a:pt x="282" y="95"/>
                </a:lnTo>
                <a:lnTo>
                  <a:pt x="301" y="93"/>
                </a:lnTo>
                <a:lnTo>
                  <a:pt x="306" y="47"/>
                </a:lnTo>
                <a:lnTo>
                  <a:pt x="289" y="15"/>
                </a:lnTo>
                <a:lnTo>
                  <a:pt x="268" y="3"/>
                </a:lnTo>
                <a:lnTo>
                  <a:pt x="239" y="3"/>
                </a:lnTo>
                <a:lnTo>
                  <a:pt x="219" y="0"/>
                </a:lnTo>
                <a:lnTo>
                  <a:pt x="200" y="8"/>
                </a:lnTo>
              </a:path>
            </a:pathLst>
          </a:custGeom>
          <a:solidFill>
            <a:srgbClr val="0000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Freeform 11"/>
          <p:cNvSpPr>
            <a:spLocks/>
          </p:cNvSpPr>
          <p:nvPr/>
        </p:nvSpPr>
        <p:spPr bwMode="auto">
          <a:xfrm>
            <a:off x="6596063" y="2922588"/>
            <a:ext cx="466725" cy="1698625"/>
          </a:xfrm>
          <a:custGeom>
            <a:avLst/>
            <a:gdLst>
              <a:gd name="T0" fmla="*/ 2147483647 w 294"/>
              <a:gd name="T1" fmla="*/ 2147483647 h 1070"/>
              <a:gd name="T2" fmla="*/ 2147483647 w 294"/>
              <a:gd name="T3" fmla="*/ 2147483647 h 1070"/>
              <a:gd name="T4" fmla="*/ 2147483647 w 294"/>
              <a:gd name="T5" fmla="*/ 2147483647 h 1070"/>
              <a:gd name="T6" fmla="*/ 2147483647 w 294"/>
              <a:gd name="T7" fmla="*/ 2147483647 h 1070"/>
              <a:gd name="T8" fmla="*/ 2147483647 w 294"/>
              <a:gd name="T9" fmla="*/ 2147483647 h 1070"/>
              <a:gd name="T10" fmla="*/ 2147483647 w 294"/>
              <a:gd name="T11" fmla="*/ 2147483647 h 1070"/>
              <a:gd name="T12" fmla="*/ 2147483647 w 294"/>
              <a:gd name="T13" fmla="*/ 2147483647 h 1070"/>
              <a:gd name="T14" fmla="*/ 2147483647 w 294"/>
              <a:gd name="T15" fmla="*/ 2147483647 h 1070"/>
              <a:gd name="T16" fmla="*/ 2147483647 w 294"/>
              <a:gd name="T17" fmla="*/ 2147483647 h 1070"/>
              <a:gd name="T18" fmla="*/ 2147483647 w 294"/>
              <a:gd name="T19" fmla="*/ 2147483647 h 1070"/>
              <a:gd name="T20" fmla="*/ 2147483647 w 294"/>
              <a:gd name="T21" fmla="*/ 2147483647 h 1070"/>
              <a:gd name="T22" fmla="*/ 2147483647 w 294"/>
              <a:gd name="T23" fmla="*/ 2147483647 h 1070"/>
              <a:gd name="T24" fmla="*/ 2147483647 w 294"/>
              <a:gd name="T25" fmla="*/ 2147483647 h 1070"/>
              <a:gd name="T26" fmla="*/ 2147483647 w 294"/>
              <a:gd name="T27" fmla="*/ 2147483647 h 1070"/>
              <a:gd name="T28" fmla="*/ 2147483647 w 294"/>
              <a:gd name="T29" fmla="*/ 2147483647 h 1070"/>
              <a:gd name="T30" fmla="*/ 2147483647 w 294"/>
              <a:gd name="T31" fmla="*/ 2147483647 h 1070"/>
              <a:gd name="T32" fmla="*/ 2147483647 w 294"/>
              <a:gd name="T33" fmla="*/ 2147483647 h 1070"/>
              <a:gd name="T34" fmla="*/ 2147483647 w 294"/>
              <a:gd name="T35" fmla="*/ 2147483647 h 1070"/>
              <a:gd name="T36" fmla="*/ 2147483647 w 294"/>
              <a:gd name="T37" fmla="*/ 2147483647 h 1070"/>
              <a:gd name="T38" fmla="*/ 2147483647 w 294"/>
              <a:gd name="T39" fmla="*/ 2147483647 h 1070"/>
              <a:gd name="T40" fmla="*/ 2147483647 w 294"/>
              <a:gd name="T41" fmla="*/ 2147483647 h 1070"/>
              <a:gd name="T42" fmla="*/ 2147483647 w 294"/>
              <a:gd name="T43" fmla="*/ 2147483647 h 1070"/>
              <a:gd name="T44" fmla="*/ 2147483647 w 294"/>
              <a:gd name="T45" fmla="*/ 2147483647 h 1070"/>
              <a:gd name="T46" fmla="*/ 2147483647 w 294"/>
              <a:gd name="T47" fmla="*/ 2147483647 h 1070"/>
              <a:gd name="T48" fmla="*/ 2147483647 w 294"/>
              <a:gd name="T49" fmla="*/ 2147483647 h 1070"/>
              <a:gd name="T50" fmla="*/ 2147483647 w 294"/>
              <a:gd name="T51" fmla="*/ 2147483647 h 1070"/>
              <a:gd name="T52" fmla="*/ 2147483647 w 294"/>
              <a:gd name="T53" fmla="*/ 2147483647 h 1070"/>
              <a:gd name="T54" fmla="*/ 2147483647 w 294"/>
              <a:gd name="T55" fmla="*/ 2147483647 h 1070"/>
              <a:gd name="T56" fmla="*/ 2147483647 w 294"/>
              <a:gd name="T57" fmla="*/ 2147483647 h 1070"/>
              <a:gd name="T58" fmla="*/ 2147483647 w 294"/>
              <a:gd name="T59" fmla="*/ 2147483647 h 1070"/>
              <a:gd name="T60" fmla="*/ 2147483647 w 294"/>
              <a:gd name="T61" fmla="*/ 2147483647 h 1070"/>
              <a:gd name="T62" fmla="*/ 2147483647 w 294"/>
              <a:gd name="T63" fmla="*/ 2147483647 h 1070"/>
              <a:gd name="T64" fmla="*/ 2147483647 w 294"/>
              <a:gd name="T65" fmla="*/ 2147483647 h 1070"/>
              <a:gd name="T66" fmla="*/ 2147483647 w 294"/>
              <a:gd name="T67" fmla="*/ 2147483647 h 1070"/>
              <a:gd name="T68" fmla="*/ 2147483647 w 294"/>
              <a:gd name="T69" fmla="*/ 2147483647 h 1070"/>
              <a:gd name="T70" fmla="*/ 0 w 294"/>
              <a:gd name="T71" fmla="*/ 2147483647 h 1070"/>
              <a:gd name="T72" fmla="*/ 2147483647 w 294"/>
              <a:gd name="T73" fmla="*/ 2147483647 h 1070"/>
              <a:gd name="T74" fmla="*/ 2147483647 w 294"/>
              <a:gd name="T75" fmla="*/ 2147483647 h 1070"/>
              <a:gd name="T76" fmla="*/ 2147483647 w 294"/>
              <a:gd name="T77" fmla="*/ 2147483647 h 1070"/>
              <a:gd name="T78" fmla="*/ 2147483647 w 294"/>
              <a:gd name="T79" fmla="*/ 2147483647 h 1070"/>
              <a:gd name="T80" fmla="*/ 2147483647 w 294"/>
              <a:gd name="T81" fmla="*/ 2147483647 h 1070"/>
              <a:gd name="T82" fmla="*/ 2147483647 w 294"/>
              <a:gd name="T83" fmla="*/ 2147483647 h 1070"/>
              <a:gd name="T84" fmla="*/ 2147483647 w 294"/>
              <a:gd name="T85" fmla="*/ 2147483647 h 1070"/>
              <a:gd name="T86" fmla="*/ 2147483647 w 294"/>
              <a:gd name="T87" fmla="*/ 2147483647 h 1070"/>
              <a:gd name="T88" fmla="*/ 2147483647 w 294"/>
              <a:gd name="T89" fmla="*/ 2147483647 h 1070"/>
              <a:gd name="T90" fmla="*/ 2147483647 w 294"/>
              <a:gd name="T91" fmla="*/ 2147483647 h 1070"/>
              <a:gd name="T92" fmla="*/ 2147483647 w 294"/>
              <a:gd name="T93" fmla="*/ 2147483647 h 1070"/>
              <a:gd name="T94" fmla="*/ 2147483647 w 294"/>
              <a:gd name="T95" fmla="*/ 2147483647 h 1070"/>
              <a:gd name="T96" fmla="*/ 2147483647 w 294"/>
              <a:gd name="T97" fmla="*/ 2147483647 h 1070"/>
              <a:gd name="T98" fmla="*/ 2147483647 w 294"/>
              <a:gd name="T99" fmla="*/ 0 h 1070"/>
              <a:gd name="T100" fmla="*/ 2147483647 w 294"/>
              <a:gd name="T101" fmla="*/ 2147483647 h 1070"/>
              <a:gd name="T102" fmla="*/ 2147483647 w 294"/>
              <a:gd name="T103" fmla="*/ 2147483647 h 1070"/>
              <a:gd name="T104" fmla="*/ 2147483647 w 294"/>
              <a:gd name="T105" fmla="*/ 2147483647 h 107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94"/>
              <a:gd name="T160" fmla="*/ 0 h 1070"/>
              <a:gd name="T161" fmla="*/ 294 w 294"/>
              <a:gd name="T162" fmla="*/ 1070 h 107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94" h="1070">
                <a:moveTo>
                  <a:pt x="224" y="21"/>
                </a:moveTo>
                <a:lnTo>
                  <a:pt x="224" y="48"/>
                </a:lnTo>
                <a:lnTo>
                  <a:pt x="219" y="56"/>
                </a:lnTo>
                <a:lnTo>
                  <a:pt x="231" y="78"/>
                </a:lnTo>
                <a:lnTo>
                  <a:pt x="224" y="83"/>
                </a:lnTo>
                <a:lnTo>
                  <a:pt x="226" y="92"/>
                </a:lnTo>
                <a:lnTo>
                  <a:pt x="218" y="121"/>
                </a:lnTo>
                <a:lnTo>
                  <a:pt x="218" y="127"/>
                </a:lnTo>
                <a:lnTo>
                  <a:pt x="268" y="155"/>
                </a:lnTo>
                <a:lnTo>
                  <a:pt x="293" y="376"/>
                </a:lnTo>
                <a:lnTo>
                  <a:pt x="262" y="414"/>
                </a:lnTo>
                <a:lnTo>
                  <a:pt x="273" y="534"/>
                </a:lnTo>
                <a:lnTo>
                  <a:pt x="253" y="548"/>
                </a:lnTo>
                <a:lnTo>
                  <a:pt x="244" y="734"/>
                </a:lnTo>
                <a:lnTo>
                  <a:pt x="229" y="925"/>
                </a:lnTo>
                <a:lnTo>
                  <a:pt x="234" y="935"/>
                </a:lnTo>
                <a:lnTo>
                  <a:pt x="287" y="972"/>
                </a:lnTo>
                <a:lnTo>
                  <a:pt x="280" y="978"/>
                </a:lnTo>
                <a:lnTo>
                  <a:pt x="262" y="983"/>
                </a:lnTo>
                <a:lnTo>
                  <a:pt x="230" y="978"/>
                </a:lnTo>
                <a:lnTo>
                  <a:pt x="201" y="964"/>
                </a:lnTo>
                <a:lnTo>
                  <a:pt x="177" y="957"/>
                </a:lnTo>
                <a:lnTo>
                  <a:pt x="177" y="988"/>
                </a:lnTo>
                <a:lnTo>
                  <a:pt x="167" y="989"/>
                </a:lnTo>
                <a:lnTo>
                  <a:pt x="184" y="1018"/>
                </a:lnTo>
                <a:lnTo>
                  <a:pt x="176" y="1063"/>
                </a:lnTo>
                <a:lnTo>
                  <a:pt x="157" y="1069"/>
                </a:lnTo>
                <a:lnTo>
                  <a:pt x="127" y="1032"/>
                </a:lnTo>
                <a:lnTo>
                  <a:pt x="127" y="1005"/>
                </a:lnTo>
                <a:lnTo>
                  <a:pt x="117" y="1001"/>
                </a:lnTo>
                <a:lnTo>
                  <a:pt x="106" y="758"/>
                </a:lnTo>
                <a:lnTo>
                  <a:pt x="117" y="733"/>
                </a:lnTo>
                <a:lnTo>
                  <a:pt x="83" y="570"/>
                </a:lnTo>
                <a:lnTo>
                  <a:pt x="63" y="564"/>
                </a:lnTo>
                <a:lnTo>
                  <a:pt x="54" y="395"/>
                </a:lnTo>
                <a:lnTo>
                  <a:pt x="0" y="375"/>
                </a:lnTo>
                <a:lnTo>
                  <a:pt x="24" y="193"/>
                </a:lnTo>
                <a:lnTo>
                  <a:pt x="107" y="142"/>
                </a:lnTo>
                <a:lnTo>
                  <a:pt x="128" y="126"/>
                </a:lnTo>
                <a:lnTo>
                  <a:pt x="130" y="108"/>
                </a:lnTo>
                <a:lnTo>
                  <a:pt x="121" y="96"/>
                </a:lnTo>
                <a:lnTo>
                  <a:pt x="112" y="86"/>
                </a:lnTo>
                <a:lnTo>
                  <a:pt x="103" y="73"/>
                </a:lnTo>
                <a:lnTo>
                  <a:pt x="98" y="60"/>
                </a:lnTo>
                <a:lnTo>
                  <a:pt x="98" y="47"/>
                </a:lnTo>
                <a:lnTo>
                  <a:pt x="103" y="34"/>
                </a:lnTo>
                <a:lnTo>
                  <a:pt x="113" y="19"/>
                </a:lnTo>
                <a:lnTo>
                  <a:pt x="128" y="9"/>
                </a:lnTo>
                <a:lnTo>
                  <a:pt x="145" y="2"/>
                </a:lnTo>
                <a:lnTo>
                  <a:pt x="165" y="0"/>
                </a:lnTo>
                <a:lnTo>
                  <a:pt x="184" y="3"/>
                </a:lnTo>
                <a:lnTo>
                  <a:pt x="201" y="7"/>
                </a:lnTo>
                <a:lnTo>
                  <a:pt x="224" y="21"/>
                </a:lnTo>
              </a:path>
            </a:pathLst>
          </a:custGeom>
          <a:solidFill>
            <a:srgbClr val="0000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Freeform 12"/>
          <p:cNvSpPr>
            <a:spLocks/>
          </p:cNvSpPr>
          <p:nvPr/>
        </p:nvSpPr>
        <p:spPr bwMode="auto">
          <a:xfrm>
            <a:off x="3857625" y="3514725"/>
            <a:ext cx="404813" cy="1481138"/>
          </a:xfrm>
          <a:custGeom>
            <a:avLst/>
            <a:gdLst>
              <a:gd name="T0" fmla="*/ 2147483647 w 255"/>
              <a:gd name="T1" fmla="*/ 2147483647 h 933"/>
              <a:gd name="T2" fmla="*/ 2147483647 w 255"/>
              <a:gd name="T3" fmla="*/ 2147483647 h 933"/>
              <a:gd name="T4" fmla="*/ 2147483647 w 255"/>
              <a:gd name="T5" fmla="*/ 2147483647 h 933"/>
              <a:gd name="T6" fmla="*/ 2147483647 w 255"/>
              <a:gd name="T7" fmla="*/ 2147483647 h 933"/>
              <a:gd name="T8" fmla="*/ 2147483647 w 255"/>
              <a:gd name="T9" fmla="*/ 2147483647 h 933"/>
              <a:gd name="T10" fmla="*/ 2147483647 w 255"/>
              <a:gd name="T11" fmla="*/ 2147483647 h 933"/>
              <a:gd name="T12" fmla="*/ 2147483647 w 255"/>
              <a:gd name="T13" fmla="*/ 2147483647 h 933"/>
              <a:gd name="T14" fmla="*/ 2147483647 w 255"/>
              <a:gd name="T15" fmla="*/ 2147483647 h 933"/>
              <a:gd name="T16" fmla="*/ 2147483647 w 255"/>
              <a:gd name="T17" fmla="*/ 2147483647 h 933"/>
              <a:gd name="T18" fmla="*/ 0 w 255"/>
              <a:gd name="T19" fmla="*/ 2147483647 h 933"/>
              <a:gd name="T20" fmla="*/ 2147483647 w 255"/>
              <a:gd name="T21" fmla="*/ 2147483647 h 933"/>
              <a:gd name="T22" fmla="*/ 2147483647 w 255"/>
              <a:gd name="T23" fmla="*/ 2147483647 h 933"/>
              <a:gd name="T24" fmla="*/ 2147483647 w 255"/>
              <a:gd name="T25" fmla="*/ 2147483647 h 933"/>
              <a:gd name="T26" fmla="*/ 2147483647 w 255"/>
              <a:gd name="T27" fmla="*/ 2147483647 h 933"/>
              <a:gd name="T28" fmla="*/ 2147483647 w 255"/>
              <a:gd name="T29" fmla="*/ 2147483647 h 933"/>
              <a:gd name="T30" fmla="*/ 2147483647 w 255"/>
              <a:gd name="T31" fmla="*/ 2147483647 h 933"/>
              <a:gd name="T32" fmla="*/ 2147483647 w 255"/>
              <a:gd name="T33" fmla="*/ 2147483647 h 933"/>
              <a:gd name="T34" fmla="*/ 2147483647 w 255"/>
              <a:gd name="T35" fmla="*/ 2147483647 h 933"/>
              <a:gd name="T36" fmla="*/ 2147483647 w 255"/>
              <a:gd name="T37" fmla="*/ 2147483647 h 933"/>
              <a:gd name="T38" fmla="*/ 2147483647 w 255"/>
              <a:gd name="T39" fmla="*/ 2147483647 h 933"/>
              <a:gd name="T40" fmla="*/ 2147483647 w 255"/>
              <a:gd name="T41" fmla="*/ 2147483647 h 933"/>
              <a:gd name="T42" fmla="*/ 2147483647 w 255"/>
              <a:gd name="T43" fmla="*/ 2147483647 h 933"/>
              <a:gd name="T44" fmla="*/ 2147483647 w 255"/>
              <a:gd name="T45" fmla="*/ 2147483647 h 933"/>
              <a:gd name="T46" fmla="*/ 2147483647 w 255"/>
              <a:gd name="T47" fmla="*/ 2147483647 h 933"/>
              <a:gd name="T48" fmla="*/ 2147483647 w 255"/>
              <a:gd name="T49" fmla="*/ 2147483647 h 933"/>
              <a:gd name="T50" fmla="*/ 2147483647 w 255"/>
              <a:gd name="T51" fmla="*/ 2147483647 h 933"/>
              <a:gd name="T52" fmla="*/ 2147483647 w 255"/>
              <a:gd name="T53" fmla="*/ 2147483647 h 933"/>
              <a:gd name="T54" fmla="*/ 2147483647 w 255"/>
              <a:gd name="T55" fmla="*/ 2147483647 h 933"/>
              <a:gd name="T56" fmla="*/ 2147483647 w 255"/>
              <a:gd name="T57" fmla="*/ 2147483647 h 933"/>
              <a:gd name="T58" fmla="*/ 2147483647 w 255"/>
              <a:gd name="T59" fmla="*/ 2147483647 h 933"/>
              <a:gd name="T60" fmla="*/ 2147483647 w 255"/>
              <a:gd name="T61" fmla="*/ 2147483647 h 933"/>
              <a:gd name="T62" fmla="*/ 2147483647 w 255"/>
              <a:gd name="T63" fmla="*/ 2147483647 h 933"/>
              <a:gd name="T64" fmla="*/ 2147483647 w 255"/>
              <a:gd name="T65" fmla="*/ 2147483647 h 933"/>
              <a:gd name="T66" fmla="*/ 2147483647 w 255"/>
              <a:gd name="T67" fmla="*/ 2147483647 h 933"/>
              <a:gd name="T68" fmla="*/ 2147483647 w 255"/>
              <a:gd name="T69" fmla="*/ 2147483647 h 933"/>
              <a:gd name="T70" fmla="*/ 2147483647 w 255"/>
              <a:gd name="T71" fmla="*/ 2147483647 h 933"/>
              <a:gd name="T72" fmla="*/ 2147483647 w 255"/>
              <a:gd name="T73" fmla="*/ 2147483647 h 933"/>
              <a:gd name="T74" fmla="*/ 2147483647 w 255"/>
              <a:gd name="T75" fmla="*/ 2147483647 h 933"/>
              <a:gd name="T76" fmla="*/ 2147483647 w 255"/>
              <a:gd name="T77" fmla="*/ 2147483647 h 933"/>
              <a:gd name="T78" fmla="*/ 2147483647 w 255"/>
              <a:gd name="T79" fmla="*/ 2147483647 h 933"/>
              <a:gd name="T80" fmla="*/ 2147483647 w 255"/>
              <a:gd name="T81" fmla="*/ 2147483647 h 933"/>
              <a:gd name="T82" fmla="*/ 2147483647 w 255"/>
              <a:gd name="T83" fmla="*/ 2147483647 h 933"/>
              <a:gd name="T84" fmla="*/ 2147483647 w 255"/>
              <a:gd name="T85" fmla="*/ 2147483647 h 933"/>
              <a:gd name="T86" fmla="*/ 2147483647 w 255"/>
              <a:gd name="T87" fmla="*/ 2147483647 h 933"/>
              <a:gd name="T88" fmla="*/ 2147483647 w 255"/>
              <a:gd name="T89" fmla="*/ 2147483647 h 933"/>
              <a:gd name="T90" fmla="*/ 2147483647 w 255"/>
              <a:gd name="T91" fmla="*/ 2147483647 h 933"/>
              <a:gd name="T92" fmla="*/ 2147483647 w 255"/>
              <a:gd name="T93" fmla="*/ 2147483647 h 933"/>
              <a:gd name="T94" fmla="*/ 2147483647 w 255"/>
              <a:gd name="T95" fmla="*/ 2147483647 h 933"/>
              <a:gd name="T96" fmla="*/ 2147483647 w 255"/>
              <a:gd name="T97" fmla="*/ 2147483647 h 933"/>
              <a:gd name="T98" fmla="*/ 2147483647 w 255"/>
              <a:gd name="T99" fmla="*/ 0 h 933"/>
              <a:gd name="T100" fmla="*/ 2147483647 w 255"/>
              <a:gd name="T101" fmla="*/ 2147483647 h 933"/>
              <a:gd name="T102" fmla="*/ 2147483647 w 255"/>
              <a:gd name="T103" fmla="*/ 2147483647 h 933"/>
              <a:gd name="T104" fmla="*/ 2147483647 w 255"/>
              <a:gd name="T105" fmla="*/ 2147483647 h 93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55"/>
              <a:gd name="T160" fmla="*/ 0 h 933"/>
              <a:gd name="T161" fmla="*/ 255 w 255"/>
              <a:gd name="T162" fmla="*/ 933 h 93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55" h="933">
                <a:moveTo>
                  <a:pt x="59" y="18"/>
                </a:moveTo>
                <a:lnTo>
                  <a:pt x="59" y="42"/>
                </a:lnTo>
                <a:lnTo>
                  <a:pt x="64" y="48"/>
                </a:lnTo>
                <a:lnTo>
                  <a:pt x="53" y="67"/>
                </a:lnTo>
                <a:lnTo>
                  <a:pt x="59" y="73"/>
                </a:lnTo>
                <a:lnTo>
                  <a:pt x="58" y="80"/>
                </a:lnTo>
                <a:lnTo>
                  <a:pt x="65" y="105"/>
                </a:lnTo>
                <a:lnTo>
                  <a:pt x="65" y="110"/>
                </a:lnTo>
                <a:lnTo>
                  <a:pt x="21" y="135"/>
                </a:lnTo>
                <a:lnTo>
                  <a:pt x="0" y="327"/>
                </a:lnTo>
                <a:lnTo>
                  <a:pt x="26" y="361"/>
                </a:lnTo>
                <a:lnTo>
                  <a:pt x="16" y="465"/>
                </a:lnTo>
                <a:lnTo>
                  <a:pt x="34" y="477"/>
                </a:lnTo>
                <a:lnTo>
                  <a:pt x="41" y="640"/>
                </a:lnTo>
                <a:lnTo>
                  <a:pt x="55" y="806"/>
                </a:lnTo>
                <a:lnTo>
                  <a:pt x="50" y="815"/>
                </a:lnTo>
                <a:lnTo>
                  <a:pt x="5" y="846"/>
                </a:lnTo>
                <a:lnTo>
                  <a:pt x="10" y="852"/>
                </a:lnTo>
                <a:lnTo>
                  <a:pt x="26" y="858"/>
                </a:lnTo>
                <a:lnTo>
                  <a:pt x="54" y="852"/>
                </a:lnTo>
                <a:lnTo>
                  <a:pt x="79" y="840"/>
                </a:lnTo>
                <a:lnTo>
                  <a:pt x="100" y="834"/>
                </a:lnTo>
                <a:lnTo>
                  <a:pt x="100" y="861"/>
                </a:lnTo>
                <a:lnTo>
                  <a:pt x="109" y="862"/>
                </a:lnTo>
                <a:lnTo>
                  <a:pt x="94" y="888"/>
                </a:lnTo>
                <a:lnTo>
                  <a:pt x="101" y="927"/>
                </a:lnTo>
                <a:lnTo>
                  <a:pt x="118" y="932"/>
                </a:lnTo>
                <a:lnTo>
                  <a:pt x="144" y="900"/>
                </a:lnTo>
                <a:lnTo>
                  <a:pt x="144" y="876"/>
                </a:lnTo>
                <a:lnTo>
                  <a:pt x="153" y="873"/>
                </a:lnTo>
                <a:lnTo>
                  <a:pt x="163" y="660"/>
                </a:lnTo>
                <a:lnTo>
                  <a:pt x="153" y="639"/>
                </a:lnTo>
                <a:lnTo>
                  <a:pt x="183" y="496"/>
                </a:lnTo>
                <a:lnTo>
                  <a:pt x="200" y="491"/>
                </a:lnTo>
                <a:lnTo>
                  <a:pt x="208" y="343"/>
                </a:lnTo>
                <a:lnTo>
                  <a:pt x="254" y="326"/>
                </a:lnTo>
                <a:lnTo>
                  <a:pt x="234" y="167"/>
                </a:lnTo>
                <a:lnTo>
                  <a:pt x="161" y="124"/>
                </a:lnTo>
                <a:lnTo>
                  <a:pt x="144" y="109"/>
                </a:lnTo>
                <a:lnTo>
                  <a:pt x="143" y="94"/>
                </a:lnTo>
                <a:lnTo>
                  <a:pt x="150" y="83"/>
                </a:lnTo>
                <a:lnTo>
                  <a:pt x="158" y="74"/>
                </a:lnTo>
                <a:lnTo>
                  <a:pt x="165" y="63"/>
                </a:lnTo>
                <a:lnTo>
                  <a:pt x="169" y="51"/>
                </a:lnTo>
                <a:lnTo>
                  <a:pt x="169" y="41"/>
                </a:lnTo>
                <a:lnTo>
                  <a:pt x="165" y="29"/>
                </a:lnTo>
                <a:lnTo>
                  <a:pt x="156" y="16"/>
                </a:lnTo>
                <a:lnTo>
                  <a:pt x="144" y="6"/>
                </a:lnTo>
                <a:lnTo>
                  <a:pt x="128" y="1"/>
                </a:lnTo>
                <a:lnTo>
                  <a:pt x="110" y="0"/>
                </a:lnTo>
                <a:lnTo>
                  <a:pt x="94" y="2"/>
                </a:lnTo>
                <a:lnTo>
                  <a:pt x="79" y="6"/>
                </a:lnTo>
                <a:lnTo>
                  <a:pt x="59" y="18"/>
                </a:lnTo>
              </a:path>
            </a:pathLst>
          </a:custGeom>
          <a:solidFill>
            <a:srgbClr val="0020A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Freeform 13"/>
          <p:cNvSpPr>
            <a:spLocks/>
          </p:cNvSpPr>
          <p:nvPr/>
        </p:nvSpPr>
        <p:spPr bwMode="auto">
          <a:xfrm>
            <a:off x="206375" y="4157663"/>
            <a:ext cx="573088" cy="2271712"/>
          </a:xfrm>
          <a:custGeom>
            <a:avLst/>
            <a:gdLst>
              <a:gd name="T0" fmla="*/ 2147483647 w 361"/>
              <a:gd name="T1" fmla="*/ 2147483647 h 1431"/>
              <a:gd name="T2" fmla="*/ 2147483647 w 361"/>
              <a:gd name="T3" fmla="*/ 2147483647 h 1431"/>
              <a:gd name="T4" fmla="*/ 2147483647 w 361"/>
              <a:gd name="T5" fmla="*/ 0 h 1431"/>
              <a:gd name="T6" fmla="*/ 2147483647 w 361"/>
              <a:gd name="T7" fmla="*/ 2147483647 h 1431"/>
              <a:gd name="T8" fmla="*/ 2147483647 w 361"/>
              <a:gd name="T9" fmla="*/ 2147483647 h 1431"/>
              <a:gd name="T10" fmla="*/ 2147483647 w 361"/>
              <a:gd name="T11" fmla="*/ 2147483647 h 1431"/>
              <a:gd name="T12" fmla="*/ 2147483647 w 361"/>
              <a:gd name="T13" fmla="*/ 2147483647 h 1431"/>
              <a:gd name="T14" fmla="*/ 2147483647 w 361"/>
              <a:gd name="T15" fmla="*/ 2147483647 h 1431"/>
              <a:gd name="T16" fmla="*/ 2147483647 w 361"/>
              <a:gd name="T17" fmla="*/ 2147483647 h 1431"/>
              <a:gd name="T18" fmla="*/ 0 w 361"/>
              <a:gd name="T19" fmla="*/ 2147483647 h 1431"/>
              <a:gd name="T20" fmla="*/ 0 w 361"/>
              <a:gd name="T21" fmla="*/ 2147483647 h 1431"/>
              <a:gd name="T22" fmla="*/ 2147483647 w 361"/>
              <a:gd name="T23" fmla="*/ 2147483647 h 1431"/>
              <a:gd name="T24" fmla="*/ 2147483647 w 361"/>
              <a:gd name="T25" fmla="*/ 2147483647 h 1431"/>
              <a:gd name="T26" fmla="*/ 2147483647 w 361"/>
              <a:gd name="T27" fmla="*/ 2147483647 h 1431"/>
              <a:gd name="T28" fmla="*/ 2147483647 w 361"/>
              <a:gd name="T29" fmla="*/ 2147483647 h 1431"/>
              <a:gd name="T30" fmla="*/ 2147483647 w 361"/>
              <a:gd name="T31" fmla="*/ 2147483647 h 1431"/>
              <a:gd name="T32" fmla="*/ 2147483647 w 361"/>
              <a:gd name="T33" fmla="*/ 2147483647 h 1431"/>
              <a:gd name="T34" fmla="*/ 2147483647 w 361"/>
              <a:gd name="T35" fmla="*/ 2147483647 h 1431"/>
              <a:gd name="T36" fmla="*/ 2147483647 w 361"/>
              <a:gd name="T37" fmla="*/ 2147483647 h 1431"/>
              <a:gd name="T38" fmla="*/ 2147483647 w 361"/>
              <a:gd name="T39" fmla="*/ 2147483647 h 1431"/>
              <a:gd name="T40" fmla="*/ 2147483647 w 361"/>
              <a:gd name="T41" fmla="*/ 2147483647 h 1431"/>
              <a:gd name="T42" fmla="*/ 2147483647 w 361"/>
              <a:gd name="T43" fmla="*/ 2147483647 h 1431"/>
              <a:gd name="T44" fmla="*/ 2147483647 w 361"/>
              <a:gd name="T45" fmla="*/ 2147483647 h 1431"/>
              <a:gd name="T46" fmla="*/ 2147483647 w 361"/>
              <a:gd name="T47" fmla="*/ 2147483647 h 1431"/>
              <a:gd name="T48" fmla="*/ 2147483647 w 361"/>
              <a:gd name="T49" fmla="*/ 2147483647 h 1431"/>
              <a:gd name="T50" fmla="*/ 2147483647 w 361"/>
              <a:gd name="T51" fmla="*/ 2147483647 h 1431"/>
              <a:gd name="T52" fmla="*/ 2147483647 w 361"/>
              <a:gd name="T53" fmla="*/ 2147483647 h 1431"/>
              <a:gd name="T54" fmla="*/ 2147483647 w 361"/>
              <a:gd name="T55" fmla="*/ 2147483647 h 1431"/>
              <a:gd name="T56" fmla="*/ 2147483647 w 361"/>
              <a:gd name="T57" fmla="*/ 2147483647 h 1431"/>
              <a:gd name="T58" fmla="*/ 2147483647 w 361"/>
              <a:gd name="T59" fmla="*/ 2147483647 h 1431"/>
              <a:gd name="T60" fmla="*/ 2147483647 w 361"/>
              <a:gd name="T61" fmla="*/ 2147483647 h 1431"/>
              <a:gd name="T62" fmla="*/ 2147483647 w 361"/>
              <a:gd name="T63" fmla="*/ 2147483647 h 1431"/>
              <a:gd name="T64" fmla="*/ 2147483647 w 361"/>
              <a:gd name="T65" fmla="*/ 2147483647 h 1431"/>
              <a:gd name="T66" fmla="*/ 2147483647 w 361"/>
              <a:gd name="T67" fmla="*/ 2147483647 h 1431"/>
              <a:gd name="T68" fmla="*/ 2147483647 w 361"/>
              <a:gd name="T69" fmla="*/ 2147483647 h 1431"/>
              <a:gd name="T70" fmla="*/ 2147483647 w 361"/>
              <a:gd name="T71" fmla="*/ 2147483647 h 1431"/>
              <a:gd name="T72" fmla="*/ 2147483647 w 361"/>
              <a:gd name="T73" fmla="*/ 2147483647 h 1431"/>
              <a:gd name="T74" fmla="*/ 2147483647 w 361"/>
              <a:gd name="T75" fmla="*/ 2147483647 h 1431"/>
              <a:gd name="T76" fmla="*/ 2147483647 w 361"/>
              <a:gd name="T77" fmla="*/ 2147483647 h 1431"/>
              <a:gd name="T78" fmla="*/ 2147483647 w 361"/>
              <a:gd name="T79" fmla="*/ 2147483647 h 1431"/>
              <a:gd name="T80" fmla="*/ 2147483647 w 361"/>
              <a:gd name="T81" fmla="*/ 2147483647 h 1431"/>
              <a:gd name="T82" fmla="*/ 2147483647 w 361"/>
              <a:gd name="T83" fmla="*/ 2147483647 h 1431"/>
              <a:gd name="T84" fmla="*/ 2147483647 w 361"/>
              <a:gd name="T85" fmla="*/ 2147483647 h 1431"/>
              <a:gd name="T86" fmla="*/ 2147483647 w 361"/>
              <a:gd name="T87" fmla="*/ 2147483647 h 1431"/>
              <a:gd name="T88" fmla="*/ 2147483647 w 361"/>
              <a:gd name="T89" fmla="*/ 2147483647 h 1431"/>
              <a:gd name="T90" fmla="*/ 2147483647 w 361"/>
              <a:gd name="T91" fmla="*/ 2147483647 h 1431"/>
              <a:gd name="T92" fmla="*/ 2147483647 w 361"/>
              <a:gd name="T93" fmla="*/ 2147483647 h 1431"/>
              <a:gd name="T94" fmla="*/ 2147483647 w 361"/>
              <a:gd name="T95" fmla="*/ 2147483647 h 1431"/>
              <a:gd name="T96" fmla="*/ 2147483647 w 361"/>
              <a:gd name="T97" fmla="*/ 2147483647 h 1431"/>
              <a:gd name="T98" fmla="*/ 2147483647 w 361"/>
              <a:gd name="T99" fmla="*/ 2147483647 h 1431"/>
              <a:gd name="T100" fmla="*/ 2147483647 w 361"/>
              <a:gd name="T101" fmla="*/ 2147483647 h 1431"/>
              <a:gd name="T102" fmla="*/ 2147483647 w 361"/>
              <a:gd name="T103" fmla="*/ 2147483647 h 1431"/>
              <a:gd name="T104" fmla="*/ 2147483647 w 361"/>
              <a:gd name="T105" fmla="*/ 2147483647 h 1431"/>
              <a:gd name="T106" fmla="*/ 2147483647 w 361"/>
              <a:gd name="T107" fmla="*/ 2147483647 h 1431"/>
              <a:gd name="T108" fmla="*/ 2147483647 w 361"/>
              <a:gd name="T109" fmla="*/ 2147483647 h 1431"/>
              <a:gd name="T110" fmla="*/ 2147483647 w 361"/>
              <a:gd name="T111" fmla="*/ 2147483647 h 1431"/>
              <a:gd name="T112" fmla="*/ 2147483647 w 361"/>
              <a:gd name="T113" fmla="*/ 2147483647 h 1431"/>
              <a:gd name="T114" fmla="*/ 2147483647 w 361"/>
              <a:gd name="T115" fmla="*/ 2147483647 h 1431"/>
              <a:gd name="T116" fmla="*/ 2147483647 w 361"/>
              <a:gd name="T117" fmla="*/ 2147483647 h 143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61"/>
              <a:gd name="T178" fmla="*/ 0 h 1431"/>
              <a:gd name="T179" fmla="*/ 361 w 361"/>
              <a:gd name="T180" fmla="*/ 1431 h 143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61" h="1431">
                <a:moveTo>
                  <a:pt x="234" y="22"/>
                </a:moveTo>
                <a:lnTo>
                  <a:pt x="150" y="1"/>
                </a:lnTo>
                <a:lnTo>
                  <a:pt x="88" y="0"/>
                </a:lnTo>
                <a:lnTo>
                  <a:pt x="31" y="13"/>
                </a:lnTo>
                <a:lnTo>
                  <a:pt x="9" y="61"/>
                </a:lnTo>
                <a:lnTo>
                  <a:pt x="9" y="106"/>
                </a:lnTo>
                <a:lnTo>
                  <a:pt x="41" y="154"/>
                </a:lnTo>
                <a:lnTo>
                  <a:pt x="65" y="153"/>
                </a:lnTo>
                <a:lnTo>
                  <a:pt x="30" y="211"/>
                </a:lnTo>
                <a:lnTo>
                  <a:pt x="0" y="307"/>
                </a:lnTo>
                <a:lnTo>
                  <a:pt x="0" y="389"/>
                </a:lnTo>
                <a:lnTo>
                  <a:pt x="9" y="493"/>
                </a:lnTo>
                <a:lnTo>
                  <a:pt x="31" y="595"/>
                </a:lnTo>
                <a:lnTo>
                  <a:pt x="74" y="600"/>
                </a:lnTo>
                <a:lnTo>
                  <a:pt x="74" y="631"/>
                </a:lnTo>
                <a:lnTo>
                  <a:pt x="94" y="644"/>
                </a:lnTo>
                <a:lnTo>
                  <a:pt x="94" y="747"/>
                </a:lnTo>
                <a:lnTo>
                  <a:pt x="117" y="768"/>
                </a:lnTo>
                <a:lnTo>
                  <a:pt x="117" y="958"/>
                </a:lnTo>
                <a:lnTo>
                  <a:pt x="117" y="1080"/>
                </a:lnTo>
                <a:lnTo>
                  <a:pt x="85" y="1217"/>
                </a:lnTo>
                <a:lnTo>
                  <a:pt x="72" y="1390"/>
                </a:lnTo>
                <a:lnTo>
                  <a:pt x="107" y="1403"/>
                </a:lnTo>
                <a:lnTo>
                  <a:pt x="107" y="1424"/>
                </a:lnTo>
                <a:lnTo>
                  <a:pt x="169" y="1424"/>
                </a:lnTo>
                <a:lnTo>
                  <a:pt x="178" y="1416"/>
                </a:lnTo>
                <a:lnTo>
                  <a:pt x="203" y="1416"/>
                </a:lnTo>
                <a:lnTo>
                  <a:pt x="204" y="1430"/>
                </a:lnTo>
                <a:lnTo>
                  <a:pt x="246" y="1424"/>
                </a:lnTo>
                <a:lnTo>
                  <a:pt x="341" y="1416"/>
                </a:lnTo>
                <a:lnTo>
                  <a:pt x="341" y="1404"/>
                </a:lnTo>
                <a:lnTo>
                  <a:pt x="255" y="1377"/>
                </a:lnTo>
                <a:lnTo>
                  <a:pt x="255" y="1351"/>
                </a:lnTo>
                <a:lnTo>
                  <a:pt x="330" y="1340"/>
                </a:lnTo>
                <a:lnTo>
                  <a:pt x="330" y="1320"/>
                </a:lnTo>
                <a:lnTo>
                  <a:pt x="276" y="1295"/>
                </a:lnTo>
                <a:lnTo>
                  <a:pt x="276" y="1100"/>
                </a:lnTo>
                <a:lnTo>
                  <a:pt x="298" y="922"/>
                </a:lnTo>
                <a:lnTo>
                  <a:pt x="290" y="731"/>
                </a:lnTo>
                <a:lnTo>
                  <a:pt x="288" y="644"/>
                </a:lnTo>
                <a:lnTo>
                  <a:pt x="297" y="612"/>
                </a:lnTo>
                <a:lnTo>
                  <a:pt x="297" y="474"/>
                </a:lnTo>
                <a:lnTo>
                  <a:pt x="359" y="441"/>
                </a:lnTo>
                <a:lnTo>
                  <a:pt x="360" y="422"/>
                </a:lnTo>
                <a:lnTo>
                  <a:pt x="223" y="232"/>
                </a:lnTo>
                <a:lnTo>
                  <a:pt x="159" y="206"/>
                </a:lnTo>
                <a:lnTo>
                  <a:pt x="168" y="193"/>
                </a:lnTo>
                <a:lnTo>
                  <a:pt x="212" y="186"/>
                </a:lnTo>
                <a:lnTo>
                  <a:pt x="212" y="173"/>
                </a:lnTo>
                <a:lnTo>
                  <a:pt x="223" y="168"/>
                </a:lnTo>
                <a:lnTo>
                  <a:pt x="223" y="154"/>
                </a:lnTo>
                <a:lnTo>
                  <a:pt x="234" y="148"/>
                </a:lnTo>
                <a:lnTo>
                  <a:pt x="223" y="141"/>
                </a:lnTo>
                <a:lnTo>
                  <a:pt x="232" y="137"/>
                </a:lnTo>
                <a:lnTo>
                  <a:pt x="212" y="106"/>
                </a:lnTo>
                <a:lnTo>
                  <a:pt x="223" y="86"/>
                </a:lnTo>
                <a:lnTo>
                  <a:pt x="212" y="67"/>
                </a:lnTo>
                <a:lnTo>
                  <a:pt x="232" y="54"/>
                </a:lnTo>
                <a:lnTo>
                  <a:pt x="234" y="22"/>
                </a:lnTo>
              </a:path>
            </a:pathLst>
          </a:custGeom>
          <a:solidFill>
            <a:srgbClr val="4080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130550" y="2559050"/>
            <a:ext cx="588963" cy="4000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4457700" y="2559050"/>
            <a:ext cx="587375" cy="4000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5883275" y="2579688"/>
            <a:ext cx="587375" cy="4000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7405688" y="2579688"/>
            <a:ext cx="588962" cy="4000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AutoShape 18"/>
          <p:cNvSpPr>
            <a:spLocks noChangeArrowheads="1"/>
          </p:cNvSpPr>
          <p:nvPr/>
        </p:nvSpPr>
        <p:spPr bwMode="auto">
          <a:xfrm>
            <a:off x="633413" y="3030538"/>
            <a:ext cx="1984375" cy="1464941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 dirty="0" err="1"/>
              <a:t>Mana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pendek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endParaRPr lang="en-US" sz="2000" dirty="0"/>
          </a:p>
        </p:txBody>
      </p:sp>
      <p:sp>
        <p:nvSpPr>
          <p:cNvPr id="25619" name="AutoShape 19"/>
          <p:cNvSpPr>
            <a:spLocks noChangeArrowheads="1"/>
          </p:cNvSpPr>
          <p:nvPr/>
        </p:nvSpPr>
        <p:spPr bwMode="auto">
          <a:xfrm flipH="1">
            <a:off x="2201863" y="954007"/>
            <a:ext cx="2293937" cy="1022267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dirty="0"/>
              <a:t>Cash Lane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baris</a:t>
            </a:r>
            <a:endParaRPr lang="en-US" dirty="0"/>
          </a:p>
        </p:txBody>
      </p:sp>
      <p:sp>
        <p:nvSpPr>
          <p:cNvPr id="25620" name="Freeform 20"/>
          <p:cNvSpPr>
            <a:spLocks/>
          </p:cNvSpPr>
          <p:nvPr/>
        </p:nvSpPr>
        <p:spPr bwMode="auto">
          <a:xfrm>
            <a:off x="5857875" y="4391025"/>
            <a:ext cx="404813" cy="1481138"/>
          </a:xfrm>
          <a:custGeom>
            <a:avLst/>
            <a:gdLst>
              <a:gd name="T0" fmla="*/ 2147483647 w 255"/>
              <a:gd name="T1" fmla="*/ 2147483647 h 933"/>
              <a:gd name="T2" fmla="*/ 2147483647 w 255"/>
              <a:gd name="T3" fmla="*/ 2147483647 h 933"/>
              <a:gd name="T4" fmla="*/ 2147483647 w 255"/>
              <a:gd name="T5" fmla="*/ 2147483647 h 933"/>
              <a:gd name="T6" fmla="*/ 2147483647 w 255"/>
              <a:gd name="T7" fmla="*/ 2147483647 h 933"/>
              <a:gd name="T8" fmla="*/ 2147483647 w 255"/>
              <a:gd name="T9" fmla="*/ 2147483647 h 933"/>
              <a:gd name="T10" fmla="*/ 2147483647 w 255"/>
              <a:gd name="T11" fmla="*/ 2147483647 h 933"/>
              <a:gd name="T12" fmla="*/ 2147483647 w 255"/>
              <a:gd name="T13" fmla="*/ 2147483647 h 933"/>
              <a:gd name="T14" fmla="*/ 2147483647 w 255"/>
              <a:gd name="T15" fmla="*/ 2147483647 h 933"/>
              <a:gd name="T16" fmla="*/ 2147483647 w 255"/>
              <a:gd name="T17" fmla="*/ 2147483647 h 933"/>
              <a:gd name="T18" fmla="*/ 0 w 255"/>
              <a:gd name="T19" fmla="*/ 2147483647 h 933"/>
              <a:gd name="T20" fmla="*/ 2147483647 w 255"/>
              <a:gd name="T21" fmla="*/ 2147483647 h 933"/>
              <a:gd name="T22" fmla="*/ 2147483647 w 255"/>
              <a:gd name="T23" fmla="*/ 2147483647 h 933"/>
              <a:gd name="T24" fmla="*/ 2147483647 w 255"/>
              <a:gd name="T25" fmla="*/ 2147483647 h 933"/>
              <a:gd name="T26" fmla="*/ 2147483647 w 255"/>
              <a:gd name="T27" fmla="*/ 2147483647 h 933"/>
              <a:gd name="T28" fmla="*/ 2147483647 w 255"/>
              <a:gd name="T29" fmla="*/ 2147483647 h 933"/>
              <a:gd name="T30" fmla="*/ 2147483647 w 255"/>
              <a:gd name="T31" fmla="*/ 2147483647 h 933"/>
              <a:gd name="T32" fmla="*/ 2147483647 w 255"/>
              <a:gd name="T33" fmla="*/ 2147483647 h 933"/>
              <a:gd name="T34" fmla="*/ 2147483647 w 255"/>
              <a:gd name="T35" fmla="*/ 2147483647 h 933"/>
              <a:gd name="T36" fmla="*/ 2147483647 w 255"/>
              <a:gd name="T37" fmla="*/ 2147483647 h 933"/>
              <a:gd name="T38" fmla="*/ 2147483647 w 255"/>
              <a:gd name="T39" fmla="*/ 2147483647 h 933"/>
              <a:gd name="T40" fmla="*/ 2147483647 w 255"/>
              <a:gd name="T41" fmla="*/ 2147483647 h 933"/>
              <a:gd name="T42" fmla="*/ 2147483647 w 255"/>
              <a:gd name="T43" fmla="*/ 2147483647 h 933"/>
              <a:gd name="T44" fmla="*/ 2147483647 w 255"/>
              <a:gd name="T45" fmla="*/ 2147483647 h 933"/>
              <a:gd name="T46" fmla="*/ 2147483647 w 255"/>
              <a:gd name="T47" fmla="*/ 2147483647 h 933"/>
              <a:gd name="T48" fmla="*/ 2147483647 w 255"/>
              <a:gd name="T49" fmla="*/ 2147483647 h 933"/>
              <a:gd name="T50" fmla="*/ 2147483647 w 255"/>
              <a:gd name="T51" fmla="*/ 2147483647 h 933"/>
              <a:gd name="T52" fmla="*/ 2147483647 w 255"/>
              <a:gd name="T53" fmla="*/ 2147483647 h 933"/>
              <a:gd name="T54" fmla="*/ 2147483647 w 255"/>
              <a:gd name="T55" fmla="*/ 2147483647 h 933"/>
              <a:gd name="T56" fmla="*/ 2147483647 w 255"/>
              <a:gd name="T57" fmla="*/ 2147483647 h 933"/>
              <a:gd name="T58" fmla="*/ 2147483647 w 255"/>
              <a:gd name="T59" fmla="*/ 2147483647 h 933"/>
              <a:gd name="T60" fmla="*/ 2147483647 w 255"/>
              <a:gd name="T61" fmla="*/ 2147483647 h 933"/>
              <a:gd name="T62" fmla="*/ 2147483647 w 255"/>
              <a:gd name="T63" fmla="*/ 2147483647 h 933"/>
              <a:gd name="T64" fmla="*/ 2147483647 w 255"/>
              <a:gd name="T65" fmla="*/ 2147483647 h 933"/>
              <a:gd name="T66" fmla="*/ 2147483647 w 255"/>
              <a:gd name="T67" fmla="*/ 2147483647 h 933"/>
              <a:gd name="T68" fmla="*/ 2147483647 w 255"/>
              <a:gd name="T69" fmla="*/ 2147483647 h 933"/>
              <a:gd name="T70" fmla="*/ 2147483647 w 255"/>
              <a:gd name="T71" fmla="*/ 2147483647 h 933"/>
              <a:gd name="T72" fmla="*/ 2147483647 w 255"/>
              <a:gd name="T73" fmla="*/ 2147483647 h 933"/>
              <a:gd name="T74" fmla="*/ 2147483647 w 255"/>
              <a:gd name="T75" fmla="*/ 2147483647 h 933"/>
              <a:gd name="T76" fmla="*/ 2147483647 w 255"/>
              <a:gd name="T77" fmla="*/ 2147483647 h 933"/>
              <a:gd name="T78" fmla="*/ 2147483647 w 255"/>
              <a:gd name="T79" fmla="*/ 2147483647 h 933"/>
              <a:gd name="T80" fmla="*/ 2147483647 w 255"/>
              <a:gd name="T81" fmla="*/ 2147483647 h 933"/>
              <a:gd name="T82" fmla="*/ 2147483647 w 255"/>
              <a:gd name="T83" fmla="*/ 2147483647 h 933"/>
              <a:gd name="T84" fmla="*/ 2147483647 w 255"/>
              <a:gd name="T85" fmla="*/ 2147483647 h 933"/>
              <a:gd name="T86" fmla="*/ 2147483647 w 255"/>
              <a:gd name="T87" fmla="*/ 2147483647 h 933"/>
              <a:gd name="T88" fmla="*/ 2147483647 w 255"/>
              <a:gd name="T89" fmla="*/ 2147483647 h 933"/>
              <a:gd name="T90" fmla="*/ 2147483647 w 255"/>
              <a:gd name="T91" fmla="*/ 2147483647 h 933"/>
              <a:gd name="T92" fmla="*/ 2147483647 w 255"/>
              <a:gd name="T93" fmla="*/ 2147483647 h 933"/>
              <a:gd name="T94" fmla="*/ 2147483647 w 255"/>
              <a:gd name="T95" fmla="*/ 2147483647 h 933"/>
              <a:gd name="T96" fmla="*/ 2147483647 w 255"/>
              <a:gd name="T97" fmla="*/ 2147483647 h 933"/>
              <a:gd name="T98" fmla="*/ 2147483647 w 255"/>
              <a:gd name="T99" fmla="*/ 0 h 933"/>
              <a:gd name="T100" fmla="*/ 2147483647 w 255"/>
              <a:gd name="T101" fmla="*/ 2147483647 h 933"/>
              <a:gd name="T102" fmla="*/ 2147483647 w 255"/>
              <a:gd name="T103" fmla="*/ 2147483647 h 933"/>
              <a:gd name="T104" fmla="*/ 2147483647 w 255"/>
              <a:gd name="T105" fmla="*/ 2147483647 h 93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55"/>
              <a:gd name="T160" fmla="*/ 0 h 933"/>
              <a:gd name="T161" fmla="*/ 255 w 255"/>
              <a:gd name="T162" fmla="*/ 933 h 93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55" h="933">
                <a:moveTo>
                  <a:pt x="59" y="18"/>
                </a:moveTo>
                <a:lnTo>
                  <a:pt x="59" y="42"/>
                </a:lnTo>
                <a:lnTo>
                  <a:pt x="64" y="48"/>
                </a:lnTo>
                <a:lnTo>
                  <a:pt x="53" y="67"/>
                </a:lnTo>
                <a:lnTo>
                  <a:pt x="59" y="73"/>
                </a:lnTo>
                <a:lnTo>
                  <a:pt x="58" y="80"/>
                </a:lnTo>
                <a:lnTo>
                  <a:pt x="65" y="105"/>
                </a:lnTo>
                <a:lnTo>
                  <a:pt x="65" y="110"/>
                </a:lnTo>
                <a:lnTo>
                  <a:pt x="21" y="135"/>
                </a:lnTo>
                <a:lnTo>
                  <a:pt x="0" y="327"/>
                </a:lnTo>
                <a:lnTo>
                  <a:pt x="26" y="361"/>
                </a:lnTo>
                <a:lnTo>
                  <a:pt x="16" y="465"/>
                </a:lnTo>
                <a:lnTo>
                  <a:pt x="34" y="477"/>
                </a:lnTo>
                <a:lnTo>
                  <a:pt x="41" y="640"/>
                </a:lnTo>
                <a:lnTo>
                  <a:pt x="55" y="806"/>
                </a:lnTo>
                <a:lnTo>
                  <a:pt x="50" y="815"/>
                </a:lnTo>
                <a:lnTo>
                  <a:pt x="5" y="846"/>
                </a:lnTo>
                <a:lnTo>
                  <a:pt x="10" y="852"/>
                </a:lnTo>
                <a:lnTo>
                  <a:pt x="26" y="858"/>
                </a:lnTo>
                <a:lnTo>
                  <a:pt x="54" y="852"/>
                </a:lnTo>
                <a:lnTo>
                  <a:pt x="79" y="840"/>
                </a:lnTo>
                <a:lnTo>
                  <a:pt x="100" y="834"/>
                </a:lnTo>
                <a:lnTo>
                  <a:pt x="100" y="861"/>
                </a:lnTo>
                <a:lnTo>
                  <a:pt x="109" y="862"/>
                </a:lnTo>
                <a:lnTo>
                  <a:pt x="94" y="888"/>
                </a:lnTo>
                <a:lnTo>
                  <a:pt x="101" y="927"/>
                </a:lnTo>
                <a:lnTo>
                  <a:pt x="118" y="932"/>
                </a:lnTo>
                <a:lnTo>
                  <a:pt x="144" y="900"/>
                </a:lnTo>
                <a:lnTo>
                  <a:pt x="144" y="876"/>
                </a:lnTo>
                <a:lnTo>
                  <a:pt x="153" y="873"/>
                </a:lnTo>
                <a:lnTo>
                  <a:pt x="163" y="660"/>
                </a:lnTo>
                <a:lnTo>
                  <a:pt x="153" y="639"/>
                </a:lnTo>
                <a:lnTo>
                  <a:pt x="183" y="496"/>
                </a:lnTo>
                <a:lnTo>
                  <a:pt x="200" y="491"/>
                </a:lnTo>
                <a:lnTo>
                  <a:pt x="208" y="343"/>
                </a:lnTo>
                <a:lnTo>
                  <a:pt x="254" y="326"/>
                </a:lnTo>
                <a:lnTo>
                  <a:pt x="234" y="167"/>
                </a:lnTo>
                <a:lnTo>
                  <a:pt x="161" y="124"/>
                </a:lnTo>
                <a:lnTo>
                  <a:pt x="144" y="109"/>
                </a:lnTo>
                <a:lnTo>
                  <a:pt x="143" y="94"/>
                </a:lnTo>
                <a:lnTo>
                  <a:pt x="150" y="83"/>
                </a:lnTo>
                <a:lnTo>
                  <a:pt x="158" y="74"/>
                </a:lnTo>
                <a:lnTo>
                  <a:pt x="165" y="63"/>
                </a:lnTo>
                <a:lnTo>
                  <a:pt x="169" y="51"/>
                </a:lnTo>
                <a:lnTo>
                  <a:pt x="169" y="41"/>
                </a:lnTo>
                <a:lnTo>
                  <a:pt x="165" y="29"/>
                </a:lnTo>
                <a:lnTo>
                  <a:pt x="156" y="16"/>
                </a:lnTo>
                <a:lnTo>
                  <a:pt x="144" y="6"/>
                </a:lnTo>
                <a:lnTo>
                  <a:pt x="128" y="1"/>
                </a:lnTo>
                <a:lnTo>
                  <a:pt x="110" y="0"/>
                </a:lnTo>
                <a:lnTo>
                  <a:pt x="94" y="2"/>
                </a:lnTo>
                <a:lnTo>
                  <a:pt x="79" y="6"/>
                </a:lnTo>
                <a:lnTo>
                  <a:pt x="59" y="18"/>
                </a:lnTo>
              </a:path>
            </a:pathLst>
          </a:custGeom>
          <a:solidFill>
            <a:srgbClr val="0020A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Reengineered Process</a:t>
            </a:r>
          </a:p>
        </p:txBody>
      </p:sp>
      <p:sp>
        <p:nvSpPr>
          <p:cNvPr id="26627" name="Freeform 3"/>
          <p:cNvSpPr>
            <a:spLocks/>
          </p:cNvSpPr>
          <p:nvPr/>
        </p:nvSpPr>
        <p:spPr bwMode="auto">
          <a:xfrm>
            <a:off x="385763" y="4149725"/>
            <a:ext cx="3979862" cy="1471613"/>
          </a:xfrm>
          <a:custGeom>
            <a:avLst/>
            <a:gdLst>
              <a:gd name="T0" fmla="*/ 0 w 2507"/>
              <a:gd name="T1" fmla="*/ 0 h 927"/>
              <a:gd name="T2" fmla="*/ 0 w 2507"/>
              <a:gd name="T3" fmla="*/ 0 h 927"/>
              <a:gd name="T4" fmla="*/ 0 w 2507"/>
              <a:gd name="T5" fmla="*/ 2147483647 h 927"/>
              <a:gd name="T6" fmla="*/ 2147483647 w 2507"/>
              <a:gd name="T7" fmla="*/ 2147483647 h 927"/>
              <a:gd name="T8" fmla="*/ 0 60000 65536"/>
              <a:gd name="T9" fmla="*/ 0 60000 65536"/>
              <a:gd name="T10" fmla="*/ 0 60000 65536"/>
              <a:gd name="T11" fmla="*/ 0 60000 65536"/>
              <a:gd name="T12" fmla="*/ 0 w 2507"/>
              <a:gd name="T13" fmla="*/ 0 h 927"/>
              <a:gd name="T14" fmla="*/ 2507 w 2507"/>
              <a:gd name="T15" fmla="*/ 927 h 9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07" h="927">
                <a:moveTo>
                  <a:pt x="0" y="0"/>
                </a:moveTo>
                <a:lnTo>
                  <a:pt x="0" y="0"/>
                </a:lnTo>
                <a:lnTo>
                  <a:pt x="0" y="926"/>
                </a:lnTo>
                <a:lnTo>
                  <a:pt x="2506" y="926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Freeform 4"/>
          <p:cNvSpPr>
            <a:spLocks/>
          </p:cNvSpPr>
          <p:nvPr/>
        </p:nvSpPr>
        <p:spPr bwMode="auto">
          <a:xfrm>
            <a:off x="1265238" y="4175125"/>
            <a:ext cx="4489450" cy="2193925"/>
          </a:xfrm>
          <a:custGeom>
            <a:avLst/>
            <a:gdLst>
              <a:gd name="T0" fmla="*/ 0 w 2828"/>
              <a:gd name="T1" fmla="*/ 0 h 1382"/>
              <a:gd name="T2" fmla="*/ 0 w 2828"/>
              <a:gd name="T3" fmla="*/ 2147483647 h 1382"/>
              <a:gd name="T4" fmla="*/ 2147483647 w 2828"/>
              <a:gd name="T5" fmla="*/ 2147483647 h 1382"/>
              <a:gd name="T6" fmla="*/ 2147483647 w 2828"/>
              <a:gd name="T7" fmla="*/ 2147483647 h 1382"/>
              <a:gd name="T8" fmla="*/ 2147483647 w 2828"/>
              <a:gd name="T9" fmla="*/ 2147483647 h 13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28"/>
              <a:gd name="T16" fmla="*/ 0 h 1382"/>
              <a:gd name="T17" fmla="*/ 2828 w 2828"/>
              <a:gd name="T18" fmla="*/ 1382 h 13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28" h="1382">
                <a:moveTo>
                  <a:pt x="0" y="0"/>
                </a:moveTo>
                <a:lnTo>
                  <a:pt x="0" y="153"/>
                </a:lnTo>
                <a:lnTo>
                  <a:pt x="2827" y="153"/>
                </a:lnTo>
                <a:lnTo>
                  <a:pt x="2827" y="1381"/>
                </a:lnTo>
                <a:lnTo>
                  <a:pt x="50" y="1381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Freeform 5"/>
          <p:cNvSpPr>
            <a:spLocks/>
          </p:cNvSpPr>
          <p:nvPr/>
        </p:nvSpPr>
        <p:spPr bwMode="auto">
          <a:xfrm>
            <a:off x="488950" y="3506788"/>
            <a:ext cx="600075" cy="1944687"/>
          </a:xfrm>
          <a:custGeom>
            <a:avLst/>
            <a:gdLst>
              <a:gd name="T0" fmla="*/ 2147483647 w 378"/>
              <a:gd name="T1" fmla="*/ 2147483647 h 1225"/>
              <a:gd name="T2" fmla="*/ 2147483647 w 378"/>
              <a:gd name="T3" fmla="*/ 0 h 1225"/>
              <a:gd name="T4" fmla="*/ 2147483647 w 378"/>
              <a:gd name="T5" fmla="*/ 2147483647 h 1225"/>
              <a:gd name="T6" fmla="*/ 2147483647 w 378"/>
              <a:gd name="T7" fmla="*/ 2147483647 h 1225"/>
              <a:gd name="T8" fmla="*/ 2147483647 w 378"/>
              <a:gd name="T9" fmla="*/ 2147483647 h 1225"/>
              <a:gd name="T10" fmla="*/ 2147483647 w 378"/>
              <a:gd name="T11" fmla="*/ 2147483647 h 1225"/>
              <a:gd name="T12" fmla="*/ 2147483647 w 378"/>
              <a:gd name="T13" fmla="*/ 2147483647 h 1225"/>
              <a:gd name="T14" fmla="*/ 2147483647 w 378"/>
              <a:gd name="T15" fmla="*/ 2147483647 h 1225"/>
              <a:gd name="T16" fmla="*/ 2147483647 w 378"/>
              <a:gd name="T17" fmla="*/ 2147483647 h 1225"/>
              <a:gd name="T18" fmla="*/ 2147483647 w 378"/>
              <a:gd name="T19" fmla="*/ 2147483647 h 1225"/>
              <a:gd name="T20" fmla="*/ 2147483647 w 378"/>
              <a:gd name="T21" fmla="*/ 2147483647 h 1225"/>
              <a:gd name="T22" fmla="*/ 2147483647 w 378"/>
              <a:gd name="T23" fmla="*/ 2147483647 h 1225"/>
              <a:gd name="T24" fmla="*/ 2147483647 w 378"/>
              <a:gd name="T25" fmla="*/ 2147483647 h 1225"/>
              <a:gd name="T26" fmla="*/ 2147483647 w 378"/>
              <a:gd name="T27" fmla="*/ 2147483647 h 1225"/>
              <a:gd name="T28" fmla="*/ 2147483647 w 378"/>
              <a:gd name="T29" fmla="*/ 2147483647 h 1225"/>
              <a:gd name="T30" fmla="*/ 2147483647 w 378"/>
              <a:gd name="T31" fmla="*/ 2147483647 h 1225"/>
              <a:gd name="T32" fmla="*/ 2147483647 w 378"/>
              <a:gd name="T33" fmla="*/ 2147483647 h 1225"/>
              <a:gd name="T34" fmla="*/ 2147483647 w 378"/>
              <a:gd name="T35" fmla="*/ 2147483647 h 1225"/>
              <a:gd name="T36" fmla="*/ 2147483647 w 378"/>
              <a:gd name="T37" fmla="*/ 2147483647 h 1225"/>
              <a:gd name="T38" fmla="*/ 2147483647 w 378"/>
              <a:gd name="T39" fmla="*/ 2147483647 h 1225"/>
              <a:gd name="T40" fmla="*/ 2147483647 w 378"/>
              <a:gd name="T41" fmla="*/ 2147483647 h 1225"/>
              <a:gd name="T42" fmla="*/ 2147483647 w 378"/>
              <a:gd name="T43" fmla="*/ 2147483647 h 1225"/>
              <a:gd name="T44" fmla="*/ 2147483647 w 378"/>
              <a:gd name="T45" fmla="*/ 2147483647 h 1225"/>
              <a:gd name="T46" fmla="*/ 2147483647 w 378"/>
              <a:gd name="T47" fmla="*/ 2147483647 h 1225"/>
              <a:gd name="T48" fmla="*/ 2147483647 w 378"/>
              <a:gd name="T49" fmla="*/ 2147483647 h 1225"/>
              <a:gd name="T50" fmla="*/ 2147483647 w 378"/>
              <a:gd name="T51" fmla="*/ 2147483647 h 1225"/>
              <a:gd name="T52" fmla="*/ 2147483647 w 378"/>
              <a:gd name="T53" fmla="*/ 2147483647 h 1225"/>
              <a:gd name="T54" fmla="*/ 2147483647 w 378"/>
              <a:gd name="T55" fmla="*/ 2147483647 h 1225"/>
              <a:gd name="T56" fmla="*/ 2147483647 w 378"/>
              <a:gd name="T57" fmla="*/ 2147483647 h 1225"/>
              <a:gd name="T58" fmla="*/ 2147483647 w 378"/>
              <a:gd name="T59" fmla="*/ 2147483647 h 1225"/>
              <a:gd name="T60" fmla="*/ 2147483647 w 378"/>
              <a:gd name="T61" fmla="*/ 2147483647 h 1225"/>
              <a:gd name="T62" fmla="*/ 2147483647 w 378"/>
              <a:gd name="T63" fmla="*/ 2147483647 h 1225"/>
              <a:gd name="T64" fmla="*/ 2147483647 w 378"/>
              <a:gd name="T65" fmla="*/ 2147483647 h 1225"/>
              <a:gd name="T66" fmla="*/ 2147483647 w 378"/>
              <a:gd name="T67" fmla="*/ 2147483647 h 1225"/>
              <a:gd name="T68" fmla="*/ 2147483647 w 378"/>
              <a:gd name="T69" fmla="*/ 2147483647 h 1225"/>
              <a:gd name="T70" fmla="*/ 2147483647 w 378"/>
              <a:gd name="T71" fmla="*/ 2147483647 h 1225"/>
              <a:gd name="T72" fmla="*/ 2147483647 w 378"/>
              <a:gd name="T73" fmla="*/ 2147483647 h 1225"/>
              <a:gd name="T74" fmla="*/ 2147483647 w 378"/>
              <a:gd name="T75" fmla="*/ 2147483647 h 1225"/>
              <a:gd name="T76" fmla="*/ 2147483647 w 378"/>
              <a:gd name="T77" fmla="*/ 2147483647 h 1225"/>
              <a:gd name="T78" fmla="*/ 2147483647 w 378"/>
              <a:gd name="T79" fmla="*/ 2147483647 h 1225"/>
              <a:gd name="T80" fmla="*/ 2147483647 w 378"/>
              <a:gd name="T81" fmla="*/ 2147483647 h 1225"/>
              <a:gd name="T82" fmla="*/ 2147483647 w 378"/>
              <a:gd name="T83" fmla="*/ 2147483647 h 1225"/>
              <a:gd name="T84" fmla="*/ 2147483647 w 378"/>
              <a:gd name="T85" fmla="*/ 2147483647 h 1225"/>
              <a:gd name="T86" fmla="*/ 2147483647 w 378"/>
              <a:gd name="T87" fmla="*/ 2147483647 h 1225"/>
              <a:gd name="T88" fmla="*/ 2147483647 w 378"/>
              <a:gd name="T89" fmla="*/ 2147483647 h 1225"/>
              <a:gd name="T90" fmla="*/ 2147483647 w 378"/>
              <a:gd name="T91" fmla="*/ 2147483647 h 1225"/>
              <a:gd name="T92" fmla="*/ 2147483647 w 378"/>
              <a:gd name="T93" fmla="*/ 2147483647 h 1225"/>
              <a:gd name="T94" fmla="*/ 0 w 378"/>
              <a:gd name="T95" fmla="*/ 2147483647 h 1225"/>
              <a:gd name="T96" fmla="*/ 0 w 378"/>
              <a:gd name="T97" fmla="*/ 2147483647 h 1225"/>
              <a:gd name="T98" fmla="*/ 2147483647 w 378"/>
              <a:gd name="T99" fmla="*/ 2147483647 h 1225"/>
              <a:gd name="T100" fmla="*/ 2147483647 w 378"/>
              <a:gd name="T101" fmla="*/ 2147483647 h 1225"/>
              <a:gd name="T102" fmla="*/ 2147483647 w 378"/>
              <a:gd name="T103" fmla="*/ 2147483647 h 1225"/>
              <a:gd name="T104" fmla="*/ 2147483647 w 378"/>
              <a:gd name="T105" fmla="*/ 2147483647 h 1225"/>
              <a:gd name="T106" fmla="*/ 2147483647 w 378"/>
              <a:gd name="T107" fmla="*/ 2147483647 h 1225"/>
              <a:gd name="T108" fmla="*/ 2147483647 w 378"/>
              <a:gd name="T109" fmla="*/ 2147483647 h 1225"/>
              <a:gd name="T110" fmla="*/ 2147483647 w 378"/>
              <a:gd name="T111" fmla="*/ 2147483647 h 1225"/>
              <a:gd name="T112" fmla="*/ 2147483647 w 378"/>
              <a:gd name="T113" fmla="*/ 2147483647 h 1225"/>
              <a:gd name="T114" fmla="*/ 2147483647 w 378"/>
              <a:gd name="T115" fmla="*/ 2147483647 h 1225"/>
              <a:gd name="T116" fmla="*/ 2147483647 w 378"/>
              <a:gd name="T117" fmla="*/ 2147483647 h 122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78"/>
              <a:gd name="T178" fmla="*/ 0 h 1225"/>
              <a:gd name="T179" fmla="*/ 378 w 378"/>
              <a:gd name="T180" fmla="*/ 1225 h 122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78" h="1225">
                <a:moveTo>
                  <a:pt x="229" y="15"/>
                </a:moveTo>
                <a:lnTo>
                  <a:pt x="303" y="0"/>
                </a:lnTo>
                <a:lnTo>
                  <a:pt x="332" y="30"/>
                </a:lnTo>
                <a:lnTo>
                  <a:pt x="344" y="20"/>
                </a:lnTo>
                <a:lnTo>
                  <a:pt x="365" y="74"/>
                </a:lnTo>
                <a:lnTo>
                  <a:pt x="324" y="109"/>
                </a:lnTo>
                <a:lnTo>
                  <a:pt x="321" y="136"/>
                </a:lnTo>
                <a:lnTo>
                  <a:pt x="311" y="139"/>
                </a:lnTo>
                <a:lnTo>
                  <a:pt x="303" y="167"/>
                </a:lnTo>
                <a:lnTo>
                  <a:pt x="274" y="172"/>
                </a:lnTo>
                <a:lnTo>
                  <a:pt x="274" y="183"/>
                </a:lnTo>
                <a:lnTo>
                  <a:pt x="324" y="219"/>
                </a:lnTo>
                <a:lnTo>
                  <a:pt x="365" y="394"/>
                </a:lnTo>
                <a:lnTo>
                  <a:pt x="332" y="440"/>
                </a:lnTo>
                <a:lnTo>
                  <a:pt x="332" y="761"/>
                </a:lnTo>
                <a:lnTo>
                  <a:pt x="292" y="775"/>
                </a:lnTo>
                <a:lnTo>
                  <a:pt x="285" y="825"/>
                </a:lnTo>
                <a:lnTo>
                  <a:pt x="270" y="960"/>
                </a:lnTo>
                <a:lnTo>
                  <a:pt x="270" y="1034"/>
                </a:lnTo>
                <a:lnTo>
                  <a:pt x="332" y="1079"/>
                </a:lnTo>
                <a:lnTo>
                  <a:pt x="376" y="1102"/>
                </a:lnTo>
                <a:lnTo>
                  <a:pt x="377" y="1116"/>
                </a:lnTo>
                <a:lnTo>
                  <a:pt x="281" y="1095"/>
                </a:lnTo>
                <a:lnTo>
                  <a:pt x="270" y="1080"/>
                </a:lnTo>
                <a:lnTo>
                  <a:pt x="260" y="1095"/>
                </a:lnTo>
                <a:lnTo>
                  <a:pt x="250" y="1095"/>
                </a:lnTo>
                <a:lnTo>
                  <a:pt x="239" y="1044"/>
                </a:lnTo>
                <a:lnTo>
                  <a:pt x="229" y="810"/>
                </a:lnTo>
                <a:lnTo>
                  <a:pt x="208" y="810"/>
                </a:lnTo>
                <a:lnTo>
                  <a:pt x="156" y="1017"/>
                </a:lnTo>
                <a:lnTo>
                  <a:pt x="156" y="1145"/>
                </a:lnTo>
                <a:lnTo>
                  <a:pt x="134" y="1209"/>
                </a:lnTo>
                <a:lnTo>
                  <a:pt x="114" y="1224"/>
                </a:lnTo>
                <a:lnTo>
                  <a:pt x="103" y="1189"/>
                </a:lnTo>
                <a:lnTo>
                  <a:pt x="117" y="1153"/>
                </a:lnTo>
                <a:lnTo>
                  <a:pt x="134" y="1072"/>
                </a:lnTo>
                <a:lnTo>
                  <a:pt x="137" y="779"/>
                </a:lnTo>
                <a:lnTo>
                  <a:pt x="155" y="491"/>
                </a:lnTo>
                <a:lnTo>
                  <a:pt x="123" y="467"/>
                </a:lnTo>
                <a:lnTo>
                  <a:pt x="123" y="425"/>
                </a:lnTo>
                <a:lnTo>
                  <a:pt x="123" y="347"/>
                </a:lnTo>
                <a:lnTo>
                  <a:pt x="81" y="367"/>
                </a:lnTo>
                <a:lnTo>
                  <a:pt x="117" y="417"/>
                </a:lnTo>
                <a:lnTo>
                  <a:pt x="117" y="461"/>
                </a:lnTo>
                <a:lnTo>
                  <a:pt x="80" y="433"/>
                </a:lnTo>
                <a:lnTo>
                  <a:pt x="60" y="405"/>
                </a:lnTo>
                <a:lnTo>
                  <a:pt x="41" y="412"/>
                </a:lnTo>
                <a:lnTo>
                  <a:pt x="0" y="363"/>
                </a:lnTo>
                <a:lnTo>
                  <a:pt x="0" y="347"/>
                </a:lnTo>
                <a:lnTo>
                  <a:pt x="21" y="339"/>
                </a:lnTo>
                <a:lnTo>
                  <a:pt x="67" y="288"/>
                </a:lnTo>
                <a:lnTo>
                  <a:pt x="117" y="242"/>
                </a:lnTo>
                <a:lnTo>
                  <a:pt x="181" y="186"/>
                </a:lnTo>
                <a:lnTo>
                  <a:pt x="229" y="168"/>
                </a:lnTo>
                <a:lnTo>
                  <a:pt x="229" y="130"/>
                </a:lnTo>
                <a:lnTo>
                  <a:pt x="208" y="110"/>
                </a:lnTo>
                <a:lnTo>
                  <a:pt x="208" y="59"/>
                </a:lnTo>
                <a:lnTo>
                  <a:pt x="197" y="51"/>
                </a:lnTo>
                <a:lnTo>
                  <a:pt x="229" y="15"/>
                </a:lnTo>
              </a:path>
            </a:pathLst>
          </a:custGeom>
          <a:solidFill>
            <a:srgbClr val="0000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Freeform 6"/>
          <p:cNvSpPr>
            <a:spLocks/>
          </p:cNvSpPr>
          <p:nvPr/>
        </p:nvSpPr>
        <p:spPr bwMode="auto">
          <a:xfrm>
            <a:off x="2324100" y="3192463"/>
            <a:ext cx="577850" cy="2403475"/>
          </a:xfrm>
          <a:custGeom>
            <a:avLst/>
            <a:gdLst>
              <a:gd name="T0" fmla="*/ 2147483647 w 364"/>
              <a:gd name="T1" fmla="*/ 2147483647 h 1514"/>
              <a:gd name="T2" fmla="*/ 2147483647 w 364"/>
              <a:gd name="T3" fmla="*/ 2147483647 h 1514"/>
              <a:gd name="T4" fmla="*/ 2147483647 w 364"/>
              <a:gd name="T5" fmla="*/ 2147483647 h 1514"/>
              <a:gd name="T6" fmla="*/ 2147483647 w 364"/>
              <a:gd name="T7" fmla="*/ 2147483647 h 1514"/>
              <a:gd name="T8" fmla="*/ 2147483647 w 364"/>
              <a:gd name="T9" fmla="*/ 2147483647 h 1514"/>
              <a:gd name="T10" fmla="*/ 2147483647 w 364"/>
              <a:gd name="T11" fmla="*/ 2147483647 h 1514"/>
              <a:gd name="T12" fmla="*/ 2147483647 w 364"/>
              <a:gd name="T13" fmla="*/ 2147483647 h 1514"/>
              <a:gd name="T14" fmla="*/ 2147483647 w 364"/>
              <a:gd name="T15" fmla="*/ 2147483647 h 1514"/>
              <a:gd name="T16" fmla="*/ 2147483647 w 364"/>
              <a:gd name="T17" fmla="*/ 2147483647 h 1514"/>
              <a:gd name="T18" fmla="*/ 0 w 364"/>
              <a:gd name="T19" fmla="*/ 2147483647 h 1514"/>
              <a:gd name="T20" fmla="*/ 2147483647 w 364"/>
              <a:gd name="T21" fmla="*/ 2147483647 h 1514"/>
              <a:gd name="T22" fmla="*/ 2147483647 w 364"/>
              <a:gd name="T23" fmla="*/ 2147483647 h 1514"/>
              <a:gd name="T24" fmla="*/ 2147483647 w 364"/>
              <a:gd name="T25" fmla="*/ 2147483647 h 1514"/>
              <a:gd name="T26" fmla="*/ 2147483647 w 364"/>
              <a:gd name="T27" fmla="*/ 2147483647 h 1514"/>
              <a:gd name="T28" fmla="*/ 2147483647 w 364"/>
              <a:gd name="T29" fmla="*/ 2147483647 h 1514"/>
              <a:gd name="T30" fmla="*/ 2147483647 w 364"/>
              <a:gd name="T31" fmla="*/ 2147483647 h 1514"/>
              <a:gd name="T32" fmla="*/ 2147483647 w 364"/>
              <a:gd name="T33" fmla="*/ 2147483647 h 1514"/>
              <a:gd name="T34" fmla="*/ 2147483647 w 364"/>
              <a:gd name="T35" fmla="*/ 2147483647 h 1514"/>
              <a:gd name="T36" fmla="*/ 2147483647 w 364"/>
              <a:gd name="T37" fmla="*/ 2147483647 h 1514"/>
              <a:gd name="T38" fmla="*/ 2147483647 w 364"/>
              <a:gd name="T39" fmla="*/ 2147483647 h 1514"/>
              <a:gd name="T40" fmla="*/ 2147483647 w 364"/>
              <a:gd name="T41" fmla="*/ 2147483647 h 1514"/>
              <a:gd name="T42" fmla="*/ 2147483647 w 364"/>
              <a:gd name="T43" fmla="*/ 2147483647 h 1514"/>
              <a:gd name="T44" fmla="*/ 2147483647 w 364"/>
              <a:gd name="T45" fmla="*/ 2147483647 h 1514"/>
              <a:gd name="T46" fmla="*/ 2147483647 w 364"/>
              <a:gd name="T47" fmla="*/ 2147483647 h 1514"/>
              <a:gd name="T48" fmla="*/ 2147483647 w 364"/>
              <a:gd name="T49" fmla="*/ 2147483647 h 1514"/>
              <a:gd name="T50" fmla="*/ 2147483647 w 364"/>
              <a:gd name="T51" fmla="*/ 2147483647 h 1514"/>
              <a:gd name="T52" fmla="*/ 2147483647 w 364"/>
              <a:gd name="T53" fmla="*/ 2147483647 h 1514"/>
              <a:gd name="T54" fmla="*/ 2147483647 w 364"/>
              <a:gd name="T55" fmla="*/ 2147483647 h 1514"/>
              <a:gd name="T56" fmla="*/ 2147483647 w 364"/>
              <a:gd name="T57" fmla="*/ 2147483647 h 1514"/>
              <a:gd name="T58" fmla="*/ 2147483647 w 364"/>
              <a:gd name="T59" fmla="*/ 2147483647 h 1514"/>
              <a:gd name="T60" fmla="*/ 2147483647 w 364"/>
              <a:gd name="T61" fmla="*/ 2147483647 h 1514"/>
              <a:gd name="T62" fmla="*/ 2147483647 w 364"/>
              <a:gd name="T63" fmla="*/ 2147483647 h 1514"/>
              <a:gd name="T64" fmla="*/ 2147483647 w 364"/>
              <a:gd name="T65" fmla="*/ 2147483647 h 1514"/>
              <a:gd name="T66" fmla="*/ 2147483647 w 364"/>
              <a:gd name="T67" fmla="*/ 2147483647 h 1514"/>
              <a:gd name="T68" fmla="*/ 2147483647 w 364"/>
              <a:gd name="T69" fmla="*/ 2147483647 h 1514"/>
              <a:gd name="T70" fmla="*/ 2147483647 w 364"/>
              <a:gd name="T71" fmla="*/ 2147483647 h 1514"/>
              <a:gd name="T72" fmla="*/ 2147483647 w 364"/>
              <a:gd name="T73" fmla="*/ 2147483647 h 1514"/>
              <a:gd name="T74" fmla="*/ 2147483647 w 364"/>
              <a:gd name="T75" fmla="*/ 2147483647 h 1514"/>
              <a:gd name="T76" fmla="*/ 2147483647 w 364"/>
              <a:gd name="T77" fmla="*/ 2147483647 h 1514"/>
              <a:gd name="T78" fmla="*/ 2147483647 w 364"/>
              <a:gd name="T79" fmla="*/ 2147483647 h 1514"/>
              <a:gd name="T80" fmla="*/ 2147483647 w 364"/>
              <a:gd name="T81" fmla="*/ 2147483647 h 1514"/>
              <a:gd name="T82" fmla="*/ 2147483647 w 364"/>
              <a:gd name="T83" fmla="*/ 2147483647 h 1514"/>
              <a:gd name="T84" fmla="*/ 2147483647 w 364"/>
              <a:gd name="T85" fmla="*/ 2147483647 h 1514"/>
              <a:gd name="T86" fmla="*/ 2147483647 w 364"/>
              <a:gd name="T87" fmla="*/ 2147483647 h 1514"/>
              <a:gd name="T88" fmla="*/ 2147483647 w 364"/>
              <a:gd name="T89" fmla="*/ 2147483647 h 1514"/>
              <a:gd name="T90" fmla="*/ 2147483647 w 364"/>
              <a:gd name="T91" fmla="*/ 2147483647 h 1514"/>
              <a:gd name="T92" fmla="*/ 2147483647 w 364"/>
              <a:gd name="T93" fmla="*/ 2147483647 h 1514"/>
              <a:gd name="T94" fmla="*/ 2147483647 w 364"/>
              <a:gd name="T95" fmla="*/ 2147483647 h 1514"/>
              <a:gd name="T96" fmla="*/ 2147483647 w 364"/>
              <a:gd name="T97" fmla="*/ 2147483647 h 1514"/>
              <a:gd name="T98" fmla="*/ 2147483647 w 364"/>
              <a:gd name="T99" fmla="*/ 0 h 1514"/>
              <a:gd name="T100" fmla="*/ 2147483647 w 364"/>
              <a:gd name="T101" fmla="*/ 2147483647 h 1514"/>
              <a:gd name="T102" fmla="*/ 2147483647 w 364"/>
              <a:gd name="T103" fmla="*/ 2147483647 h 1514"/>
              <a:gd name="T104" fmla="*/ 2147483647 w 364"/>
              <a:gd name="T105" fmla="*/ 2147483647 h 151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64"/>
              <a:gd name="T160" fmla="*/ 0 h 1514"/>
              <a:gd name="T161" fmla="*/ 364 w 364"/>
              <a:gd name="T162" fmla="*/ 1514 h 1514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64" h="1514">
                <a:moveTo>
                  <a:pt x="85" y="30"/>
                </a:moveTo>
                <a:lnTo>
                  <a:pt x="85" y="67"/>
                </a:lnTo>
                <a:lnTo>
                  <a:pt x="92" y="78"/>
                </a:lnTo>
                <a:lnTo>
                  <a:pt x="75" y="110"/>
                </a:lnTo>
                <a:lnTo>
                  <a:pt x="85" y="117"/>
                </a:lnTo>
                <a:lnTo>
                  <a:pt x="82" y="129"/>
                </a:lnTo>
                <a:lnTo>
                  <a:pt x="93" y="171"/>
                </a:lnTo>
                <a:lnTo>
                  <a:pt x="93" y="179"/>
                </a:lnTo>
                <a:lnTo>
                  <a:pt x="30" y="219"/>
                </a:lnTo>
                <a:lnTo>
                  <a:pt x="0" y="532"/>
                </a:lnTo>
                <a:lnTo>
                  <a:pt x="38" y="586"/>
                </a:lnTo>
                <a:lnTo>
                  <a:pt x="25" y="754"/>
                </a:lnTo>
                <a:lnTo>
                  <a:pt x="49" y="774"/>
                </a:lnTo>
                <a:lnTo>
                  <a:pt x="60" y="1039"/>
                </a:lnTo>
                <a:lnTo>
                  <a:pt x="78" y="1307"/>
                </a:lnTo>
                <a:lnTo>
                  <a:pt x="73" y="1323"/>
                </a:lnTo>
                <a:lnTo>
                  <a:pt x="7" y="1374"/>
                </a:lnTo>
                <a:lnTo>
                  <a:pt x="15" y="1384"/>
                </a:lnTo>
                <a:lnTo>
                  <a:pt x="38" y="1392"/>
                </a:lnTo>
                <a:lnTo>
                  <a:pt x="77" y="1384"/>
                </a:lnTo>
                <a:lnTo>
                  <a:pt x="112" y="1364"/>
                </a:lnTo>
                <a:lnTo>
                  <a:pt x="142" y="1353"/>
                </a:lnTo>
                <a:lnTo>
                  <a:pt x="142" y="1399"/>
                </a:lnTo>
                <a:lnTo>
                  <a:pt x="155" y="1400"/>
                </a:lnTo>
                <a:lnTo>
                  <a:pt x="134" y="1440"/>
                </a:lnTo>
                <a:lnTo>
                  <a:pt x="144" y="1505"/>
                </a:lnTo>
                <a:lnTo>
                  <a:pt x="167" y="1513"/>
                </a:lnTo>
                <a:lnTo>
                  <a:pt x="207" y="1461"/>
                </a:lnTo>
                <a:lnTo>
                  <a:pt x="207" y="1423"/>
                </a:lnTo>
                <a:lnTo>
                  <a:pt x="219" y="1416"/>
                </a:lnTo>
                <a:lnTo>
                  <a:pt x="233" y="1073"/>
                </a:lnTo>
                <a:lnTo>
                  <a:pt x="219" y="1038"/>
                </a:lnTo>
                <a:lnTo>
                  <a:pt x="260" y="806"/>
                </a:lnTo>
                <a:lnTo>
                  <a:pt x="286" y="797"/>
                </a:lnTo>
                <a:lnTo>
                  <a:pt x="297" y="559"/>
                </a:lnTo>
                <a:lnTo>
                  <a:pt x="363" y="530"/>
                </a:lnTo>
                <a:lnTo>
                  <a:pt x="334" y="272"/>
                </a:lnTo>
                <a:lnTo>
                  <a:pt x="231" y="201"/>
                </a:lnTo>
                <a:lnTo>
                  <a:pt x="205" y="178"/>
                </a:lnTo>
                <a:lnTo>
                  <a:pt x="203" y="152"/>
                </a:lnTo>
                <a:lnTo>
                  <a:pt x="214" y="136"/>
                </a:lnTo>
                <a:lnTo>
                  <a:pt x="225" y="121"/>
                </a:lnTo>
                <a:lnTo>
                  <a:pt x="236" y="102"/>
                </a:lnTo>
                <a:lnTo>
                  <a:pt x="242" y="85"/>
                </a:lnTo>
                <a:lnTo>
                  <a:pt x="242" y="66"/>
                </a:lnTo>
                <a:lnTo>
                  <a:pt x="236" y="48"/>
                </a:lnTo>
                <a:lnTo>
                  <a:pt x="223" y="27"/>
                </a:lnTo>
                <a:lnTo>
                  <a:pt x="205" y="12"/>
                </a:lnTo>
                <a:lnTo>
                  <a:pt x="184" y="3"/>
                </a:lnTo>
                <a:lnTo>
                  <a:pt x="158" y="0"/>
                </a:lnTo>
                <a:lnTo>
                  <a:pt x="134" y="4"/>
                </a:lnTo>
                <a:lnTo>
                  <a:pt x="112" y="9"/>
                </a:lnTo>
                <a:lnTo>
                  <a:pt x="85" y="30"/>
                </a:lnTo>
              </a:path>
            </a:pathLst>
          </a:custGeom>
          <a:solidFill>
            <a:srgbClr val="0000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Freeform 7"/>
          <p:cNvSpPr>
            <a:spLocks/>
          </p:cNvSpPr>
          <p:nvPr/>
        </p:nvSpPr>
        <p:spPr bwMode="auto">
          <a:xfrm>
            <a:off x="3089275" y="3163888"/>
            <a:ext cx="765175" cy="2354262"/>
          </a:xfrm>
          <a:custGeom>
            <a:avLst/>
            <a:gdLst>
              <a:gd name="T0" fmla="*/ 2147483647 w 482"/>
              <a:gd name="T1" fmla="*/ 0 h 1483"/>
              <a:gd name="T2" fmla="*/ 2147483647 w 482"/>
              <a:gd name="T3" fmla="*/ 2147483647 h 1483"/>
              <a:gd name="T4" fmla="*/ 2147483647 w 482"/>
              <a:gd name="T5" fmla="*/ 2147483647 h 1483"/>
              <a:gd name="T6" fmla="*/ 2147483647 w 482"/>
              <a:gd name="T7" fmla="*/ 2147483647 h 1483"/>
              <a:gd name="T8" fmla="*/ 2147483647 w 482"/>
              <a:gd name="T9" fmla="*/ 2147483647 h 1483"/>
              <a:gd name="T10" fmla="*/ 2147483647 w 482"/>
              <a:gd name="T11" fmla="*/ 2147483647 h 1483"/>
              <a:gd name="T12" fmla="*/ 2147483647 w 482"/>
              <a:gd name="T13" fmla="*/ 2147483647 h 1483"/>
              <a:gd name="T14" fmla="*/ 2147483647 w 482"/>
              <a:gd name="T15" fmla="*/ 2147483647 h 1483"/>
              <a:gd name="T16" fmla="*/ 2147483647 w 482"/>
              <a:gd name="T17" fmla="*/ 2147483647 h 1483"/>
              <a:gd name="T18" fmla="*/ 2147483647 w 482"/>
              <a:gd name="T19" fmla="*/ 2147483647 h 1483"/>
              <a:gd name="T20" fmla="*/ 2147483647 w 482"/>
              <a:gd name="T21" fmla="*/ 2147483647 h 1483"/>
              <a:gd name="T22" fmla="*/ 2147483647 w 482"/>
              <a:gd name="T23" fmla="*/ 2147483647 h 1483"/>
              <a:gd name="T24" fmla="*/ 2147483647 w 482"/>
              <a:gd name="T25" fmla="*/ 2147483647 h 1483"/>
              <a:gd name="T26" fmla="*/ 2147483647 w 482"/>
              <a:gd name="T27" fmla="*/ 2147483647 h 1483"/>
              <a:gd name="T28" fmla="*/ 2147483647 w 482"/>
              <a:gd name="T29" fmla="*/ 2147483647 h 1483"/>
              <a:gd name="T30" fmla="*/ 2147483647 w 482"/>
              <a:gd name="T31" fmla="*/ 2147483647 h 1483"/>
              <a:gd name="T32" fmla="*/ 2147483647 w 482"/>
              <a:gd name="T33" fmla="*/ 2147483647 h 1483"/>
              <a:gd name="T34" fmla="*/ 2147483647 w 482"/>
              <a:gd name="T35" fmla="*/ 2147483647 h 1483"/>
              <a:gd name="T36" fmla="*/ 2147483647 w 482"/>
              <a:gd name="T37" fmla="*/ 2147483647 h 1483"/>
              <a:gd name="T38" fmla="*/ 2147483647 w 482"/>
              <a:gd name="T39" fmla="*/ 2147483647 h 1483"/>
              <a:gd name="T40" fmla="*/ 2147483647 w 482"/>
              <a:gd name="T41" fmla="*/ 2147483647 h 1483"/>
              <a:gd name="T42" fmla="*/ 2147483647 w 482"/>
              <a:gd name="T43" fmla="*/ 2147483647 h 1483"/>
              <a:gd name="T44" fmla="*/ 2147483647 w 482"/>
              <a:gd name="T45" fmla="*/ 2147483647 h 1483"/>
              <a:gd name="T46" fmla="*/ 2147483647 w 482"/>
              <a:gd name="T47" fmla="*/ 2147483647 h 1483"/>
              <a:gd name="T48" fmla="*/ 2147483647 w 482"/>
              <a:gd name="T49" fmla="*/ 2147483647 h 1483"/>
              <a:gd name="T50" fmla="*/ 2147483647 w 482"/>
              <a:gd name="T51" fmla="*/ 2147483647 h 1483"/>
              <a:gd name="T52" fmla="*/ 2147483647 w 482"/>
              <a:gd name="T53" fmla="*/ 2147483647 h 1483"/>
              <a:gd name="T54" fmla="*/ 2147483647 w 482"/>
              <a:gd name="T55" fmla="*/ 2147483647 h 1483"/>
              <a:gd name="T56" fmla="*/ 0 w 482"/>
              <a:gd name="T57" fmla="*/ 2147483647 h 1483"/>
              <a:gd name="T58" fmla="*/ 2147483647 w 482"/>
              <a:gd name="T59" fmla="*/ 2147483647 h 1483"/>
              <a:gd name="T60" fmla="*/ 2147483647 w 482"/>
              <a:gd name="T61" fmla="*/ 2147483647 h 1483"/>
              <a:gd name="T62" fmla="*/ 2147483647 w 482"/>
              <a:gd name="T63" fmla="*/ 2147483647 h 1483"/>
              <a:gd name="T64" fmla="*/ 2147483647 w 482"/>
              <a:gd name="T65" fmla="*/ 2147483647 h 1483"/>
              <a:gd name="T66" fmla="*/ 2147483647 w 482"/>
              <a:gd name="T67" fmla="*/ 2147483647 h 1483"/>
              <a:gd name="T68" fmla="*/ 2147483647 w 482"/>
              <a:gd name="T69" fmla="*/ 2147483647 h 1483"/>
              <a:gd name="T70" fmla="*/ 2147483647 w 482"/>
              <a:gd name="T71" fmla="*/ 2147483647 h 1483"/>
              <a:gd name="T72" fmla="*/ 2147483647 w 482"/>
              <a:gd name="T73" fmla="*/ 2147483647 h 148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82"/>
              <a:gd name="T112" fmla="*/ 0 h 1483"/>
              <a:gd name="T113" fmla="*/ 482 w 482"/>
              <a:gd name="T114" fmla="*/ 1483 h 148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82" h="1483">
                <a:moveTo>
                  <a:pt x="119" y="19"/>
                </a:moveTo>
                <a:lnTo>
                  <a:pt x="178" y="0"/>
                </a:lnTo>
                <a:lnTo>
                  <a:pt x="240" y="10"/>
                </a:lnTo>
                <a:lnTo>
                  <a:pt x="284" y="48"/>
                </a:lnTo>
                <a:lnTo>
                  <a:pt x="299" y="94"/>
                </a:lnTo>
                <a:lnTo>
                  <a:pt x="286" y="147"/>
                </a:lnTo>
                <a:lnTo>
                  <a:pt x="307" y="179"/>
                </a:lnTo>
                <a:lnTo>
                  <a:pt x="337" y="193"/>
                </a:lnTo>
                <a:lnTo>
                  <a:pt x="422" y="225"/>
                </a:lnTo>
                <a:lnTo>
                  <a:pt x="445" y="248"/>
                </a:lnTo>
                <a:lnTo>
                  <a:pt x="481" y="485"/>
                </a:lnTo>
                <a:lnTo>
                  <a:pt x="466" y="533"/>
                </a:lnTo>
                <a:lnTo>
                  <a:pt x="377" y="552"/>
                </a:lnTo>
                <a:lnTo>
                  <a:pt x="391" y="778"/>
                </a:lnTo>
                <a:lnTo>
                  <a:pt x="332" y="799"/>
                </a:lnTo>
                <a:lnTo>
                  <a:pt x="315" y="963"/>
                </a:lnTo>
                <a:lnTo>
                  <a:pt x="327" y="1251"/>
                </a:lnTo>
                <a:lnTo>
                  <a:pt x="332" y="1408"/>
                </a:lnTo>
                <a:lnTo>
                  <a:pt x="316" y="1413"/>
                </a:lnTo>
                <a:lnTo>
                  <a:pt x="316" y="1426"/>
                </a:lnTo>
                <a:lnTo>
                  <a:pt x="269" y="1454"/>
                </a:lnTo>
                <a:lnTo>
                  <a:pt x="241" y="1474"/>
                </a:lnTo>
                <a:lnTo>
                  <a:pt x="222" y="1481"/>
                </a:lnTo>
                <a:lnTo>
                  <a:pt x="199" y="1482"/>
                </a:lnTo>
                <a:lnTo>
                  <a:pt x="176" y="1475"/>
                </a:lnTo>
                <a:lnTo>
                  <a:pt x="171" y="1469"/>
                </a:lnTo>
                <a:lnTo>
                  <a:pt x="176" y="1457"/>
                </a:lnTo>
                <a:lnTo>
                  <a:pt x="187" y="1444"/>
                </a:lnTo>
                <a:lnTo>
                  <a:pt x="202" y="1425"/>
                </a:lnTo>
                <a:lnTo>
                  <a:pt x="225" y="1407"/>
                </a:lnTo>
                <a:lnTo>
                  <a:pt x="208" y="1414"/>
                </a:lnTo>
                <a:lnTo>
                  <a:pt x="208" y="1394"/>
                </a:lnTo>
                <a:lnTo>
                  <a:pt x="141" y="1422"/>
                </a:lnTo>
                <a:lnTo>
                  <a:pt x="114" y="1422"/>
                </a:lnTo>
                <a:lnTo>
                  <a:pt x="105" y="1414"/>
                </a:lnTo>
                <a:lnTo>
                  <a:pt x="105" y="1404"/>
                </a:lnTo>
                <a:lnTo>
                  <a:pt x="108" y="1395"/>
                </a:lnTo>
                <a:lnTo>
                  <a:pt x="114" y="1384"/>
                </a:lnTo>
                <a:lnTo>
                  <a:pt x="130" y="1369"/>
                </a:lnTo>
                <a:lnTo>
                  <a:pt x="143" y="1357"/>
                </a:lnTo>
                <a:lnTo>
                  <a:pt x="126" y="1354"/>
                </a:lnTo>
                <a:lnTo>
                  <a:pt x="110" y="1215"/>
                </a:lnTo>
                <a:lnTo>
                  <a:pt x="104" y="992"/>
                </a:lnTo>
                <a:lnTo>
                  <a:pt x="76" y="810"/>
                </a:lnTo>
                <a:lnTo>
                  <a:pt x="69" y="760"/>
                </a:lnTo>
                <a:lnTo>
                  <a:pt x="61" y="732"/>
                </a:lnTo>
                <a:lnTo>
                  <a:pt x="81" y="620"/>
                </a:lnTo>
                <a:lnTo>
                  <a:pt x="88" y="571"/>
                </a:lnTo>
                <a:lnTo>
                  <a:pt x="75" y="577"/>
                </a:lnTo>
                <a:lnTo>
                  <a:pt x="67" y="570"/>
                </a:lnTo>
                <a:lnTo>
                  <a:pt x="61" y="570"/>
                </a:lnTo>
                <a:lnTo>
                  <a:pt x="48" y="562"/>
                </a:lnTo>
                <a:lnTo>
                  <a:pt x="35" y="564"/>
                </a:lnTo>
                <a:lnTo>
                  <a:pt x="29" y="552"/>
                </a:lnTo>
                <a:lnTo>
                  <a:pt x="21" y="550"/>
                </a:lnTo>
                <a:lnTo>
                  <a:pt x="17" y="540"/>
                </a:lnTo>
                <a:lnTo>
                  <a:pt x="7" y="533"/>
                </a:lnTo>
                <a:lnTo>
                  <a:pt x="0" y="521"/>
                </a:lnTo>
                <a:lnTo>
                  <a:pt x="24" y="472"/>
                </a:lnTo>
                <a:lnTo>
                  <a:pt x="15" y="440"/>
                </a:lnTo>
                <a:lnTo>
                  <a:pt x="59" y="472"/>
                </a:lnTo>
                <a:lnTo>
                  <a:pt x="128" y="253"/>
                </a:lnTo>
                <a:lnTo>
                  <a:pt x="182" y="211"/>
                </a:lnTo>
                <a:lnTo>
                  <a:pt x="171" y="200"/>
                </a:lnTo>
                <a:lnTo>
                  <a:pt x="126" y="193"/>
                </a:lnTo>
                <a:lnTo>
                  <a:pt x="121" y="165"/>
                </a:lnTo>
                <a:lnTo>
                  <a:pt x="134" y="158"/>
                </a:lnTo>
                <a:lnTo>
                  <a:pt x="118" y="156"/>
                </a:lnTo>
                <a:lnTo>
                  <a:pt x="120" y="146"/>
                </a:lnTo>
                <a:lnTo>
                  <a:pt x="103" y="142"/>
                </a:lnTo>
                <a:lnTo>
                  <a:pt x="115" y="106"/>
                </a:lnTo>
                <a:lnTo>
                  <a:pt x="104" y="100"/>
                </a:lnTo>
                <a:lnTo>
                  <a:pt x="110" y="54"/>
                </a:lnTo>
                <a:lnTo>
                  <a:pt x="98" y="52"/>
                </a:lnTo>
                <a:lnTo>
                  <a:pt x="119" y="19"/>
                </a:lnTo>
              </a:path>
            </a:pathLst>
          </a:custGeom>
          <a:solidFill>
            <a:srgbClr val="4080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Freeform 8"/>
          <p:cNvSpPr>
            <a:spLocks/>
          </p:cNvSpPr>
          <p:nvPr/>
        </p:nvSpPr>
        <p:spPr bwMode="auto">
          <a:xfrm>
            <a:off x="4032250" y="2819400"/>
            <a:ext cx="831850" cy="2724150"/>
          </a:xfrm>
          <a:custGeom>
            <a:avLst/>
            <a:gdLst>
              <a:gd name="T0" fmla="*/ 2147483647 w 524"/>
              <a:gd name="T1" fmla="*/ 0 h 1716"/>
              <a:gd name="T2" fmla="*/ 2147483647 w 524"/>
              <a:gd name="T3" fmla="*/ 2147483647 h 1716"/>
              <a:gd name="T4" fmla="*/ 2147483647 w 524"/>
              <a:gd name="T5" fmla="*/ 2147483647 h 1716"/>
              <a:gd name="T6" fmla="*/ 2147483647 w 524"/>
              <a:gd name="T7" fmla="*/ 2147483647 h 1716"/>
              <a:gd name="T8" fmla="*/ 2147483647 w 524"/>
              <a:gd name="T9" fmla="*/ 2147483647 h 1716"/>
              <a:gd name="T10" fmla="*/ 2147483647 w 524"/>
              <a:gd name="T11" fmla="*/ 2147483647 h 1716"/>
              <a:gd name="T12" fmla="*/ 2147483647 w 524"/>
              <a:gd name="T13" fmla="*/ 2147483647 h 1716"/>
              <a:gd name="T14" fmla="*/ 2147483647 w 524"/>
              <a:gd name="T15" fmla="*/ 2147483647 h 1716"/>
              <a:gd name="T16" fmla="*/ 2147483647 w 524"/>
              <a:gd name="T17" fmla="*/ 2147483647 h 1716"/>
              <a:gd name="T18" fmla="*/ 2147483647 w 524"/>
              <a:gd name="T19" fmla="*/ 2147483647 h 1716"/>
              <a:gd name="T20" fmla="*/ 2147483647 w 524"/>
              <a:gd name="T21" fmla="*/ 2147483647 h 1716"/>
              <a:gd name="T22" fmla="*/ 2147483647 w 524"/>
              <a:gd name="T23" fmla="*/ 2147483647 h 1716"/>
              <a:gd name="T24" fmla="*/ 2147483647 w 524"/>
              <a:gd name="T25" fmla="*/ 2147483647 h 1716"/>
              <a:gd name="T26" fmla="*/ 2147483647 w 524"/>
              <a:gd name="T27" fmla="*/ 2147483647 h 1716"/>
              <a:gd name="T28" fmla="*/ 2147483647 w 524"/>
              <a:gd name="T29" fmla="*/ 2147483647 h 1716"/>
              <a:gd name="T30" fmla="*/ 2147483647 w 524"/>
              <a:gd name="T31" fmla="*/ 2147483647 h 1716"/>
              <a:gd name="T32" fmla="*/ 2147483647 w 524"/>
              <a:gd name="T33" fmla="*/ 2147483647 h 1716"/>
              <a:gd name="T34" fmla="*/ 2147483647 w 524"/>
              <a:gd name="T35" fmla="*/ 2147483647 h 1716"/>
              <a:gd name="T36" fmla="*/ 2147483647 w 524"/>
              <a:gd name="T37" fmla="*/ 2147483647 h 1716"/>
              <a:gd name="T38" fmla="*/ 2147483647 w 524"/>
              <a:gd name="T39" fmla="*/ 2147483647 h 1716"/>
              <a:gd name="T40" fmla="*/ 2147483647 w 524"/>
              <a:gd name="T41" fmla="*/ 2147483647 h 1716"/>
              <a:gd name="T42" fmla="*/ 2147483647 w 524"/>
              <a:gd name="T43" fmla="*/ 2147483647 h 1716"/>
              <a:gd name="T44" fmla="*/ 2147483647 w 524"/>
              <a:gd name="T45" fmla="*/ 2147483647 h 1716"/>
              <a:gd name="T46" fmla="*/ 2147483647 w 524"/>
              <a:gd name="T47" fmla="*/ 2147483647 h 1716"/>
              <a:gd name="T48" fmla="*/ 2147483647 w 524"/>
              <a:gd name="T49" fmla="*/ 2147483647 h 1716"/>
              <a:gd name="T50" fmla="*/ 2147483647 w 524"/>
              <a:gd name="T51" fmla="*/ 2147483647 h 1716"/>
              <a:gd name="T52" fmla="*/ 2147483647 w 524"/>
              <a:gd name="T53" fmla="*/ 2147483647 h 1716"/>
              <a:gd name="T54" fmla="*/ 2147483647 w 524"/>
              <a:gd name="T55" fmla="*/ 2147483647 h 1716"/>
              <a:gd name="T56" fmla="*/ 0 w 524"/>
              <a:gd name="T57" fmla="*/ 2147483647 h 1716"/>
              <a:gd name="T58" fmla="*/ 2147483647 w 524"/>
              <a:gd name="T59" fmla="*/ 2147483647 h 1716"/>
              <a:gd name="T60" fmla="*/ 2147483647 w 524"/>
              <a:gd name="T61" fmla="*/ 2147483647 h 1716"/>
              <a:gd name="T62" fmla="*/ 2147483647 w 524"/>
              <a:gd name="T63" fmla="*/ 2147483647 h 1716"/>
              <a:gd name="T64" fmla="*/ 2147483647 w 524"/>
              <a:gd name="T65" fmla="*/ 2147483647 h 1716"/>
              <a:gd name="T66" fmla="*/ 2147483647 w 524"/>
              <a:gd name="T67" fmla="*/ 2147483647 h 1716"/>
              <a:gd name="T68" fmla="*/ 2147483647 w 524"/>
              <a:gd name="T69" fmla="*/ 2147483647 h 1716"/>
              <a:gd name="T70" fmla="*/ 2147483647 w 524"/>
              <a:gd name="T71" fmla="*/ 2147483647 h 1716"/>
              <a:gd name="T72" fmla="*/ 2147483647 w 524"/>
              <a:gd name="T73" fmla="*/ 2147483647 h 17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24"/>
              <a:gd name="T112" fmla="*/ 0 h 1716"/>
              <a:gd name="T113" fmla="*/ 524 w 524"/>
              <a:gd name="T114" fmla="*/ 1716 h 171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24" h="1716">
                <a:moveTo>
                  <a:pt x="130" y="20"/>
                </a:moveTo>
                <a:lnTo>
                  <a:pt x="195" y="0"/>
                </a:lnTo>
                <a:lnTo>
                  <a:pt x="261" y="9"/>
                </a:lnTo>
                <a:lnTo>
                  <a:pt x="308" y="54"/>
                </a:lnTo>
                <a:lnTo>
                  <a:pt x="326" y="106"/>
                </a:lnTo>
                <a:lnTo>
                  <a:pt x="310" y="170"/>
                </a:lnTo>
                <a:lnTo>
                  <a:pt x="334" y="206"/>
                </a:lnTo>
                <a:lnTo>
                  <a:pt x="367" y="222"/>
                </a:lnTo>
                <a:lnTo>
                  <a:pt x="460" y="260"/>
                </a:lnTo>
                <a:lnTo>
                  <a:pt x="484" y="286"/>
                </a:lnTo>
                <a:lnTo>
                  <a:pt x="523" y="560"/>
                </a:lnTo>
                <a:lnTo>
                  <a:pt x="508" y="617"/>
                </a:lnTo>
                <a:lnTo>
                  <a:pt x="410" y="639"/>
                </a:lnTo>
                <a:lnTo>
                  <a:pt x="426" y="900"/>
                </a:lnTo>
                <a:lnTo>
                  <a:pt x="362" y="924"/>
                </a:lnTo>
                <a:lnTo>
                  <a:pt x="342" y="1114"/>
                </a:lnTo>
                <a:lnTo>
                  <a:pt x="356" y="1447"/>
                </a:lnTo>
                <a:lnTo>
                  <a:pt x="362" y="1630"/>
                </a:lnTo>
                <a:lnTo>
                  <a:pt x="344" y="1636"/>
                </a:lnTo>
                <a:lnTo>
                  <a:pt x="344" y="1650"/>
                </a:lnTo>
                <a:lnTo>
                  <a:pt x="293" y="1683"/>
                </a:lnTo>
                <a:lnTo>
                  <a:pt x="262" y="1707"/>
                </a:lnTo>
                <a:lnTo>
                  <a:pt x="241" y="1714"/>
                </a:lnTo>
                <a:lnTo>
                  <a:pt x="217" y="1715"/>
                </a:lnTo>
                <a:lnTo>
                  <a:pt x="192" y="1708"/>
                </a:lnTo>
                <a:lnTo>
                  <a:pt x="186" y="1700"/>
                </a:lnTo>
                <a:lnTo>
                  <a:pt x="192" y="1687"/>
                </a:lnTo>
                <a:lnTo>
                  <a:pt x="204" y="1672"/>
                </a:lnTo>
                <a:lnTo>
                  <a:pt x="219" y="1650"/>
                </a:lnTo>
                <a:lnTo>
                  <a:pt x="244" y="1629"/>
                </a:lnTo>
                <a:lnTo>
                  <a:pt x="226" y="1637"/>
                </a:lnTo>
                <a:lnTo>
                  <a:pt x="226" y="1614"/>
                </a:lnTo>
                <a:lnTo>
                  <a:pt x="153" y="1646"/>
                </a:lnTo>
                <a:lnTo>
                  <a:pt x="124" y="1646"/>
                </a:lnTo>
                <a:lnTo>
                  <a:pt x="116" y="1637"/>
                </a:lnTo>
                <a:lnTo>
                  <a:pt x="116" y="1625"/>
                </a:lnTo>
                <a:lnTo>
                  <a:pt x="119" y="1615"/>
                </a:lnTo>
                <a:lnTo>
                  <a:pt x="124" y="1602"/>
                </a:lnTo>
                <a:lnTo>
                  <a:pt x="142" y="1586"/>
                </a:lnTo>
                <a:lnTo>
                  <a:pt x="156" y="1571"/>
                </a:lnTo>
                <a:lnTo>
                  <a:pt x="138" y="1567"/>
                </a:lnTo>
                <a:lnTo>
                  <a:pt x="121" y="1405"/>
                </a:lnTo>
                <a:lnTo>
                  <a:pt x="115" y="1148"/>
                </a:lnTo>
                <a:lnTo>
                  <a:pt x="84" y="936"/>
                </a:lnTo>
                <a:lnTo>
                  <a:pt x="76" y="880"/>
                </a:lnTo>
                <a:lnTo>
                  <a:pt x="66" y="847"/>
                </a:lnTo>
                <a:lnTo>
                  <a:pt x="90" y="718"/>
                </a:lnTo>
                <a:lnTo>
                  <a:pt x="97" y="661"/>
                </a:lnTo>
                <a:lnTo>
                  <a:pt x="83" y="667"/>
                </a:lnTo>
                <a:lnTo>
                  <a:pt x="73" y="660"/>
                </a:lnTo>
                <a:lnTo>
                  <a:pt x="66" y="660"/>
                </a:lnTo>
                <a:lnTo>
                  <a:pt x="54" y="651"/>
                </a:lnTo>
                <a:lnTo>
                  <a:pt x="39" y="652"/>
                </a:lnTo>
                <a:lnTo>
                  <a:pt x="32" y="639"/>
                </a:lnTo>
                <a:lnTo>
                  <a:pt x="23" y="636"/>
                </a:lnTo>
                <a:lnTo>
                  <a:pt x="19" y="625"/>
                </a:lnTo>
                <a:lnTo>
                  <a:pt x="7" y="617"/>
                </a:lnTo>
                <a:lnTo>
                  <a:pt x="0" y="602"/>
                </a:lnTo>
                <a:lnTo>
                  <a:pt x="28" y="544"/>
                </a:lnTo>
                <a:lnTo>
                  <a:pt x="15" y="507"/>
                </a:lnTo>
                <a:lnTo>
                  <a:pt x="65" y="544"/>
                </a:lnTo>
                <a:lnTo>
                  <a:pt x="141" y="292"/>
                </a:lnTo>
                <a:lnTo>
                  <a:pt x="199" y="244"/>
                </a:lnTo>
                <a:lnTo>
                  <a:pt x="186" y="230"/>
                </a:lnTo>
                <a:lnTo>
                  <a:pt x="138" y="222"/>
                </a:lnTo>
                <a:lnTo>
                  <a:pt x="132" y="190"/>
                </a:lnTo>
                <a:lnTo>
                  <a:pt x="148" y="183"/>
                </a:lnTo>
                <a:lnTo>
                  <a:pt x="128" y="181"/>
                </a:lnTo>
                <a:lnTo>
                  <a:pt x="131" y="168"/>
                </a:lnTo>
                <a:lnTo>
                  <a:pt x="113" y="162"/>
                </a:lnTo>
                <a:lnTo>
                  <a:pt x="126" y="121"/>
                </a:lnTo>
                <a:lnTo>
                  <a:pt x="115" y="115"/>
                </a:lnTo>
                <a:lnTo>
                  <a:pt x="121" y="61"/>
                </a:lnTo>
                <a:lnTo>
                  <a:pt x="108" y="59"/>
                </a:lnTo>
                <a:lnTo>
                  <a:pt x="130" y="20"/>
                </a:lnTo>
              </a:path>
            </a:pathLst>
          </a:custGeom>
          <a:solidFill>
            <a:srgbClr val="0000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Freeform 9"/>
          <p:cNvSpPr>
            <a:spLocks/>
          </p:cNvSpPr>
          <p:nvPr/>
        </p:nvSpPr>
        <p:spPr bwMode="auto">
          <a:xfrm>
            <a:off x="4402138" y="3482975"/>
            <a:ext cx="868362" cy="2836863"/>
          </a:xfrm>
          <a:custGeom>
            <a:avLst/>
            <a:gdLst>
              <a:gd name="T0" fmla="*/ 2147483647 w 547"/>
              <a:gd name="T1" fmla="*/ 2147483647 h 1787"/>
              <a:gd name="T2" fmla="*/ 2147483647 w 547"/>
              <a:gd name="T3" fmla="*/ 2147483647 h 1787"/>
              <a:gd name="T4" fmla="*/ 2147483647 w 547"/>
              <a:gd name="T5" fmla="*/ 2147483647 h 1787"/>
              <a:gd name="T6" fmla="*/ 2147483647 w 547"/>
              <a:gd name="T7" fmla="*/ 2147483647 h 1787"/>
              <a:gd name="T8" fmla="*/ 2147483647 w 547"/>
              <a:gd name="T9" fmla="*/ 2147483647 h 1787"/>
              <a:gd name="T10" fmla="*/ 2147483647 w 547"/>
              <a:gd name="T11" fmla="*/ 2147483647 h 1787"/>
              <a:gd name="T12" fmla="*/ 2147483647 w 547"/>
              <a:gd name="T13" fmla="*/ 2147483647 h 1787"/>
              <a:gd name="T14" fmla="*/ 2147483647 w 547"/>
              <a:gd name="T15" fmla="*/ 2147483647 h 1787"/>
              <a:gd name="T16" fmla="*/ 0 w 547"/>
              <a:gd name="T17" fmla="*/ 2147483647 h 1787"/>
              <a:gd name="T18" fmla="*/ 2147483647 w 547"/>
              <a:gd name="T19" fmla="*/ 2147483647 h 1787"/>
              <a:gd name="T20" fmla="*/ 2147483647 w 547"/>
              <a:gd name="T21" fmla="*/ 2147483647 h 1787"/>
              <a:gd name="T22" fmla="*/ 2147483647 w 547"/>
              <a:gd name="T23" fmla="*/ 2147483647 h 1787"/>
              <a:gd name="T24" fmla="*/ 2147483647 w 547"/>
              <a:gd name="T25" fmla="*/ 2147483647 h 1787"/>
              <a:gd name="T26" fmla="*/ 2147483647 w 547"/>
              <a:gd name="T27" fmla="*/ 2147483647 h 1787"/>
              <a:gd name="T28" fmla="*/ 2147483647 w 547"/>
              <a:gd name="T29" fmla="*/ 2147483647 h 1787"/>
              <a:gd name="T30" fmla="*/ 2147483647 w 547"/>
              <a:gd name="T31" fmla="*/ 2147483647 h 1787"/>
              <a:gd name="T32" fmla="*/ 2147483647 w 547"/>
              <a:gd name="T33" fmla="*/ 2147483647 h 1787"/>
              <a:gd name="T34" fmla="*/ 2147483647 w 547"/>
              <a:gd name="T35" fmla="*/ 2147483647 h 1787"/>
              <a:gd name="T36" fmla="*/ 2147483647 w 547"/>
              <a:gd name="T37" fmla="*/ 2147483647 h 1787"/>
              <a:gd name="T38" fmla="*/ 2147483647 w 547"/>
              <a:gd name="T39" fmla="*/ 2147483647 h 1787"/>
              <a:gd name="T40" fmla="*/ 2147483647 w 547"/>
              <a:gd name="T41" fmla="*/ 2147483647 h 1787"/>
              <a:gd name="T42" fmla="*/ 2147483647 w 547"/>
              <a:gd name="T43" fmla="*/ 2147483647 h 1787"/>
              <a:gd name="T44" fmla="*/ 2147483647 w 547"/>
              <a:gd name="T45" fmla="*/ 2147483647 h 1787"/>
              <a:gd name="T46" fmla="*/ 2147483647 w 547"/>
              <a:gd name="T47" fmla="*/ 2147483647 h 1787"/>
              <a:gd name="T48" fmla="*/ 2147483647 w 547"/>
              <a:gd name="T49" fmla="*/ 2147483647 h 1787"/>
              <a:gd name="T50" fmla="*/ 2147483647 w 547"/>
              <a:gd name="T51" fmla="*/ 2147483647 h 1787"/>
              <a:gd name="T52" fmla="*/ 2147483647 w 547"/>
              <a:gd name="T53" fmla="*/ 2147483647 h 1787"/>
              <a:gd name="T54" fmla="*/ 2147483647 w 547"/>
              <a:gd name="T55" fmla="*/ 2147483647 h 1787"/>
              <a:gd name="T56" fmla="*/ 2147483647 w 547"/>
              <a:gd name="T57" fmla="*/ 2147483647 h 1787"/>
              <a:gd name="T58" fmla="*/ 2147483647 w 547"/>
              <a:gd name="T59" fmla="*/ 2147483647 h 1787"/>
              <a:gd name="T60" fmla="*/ 2147483647 w 547"/>
              <a:gd name="T61" fmla="*/ 2147483647 h 1787"/>
              <a:gd name="T62" fmla="*/ 2147483647 w 547"/>
              <a:gd name="T63" fmla="*/ 2147483647 h 1787"/>
              <a:gd name="T64" fmla="*/ 2147483647 w 547"/>
              <a:gd name="T65" fmla="*/ 2147483647 h 1787"/>
              <a:gd name="T66" fmla="*/ 2147483647 w 547"/>
              <a:gd name="T67" fmla="*/ 2147483647 h 1787"/>
              <a:gd name="T68" fmla="*/ 2147483647 w 547"/>
              <a:gd name="T69" fmla="*/ 2147483647 h 1787"/>
              <a:gd name="T70" fmla="*/ 2147483647 w 547"/>
              <a:gd name="T71" fmla="*/ 2147483647 h 1787"/>
              <a:gd name="T72" fmla="*/ 2147483647 w 547"/>
              <a:gd name="T73" fmla="*/ 2147483647 h 178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47"/>
              <a:gd name="T112" fmla="*/ 0 h 1787"/>
              <a:gd name="T113" fmla="*/ 547 w 547"/>
              <a:gd name="T114" fmla="*/ 1787 h 1787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47" h="1787">
                <a:moveTo>
                  <a:pt x="275" y="13"/>
                </a:moveTo>
                <a:lnTo>
                  <a:pt x="211" y="24"/>
                </a:lnTo>
                <a:lnTo>
                  <a:pt x="185" y="92"/>
                </a:lnTo>
                <a:lnTo>
                  <a:pt x="185" y="123"/>
                </a:lnTo>
                <a:lnTo>
                  <a:pt x="213" y="123"/>
                </a:lnTo>
                <a:lnTo>
                  <a:pt x="203" y="133"/>
                </a:lnTo>
                <a:lnTo>
                  <a:pt x="211" y="142"/>
                </a:lnTo>
                <a:lnTo>
                  <a:pt x="220" y="170"/>
                </a:lnTo>
                <a:lnTo>
                  <a:pt x="228" y="174"/>
                </a:lnTo>
                <a:lnTo>
                  <a:pt x="247" y="230"/>
                </a:lnTo>
                <a:lnTo>
                  <a:pt x="247" y="243"/>
                </a:lnTo>
                <a:lnTo>
                  <a:pt x="220" y="243"/>
                </a:lnTo>
                <a:lnTo>
                  <a:pt x="177" y="310"/>
                </a:lnTo>
                <a:lnTo>
                  <a:pt x="97" y="333"/>
                </a:lnTo>
                <a:lnTo>
                  <a:pt x="61" y="388"/>
                </a:lnTo>
                <a:lnTo>
                  <a:pt x="18" y="877"/>
                </a:lnTo>
                <a:lnTo>
                  <a:pt x="37" y="883"/>
                </a:lnTo>
                <a:lnTo>
                  <a:pt x="0" y="969"/>
                </a:lnTo>
                <a:lnTo>
                  <a:pt x="18" y="1023"/>
                </a:lnTo>
                <a:lnTo>
                  <a:pt x="36" y="1023"/>
                </a:lnTo>
                <a:lnTo>
                  <a:pt x="44" y="1035"/>
                </a:lnTo>
                <a:lnTo>
                  <a:pt x="61" y="1035"/>
                </a:lnTo>
                <a:lnTo>
                  <a:pt x="53" y="983"/>
                </a:lnTo>
                <a:lnTo>
                  <a:pt x="61" y="952"/>
                </a:lnTo>
                <a:lnTo>
                  <a:pt x="69" y="976"/>
                </a:lnTo>
                <a:lnTo>
                  <a:pt x="61" y="992"/>
                </a:lnTo>
                <a:lnTo>
                  <a:pt x="70" y="1006"/>
                </a:lnTo>
                <a:lnTo>
                  <a:pt x="88" y="962"/>
                </a:lnTo>
                <a:lnTo>
                  <a:pt x="77" y="891"/>
                </a:lnTo>
                <a:lnTo>
                  <a:pt x="106" y="895"/>
                </a:lnTo>
                <a:lnTo>
                  <a:pt x="88" y="1338"/>
                </a:lnTo>
                <a:lnTo>
                  <a:pt x="178" y="1363"/>
                </a:lnTo>
                <a:lnTo>
                  <a:pt x="220" y="1619"/>
                </a:lnTo>
                <a:lnTo>
                  <a:pt x="211" y="1644"/>
                </a:lnTo>
                <a:lnTo>
                  <a:pt x="194" y="1754"/>
                </a:lnTo>
                <a:lnTo>
                  <a:pt x="194" y="1774"/>
                </a:lnTo>
                <a:lnTo>
                  <a:pt x="256" y="1786"/>
                </a:lnTo>
                <a:lnTo>
                  <a:pt x="281" y="1756"/>
                </a:lnTo>
                <a:lnTo>
                  <a:pt x="267" y="1659"/>
                </a:lnTo>
                <a:lnTo>
                  <a:pt x="256" y="1593"/>
                </a:lnTo>
                <a:lnTo>
                  <a:pt x="282" y="1374"/>
                </a:lnTo>
                <a:lnTo>
                  <a:pt x="290" y="1375"/>
                </a:lnTo>
                <a:lnTo>
                  <a:pt x="317" y="1456"/>
                </a:lnTo>
                <a:lnTo>
                  <a:pt x="299" y="1587"/>
                </a:lnTo>
                <a:lnTo>
                  <a:pt x="281" y="1599"/>
                </a:lnTo>
                <a:lnTo>
                  <a:pt x="317" y="1737"/>
                </a:lnTo>
                <a:lnTo>
                  <a:pt x="379" y="1755"/>
                </a:lnTo>
                <a:lnTo>
                  <a:pt x="388" y="1744"/>
                </a:lnTo>
                <a:lnTo>
                  <a:pt x="343" y="1601"/>
                </a:lnTo>
                <a:lnTo>
                  <a:pt x="415" y="1363"/>
                </a:lnTo>
                <a:lnTo>
                  <a:pt x="448" y="1344"/>
                </a:lnTo>
                <a:lnTo>
                  <a:pt x="448" y="1326"/>
                </a:lnTo>
                <a:lnTo>
                  <a:pt x="510" y="1330"/>
                </a:lnTo>
                <a:lnTo>
                  <a:pt x="529" y="1363"/>
                </a:lnTo>
                <a:lnTo>
                  <a:pt x="546" y="1344"/>
                </a:lnTo>
                <a:lnTo>
                  <a:pt x="484" y="911"/>
                </a:lnTo>
                <a:lnTo>
                  <a:pt x="493" y="913"/>
                </a:lnTo>
                <a:lnTo>
                  <a:pt x="493" y="824"/>
                </a:lnTo>
                <a:lnTo>
                  <a:pt x="502" y="811"/>
                </a:lnTo>
                <a:lnTo>
                  <a:pt x="485" y="601"/>
                </a:lnTo>
                <a:lnTo>
                  <a:pt x="466" y="349"/>
                </a:lnTo>
                <a:lnTo>
                  <a:pt x="362" y="299"/>
                </a:lnTo>
                <a:lnTo>
                  <a:pt x="333" y="243"/>
                </a:lnTo>
                <a:lnTo>
                  <a:pt x="361" y="194"/>
                </a:lnTo>
                <a:lnTo>
                  <a:pt x="379" y="199"/>
                </a:lnTo>
                <a:lnTo>
                  <a:pt x="388" y="175"/>
                </a:lnTo>
                <a:lnTo>
                  <a:pt x="388" y="151"/>
                </a:lnTo>
                <a:lnTo>
                  <a:pt x="415" y="147"/>
                </a:lnTo>
                <a:lnTo>
                  <a:pt x="422" y="75"/>
                </a:lnTo>
                <a:lnTo>
                  <a:pt x="397" y="24"/>
                </a:lnTo>
                <a:lnTo>
                  <a:pt x="369" y="7"/>
                </a:lnTo>
                <a:lnTo>
                  <a:pt x="330" y="7"/>
                </a:lnTo>
                <a:lnTo>
                  <a:pt x="301" y="0"/>
                </a:lnTo>
                <a:lnTo>
                  <a:pt x="275" y="13"/>
                </a:lnTo>
              </a:path>
            </a:pathLst>
          </a:custGeom>
          <a:solidFill>
            <a:srgbClr val="A0C0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Freeform 10"/>
          <p:cNvSpPr>
            <a:spLocks/>
          </p:cNvSpPr>
          <p:nvPr/>
        </p:nvSpPr>
        <p:spPr bwMode="auto">
          <a:xfrm>
            <a:off x="3108325" y="3697288"/>
            <a:ext cx="785813" cy="2578100"/>
          </a:xfrm>
          <a:custGeom>
            <a:avLst/>
            <a:gdLst>
              <a:gd name="T0" fmla="*/ 2147483647 w 495"/>
              <a:gd name="T1" fmla="*/ 2147483647 h 1624"/>
              <a:gd name="T2" fmla="*/ 2147483647 w 495"/>
              <a:gd name="T3" fmla="*/ 2147483647 h 1624"/>
              <a:gd name="T4" fmla="*/ 2147483647 w 495"/>
              <a:gd name="T5" fmla="*/ 2147483647 h 1624"/>
              <a:gd name="T6" fmla="*/ 2147483647 w 495"/>
              <a:gd name="T7" fmla="*/ 2147483647 h 1624"/>
              <a:gd name="T8" fmla="*/ 2147483647 w 495"/>
              <a:gd name="T9" fmla="*/ 2147483647 h 1624"/>
              <a:gd name="T10" fmla="*/ 2147483647 w 495"/>
              <a:gd name="T11" fmla="*/ 2147483647 h 1624"/>
              <a:gd name="T12" fmla="*/ 2147483647 w 495"/>
              <a:gd name="T13" fmla="*/ 2147483647 h 1624"/>
              <a:gd name="T14" fmla="*/ 2147483647 w 495"/>
              <a:gd name="T15" fmla="*/ 2147483647 h 1624"/>
              <a:gd name="T16" fmla="*/ 0 w 495"/>
              <a:gd name="T17" fmla="*/ 2147483647 h 1624"/>
              <a:gd name="T18" fmla="*/ 2147483647 w 495"/>
              <a:gd name="T19" fmla="*/ 2147483647 h 1624"/>
              <a:gd name="T20" fmla="*/ 2147483647 w 495"/>
              <a:gd name="T21" fmla="*/ 2147483647 h 1624"/>
              <a:gd name="T22" fmla="*/ 2147483647 w 495"/>
              <a:gd name="T23" fmla="*/ 2147483647 h 1624"/>
              <a:gd name="T24" fmla="*/ 2147483647 w 495"/>
              <a:gd name="T25" fmla="*/ 2147483647 h 1624"/>
              <a:gd name="T26" fmla="*/ 2147483647 w 495"/>
              <a:gd name="T27" fmla="*/ 2147483647 h 1624"/>
              <a:gd name="T28" fmla="*/ 2147483647 w 495"/>
              <a:gd name="T29" fmla="*/ 2147483647 h 1624"/>
              <a:gd name="T30" fmla="*/ 2147483647 w 495"/>
              <a:gd name="T31" fmla="*/ 2147483647 h 1624"/>
              <a:gd name="T32" fmla="*/ 2147483647 w 495"/>
              <a:gd name="T33" fmla="*/ 2147483647 h 1624"/>
              <a:gd name="T34" fmla="*/ 2147483647 w 495"/>
              <a:gd name="T35" fmla="*/ 2147483647 h 1624"/>
              <a:gd name="T36" fmla="*/ 2147483647 w 495"/>
              <a:gd name="T37" fmla="*/ 2147483647 h 1624"/>
              <a:gd name="T38" fmla="*/ 2147483647 w 495"/>
              <a:gd name="T39" fmla="*/ 2147483647 h 1624"/>
              <a:gd name="T40" fmla="*/ 2147483647 w 495"/>
              <a:gd name="T41" fmla="*/ 2147483647 h 1624"/>
              <a:gd name="T42" fmla="*/ 2147483647 w 495"/>
              <a:gd name="T43" fmla="*/ 2147483647 h 1624"/>
              <a:gd name="T44" fmla="*/ 2147483647 w 495"/>
              <a:gd name="T45" fmla="*/ 2147483647 h 1624"/>
              <a:gd name="T46" fmla="*/ 2147483647 w 495"/>
              <a:gd name="T47" fmla="*/ 2147483647 h 1624"/>
              <a:gd name="T48" fmla="*/ 2147483647 w 495"/>
              <a:gd name="T49" fmla="*/ 2147483647 h 1624"/>
              <a:gd name="T50" fmla="*/ 2147483647 w 495"/>
              <a:gd name="T51" fmla="*/ 2147483647 h 1624"/>
              <a:gd name="T52" fmla="*/ 2147483647 w 495"/>
              <a:gd name="T53" fmla="*/ 2147483647 h 1624"/>
              <a:gd name="T54" fmla="*/ 2147483647 w 495"/>
              <a:gd name="T55" fmla="*/ 2147483647 h 1624"/>
              <a:gd name="T56" fmla="*/ 2147483647 w 495"/>
              <a:gd name="T57" fmla="*/ 2147483647 h 1624"/>
              <a:gd name="T58" fmla="*/ 2147483647 w 495"/>
              <a:gd name="T59" fmla="*/ 2147483647 h 1624"/>
              <a:gd name="T60" fmla="*/ 2147483647 w 495"/>
              <a:gd name="T61" fmla="*/ 2147483647 h 1624"/>
              <a:gd name="T62" fmla="*/ 2147483647 w 495"/>
              <a:gd name="T63" fmla="*/ 2147483647 h 1624"/>
              <a:gd name="T64" fmla="*/ 2147483647 w 495"/>
              <a:gd name="T65" fmla="*/ 2147483647 h 1624"/>
              <a:gd name="T66" fmla="*/ 2147483647 w 495"/>
              <a:gd name="T67" fmla="*/ 2147483647 h 1624"/>
              <a:gd name="T68" fmla="*/ 2147483647 w 495"/>
              <a:gd name="T69" fmla="*/ 2147483647 h 1624"/>
              <a:gd name="T70" fmla="*/ 2147483647 w 495"/>
              <a:gd name="T71" fmla="*/ 2147483647 h 1624"/>
              <a:gd name="T72" fmla="*/ 2147483647 w 495"/>
              <a:gd name="T73" fmla="*/ 2147483647 h 162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95"/>
              <a:gd name="T112" fmla="*/ 0 h 1624"/>
              <a:gd name="T113" fmla="*/ 495 w 495"/>
              <a:gd name="T114" fmla="*/ 1624 h 162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95" h="1624">
                <a:moveTo>
                  <a:pt x="248" y="12"/>
                </a:moveTo>
                <a:lnTo>
                  <a:pt x="192" y="22"/>
                </a:lnTo>
                <a:lnTo>
                  <a:pt x="167" y="81"/>
                </a:lnTo>
                <a:lnTo>
                  <a:pt x="167" y="109"/>
                </a:lnTo>
                <a:lnTo>
                  <a:pt x="192" y="109"/>
                </a:lnTo>
                <a:lnTo>
                  <a:pt x="184" y="120"/>
                </a:lnTo>
                <a:lnTo>
                  <a:pt x="192" y="127"/>
                </a:lnTo>
                <a:lnTo>
                  <a:pt x="199" y="154"/>
                </a:lnTo>
                <a:lnTo>
                  <a:pt x="206" y="158"/>
                </a:lnTo>
                <a:lnTo>
                  <a:pt x="224" y="209"/>
                </a:lnTo>
                <a:lnTo>
                  <a:pt x="224" y="220"/>
                </a:lnTo>
                <a:lnTo>
                  <a:pt x="199" y="220"/>
                </a:lnTo>
                <a:lnTo>
                  <a:pt x="160" y="282"/>
                </a:lnTo>
                <a:lnTo>
                  <a:pt x="87" y="302"/>
                </a:lnTo>
                <a:lnTo>
                  <a:pt x="54" y="352"/>
                </a:lnTo>
                <a:lnTo>
                  <a:pt x="15" y="797"/>
                </a:lnTo>
                <a:lnTo>
                  <a:pt x="33" y="802"/>
                </a:lnTo>
                <a:lnTo>
                  <a:pt x="0" y="880"/>
                </a:lnTo>
                <a:lnTo>
                  <a:pt x="15" y="930"/>
                </a:lnTo>
                <a:lnTo>
                  <a:pt x="32" y="930"/>
                </a:lnTo>
                <a:lnTo>
                  <a:pt x="40" y="941"/>
                </a:lnTo>
                <a:lnTo>
                  <a:pt x="54" y="941"/>
                </a:lnTo>
                <a:lnTo>
                  <a:pt x="47" y="892"/>
                </a:lnTo>
                <a:lnTo>
                  <a:pt x="54" y="864"/>
                </a:lnTo>
                <a:lnTo>
                  <a:pt x="62" y="887"/>
                </a:lnTo>
                <a:lnTo>
                  <a:pt x="54" y="902"/>
                </a:lnTo>
                <a:lnTo>
                  <a:pt x="63" y="914"/>
                </a:lnTo>
                <a:lnTo>
                  <a:pt x="80" y="875"/>
                </a:lnTo>
                <a:lnTo>
                  <a:pt x="69" y="810"/>
                </a:lnTo>
                <a:lnTo>
                  <a:pt x="95" y="813"/>
                </a:lnTo>
                <a:lnTo>
                  <a:pt x="80" y="1216"/>
                </a:lnTo>
                <a:lnTo>
                  <a:pt x="161" y="1239"/>
                </a:lnTo>
                <a:lnTo>
                  <a:pt x="199" y="1472"/>
                </a:lnTo>
                <a:lnTo>
                  <a:pt x="192" y="1495"/>
                </a:lnTo>
                <a:lnTo>
                  <a:pt x="175" y="1595"/>
                </a:lnTo>
                <a:lnTo>
                  <a:pt x="175" y="1612"/>
                </a:lnTo>
                <a:lnTo>
                  <a:pt x="232" y="1623"/>
                </a:lnTo>
                <a:lnTo>
                  <a:pt x="254" y="1596"/>
                </a:lnTo>
                <a:lnTo>
                  <a:pt x="241" y="1508"/>
                </a:lnTo>
                <a:lnTo>
                  <a:pt x="232" y="1448"/>
                </a:lnTo>
                <a:lnTo>
                  <a:pt x="255" y="1248"/>
                </a:lnTo>
                <a:lnTo>
                  <a:pt x="262" y="1250"/>
                </a:lnTo>
                <a:lnTo>
                  <a:pt x="287" y="1324"/>
                </a:lnTo>
                <a:lnTo>
                  <a:pt x="270" y="1442"/>
                </a:lnTo>
                <a:lnTo>
                  <a:pt x="254" y="1453"/>
                </a:lnTo>
                <a:lnTo>
                  <a:pt x="287" y="1580"/>
                </a:lnTo>
                <a:lnTo>
                  <a:pt x="342" y="1595"/>
                </a:lnTo>
                <a:lnTo>
                  <a:pt x="352" y="1585"/>
                </a:lnTo>
                <a:lnTo>
                  <a:pt x="310" y="1456"/>
                </a:lnTo>
                <a:lnTo>
                  <a:pt x="375" y="1239"/>
                </a:lnTo>
                <a:lnTo>
                  <a:pt x="406" y="1221"/>
                </a:lnTo>
                <a:lnTo>
                  <a:pt x="406" y="1205"/>
                </a:lnTo>
                <a:lnTo>
                  <a:pt x="462" y="1209"/>
                </a:lnTo>
                <a:lnTo>
                  <a:pt x="480" y="1239"/>
                </a:lnTo>
                <a:lnTo>
                  <a:pt x="494" y="1221"/>
                </a:lnTo>
                <a:lnTo>
                  <a:pt x="439" y="828"/>
                </a:lnTo>
                <a:lnTo>
                  <a:pt x="447" y="829"/>
                </a:lnTo>
                <a:lnTo>
                  <a:pt x="447" y="748"/>
                </a:lnTo>
                <a:lnTo>
                  <a:pt x="454" y="737"/>
                </a:lnTo>
                <a:lnTo>
                  <a:pt x="439" y="545"/>
                </a:lnTo>
                <a:lnTo>
                  <a:pt x="422" y="317"/>
                </a:lnTo>
                <a:lnTo>
                  <a:pt x="328" y="271"/>
                </a:lnTo>
                <a:lnTo>
                  <a:pt x="302" y="220"/>
                </a:lnTo>
                <a:lnTo>
                  <a:pt x="327" y="175"/>
                </a:lnTo>
                <a:lnTo>
                  <a:pt x="342" y="181"/>
                </a:lnTo>
                <a:lnTo>
                  <a:pt x="352" y="159"/>
                </a:lnTo>
                <a:lnTo>
                  <a:pt x="352" y="135"/>
                </a:lnTo>
                <a:lnTo>
                  <a:pt x="375" y="132"/>
                </a:lnTo>
                <a:lnTo>
                  <a:pt x="382" y="66"/>
                </a:lnTo>
                <a:lnTo>
                  <a:pt x="359" y="22"/>
                </a:lnTo>
                <a:lnTo>
                  <a:pt x="334" y="5"/>
                </a:lnTo>
                <a:lnTo>
                  <a:pt x="299" y="5"/>
                </a:lnTo>
                <a:lnTo>
                  <a:pt x="273" y="0"/>
                </a:lnTo>
                <a:lnTo>
                  <a:pt x="248" y="12"/>
                </a:lnTo>
              </a:path>
            </a:pathLst>
          </a:custGeom>
          <a:solidFill>
            <a:srgbClr val="0000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330200" y="1073150"/>
            <a:ext cx="642938" cy="51593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773238" y="1073150"/>
            <a:ext cx="642937" cy="51593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3321050" y="1098550"/>
            <a:ext cx="642938" cy="51593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4976813" y="1098550"/>
            <a:ext cx="644525" cy="51593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Freeform 15"/>
          <p:cNvSpPr>
            <a:spLocks/>
          </p:cNvSpPr>
          <p:nvPr/>
        </p:nvSpPr>
        <p:spPr bwMode="auto">
          <a:xfrm>
            <a:off x="449263" y="1427163"/>
            <a:ext cx="455612" cy="1355725"/>
          </a:xfrm>
          <a:custGeom>
            <a:avLst/>
            <a:gdLst>
              <a:gd name="T0" fmla="*/ 2147483647 w 287"/>
              <a:gd name="T1" fmla="*/ 2147483647 h 854"/>
              <a:gd name="T2" fmla="*/ 2147483647 w 287"/>
              <a:gd name="T3" fmla="*/ 2147483647 h 854"/>
              <a:gd name="T4" fmla="*/ 2147483647 w 287"/>
              <a:gd name="T5" fmla="*/ 2147483647 h 854"/>
              <a:gd name="T6" fmla="*/ 2147483647 w 287"/>
              <a:gd name="T7" fmla="*/ 2147483647 h 854"/>
              <a:gd name="T8" fmla="*/ 2147483647 w 287"/>
              <a:gd name="T9" fmla="*/ 2147483647 h 854"/>
              <a:gd name="T10" fmla="*/ 2147483647 w 287"/>
              <a:gd name="T11" fmla="*/ 2147483647 h 854"/>
              <a:gd name="T12" fmla="*/ 2147483647 w 287"/>
              <a:gd name="T13" fmla="*/ 2147483647 h 854"/>
              <a:gd name="T14" fmla="*/ 2147483647 w 287"/>
              <a:gd name="T15" fmla="*/ 2147483647 h 854"/>
              <a:gd name="T16" fmla="*/ 0 w 287"/>
              <a:gd name="T17" fmla="*/ 2147483647 h 854"/>
              <a:gd name="T18" fmla="*/ 2147483647 w 287"/>
              <a:gd name="T19" fmla="*/ 2147483647 h 854"/>
              <a:gd name="T20" fmla="*/ 2147483647 w 287"/>
              <a:gd name="T21" fmla="*/ 2147483647 h 854"/>
              <a:gd name="T22" fmla="*/ 2147483647 w 287"/>
              <a:gd name="T23" fmla="*/ 2147483647 h 854"/>
              <a:gd name="T24" fmla="*/ 2147483647 w 287"/>
              <a:gd name="T25" fmla="*/ 2147483647 h 854"/>
              <a:gd name="T26" fmla="*/ 2147483647 w 287"/>
              <a:gd name="T27" fmla="*/ 2147483647 h 854"/>
              <a:gd name="T28" fmla="*/ 2147483647 w 287"/>
              <a:gd name="T29" fmla="*/ 2147483647 h 854"/>
              <a:gd name="T30" fmla="*/ 2147483647 w 287"/>
              <a:gd name="T31" fmla="*/ 2147483647 h 854"/>
              <a:gd name="T32" fmla="*/ 2147483647 w 287"/>
              <a:gd name="T33" fmla="*/ 2147483647 h 854"/>
              <a:gd name="T34" fmla="*/ 2147483647 w 287"/>
              <a:gd name="T35" fmla="*/ 2147483647 h 854"/>
              <a:gd name="T36" fmla="*/ 2147483647 w 287"/>
              <a:gd name="T37" fmla="*/ 2147483647 h 854"/>
              <a:gd name="T38" fmla="*/ 2147483647 w 287"/>
              <a:gd name="T39" fmla="*/ 2147483647 h 854"/>
              <a:gd name="T40" fmla="*/ 2147483647 w 287"/>
              <a:gd name="T41" fmla="*/ 2147483647 h 854"/>
              <a:gd name="T42" fmla="*/ 2147483647 w 287"/>
              <a:gd name="T43" fmla="*/ 2147483647 h 854"/>
              <a:gd name="T44" fmla="*/ 2147483647 w 287"/>
              <a:gd name="T45" fmla="*/ 2147483647 h 854"/>
              <a:gd name="T46" fmla="*/ 2147483647 w 287"/>
              <a:gd name="T47" fmla="*/ 2147483647 h 854"/>
              <a:gd name="T48" fmla="*/ 2147483647 w 287"/>
              <a:gd name="T49" fmla="*/ 2147483647 h 854"/>
              <a:gd name="T50" fmla="*/ 2147483647 w 287"/>
              <a:gd name="T51" fmla="*/ 2147483647 h 854"/>
              <a:gd name="T52" fmla="*/ 2147483647 w 287"/>
              <a:gd name="T53" fmla="*/ 2147483647 h 854"/>
              <a:gd name="T54" fmla="*/ 2147483647 w 287"/>
              <a:gd name="T55" fmla="*/ 2147483647 h 854"/>
              <a:gd name="T56" fmla="*/ 2147483647 w 287"/>
              <a:gd name="T57" fmla="*/ 2147483647 h 854"/>
              <a:gd name="T58" fmla="*/ 2147483647 w 287"/>
              <a:gd name="T59" fmla="*/ 2147483647 h 854"/>
              <a:gd name="T60" fmla="*/ 2147483647 w 287"/>
              <a:gd name="T61" fmla="*/ 2147483647 h 854"/>
              <a:gd name="T62" fmla="*/ 2147483647 w 287"/>
              <a:gd name="T63" fmla="*/ 2147483647 h 854"/>
              <a:gd name="T64" fmla="*/ 2147483647 w 287"/>
              <a:gd name="T65" fmla="*/ 2147483647 h 854"/>
              <a:gd name="T66" fmla="*/ 2147483647 w 287"/>
              <a:gd name="T67" fmla="*/ 2147483647 h 854"/>
              <a:gd name="T68" fmla="*/ 2147483647 w 287"/>
              <a:gd name="T69" fmla="*/ 2147483647 h 854"/>
              <a:gd name="T70" fmla="*/ 2147483647 w 287"/>
              <a:gd name="T71" fmla="*/ 2147483647 h 854"/>
              <a:gd name="T72" fmla="*/ 2147483647 w 287"/>
              <a:gd name="T73" fmla="*/ 2147483647 h 85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87"/>
              <a:gd name="T112" fmla="*/ 0 h 854"/>
              <a:gd name="T113" fmla="*/ 287 w 287"/>
              <a:gd name="T114" fmla="*/ 854 h 85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87" h="854">
                <a:moveTo>
                  <a:pt x="143" y="6"/>
                </a:moveTo>
                <a:lnTo>
                  <a:pt x="111" y="11"/>
                </a:lnTo>
                <a:lnTo>
                  <a:pt x="97" y="42"/>
                </a:lnTo>
                <a:lnTo>
                  <a:pt x="97" y="57"/>
                </a:lnTo>
                <a:lnTo>
                  <a:pt x="111" y="57"/>
                </a:lnTo>
                <a:lnTo>
                  <a:pt x="106" y="63"/>
                </a:lnTo>
                <a:lnTo>
                  <a:pt x="111" y="66"/>
                </a:lnTo>
                <a:lnTo>
                  <a:pt x="115" y="80"/>
                </a:lnTo>
                <a:lnTo>
                  <a:pt x="118" y="83"/>
                </a:lnTo>
                <a:lnTo>
                  <a:pt x="129" y="110"/>
                </a:lnTo>
                <a:lnTo>
                  <a:pt x="129" y="116"/>
                </a:lnTo>
                <a:lnTo>
                  <a:pt x="115" y="116"/>
                </a:lnTo>
                <a:lnTo>
                  <a:pt x="92" y="148"/>
                </a:lnTo>
                <a:lnTo>
                  <a:pt x="49" y="159"/>
                </a:lnTo>
                <a:lnTo>
                  <a:pt x="30" y="185"/>
                </a:lnTo>
                <a:lnTo>
                  <a:pt x="9" y="417"/>
                </a:lnTo>
                <a:lnTo>
                  <a:pt x="18" y="420"/>
                </a:lnTo>
                <a:lnTo>
                  <a:pt x="0" y="462"/>
                </a:lnTo>
                <a:lnTo>
                  <a:pt x="9" y="488"/>
                </a:lnTo>
                <a:lnTo>
                  <a:pt x="18" y="488"/>
                </a:lnTo>
                <a:lnTo>
                  <a:pt x="23" y="493"/>
                </a:lnTo>
                <a:lnTo>
                  <a:pt x="30" y="493"/>
                </a:lnTo>
                <a:lnTo>
                  <a:pt x="26" y="468"/>
                </a:lnTo>
                <a:lnTo>
                  <a:pt x="30" y="453"/>
                </a:lnTo>
                <a:lnTo>
                  <a:pt x="35" y="465"/>
                </a:lnTo>
                <a:lnTo>
                  <a:pt x="30" y="473"/>
                </a:lnTo>
                <a:lnTo>
                  <a:pt x="35" y="479"/>
                </a:lnTo>
                <a:lnTo>
                  <a:pt x="46" y="459"/>
                </a:lnTo>
                <a:lnTo>
                  <a:pt x="39" y="425"/>
                </a:lnTo>
                <a:lnTo>
                  <a:pt x="55" y="427"/>
                </a:lnTo>
                <a:lnTo>
                  <a:pt x="46" y="638"/>
                </a:lnTo>
                <a:lnTo>
                  <a:pt x="94" y="651"/>
                </a:lnTo>
                <a:lnTo>
                  <a:pt x="115" y="774"/>
                </a:lnTo>
                <a:lnTo>
                  <a:pt x="111" y="787"/>
                </a:lnTo>
                <a:lnTo>
                  <a:pt x="101" y="839"/>
                </a:lnTo>
                <a:lnTo>
                  <a:pt x="101" y="848"/>
                </a:lnTo>
                <a:lnTo>
                  <a:pt x="134" y="853"/>
                </a:lnTo>
                <a:lnTo>
                  <a:pt x="147" y="839"/>
                </a:lnTo>
                <a:lnTo>
                  <a:pt x="139" y="793"/>
                </a:lnTo>
                <a:lnTo>
                  <a:pt x="134" y="762"/>
                </a:lnTo>
                <a:lnTo>
                  <a:pt x="148" y="655"/>
                </a:lnTo>
                <a:lnTo>
                  <a:pt x="152" y="657"/>
                </a:lnTo>
                <a:lnTo>
                  <a:pt x="166" y="695"/>
                </a:lnTo>
                <a:lnTo>
                  <a:pt x="157" y="759"/>
                </a:lnTo>
                <a:lnTo>
                  <a:pt x="147" y="765"/>
                </a:lnTo>
                <a:lnTo>
                  <a:pt x="166" y="831"/>
                </a:lnTo>
                <a:lnTo>
                  <a:pt x="198" y="839"/>
                </a:lnTo>
                <a:lnTo>
                  <a:pt x="205" y="833"/>
                </a:lnTo>
                <a:lnTo>
                  <a:pt x="180" y="765"/>
                </a:lnTo>
                <a:lnTo>
                  <a:pt x="217" y="651"/>
                </a:lnTo>
                <a:lnTo>
                  <a:pt x="235" y="641"/>
                </a:lnTo>
                <a:lnTo>
                  <a:pt x="235" y="634"/>
                </a:lnTo>
                <a:lnTo>
                  <a:pt x="268" y="635"/>
                </a:lnTo>
                <a:lnTo>
                  <a:pt x="279" y="651"/>
                </a:lnTo>
                <a:lnTo>
                  <a:pt x="286" y="641"/>
                </a:lnTo>
                <a:lnTo>
                  <a:pt x="254" y="434"/>
                </a:lnTo>
                <a:lnTo>
                  <a:pt x="260" y="434"/>
                </a:lnTo>
                <a:lnTo>
                  <a:pt x="260" y="393"/>
                </a:lnTo>
                <a:lnTo>
                  <a:pt x="263" y="386"/>
                </a:lnTo>
                <a:lnTo>
                  <a:pt x="254" y="287"/>
                </a:lnTo>
                <a:lnTo>
                  <a:pt x="245" y="167"/>
                </a:lnTo>
                <a:lnTo>
                  <a:pt x="191" y="142"/>
                </a:lnTo>
                <a:lnTo>
                  <a:pt x="175" y="116"/>
                </a:lnTo>
                <a:lnTo>
                  <a:pt x="189" y="93"/>
                </a:lnTo>
                <a:lnTo>
                  <a:pt x="198" y="94"/>
                </a:lnTo>
                <a:lnTo>
                  <a:pt x="205" y="83"/>
                </a:lnTo>
                <a:lnTo>
                  <a:pt x="205" y="71"/>
                </a:lnTo>
                <a:lnTo>
                  <a:pt x="217" y="70"/>
                </a:lnTo>
                <a:lnTo>
                  <a:pt x="222" y="34"/>
                </a:lnTo>
                <a:lnTo>
                  <a:pt x="208" y="11"/>
                </a:lnTo>
                <a:lnTo>
                  <a:pt x="194" y="2"/>
                </a:lnTo>
                <a:lnTo>
                  <a:pt x="173" y="2"/>
                </a:lnTo>
                <a:lnTo>
                  <a:pt x="159" y="0"/>
                </a:lnTo>
                <a:lnTo>
                  <a:pt x="143" y="6"/>
                </a:lnTo>
              </a:path>
            </a:pathLst>
          </a:custGeom>
          <a:solidFill>
            <a:srgbClr val="0020A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0" name="Freeform 16"/>
          <p:cNvSpPr>
            <a:spLocks/>
          </p:cNvSpPr>
          <p:nvPr/>
        </p:nvSpPr>
        <p:spPr bwMode="auto">
          <a:xfrm>
            <a:off x="1463675" y="3535363"/>
            <a:ext cx="536575" cy="1773237"/>
          </a:xfrm>
          <a:custGeom>
            <a:avLst/>
            <a:gdLst>
              <a:gd name="T0" fmla="*/ 2147483647 w 338"/>
              <a:gd name="T1" fmla="*/ 2147483647 h 1117"/>
              <a:gd name="T2" fmla="*/ 2147483647 w 338"/>
              <a:gd name="T3" fmla="*/ 0 h 1117"/>
              <a:gd name="T4" fmla="*/ 2147483647 w 338"/>
              <a:gd name="T5" fmla="*/ 0 h 1117"/>
              <a:gd name="T6" fmla="*/ 2147483647 w 338"/>
              <a:gd name="T7" fmla="*/ 2147483647 h 1117"/>
              <a:gd name="T8" fmla="*/ 2147483647 w 338"/>
              <a:gd name="T9" fmla="*/ 2147483647 h 1117"/>
              <a:gd name="T10" fmla="*/ 2147483647 w 338"/>
              <a:gd name="T11" fmla="*/ 2147483647 h 1117"/>
              <a:gd name="T12" fmla="*/ 2147483647 w 338"/>
              <a:gd name="T13" fmla="*/ 2147483647 h 1117"/>
              <a:gd name="T14" fmla="*/ 2147483647 w 338"/>
              <a:gd name="T15" fmla="*/ 2147483647 h 1117"/>
              <a:gd name="T16" fmla="*/ 2147483647 w 338"/>
              <a:gd name="T17" fmla="*/ 2147483647 h 1117"/>
              <a:gd name="T18" fmla="*/ 2147483647 w 338"/>
              <a:gd name="T19" fmla="*/ 2147483647 h 1117"/>
              <a:gd name="T20" fmla="*/ 2147483647 w 338"/>
              <a:gd name="T21" fmla="*/ 2147483647 h 1117"/>
              <a:gd name="T22" fmla="*/ 2147483647 w 338"/>
              <a:gd name="T23" fmla="*/ 2147483647 h 1117"/>
              <a:gd name="T24" fmla="*/ 2147483647 w 338"/>
              <a:gd name="T25" fmla="*/ 2147483647 h 1117"/>
              <a:gd name="T26" fmla="*/ 2147483647 w 338"/>
              <a:gd name="T27" fmla="*/ 2147483647 h 1117"/>
              <a:gd name="T28" fmla="*/ 2147483647 w 338"/>
              <a:gd name="T29" fmla="*/ 2147483647 h 1117"/>
              <a:gd name="T30" fmla="*/ 2147483647 w 338"/>
              <a:gd name="T31" fmla="*/ 2147483647 h 1117"/>
              <a:gd name="T32" fmla="*/ 2147483647 w 338"/>
              <a:gd name="T33" fmla="*/ 2147483647 h 1117"/>
              <a:gd name="T34" fmla="*/ 2147483647 w 338"/>
              <a:gd name="T35" fmla="*/ 2147483647 h 1117"/>
              <a:gd name="T36" fmla="*/ 2147483647 w 338"/>
              <a:gd name="T37" fmla="*/ 2147483647 h 1117"/>
              <a:gd name="T38" fmla="*/ 2147483647 w 338"/>
              <a:gd name="T39" fmla="*/ 2147483647 h 1117"/>
              <a:gd name="T40" fmla="*/ 2147483647 w 338"/>
              <a:gd name="T41" fmla="*/ 2147483647 h 1117"/>
              <a:gd name="T42" fmla="*/ 2147483647 w 338"/>
              <a:gd name="T43" fmla="*/ 2147483647 h 1117"/>
              <a:gd name="T44" fmla="*/ 2147483647 w 338"/>
              <a:gd name="T45" fmla="*/ 2147483647 h 1117"/>
              <a:gd name="T46" fmla="*/ 2147483647 w 338"/>
              <a:gd name="T47" fmla="*/ 2147483647 h 1117"/>
              <a:gd name="T48" fmla="*/ 2147483647 w 338"/>
              <a:gd name="T49" fmla="*/ 2147483647 h 1117"/>
              <a:gd name="T50" fmla="*/ 2147483647 w 338"/>
              <a:gd name="T51" fmla="*/ 2147483647 h 1117"/>
              <a:gd name="T52" fmla="*/ 2147483647 w 338"/>
              <a:gd name="T53" fmla="*/ 2147483647 h 1117"/>
              <a:gd name="T54" fmla="*/ 2147483647 w 338"/>
              <a:gd name="T55" fmla="*/ 2147483647 h 1117"/>
              <a:gd name="T56" fmla="*/ 2147483647 w 338"/>
              <a:gd name="T57" fmla="*/ 2147483647 h 1117"/>
              <a:gd name="T58" fmla="*/ 2147483647 w 338"/>
              <a:gd name="T59" fmla="*/ 2147483647 h 1117"/>
              <a:gd name="T60" fmla="*/ 2147483647 w 338"/>
              <a:gd name="T61" fmla="*/ 2147483647 h 1117"/>
              <a:gd name="T62" fmla="*/ 2147483647 w 338"/>
              <a:gd name="T63" fmla="*/ 2147483647 h 1117"/>
              <a:gd name="T64" fmla="*/ 2147483647 w 338"/>
              <a:gd name="T65" fmla="*/ 2147483647 h 1117"/>
              <a:gd name="T66" fmla="*/ 2147483647 w 338"/>
              <a:gd name="T67" fmla="*/ 2147483647 h 1117"/>
              <a:gd name="T68" fmla="*/ 2147483647 w 338"/>
              <a:gd name="T69" fmla="*/ 2147483647 h 1117"/>
              <a:gd name="T70" fmla="*/ 2147483647 w 338"/>
              <a:gd name="T71" fmla="*/ 2147483647 h 1117"/>
              <a:gd name="T72" fmla="*/ 2147483647 w 338"/>
              <a:gd name="T73" fmla="*/ 2147483647 h 1117"/>
              <a:gd name="T74" fmla="*/ 2147483647 w 338"/>
              <a:gd name="T75" fmla="*/ 2147483647 h 1117"/>
              <a:gd name="T76" fmla="*/ 2147483647 w 338"/>
              <a:gd name="T77" fmla="*/ 2147483647 h 1117"/>
              <a:gd name="T78" fmla="*/ 2147483647 w 338"/>
              <a:gd name="T79" fmla="*/ 2147483647 h 1117"/>
              <a:gd name="T80" fmla="*/ 2147483647 w 338"/>
              <a:gd name="T81" fmla="*/ 2147483647 h 1117"/>
              <a:gd name="T82" fmla="*/ 2147483647 w 338"/>
              <a:gd name="T83" fmla="*/ 2147483647 h 1117"/>
              <a:gd name="T84" fmla="*/ 0 w 338"/>
              <a:gd name="T85" fmla="*/ 2147483647 h 1117"/>
              <a:gd name="T86" fmla="*/ 0 w 338"/>
              <a:gd name="T87" fmla="*/ 2147483647 h 1117"/>
              <a:gd name="T88" fmla="*/ 2147483647 w 338"/>
              <a:gd name="T89" fmla="*/ 2147483647 h 1117"/>
              <a:gd name="T90" fmla="*/ 2147483647 w 338"/>
              <a:gd name="T91" fmla="*/ 2147483647 h 1117"/>
              <a:gd name="T92" fmla="*/ 2147483647 w 338"/>
              <a:gd name="T93" fmla="*/ 2147483647 h 1117"/>
              <a:gd name="T94" fmla="*/ 2147483647 w 338"/>
              <a:gd name="T95" fmla="*/ 2147483647 h 1117"/>
              <a:gd name="T96" fmla="*/ 2147483647 w 338"/>
              <a:gd name="T97" fmla="*/ 2147483647 h 1117"/>
              <a:gd name="T98" fmla="*/ 2147483647 w 338"/>
              <a:gd name="T99" fmla="*/ 2147483647 h 1117"/>
              <a:gd name="T100" fmla="*/ 2147483647 w 338"/>
              <a:gd name="T101" fmla="*/ 2147483647 h 1117"/>
              <a:gd name="T102" fmla="*/ 2147483647 w 338"/>
              <a:gd name="T103" fmla="*/ 2147483647 h 1117"/>
              <a:gd name="T104" fmla="*/ 2147483647 w 338"/>
              <a:gd name="T105" fmla="*/ 2147483647 h 1117"/>
              <a:gd name="T106" fmla="*/ 2147483647 w 338"/>
              <a:gd name="T107" fmla="*/ 2147483647 h 1117"/>
              <a:gd name="T108" fmla="*/ 2147483647 w 338"/>
              <a:gd name="T109" fmla="*/ 2147483647 h 1117"/>
              <a:gd name="T110" fmla="*/ 2147483647 w 338"/>
              <a:gd name="T111" fmla="*/ 2147483647 h 1117"/>
              <a:gd name="T112" fmla="*/ 2147483647 w 338"/>
              <a:gd name="T113" fmla="*/ 2147483647 h 1117"/>
              <a:gd name="T114" fmla="*/ 2147483647 w 338"/>
              <a:gd name="T115" fmla="*/ 2147483647 h 1117"/>
              <a:gd name="T116" fmla="*/ 2147483647 w 338"/>
              <a:gd name="T117" fmla="*/ 2147483647 h 111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38"/>
              <a:gd name="T178" fmla="*/ 0 h 1117"/>
              <a:gd name="T179" fmla="*/ 338 w 338"/>
              <a:gd name="T180" fmla="*/ 1117 h 111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38" h="1117">
                <a:moveTo>
                  <a:pt x="118" y="16"/>
                </a:moveTo>
                <a:lnTo>
                  <a:pt x="197" y="0"/>
                </a:lnTo>
                <a:lnTo>
                  <a:pt x="255" y="0"/>
                </a:lnTo>
                <a:lnTo>
                  <a:pt x="308" y="10"/>
                </a:lnTo>
                <a:lnTo>
                  <a:pt x="329" y="48"/>
                </a:lnTo>
                <a:lnTo>
                  <a:pt x="329" y="81"/>
                </a:lnTo>
                <a:lnTo>
                  <a:pt x="299" y="121"/>
                </a:lnTo>
                <a:lnTo>
                  <a:pt x="277" y="120"/>
                </a:lnTo>
                <a:lnTo>
                  <a:pt x="309" y="165"/>
                </a:lnTo>
                <a:lnTo>
                  <a:pt x="337" y="240"/>
                </a:lnTo>
                <a:lnTo>
                  <a:pt x="337" y="304"/>
                </a:lnTo>
                <a:lnTo>
                  <a:pt x="329" y="385"/>
                </a:lnTo>
                <a:lnTo>
                  <a:pt x="308" y="465"/>
                </a:lnTo>
                <a:lnTo>
                  <a:pt x="269" y="469"/>
                </a:lnTo>
                <a:lnTo>
                  <a:pt x="269" y="494"/>
                </a:lnTo>
                <a:lnTo>
                  <a:pt x="249" y="503"/>
                </a:lnTo>
                <a:lnTo>
                  <a:pt x="249" y="583"/>
                </a:lnTo>
                <a:lnTo>
                  <a:pt x="228" y="600"/>
                </a:lnTo>
                <a:lnTo>
                  <a:pt x="228" y="749"/>
                </a:lnTo>
                <a:lnTo>
                  <a:pt x="228" y="844"/>
                </a:lnTo>
                <a:lnTo>
                  <a:pt x="259" y="951"/>
                </a:lnTo>
                <a:lnTo>
                  <a:pt x="269" y="1086"/>
                </a:lnTo>
                <a:lnTo>
                  <a:pt x="237" y="1097"/>
                </a:lnTo>
                <a:lnTo>
                  <a:pt x="237" y="1112"/>
                </a:lnTo>
                <a:lnTo>
                  <a:pt x="179" y="1112"/>
                </a:lnTo>
                <a:lnTo>
                  <a:pt x="171" y="1106"/>
                </a:lnTo>
                <a:lnTo>
                  <a:pt x="148" y="1106"/>
                </a:lnTo>
                <a:lnTo>
                  <a:pt x="146" y="1116"/>
                </a:lnTo>
                <a:lnTo>
                  <a:pt x="106" y="1112"/>
                </a:lnTo>
                <a:lnTo>
                  <a:pt x="17" y="1106"/>
                </a:lnTo>
                <a:lnTo>
                  <a:pt x="17" y="1097"/>
                </a:lnTo>
                <a:lnTo>
                  <a:pt x="98" y="1076"/>
                </a:lnTo>
                <a:lnTo>
                  <a:pt x="98" y="1056"/>
                </a:lnTo>
                <a:lnTo>
                  <a:pt x="28" y="1047"/>
                </a:lnTo>
                <a:lnTo>
                  <a:pt x="28" y="1032"/>
                </a:lnTo>
                <a:lnTo>
                  <a:pt x="77" y="1011"/>
                </a:lnTo>
                <a:lnTo>
                  <a:pt x="77" y="860"/>
                </a:lnTo>
                <a:lnTo>
                  <a:pt x="57" y="721"/>
                </a:lnTo>
                <a:lnTo>
                  <a:pt x="65" y="581"/>
                </a:lnTo>
                <a:lnTo>
                  <a:pt x="66" y="503"/>
                </a:lnTo>
                <a:lnTo>
                  <a:pt x="58" y="479"/>
                </a:lnTo>
                <a:lnTo>
                  <a:pt x="58" y="369"/>
                </a:lnTo>
                <a:lnTo>
                  <a:pt x="0" y="345"/>
                </a:lnTo>
                <a:lnTo>
                  <a:pt x="0" y="330"/>
                </a:lnTo>
                <a:lnTo>
                  <a:pt x="128" y="181"/>
                </a:lnTo>
                <a:lnTo>
                  <a:pt x="188" y="161"/>
                </a:lnTo>
                <a:lnTo>
                  <a:pt x="180" y="151"/>
                </a:lnTo>
                <a:lnTo>
                  <a:pt x="138" y="146"/>
                </a:lnTo>
                <a:lnTo>
                  <a:pt x="138" y="136"/>
                </a:lnTo>
                <a:lnTo>
                  <a:pt x="128" y="132"/>
                </a:lnTo>
                <a:lnTo>
                  <a:pt x="128" y="121"/>
                </a:lnTo>
                <a:lnTo>
                  <a:pt x="118" y="116"/>
                </a:lnTo>
                <a:lnTo>
                  <a:pt x="128" y="111"/>
                </a:lnTo>
                <a:lnTo>
                  <a:pt x="118" y="107"/>
                </a:lnTo>
                <a:lnTo>
                  <a:pt x="138" y="81"/>
                </a:lnTo>
                <a:lnTo>
                  <a:pt x="128" y="67"/>
                </a:lnTo>
                <a:lnTo>
                  <a:pt x="138" y="52"/>
                </a:lnTo>
                <a:lnTo>
                  <a:pt x="118" y="41"/>
                </a:lnTo>
                <a:lnTo>
                  <a:pt x="118" y="16"/>
                </a:lnTo>
              </a:path>
            </a:pathLst>
          </a:custGeom>
          <a:solidFill>
            <a:srgbClr val="0020A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1" name="Freeform 17"/>
          <p:cNvSpPr>
            <a:spLocks/>
          </p:cNvSpPr>
          <p:nvPr/>
        </p:nvSpPr>
        <p:spPr bwMode="auto">
          <a:xfrm>
            <a:off x="3238500" y="1311275"/>
            <a:ext cx="550863" cy="1327150"/>
          </a:xfrm>
          <a:custGeom>
            <a:avLst/>
            <a:gdLst>
              <a:gd name="T0" fmla="*/ 2147483647 w 347"/>
              <a:gd name="T1" fmla="*/ 2147483647 h 836"/>
              <a:gd name="T2" fmla="*/ 2147483647 w 347"/>
              <a:gd name="T3" fmla="*/ 2147483647 h 836"/>
              <a:gd name="T4" fmla="*/ 2147483647 w 347"/>
              <a:gd name="T5" fmla="*/ 2147483647 h 836"/>
              <a:gd name="T6" fmla="*/ 2147483647 w 347"/>
              <a:gd name="T7" fmla="*/ 2147483647 h 836"/>
              <a:gd name="T8" fmla="*/ 2147483647 w 347"/>
              <a:gd name="T9" fmla="*/ 2147483647 h 836"/>
              <a:gd name="T10" fmla="*/ 2147483647 w 347"/>
              <a:gd name="T11" fmla="*/ 2147483647 h 836"/>
              <a:gd name="T12" fmla="*/ 2147483647 w 347"/>
              <a:gd name="T13" fmla="*/ 2147483647 h 836"/>
              <a:gd name="T14" fmla="*/ 2147483647 w 347"/>
              <a:gd name="T15" fmla="*/ 2147483647 h 836"/>
              <a:gd name="T16" fmla="*/ 0 w 347"/>
              <a:gd name="T17" fmla="*/ 2147483647 h 836"/>
              <a:gd name="T18" fmla="*/ 2147483647 w 347"/>
              <a:gd name="T19" fmla="*/ 2147483647 h 836"/>
              <a:gd name="T20" fmla="*/ 2147483647 w 347"/>
              <a:gd name="T21" fmla="*/ 2147483647 h 836"/>
              <a:gd name="T22" fmla="*/ 2147483647 w 347"/>
              <a:gd name="T23" fmla="*/ 2147483647 h 836"/>
              <a:gd name="T24" fmla="*/ 2147483647 w 347"/>
              <a:gd name="T25" fmla="*/ 2147483647 h 836"/>
              <a:gd name="T26" fmla="*/ 2147483647 w 347"/>
              <a:gd name="T27" fmla="*/ 2147483647 h 836"/>
              <a:gd name="T28" fmla="*/ 2147483647 w 347"/>
              <a:gd name="T29" fmla="*/ 2147483647 h 836"/>
              <a:gd name="T30" fmla="*/ 2147483647 w 347"/>
              <a:gd name="T31" fmla="*/ 2147483647 h 836"/>
              <a:gd name="T32" fmla="*/ 2147483647 w 347"/>
              <a:gd name="T33" fmla="*/ 2147483647 h 836"/>
              <a:gd name="T34" fmla="*/ 2147483647 w 347"/>
              <a:gd name="T35" fmla="*/ 2147483647 h 836"/>
              <a:gd name="T36" fmla="*/ 2147483647 w 347"/>
              <a:gd name="T37" fmla="*/ 2147483647 h 836"/>
              <a:gd name="T38" fmla="*/ 2147483647 w 347"/>
              <a:gd name="T39" fmla="*/ 2147483647 h 836"/>
              <a:gd name="T40" fmla="*/ 2147483647 w 347"/>
              <a:gd name="T41" fmla="*/ 2147483647 h 836"/>
              <a:gd name="T42" fmla="*/ 2147483647 w 347"/>
              <a:gd name="T43" fmla="*/ 2147483647 h 836"/>
              <a:gd name="T44" fmla="*/ 2147483647 w 347"/>
              <a:gd name="T45" fmla="*/ 2147483647 h 836"/>
              <a:gd name="T46" fmla="*/ 2147483647 w 347"/>
              <a:gd name="T47" fmla="*/ 2147483647 h 836"/>
              <a:gd name="T48" fmla="*/ 2147483647 w 347"/>
              <a:gd name="T49" fmla="*/ 2147483647 h 836"/>
              <a:gd name="T50" fmla="*/ 2147483647 w 347"/>
              <a:gd name="T51" fmla="*/ 2147483647 h 836"/>
              <a:gd name="T52" fmla="*/ 2147483647 w 347"/>
              <a:gd name="T53" fmla="*/ 2147483647 h 836"/>
              <a:gd name="T54" fmla="*/ 2147483647 w 347"/>
              <a:gd name="T55" fmla="*/ 2147483647 h 836"/>
              <a:gd name="T56" fmla="*/ 2147483647 w 347"/>
              <a:gd name="T57" fmla="*/ 2147483647 h 836"/>
              <a:gd name="T58" fmla="*/ 2147483647 w 347"/>
              <a:gd name="T59" fmla="*/ 2147483647 h 836"/>
              <a:gd name="T60" fmla="*/ 2147483647 w 347"/>
              <a:gd name="T61" fmla="*/ 2147483647 h 836"/>
              <a:gd name="T62" fmla="*/ 2147483647 w 347"/>
              <a:gd name="T63" fmla="*/ 2147483647 h 836"/>
              <a:gd name="T64" fmla="*/ 2147483647 w 347"/>
              <a:gd name="T65" fmla="*/ 2147483647 h 836"/>
              <a:gd name="T66" fmla="*/ 2147483647 w 347"/>
              <a:gd name="T67" fmla="*/ 2147483647 h 836"/>
              <a:gd name="T68" fmla="*/ 2147483647 w 347"/>
              <a:gd name="T69" fmla="*/ 2147483647 h 836"/>
              <a:gd name="T70" fmla="*/ 2147483647 w 347"/>
              <a:gd name="T71" fmla="*/ 2147483647 h 836"/>
              <a:gd name="T72" fmla="*/ 2147483647 w 347"/>
              <a:gd name="T73" fmla="*/ 2147483647 h 8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47"/>
              <a:gd name="T112" fmla="*/ 0 h 836"/>
              <a:gd name="T113" fmla="*/ 347 w 347"/>
              <a:gd name="T114" fmla="*/ 836 h 8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47" h="836">
                <a:moveTo>
                  <a:pt x="175" y="6"/>
                </a:moveTo>
                <a:lnTo>
                  <a:pt x="134" y="11"/>
                </a:lnTo>
                <a:lnTo>
                  <a:pt x="117" y="43"/>
                </a:lnTo>
                <a:lnTo>
                  <a:pt x="117" y="57"/>
                </a:lnTo>
                <a:lnTo>
                  <a:pt x="135" y="57"/>
                </a:lnTo>
                <a:lnTo>
                  <a:pt x="128" y="62"/>
                </a:lnTo>
                <a:lnTo>
                  <a:pt x="134" y="66"/>
                </a:lnTo>
                <a:lnTo>
                  <a:pt x="140" y="80"/>
                </a:lnTo>
                <a:lnTo>
                  <a:pt x="144" y="81"/>
                </a:lnTo>
                <a:lnTo>
                  <a:pt x="157" y="108"/>
                </a:lnTo>
                <a:lnTo>
                  <a:pt x="157" y="114"/>
                </a:lnTo>
                <a:lnTo>
                  <a:pt x="140" y="114"/>
                </a:lnTo>
                <a:lnTo>
                  <a:pt x="112" y="146"/>
                </a:lnTo>
                <a:lnTo>
                  <a:pt x="61" y="156"/>
                </a:lnTo>
                <a:lnTo>
                  <a:pt x="37" y="181"/>
                </a:lnTo>
                <a:lnTo>
                  <a:pt x="11" y="411"/>
                </a:lnTo>
                <a:lnTo>
                  <a:pt x="24" y="413"/>
                </a:lnTo>
                <a:lnTo>
                  <a:pt x="0" y="453"/>
                </a:lnTo>
                <a:lnTo>
                  <a:pt x="11" y="478"/>
                </a:lnTo>
                <a:lnTo>
                  <a:pt x="23" y="478"/>
                </a:lnTo>
                <a:lnTo>
                  <a:pt x="28" y="484"/>
                </a:lnTo>
                <a:lnTo>
                  <a:pt x="37" y="484"/>
                </a:lnTo>
                <a:lnTo>
                  <a:pt x="33" y="459"/>
                </a:lnTo>
                <a:lnTo>
                  <a:pt x="37" y="446"/>
                </a:lnTo>
                <a:lnTo>
                  <a:pt x="43" y="456"/>
                </a:lnTo>
                <a:lnTo>
                  <a:pt x="37" y="463"/>
                </a:lnTo>
                <a:lnTo>
                  <a:pt x="44" y="470"/>
                </a:lnTo>
                <a:lnTo>
                  <a:pt x="55" y="451"/>
                </a:lnTo>
                <a:lnTo>
                  <a:pt x="48" y="417"/>
                </a:lnTo>
                <a:lnTo>
                  <a:pt x="68" y="419"/>
                </a:lnTo>
                <a:lnTo>
                  <a:pt x="55" y="626"/>
                </a:lnTo>
                <a:lnTo>
                  <a:pt x="113" y="637"/>
                </a:lnTo>
                <a:lnTo>
                  <a:pt x="140" y="758"/>
                </a:lnTo>
                <a:lnTo>
                  <a:pt x="134" y="769"/>
                </a:lnTo>
                <a:lnTo>
                  <a:pt x="123" y="820"/>
                </a:lnTo>
                <a:lnTo>
                  <a:pt x="123" y="829"/>
                </a:lnTo>
                <a:lnTo>
                  <a:pt x="162" y="835"/>
                </a:lnTo>
                <a:lnTo>
                  <a:pt x="178" y="821"/>
                </a:lnTo>
                <a:lnTo>
                  <a:pt x="169" y="775"/>
                </a:lnTo>
                <a:lnTo>
                  <a:pt x="162" y="745"/>
                </a:lnTo>
                <a:lnTo>
                  <a:pt x="179" y="642"/>
                </a:lnTo>
                <a:lnTo>
                  <a:pt x="184" y="643"/>
                </a:lnTo>
                <a:lnTo>
                  <a:pt x="202" y="681"/>
                </a:lnTo>
                <a:lnTo>
                  <a:pt x="189" y="742"/>
                </a:lnTo>
                <a:lnTo>
                  <a:pt x="178" y="748"/>
                </a:lnTo>
                <a:lnTo>
                  <a:pt x="202" y="813"/>
                </a:lnTo>
                <a:lnTo>
                  <a:pt x="240" y="821"/>
                </a:lnTo>
                <a:lnTo>
                  <a:pt x="247" y="816"/>
                </a:lnTo>
                <a:lnTo>
                  <a:pt x="218" y="749"/>
                </a:lnTo>
                <a:lnTo>
                  <a:pt x="263" y="637"/>
                </a:lnTo>
                <a:lnTo>
                  <a:pt x="284" y="628"/>
                </a:lnTo>
                <a:lnTo>
                  <a:pt x="284" y="621"/>
                </a:lnTo>
                <a:lnTo>
                  <a:pt x="323" y="622"/>
                </a:lnTo>
                <a:lnTo>
                  <a:pt x="336" y="637"/>
                </a:lnTo>
                <a:lnTo>
                  <a:pt x="346" y="628"/>
                </a:lnTo>
                <a:lnTo>
                  <a:pt x="308" y="427"/>
                </a:lnTo>
                <a:lnTo>
                  <a:pt x="313" y="427"/>
                </a:lnTo>
                <a:lnTo>
                  <a:pt x="313" y="385"/>
                </a:lnTo>
                <a:lnTo>
                  <a:pt x="318" y="380"/>
                </a:lnTo>
                <a:lnTo>
                  <a:pt x="308" y="281"/>
                </a:lnTo>
                <a:lnTo>
                  <a:pt x="295" y="164"/>
                </a:lnTo>
                <a:lnTo>
                  <a:pt x="230" y="140"/>
                </a:lnTo>
                <a:lnTo>
                  <a:pt x="211" y="114"/>
                </a:lnTo>
                <a:lnTo>
                  <a:pt x="229" y="91"/>
                </a:lnTo>
                <a:lnTo>
                  <a:pt x="240" y="93"/>
                </a:lnTo>
                <a:lnTo>
                  <a:pt x="247" y="82"/>
                </a:lnTo>
                <a:lnTo>
                  <a:pt x="247" y="70"/>
                </a:lnTo>
                <a:lnTo>
                  <a:pt x="263" y="68"/>
                </a:lnTo>
                <a:lnTo>
                  <a:pt x="267" y="35"/>
                </a:lnTo>
                <a:lnTo>
                  <a:pt x="252" y="11"/>
                </a:lnTo>
                <a:lnTo>
                  <a:pt x="234" y="2"/>
                </a:lnTo>
                <a:lnTo>
                  <a:pt x="209" y="2"/>
                </a:lnTo>
                <a:lnTo>
                  <a:pt x="192" y="0"/>
                </a:lnTo>
                <a:lnTo>
                  <a:pt x="175" y="6"/>
                </a:lnTo>
              </a:path>
            </a:pathLst>
          </a:custGeom>
          <a:solidFill>
            <a:srgbClr val="0000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2" name="Freeform 18"/>
          <p:cNvSpPr>
            <a:spLocks/>
          </p:cNvSpPr>
          <p:nvPr/>
        </p:nvSpPr>
        <p:spPr bwMode="auto">
          <a:xfrm>
            <a:off x="5137150" y="1350963"/>
            <a:ext cx="417513" cy="1625600"/>
          </a:xfrm>
          <a:custGeom>
            <a:avLst/>
            <a:gdLst>
              <a:gd name="T0" fmla="*/ 2147483647 w 263"/>
              <a:gd name="T1" fmla="*/ 2147483647 h 1024"/>
              <a:gd name="T2" fmla="*/ 2147483647 w 263"/>
              <a:gd name="T3" fmla="*/ 2147483647 h 1024"/>
              <a:gd name="T4" fmla="*/ 2147483647 w 263"/>
              <a:gd name="T5" fmla="*/ 2147483647 h 1024"/>
              <a:gd name="T6" fmla="*/ 2147483647 w 263"/>
              <a:gd name="T7" fmla="*/ 2147483647 h 1024"/>
              <a:gd name="T8" fmla="*/ 2147483647 w 263"/>
              <a:gd name="T9" fmla="*/ 2147483647 h 1024"/>
              <a:gd name="T10" fmla="*/ 2147483647 w 263"/>
              <a:gd name="T11" fmla="*/ 2147483647 h 1024"/>
              <a:gd name="T12" fmla="*/ 2147483647 w 263"/>
              <a:gd name="T13" fmla="*/ 2147483647 h 1024"/>
              <a:gd name="T14" fmla="*/ 2147483647 w 263"/>
              <a:gd name="T15" fmla="*/ 2147483647 h 1024"/>
              <a:gd name="T16" fmla="*/ 2147483647 w 263"/>
              <a:gd name="T17" fmla="*/ 2147483647 h 1024"/>
              <a:gd name="T18" fmla="*/ 0 w 263"/>
              <a:gd name="T19" fmla="*/ 2147483647 h 1024"/>
              <a:gd name="T20" fmla="*/ 2147483647 w 263"/>
              <a:gd name="T21" fmla="*/ 2147483647 h 1024"/>
              <a:gd name="T22" fmla="*/ 2147483647 w 263"/>
              <a:gd name="T23" fmla="*/ 2147483647 h 1024"/>
              <a:gd name="T24" fmla="*/ 2147483647 w 263"/>
              <a:gd name="T25" fmla="*/ 2147483647 h 1024"/>
              <a:gd name="T26" fmla="*/ 2147483647 w 263"/>
              <a:gd name="T27" fmla="*/ 2147483647 h 1024"/>
              <a:gd name="T28" fmla="*/ 2147483647 w 263"/>
              <a:gd name="T29" fmla="*/ 2147483647 h 1024"/>
              <a:gd name="T30" fmla="*/ 2147483647 w 263"/>
              <a:gd name="T31" fmla="*/ 2147483647 h 1024"/>
              <a:gd name="T32" fmla="*/ 2147483647 w 263"/>
              <a:gd name="T33" fmla="*/ 2147483647 h 1024"/>
              <a:gd name="T34" fmla="*/ 2147483647 w 263"/>
              <a:gd name="T35" fmla="*/ 2147483647 h 1024"/>
              <a:gd name="T36" fmla="*/ 2147483647 w 263"/>
              <a:gd name="T37" fmla="*/ 2147483647 h 1024"/>
              <a:gd name="T38" fmla="*/ 2147483647 w 263"/>
              <a:gd name="T39" fmla="*/ 2147483647 h 1024"/>
              <a:gd name="T40" fmla="*/ 2147483647 w 263"/>
              <a:gd name="T41" fmla="*/ 2147483647 h 1024"/>
              <a:gd name="T42" fmla="*/ 2147483647 w 263"/>
              <a:gd name="T43" fmla="*/ 2147483647 h 1024"/>
              <a:gd name="T44" fmla="*/ 2147483647 w 263"/>
              <a:gd name="T45" fmla="*/ 2147483647 h 1024"/>
              <a:gd name="T46" fmla="*/ 2147483647 w 263"/>
              <a:gd name="T47" fmla="*/ 2147483647 h 1024"/>
              <a:gd name="T48" fmla="*/ 2147483647 w 263"/>
              <a:gd name="T49" fmla="*/ 2147483647 h 1024"/>
              <a:gd name="T50" fmla="*/ 2147483647 w 263"/>
              <a:gd name="T51" fmla="*/ 2147483647 h 1024"/>
              <a:gd name="T52" fmla="*/ 2147483647 w 263"/>
              <a:gd name="T53" fmla="*/ 2147483647 h 1024"/>
              <a:gd name="T54" fmla="*/ 2147483647 w 263"/>
              <a:gd name="T55" fmla="*/ 2147483647 h 1024"/>
              <a:gd name="T56" fmla="*/ 2147483647 w 263"/>
              <a:gd name="T57" fmla="*/ 2147483647 h 1024"/>
              <a:gd name="T58" fmla="*/ 2147483647 w 263"/>
              <a:gd name="T59" fmla="*/ 2147483647 h 1024"/>
              <a:gd name="T60" fmla="*/ 2147483647 w 263"/>
              <a:gd name="T61" fmla="*/ 2147483647 h 1024"/>
              <a:gd name="T62" fmla="*/ 2147483647 w 263"/>
              <a:gd name="T63" fmla="*/ 2147483647 h 1024"/>
              <a:gd name="T64" fmla="*/ 2147483647 w 263"/>
              <a:gd name="T65" fmla="*/ 2147483647 h 1024"/>
              <a:gd name="T66" fmla="*/ 2147483647 w 263"/>
              <a:gd name="T67" fmla="*/ 2147483647 h 1024"/>
              <a:gd name="T68" fmla="*/ 2147483647 w 263"/>
              <a:gd name="T69" fmla="*/ 2147483647 h 1024"/>
              <a:gd name="T70" fmla="*/ 2147483647 w 263"/>
              <a:gd name="T71" fmla="*/ 2147483647 h 1024"/>
              <a:gd name="T72" fmla="*/ 2147483647 w 263"/>
              <a:gd name="T73" fmla="*/ 2147483647 h 1024"/>
              <a:gd name="T74" fmla="*/ 2147483647 w 263"/>
              <a:gd name="T75" fmla="*/ 2147483647 h 1024"/>
              <a:gd name="T76" fmla="*/ 2147483647 w 263"/>
              <a:gd name="T77" fmla="*/ 2147483647 h 1024"/>
              <a:gd name="T78" fmla="*/ 2147483647 w 263"/>
              <a:gd name="T79" fmla="*/ 2147483647 h 1024"/>
              <a:gd name="T80" fmla="*/ 2147483647 w 263"/>
              <a:gd name="T81" fmla="*/ 2147483647 h 1024"/>
              <a:gd name="T82" fmla="*/ 2147483647 w 263"/>
              <a:gd name="T83" fmla="*/ 2147483647 h 1024"/>
              <a:gd name="T84" fmla="*/ 2147483647 w 263"/>
              <a:gd name="T85" fmla="*/ 2147483647 h 1024"/>
              <a:gd name="T86" fmla="*/ 2147483647 w 263"/>
              <a:gd name="T87" fmla="*/ 2147483647 h 1024"/>
              <a:gd name="T88" fmla="*/ 2147483647 w 263"/>
              <a:gd name="T89" fmla="*/ 2147483647 h 1024"/>
              <a:gd name="T90" fmla="*/ 2147483647 w 263"/>
              <a:gd name="T91" fmla="*/ 2147483647 h 1024"/>
              <a:gd name="T92" fmla="*/ 2147483647 w 263"/>
              <a:gd name="T93" fmla="*/ 2147483647 h 1024"/>
              <a:gd name="T94" fmla="*/ 2147483647 w 263"/>
              <a:gd name="T95" fmla="*/ 2147483647 h 1024"/>
              <a:gd name="T96" fmla="*/ 2147483647 w 263"/>
              <a:gd name="T97" fmla="*/ 0 h 1024"/>
              <a:gd name="T98" fmla="*/ 2147483647 w 263"/>
              <a:gd name="T99" fmla="*/ 0 h 1024"/>
              <a:gd name="T100" fmla="*/ 2147483647 w 263"/>
              <a:gd name="T101" fmla="*/ 2147483647 h 1024"/>
              <a:gd name="T102" fmla="*/ 2147483647 w 263"/>
              <a:gd name="T103" fmla="*/ 2147483647 h 1024"/>
              <a:gd name="T104" fmla="*/ 2147483647 w 263"/>
              <a:gd name="T105" fmla="*/ 2147483647 h 102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63"/>
              <a:gd name="T160" fmla="*/ 0 h 1024"/>
              <a:gd name="T161" fmla="*/ 263 w 263"/>
              <a:gd name="T162" fmla="*/ 1024 h 1024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63" h="1024">
                <a:moveTo>
                  <a:pt x="61" y="20"/>
                </a:moveTo>
                <a:lnTo>
                  <a:pt x="61" y="44"/>
                </a:lnTo>
                <a:lnTo>
                  <a:pt x="65" y="52"/>
                </a:lnTo>
                <a:lnTo>
                  <a:pt x="54" y="72"/>
                </a:lnTo>
                <a:lnTo>
                  <a:pt x="61" y="79"/>
                </a:lnTo>
                <a:lnTo>
                  <a:pt x="60" y="86"/>
                </a:lnTo>
                <a:lnTo>
                  <a:pt x="67" y="114"/>
                </a:lnTo>
                <a:lnTo>
                  <a:pt x="67" y="119"/>
                </a:lnTo>
                <a:lnTo>
                  <a:pt x="22" y="146"/>
                </a:lnTo>
                <a:lnTo>
                  <a:pt x="0" y="359"/>
                </a:lnTo>
                <a:lnTo>
                  <a:pt x="27" y="396"/>
                </a:lnTo>
                <a:lnTo>
                  <a:pt x="16" y="510"/>
                </a:lnTo>
                <a:lnTo>
                  <a:pt x="34" y="523"/>
                </a:lnTo>
                <a:lnTo>
                  <a:pt x="42" y="703"/>
                </a:lnTo>
                <a:lnTo>
                  <a:pt x="57" y="884"/>
                </a:lnTo>
                <a:lnTo>
                  <a:pt x="52" y="895"/>
                </a:lnTo>
                <a:lnTo>
                  <a:pt x="5" y="929"/>
                </a:lnTo>
                <a:lnTo>
                  <a:pt x="10" y="935"/>
                </a:lnTo>
                <a:lnTo>
                  <a:pt x="27" y="942"/>
                </a:lnTo>
                <a:lnTo>
                  <a:pt x="56" y="935"/>
                </a:lnTo>
                <a:lnTo>
                  <a:pt x="81" y="922"/>
                </a:lnTo>
                <a:lnTo>
                  <a:pt x="103" y="915"/>
                </a:lnTo>
                <a:lnTo>
                  <a:pt x="103" y="946"/>
                </a:lnTo>
                <a:lnTo>
                  <a:pt x="113" y="947"/>
                </a:lnTo>
                <a:lnTo>
                  <a:pt x="96" y="975"/>
                </a:lnTo>
                <a:lnTo>
                  <a:pt x="105" y="1017"/>
                </a:lnTo>
                <a:lnTo>
                  <a:pt x="121" y="1023"/>
                </a:lnTo>
                <a:lnTo>
                  <a:pt x="148" y="987"/>
                </a:lnTo>
                <a:lnTo>
                  <a:pt x="148" y="962"/>
                </a:lnTo>
                <a:lnTo>
                  <a:pt x="157" y="958"/>
                </a:lnTo>
                <a:lnTo>
                  <a:pt x="168" y="725"/>
                </a:lnTo>
                <a:lnTo>
                  <a:pt x="157" y="702"/>
                </a:lnTo>
                <a:lnTo>
                  <a:pt x="189" y="545"/>
                </a:lnTo>
                <a:lnTo>
                  <a:pt x="206" y="538"/>
                </a:lnTo>
                <a:lnTo>
                  <a:pt x="214" y="377"/>
                </a:lnTo>
                <a:lnTo>
                  <a:pt x="262" y="358"/>
                </a:lnTo>
                <a:lnTo>
                  <a:pt x="242" y="182"/>
                </a:lnTo>
                <a:lnTo>
                  <a:pt x="167" y="135"/>
                </a:lnTo>
                <a:lnTo>
                  <a:pt x="148" y="118"/>
                </a:lnTo>
                <a:lnTo>
                  <a:pt x="148" y="102"/>
                </a:lnTo>
                <a:lnTo>
                  <a:pt x="155" y="90"/>
                </a:lnTo>
                <a:lnTo>
                  <a:pt x="163" y="80"/>
                </a:lnTo>
                <a:lnTo>
                  <a:pt x="171" y="67"/>
                </a:lnTo>
                <a:lnTo>
                  <a:pt x="175" y="55"/>
                </a:lnTo>
                <a:lnTo>
                  <a:pt x="175" y="43"/>
                </a:lnTo>
                <a:lnTo>
                  <a:pt x="171" y="29"/>
                </a:lnTo>
                <a:lnTo>
                  <a:pt x="162" y="17"/>
                </a:lnTo>
                <a:lnTo>
                  <a:pt x="148" y="6"/>
                </a:lnTo>
                <a:lnTo>
                  <a:pt x="132" y="0"/>
                </a:lnTo>
                <a:lnTo>
                  <a:pt x="114" y="0"/>
                </a:lnTo>
                <a:lnTo>
                  <a:pt x="96" y="1"/>
                </a:lnTo>
                <a:lnTo>
                  <a:pt x="81" y="6"/>
                </a:lnTo>
                <a:lnTo>
                  <a:pt x="61" y="20"/>
                </a:lnTo>
              </a:path>
            </a:pathLst>
          </a:custGeom>
          <a:solidFill>
            <a:srgbClr val="0020A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5737225" y="1995488"/>
            <a:ext cx="339407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/>
            <a:r>
              <a:rPr lang="en-US" sz="2800" u="sng"/>
              <a:t>Key Concept: </a:t>
            </a:r>
          </a:p>
          <a:p>
            <a:pPr marL="342900" indent="-342900">
              <a:buFontTx/>
              <a:buChar char="•"/>
            </a:pPr>
            <a:r>
              <a:rPr lang="en-US" sz="2000"/>
              <a:t>One queue for multiple service points</a:t>
            </a:r>
          </a:p>
          <a:p>
            <a:pPr marL="342900" indent="-342900">
              <a:buFontTx/>
              <a:buChar char="•"/>
            </a:pPr>
            <a:r>
              <a:rPr lang="en-US" sz="2000"/>
              <a:t>Multiple services workstation</a:t>
            </a:r>
          </a:p>
        </p:txBody>
      </p:sp>
      <p:sp>
        <p:nvSpPr>
          <p:cNvPr id="26644" name="Freeform 20"/>
          <p:cNvSpPr>
            <a:spLocks/>
          </p:cNvSpPr>
          <p:nvPr/>
        </p:nvSpPr>
        <p:spPr bwMode="auto">
          <a:xfrm>
            <a:off x="1843088" y="1314450"/>
            <a:ext cx="382587" cy="1400175"/>
          </a:xfrm>
          <a:custGeom>
            <a:avLst/>
            <a:gdLst>
              <a:gd name="T0" fmla="*/ 2147483647 w 241"/>
              <a:gd name="T1" fmla="*/ 0 h 882"/>
              <a:gd name="T2" fmla="*/ 2147483647 w 241"/>
              <a:gd name="T3" fmla="*/ 2147483647 h 882"/>
              <a:gd name="T4" fmla="*/ 2147483647 w 241"/>
              <a:gd name="T5" fmla="*/ 2147483647 h 882"/>
              <a:gd name="T6" fmla="*/ 2147483647 w 241"/>
              <a:gd name="T7" fmla="*/ 2147483647 h 882"/>
              <a:gd name="T8" fmla="*/ 2147483647 w 241"/>
              <a:gd name="T9" fmla="*/ 2147483647 h 882"/>
              <a:gd name="T10" fmla="*/ 2147483647 w 241"/>
              <a:gd name="T11" fmla="*/ 2147483647 h 882"/>
              <a:gd name="T12" fmla="*/ 2147483647 w 241"/>
              <a:gd name="T13" fmla="*/ 2147483647 h 882"/>
              <a:gd name="T14" fmla="*/ 2147483647 w 241"/>
              <a:gd name="T15" fmla="*/ 2147483647 h 882"/>
              <a:gd name="T16" fmla="*/ 2147483647 w 241"/>
              <a:gd name="T17" fmla="*/ 2147483647 h 882"/>
              <a:gd name="T18" fmla="*/ 2147483647 w 241"/>
              <a:gd name="T19" fmla="*/ 2147483647 h 882"/>
              <a:gd name="T20" fmla="*/ 2147483647 w 241"/>
              <a:gd name="T21" fmla="*/ 2147483647 h 882"/>
              <a:gd name="T22" fmla="*/ 2147483647 w 241"/>
              <a:gd name="T23" fmla="*/ 2147483647 h 882"/>
              <a:gd name="T24" fmla="*/ 2147483647 w 241"/>
              <a:gd name="T25" fmla="*/ 2147483647 h 882"/>
              <a:gd name="T26" fmla="*/ 2147483647 w 241"/>
              <a:gd name="T27" fmla="*/ 2147483647 h 882"/>
              <a:gd name="T28" fmla="*/ 2147483647 w 241"/>
              <a:gd name="T29" fmla="*/ 2147483647 h 882"/>
              <a:gd name="T30" fmla="*/ 2147483647 w 241"/>
              <a:gd name="T31" fmla="*/ 2147483647 h 882"/>
              <a:gd name="T32" fmla="*/ 2147483647 w 241"/>
              <a:gd name="T33" fmla="*/ 2147483647 h 882"/>
              <a:gd name="T34" fmla="*/ 2147483647 w 241"/>
              <a:gd name="T35" fmla="*/ 2147483647 h 882"/>
              <a:gd name="T36" fmla="*/ 2147483647 w 241"/>
              <a:gd name="T37" fmla="*/ 2147483647 h 882"/>
              <a:gd name="T38" fmla="*/ 2147483647 w 241"/>
              <a:gd name="T39" fmla="*/ 2147483647 h 882"/>
              <a:gd name="T40" fmla="*/ 2147483647 w 241"/>
              <a:gd name="T41" fmla="*/ 2147483647 h 882"/>
              <a:gd name="T42" fmla="*/ 2147483647 w 241"/>
              <a:gd name="T43" fmla="*/ 2147483647 h 882"/>
              <a:gd name="T44" fmla="*/ 2147483647 w 241"/>
              <a:gd name="T45" fmla="*/ 2147483647 h 882"/>
              <a:gd name="T46" fmla="*/ 2147483647 w 241"/>
              <a:gd name="T47" fmla="*/ 2147483647 h 882"/>
              <a:gd name="T48" fmla="*/ 2147483647 w 241"/>
              <a:gd name="T49" fmla="*/ 2147483647 h 882"/>
              <a:gd name="T50" fmla="*/ 2147483647 w 241"/>
              <a:gd name="T51" fmla="*/ 2147483647 h 882"/>
              <a:gd name="T52" fmla="*/ 2147483647 w 241"/>
              <a:gd name="T53" fmla="*/ 2147483647 h 882"/>
              <a:gd name="T54" fmla="*/ 2147483647 w 241"/>
              <a:gd name="T55" fmla="*/ 2147483647 h 882"/>
              <a:gd name="T56" fmla="*/ 2147483647 w 241"/>
              <a:gd name="T57" fmla="*/ 2147483647 h 882"/>
              <a:gd name="T58" fmla="*/ 2147483647 w 241"/>
              <a:gd name="T59" fmla="*/ 2147483647 h 882"/>
              <a:gd name="T60" fmla="*/ 2147483647 w 241"/>
              <a:gd name="T61" fmla="*/ 2147483647 h 882"/>
              <a:gd name="T62" fmla="*/ 2147483647 w 241"/>
              <a:gd name="T63" fmla="*/ 2147483647 h 882"/>
              <a:gd name="T64" fmla="*/ 2147483647 w 241"/>
              <a:gd name="T65" fmla="*/ 2147483647 h 882"/>
              <a:gd name="T66" fmla="*/ 2147483647 w 241"/>
              <a:gd name="T67" fmla="*/ 2147483647 h 882"/>
              <a:gd name="T68" fmla="*/ 2147483647 w 241"/>
              <a:gd name="T69" fmla="*/ 2147483647 h 882"/>
              <a:gd name="T70" fmla="*/ 2147483647 w 241"/>
              <a:gd name="T71" fmla="*/ 2147483647 h 882"/>
              <a:gd name="T72" fmla="*/ 2147483647 w 241"/>
              <a:gd name="T73" fmla="*/ 2147483647 h 8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41"/>
              <a:gd name="T112" fmla="*/ 0 h 882"/>
              <a:gd name="T113" fmla="*/ 241 w 241"/>
              <a:gd name="T114" fmla="*/ 882 h 88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41" h="882">
                <a:moveTo>
                  <a:pt x="180" y="9"/>
                </a:moveTo>
                <a:lnTo>
                  <a:pt x="151" y="0"/>
                </a:lnTo>
                <a:lnTo>
                  <a:pt x="120" y="4"/>
                </a:lnTo>
                <a:lnTo>
                  <a:pt x="98" y="26"/>
                </a:lnTo>
                <a:lnTo>
                  <a:pt x="90" y="54"/>
                </a:lnTo>
                <a:lnTo>
                  <a:pt x="97" y="86"/>
                </a:lnTo>
                <a:lnTo>
                  <a:pt x="87" y="105"/>
                </a:lnTo>
                <a:lnTo>
                  <a:pt x="71" y="114"/>
                </a:lnTo>
                <a:lnTo>
                  <a:pt x="29" y="133"/>
                </a:lnTo>
                <a:lnTo>
                  <a:pt x="17" y="145"/>
                </a:lnTo>
                <a:lnTo>
                  <a:pt x="0" y="288"/>
                </a:lnTo>
                <a:lnTo>
                  <a:pt x="7" y="317"/>
                </a:lnTo>
                <a:lnTo>
                  <a:pt x="51" y="329"/>
                </a:lnTo>
                <a:lnTo>
                  <a:pt x="45" y="462"/>
                </a:lnTo>
                <a:lnTo>
                  <a:pt x="75" y="475"/>
                </a:lnTo>
                <a:lnTo>
                  <a:pt x="82" y="573"/>
                </a:lnTo>
                <a:lnTo>
                  <a:pt x="76" y="744"/>
                </a:lnTo>
                <a:lnTo>
                  <a:pt x="75" y="838"/>
                </a:lnTo>
                <a:lnTo>
                  <a:pt x="82" y="841"/>
                </a:lnTo>
                <a:lnTo>
                  <a:pt x="82" y="849"/>
                </a:lnTo>
                <a:lnTo>
                  <a:pt x="105" y="865"/>
                </a:lnTo>
                <a:lnTo>
                  <a:pt x="120" y="877"/>
                </a:lnTo>
                <a:lnTo>
                  <a:pt x="129" y="881"/>
                </a:lnTo>
                <a:lnTo>
                  <a:pt x="141" y="881"/>
                </a:lnTo>
                <a:lnTo>
                  <a:pt x="152" y="878"/>
                </a:lnTo>
                <a:lnTo>
                  <a:pt x="154" y="874"/>
                </a:lnTo>
                <a:lnTo>
                  <a:pt x="152" y="867"/>
                </a:lnTo>
                <a:lnTo>
                  <a:pt x="147" y="859"/>
                </a:lnTo>
                <a:lnTo>
                  <a:pt x="139" y="848"/>
                </a:lnTo>
                <a:lnTo>
                  <a:pt x="128" y="838"/>
                </a:lnTo>
                <a:lnTo>
                  <a:pt x="135" y="841"/>
                </a:lnTo>
                <a:lnTo>
                  <a:pt x="135" y="829"/>
                </a:lnTo>
                <a:lnTo>
                  <a:pt x="170" y="846"/>
                </a:lnTo>
                <a:lnTo>
                  <a:pt x="183" y="846"/>
                </a:lnTo>
                <a:lnTo>
                  <a:pt x="188" y="841"/>
                </a:lnTo>
                <a:lnTo>
                  <a:pt x="188" y="835"/>
                </a:lnTo>
                <a:lnTo>
                  <a:pt x="186" y="830"/>
                </a:lnTo>
                <a:lnTo>
                  <a:pt x="183" y="823"/>
                </a:lnTo>
                <a:lnTo>
                  <a:pt x="175" y="815"/>
                </a:lnTo>
                <a:lnTo>
                  <a:pt x="169" y="807"/>
                </a:lnTo>
                <a:lnTo>
                  <a:pt x="177" y="806"/>
                </a:lnTo>
                <a:lnTo>
                  <a:pt x="185" y="722"/>
                </a:lnTo>
                <a:lnTo>
                  <a:pt x="188" y="590"/>
                </a:lnTo>
                <a:lnTo>
                  <a:pt x="202" y="482"/>
                </a:lnTo>
                <a:lnTo>
                  <a:pt x="206" y="451"/>
                </a:lnTo>
                <a:lnTo>
                  <a:pt x="210" y="434"/>
                </a:lnTo>
                <a:lnTo>
                  <a:pt x="200" y="368"/>
                </a:lnTo>
                <a:lnTo>
                  <a:pt x="195" y="340"/>
                </a:lnTo>
                <a:lnTo>
                  <a:pt x="202" y="343"/>
                </a:lnTo>
                <a:lnTo>
                  <a:pt x="207" y="339"/>
                </a:lnTo>
                <a:lnTo>
                  <a:pt x="210" y="339"/>
                </a:lnTo>
                <a:lnTo>
                  <a:pt x="216" y="335"/>
                </a:lnTo>
                <a:lnTo>
                  <a:pt x="223" y="335"/>
                </a:lnTo>
                <a:lnTo>
                  <a:pt x="225" y="329"/>
                </a:lnTo>
                <a:lnTo>
                  <a:pt x="230" y="327"/>
                </a:lnTo>
                <a:lnTo>
                  <a:pt x="232" y="321"/>
                </a:lnTo>
                <a:lnTo>
                  <a:pt x="237" y="317"/>
                </a:lnTo>
                <a:lnTo>
                  <a:pt x="240" y="309"/>
                </a:lnTo>
                <a:lnTo>
                  <a:pt x="228" y="280"/>
                </a:lnTo>
                <a:lnTo>
                  <a:pt x="233" y="261"/>
                </a:lnTo>
                <a:lnTo>
                  <a:pt x="210" y="280"/>
                </a:lnTo>
                <a:lnTo>
                  <a:pt x="176" y="150"/>
                </a:lnTo>
                <a:lnTo>
                  <a:pt x="149" y="124"/>
                </a:lnTo>
                <a:lnTo>
                  <a:pt x="154" y="118"/>
                </a:lnTo>
                <a:lnTo>
                  <a:pt x="177" y="114"/>
                </a:lnTo>
                <a:lnTo>
                  <a:pt x="180" y="97"/>
                </a:lnTo>
                <a:lnTo>
                  <a:pt x="172" y="93"/>
                </a:lnTo>
                <a:lnTo>
                  <a:pt x="181" y="92"/>
                </a:lnTo>
                <a:lnTo>
                  <a:pt x="180" y="86"/>
                </a:lnTo>
                <a:lnTo>
                  <a:pt x="189" y="82"/>
                </a:lnTo>
                <a:lnTo>
                  <a:pt x="183" y="61"/>
                </a:lnTo>
                <a:lnTo>
                  <a:pt x="188" y="58"/>
                </a:lnTo>
                <a:lnTo>
                  <a:pt x="185" y="30"/>
                </a:lnTo>
                <a:lnTo>
                  <a:pt x="191" y="30"/>
                </a:lnTo>
                <a:lnTo>
                  <a:pt x="180" y="9"/>
                </a:lnTo>
              </a:path>
            </a:pathLst>
          </a:custGeom>
          <a:solidFill>
            <a:srgbClr val="0000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BPR Principles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2984"/>
            <a:ext cx="8610600" cy="5029216"/>
          </a:xfrm>
          <a:noFill/>
        </p:spPr>
        <p:txBody>
          <a:bodyPr/>
          <a:lstStyle/>
          <a:p>
            <a:r>
              <a:rPr lang="en-US" sz="2500" b="0" dirty="0" err="1"/>
              <a:t>Mengatur</a:t>
            </a:r>
            <a:r>
              <a:rPr lang="en-US" sz="2500" b="0" dirty="0"/>
              <a:t> </a:t>
            </a:r>
            <a:r>
              <a:rPr lang="en-US" sz="2500" b="0" dirty="0" err="1"/>
              <a:t>daerah</a:t>
            </a:r>
            <a:r>
              <a:rPr lang="en-US" sz="2500" b="0" dirty="0"/>
              <a:t> </a:t>
            </a:r>
            <a:r>
              <a:rPr lang="en-US" sz="2500" b="0" dirty="0" err="1"/>
              <a:t>hasil</a:t>
            </a:r>
            <a:r>
              <a:rPr lang="en-US" sz="2500" b="0" dirty="0"/>
              <a:t>, </a:t>
            </a:r>
            <a:r>
              <a:rPr lang="en-US" sz="2500" b="0" dirty="0" err="1"/>
              <a:t>bukan</a:t>
            </a:r>
            <a:r>
              <a:rPr lang="en-US" sz="2500" b="0" dirty="0"/>
              <a:t> </a:t>
            </a:r>
            <a:r>
              <a:rPr lang="en-US" sz="2500" b="0" dirty="0" err="1"/>
              <a:t>tugas</a:t>
            </a:r>
            <a:r>
              <a:rPr lang="en-US" sz="2500" b="0" dirty="0"/>
              <a:t>. </a:t>
            </a:r>
          </a:p>
          <a:p>
            <a:r>
              <a:rPr lang="en-US" sz="2500" b="0" dirty="0" err="1"/>
              <a:t>Menggolongkan</a:t>
            </a:r>
            <a:r>
              <a:rPr lang="en-US" sz="2500" b="0" dirty="0"/>
              <a:t> </a:t>
            </a:r>
            <a:r>
              <a:rPr lang="en-US" sz="2500" b="0" dirty="0" err="1"/>
              <a:t>pekerjaan</a:t>
            </a:r>
            <a:r>
              <a:rPr lang="en-US" sz="2500" b="0" dirty="0"/>
              <a:t> </a:t>
            </a:r>
            <a:r>
              <a:rPr lang="en-US" sz="2500" b="0" dirty="0" err="1"/>
              <a:t>pemrosesan</a:t>
            </a:r>
            <a:r>
              <a:rPr lang="en-US" sz="2500" b="0" dirty="0"/>
              <a:t> </a:t>
            </a:r>
            <a:r>
              <a:rPr lang="en-US" sz="2500" b="0" dirty="0" err="1"/>
              <a:t>informasi</a:t>
            </a:r>
            <a:r>
              <a:rPr lang="en-US" sz="2500" b="0" dirty="0"/>
              <a:t> </a:t>
            </a:r>
            <a:r>
              <a:rPr lang="en-US" sz="2500" b="0" dirty="0" err="1"/>
              <a:t>ke</a:t>
            </a:r>
            <a:r>
              <a:rPr lang="en-US" sz="2500" b="0" dirty="0"/>
              <a:t> </a:t>
            </a:r>
            <a:r>
              <a:rPr lang="en-US" sz="2500" b="0" dirty="0" err="1"/>
              <a:t>dalam</a:t>
            </a:r>
            <a:r>
              <a:rPr lang="en-US" sz="2500" b="0" dirty="0"/>
              <a:t> </a:t>
            </a:r>
            <a:r>
              <a:rPr lang="en-US" sz="2500" b="0" dirty="0" err="1"/>
              <a:t>karya</a:t>
            </a:r>
            <a:r>
              <a:rPr lang="en-US" sz="2500" b="0" dirty="0"/>
              <a:t> </a:t>
            </a:r>
            <a:r>
              <a:rPr lang="en-US" sz="2500" b="0" dirty="0" err="1"/>
              <a:t>nyata</a:t>
            </a:r>
            <a:r>
              <a:rPr lang="en-US" sz="2500" b="0" dirty="0"/>
              <a:t> yang </a:t>
            </a:r>
            <a:r>
              <a:rPr lang="en-US" sz="2500" b="0" dirty="0" err="1"/>
              <a:t>menghasilkan</a:t>
            </a:r>
            <a:r>
              <a:rPr lang="en-US" sz="2500" b="0" dirty="0"/>
              <a:t> </a:t>
            </a:r>
            <a:r>
              <a:rPr lang="en-US" sz="2500" b="0" dirty="0" err="1"/>
              <a:t>informasi</a:t>
            </a:r>
            <a:r>
              <a:rPr lang="en-US" sz="2500" b="0" dirty="0"/>
              <a:t>. </a:t>
            </a:r>
          </a:p>
          <a:p>
            <a:r>
              <a:rPr lang="en-US" sz="2500" b="0" dirty="0" err="1"/>
              <a:t>Pengelolaan</a:t>
            </a:r>
            <a:r>
              <a:rPr lang="en-US" sz="2500" b="0" dirty="0"/>
              <a:t> </a:t>
            </a:r>
            <a:r>
              <a:rPr lang="en-US" sz="2500" b="0" dirty="0" err="1"/>
              <a:t>sumber</a:t>
            </a:r>
            <a:r>
              <a:rPr lang="en-US" sz="2500" b="0" dirty="0"/>
              <a:t> </a:t>
            </a:r>
            <a:r>
              <a:rPr lang="en-US" sz="2500" b="0" dirty="0" err="1"/>
              <a:t>geografis</a:t>
            </a:r>
            <a:r>
              <a:rPr lang="en-US" sz="2500" b="0" dirty="0"/>
              <a:t> </a:t>
            </a:r>
            <a:r>
              <a:rPr lang="en-US" sz="2500" b="0" dirty="0" err="1"/>
              <a:t>seolah-olah</a:t>
            </a:r>
            <a:r>
              <a:rPr lang="en-US" sz="2500" b="0" dirty="0"/>
              <a:t> </a:t>
            </a:r>
            <a:r>
              <a:rPr lang="en-US" sz="2500" b="0" dirty="0" err="1"/>
              <a:t>terpusat</a:t>
            </a:r>
            <a:r>
              <a:rPr lang="en-US" sz="2500" b="0" dirty="0"/>
              <a:t>. </a:t>
            </a:r>
          </a:p>
          <a:p>
            <a:r>
              <a:rPr lang="en-US" sz="2500" b="0" dirty="0" err="1"/>
              <a:t>Menghubungkan</a:t>
            </a:r>
            <a:r>
              <a:rPr lang="en-US" sz="2500" b="0" dirty="0"/>
              <a:t> </a:t>
            </a:r>
            <a:r>
              <a:rPr lang="en-US" sz="2500" b="0" dirty="0" err="1"/>
              <a:t>kegiatan</a:t>
            </a:r>
            <a:r>
              <a:rPr lang="en-US" sz="2500" b="0" dirty="0"/>
              <a:t> </a:t>
            </a:r>
            <a:r>
              <a:rPr lang="en-US" sz="2500" b="0" dirty="0" err="1"/>
              <a:t>paralel</a:t>
            </a:r>
            <a:r>
              <a:rPr lang="en-US" sz="2500" b="0" dirty="0"/>
              <a:t>, </a:t>
            </a:r>
            <a:r>
              <a:rPr lang="en-US" sz="2500" b="0" dirty="0" err="1"/>
              <a:t>bukan</a:t>
            </a:r>
            <a:r>
              <a:rPr lang="en-US" sz="2500" b="0" dirty="0"/>
              <a:t> </a:t>
            </a:r>
            <a:r>
              <a:rPr lang="en-US" sz="2500" b="0" dirty="0" err="1"/>
              <a:t>mengintegrasikan</a:t>
            </a:r>
            <a:r>
              <a:rPr lang="en-US" sz="2500" b="0" dirty="0"/>
              <a:t> </a:t>
            </a:r>
            <a:r>
              <a:rPr lang="en-US" sz="2500" b="0" dirty="0" err="1"/>
              <a:t>hasil</a:t>
            </a:r>
            <a:endParaRPr lang="en-US" sz="2500" b="0" dirty="0"/>
          </a:p>
          <a:p>
            <a:r>
              <a:rPr lang="en-US" sz="2500" b="0" dirty="0" err="1"/>
              <a:t>Memasukan</a:t>
            </a:r>
            <a:r>
              <a:rPr lang="en-US" sz="2500" b="0" dirty="0"/>
              <a:t> </a:t>
            </a:r>
            <a:r>
              <a:rPr lang="en-US" sz="2500" b="0" dirty="0" err="1"/>
              <a:t>poin</a:t>
            </a:r>
            <a:r>
              <a:rPr lang="en-US" sz="2500" b="0" dirty="0"/>
              <a:t> </a:t>
            </a:r>
            <a:r>
              <a:rPr lang="en-US" sz="2500" b="0" dirty="0" err="1"/>
              <a:t>keputusan</a:t>
            </a:r>
            <a:r>
              <a:rPr lang="en-US" sz="2500" b="0" dirty="0"/>
              <a:t> di mana </a:t>
            </a:r>
            <a:r>
              <a:rPr lang="en-US" sz="2500" b="0" dirty="0" err="1"/>
              <a:t>pekerjaan</a:t>
            </a:r>
            <a:r>
              <a:rPr lang="en-US" sz="2500" b="0" dirty="0"/>
              <a:t> </a:t>
            </a:r>
            <a:r>
              <a:rPr lang="en-US" sz="2500" b="0" dirty="0" err="1"/>
              <a:t>dilakukan</a:t>
            </a:r>
            <a:endParaRPr lang="en-US" sz="2500" b="0" dirty="0"/>
          </a:p>
          <a:p>
            <a:r>
              <a:rPr lang="en-US" sz="2500" b="0" dirty="0" err="1"/>
              <a:t>Membangun</a:t>
            </a:r>
            <a:r>
              <a:rPr lang="en-US" sz="2500" b="0" dirty="0"/>
              <a:t> </a:t>
            </a:r>
            <a:r>
              <a:rPr lang="en-US" sz="2500" b="0" dirty="0" err="1"/>
              <a:t>kontrol</a:t>
            </a:r>
            <a:r>
              <a:rPr lang="en-US" sz="2500" b="0" dirty="0"/>
              <a:t> </a:t>
            </a:r>
            <a:r>
              <a:rPr lang="en-US" sz="2500" b="0" dirty="0" err="1"/>
              <a:t>ke</a:t>
            </a:r>
            <a:r>
              <a:rPr lang="en-US" sz="2500" b="0" dirty="0"/>
              <a:t> </a:t>
            </a:r>
            <a:r>
              <a:rPr lang="en-US" sz="2500" b="0" dirty="0" err="1"/>
              <a:t>dalam</a:t>
            </a:r>
            <a:r>
              <a:rPr lang="en-US" sz="2500" b="0" dirty="0"/>
              <a:t> proses. </a:t>
            </a:r>
          </a:p>
          <a:p>
            <a:r>
              <a:rPr lang="en-US" sz="2500" b="0" dirty="0" err="1"/>
              <a:t>Menangkap</a:t>
            </a:r>
            <a:r>
              <a:rPr lang="en-US" sz="2500" b="0" dirty="0"/>
              <a:t> </a:t>
            </a:r>
            <a:r>
              <a:rPr lang="en-US" sz="2500" b="0" dirty="0" err="1"/>
              <a:t>setiap</a:t>
            </a:r>
            <a:r>
              <a:rPr lang="en-US" sz="2500" b="0" dirty="0"/>
              <a:t> </a:t>
            </a:r>
            <a:r>
              <a:rPr lang="en-US" sz="2500" b="0" dirty="0" err="1"/>
              <a:t>informasi</a:t>
            </a:r>
            <a:r>
              <a:rPr lang="en-US" sz="2500" b="0" dirty="0"/>
              <a:t> dan </a:t>
            </a:r>
            <a:r>
              <a:rPr lang="en-US" sz="2500" b="0" dirty="0" err="1"/>
              <a:t>sumbernya</a:t>
            </a:r>
            <a:endParaRPr lang="en-US" altLang="zh-TW" sz="2500" b="0" dirty="0">
              <a:ea typeface="PMingLiU" pitchFamily="18" charset="-12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42900" y="6286520"/>
            <a:ext cx="672943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sz="1400" dirty="0"/>
              <a:t>Source: Michael Hammer, “Reengineering Work: Don’t Automate, Obliterate,” Harvard Business Review, July-August, 1990, pp. 104-112.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07D6-AF51-8557-8E75-B996326B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Langkah-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langkah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melakukan</a:t>
            </a:r>
            <a:r>
              <a:rPr lang="en-US" b="0" i="0" dirty="0">
                <a:solidFill>
                  <a:schemeClr val="tx1"/>
                </a:solidFill>
                <a:effectLst/>
              </a:rPr>
              <a:t> BPR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2064-0CF9-AB07-2371-5A16DF28E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28800"/>
            <a:ext cx="8610600" cy="4502369"/>
          </a:xfrm>
        </p:spPr>
        <p:txBody>
          <a:bodyPr/>
          <a:lstStyle/>
          <a:p>
            <a:r>
              <a:rPr lang="en-US" b="0" i="0" dirty="0" err="1">
                <a:effectLst/>
                <a:latin typeface="+mj-lt"/>
              </a:rPr>
              <a:t>Hilangkan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semua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aktifitas</a:t>
            </a:r>
            <a:r>
              <a:rPr lang="en-US" b="0" i="0" dirty="0">
                <a:effectLst/>
                <a:latin typeface="+mj-lt"/>
              </a:rPr>
              <a:t> yang </a:t>
            </a:r>
            <a:r>
              <a:rPr lang="en-US" b="0" i="0" dirty="0" err="1">
                <a:effectLst/>
                <a:latin typeface="+mj-lt"/>
              </a:rPr>
              <a:t>tidak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mempunyai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nilai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tambah</a:t>
            </a:r>
            <a:endParaRPr lang="en-US" b="0" i="0" dirty="0">
              <a:effectLst/>
              <a:latin typeface="+mj-lt"/>
            </a:endParaRPr>
          </a:p>
          <a:p>
            <a:pPr lvl="1"/>
            <a:r>
              <a:rPr lang="en-US" sz="2800" b="0" i="0" dirty="0" err="1">
                <a:effectLst/>
                <a:latin typeface="+mj-lt"/>
              </a:rPr>
              <a:t>Dalam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suatu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organisasi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terkadang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ditemukan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aktifitas-aktifitas</a:t>
            </a:r>
            <a:r>
              <a:rPr lang="en-US" sz="2800" b="0" i="0" dirty="0">
                <a:effectLst/>
                <a:latin typeface="+mj-lt"/>
              </a:rPr>
              <a:t> yang </a:t>
            </a:r>
            <a:r>
              <a:rPr lang="en-US" sz="2800" b="0" i="0" dirty="0" err="1">
                <a:effectLst/>
                <a:latin typeface="+mj-lt"/>
              </a:rPr>
              <a:t>tidak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berkaitan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dengan</a:t>
            </a:r>
            <a:r>
              <a:rPr lang="en-US" sz="2800" b="0" i="0" dirty="0">
                <a:effectLst/>
                <a:latin typeface="+mj-lt"/>
              </a:rPr>
              <a:t> inti </a:t>
            </a:r>
            <a:r>
              <a:rPr lang="en-US" sz="2800" b="0" i="0" dirty="0" err="1">
                <a:effectLst/>
                <a:latin typeface="+mj-lt"/>
              </a:rPr>
              <a:t>usaha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yg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dijalankan</a:t>
            </a:r>
            <a:r>
              <a:rPr lang="en-US" sz="2800" b="0" i="0" dirty="0">
                <a:effectLst/>
                <a:latin typeface="+mj-lt"/>
              </a:rPr>
              <a:t>, </a:t>
            </a:r>
            <a:r>
              <a:rPr lang="en-US" sz="2800" b="0" i="0" dirty="0" err="1">
                <a:effectLst/>
                <a:latin typeface="+mj-lt"/>
              </a:rPr>
              <a:t>karena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terkadang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aktifitas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itu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hanya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bertujuan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untuk</a:t>
            </a:r>
            <a:r>
              <a:rPr lang="en-US" sz="2800" b="0" dirty="0"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membuat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karyawan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lebih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aktif</a:t>
            </a:r>
            <a:r>
              <a:rPr lang="en-US" sz="2800" b="0" i="0" dirty="0">
                <a:effectLst/>
                <a:latin typeface="+mj-lt"/>
              </a:rPr>
              <a:t> dan </a:t>
            </a:r>
            <a:r>
              <a:rPr lang="en-US" sz="2800" b="0" i="0" dirty="0" err="1">
                <a:effectLst/>
                <a:latin typeface="+mj-lt"/>
              </a:rPr>
              <a:t>produktif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hanya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saja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tidak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menunjang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tujuan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dari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organisasi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tersebut</a:t>
            </a:r>
            <a:r>
              <a:rPr lang="en-US" sz="2800" b="0" i="0" dirty="0">
                <a:effectLst/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5395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52EC-A8C6-3A3A-B868-19F5D486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9503-ABBE-24FD-1E62-15E77E562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effectLst/>
                <a:latin typeface="+mj-lt"/>
              </a:rPr>
              <a:t>Mempermudah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semua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aspek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kerja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jika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memungkinkan</a:t>
            </a:r>
            <a:endParaRPr lang="en-US" b="0" i="0" dirty="0">
              <a:effectLst/>
              <a:latin typeface="+mj-lt"/>
            </a:endParaRPr>
          </a:p>
          <a:p>
            <a:pPr lvl="1"/>
            <a:r>
              <a:rPr lang="en-US" b="0" i="0" dirty="0">
                <a:effectLst/>
                <a:latin typeface="+mj-lt"/>
              </a:rPr>
              <a:t>Masih </a:t>
            </a:r>
            <a:r>
              <a:rPr lang="en-US" b="0" i="0" dirty="0" err="1">
                <a:effectLst/>
                <a:latin typeface="+mj-lt"/>
              </a:rPr>
              <a:t>ada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pekerjaan</a:t>
            </a:r>
            <a:r>
              <a:rPr lang="en-US" b="0" i="0" dirty="0">
                <a:effectLst/>
                <a:latin typeface="+mj-lt"/>
              </a:rPr>
              <a:t> yang </a:t>
            </a:r>
            <a:r>
              <a:rPr lang="en-US" b="0" i="0" dirty="0" err="1">
                <a:effectLst/>
                <a:latin typeface="+mj-lt"/>
              </a:rPr>
              <a:t>dilakukan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secara</a:t>
            </a:r>
            <a:r>
              <a:rPr lang="en-US" b="0" i="0" dirty="0">
                <a:effectLst/>
                <a:latin typeface="+mj-lt"/>
              </a:rPr>
              <a:t> manual </a:t>
            </a:r>
            <a:r>
              <a:rPr lang="en-US" b="0" i="0" dirty="0" err="1">
                <a:effectLst/>
                <a:latin typeface="+mj-lt"/>
              </a:rPr>
              <a:t>seperti</a:t>
            </a:r>
            <a:r>
              <a:rPr lang="en-US" b="0" i="0" dirty="0">
                <a:effectLst/>
                <a:latin typeface="+mj-lt"/>
              </a:rPr>
              <a:t> workflow </a:t>
            </a:r>
            <a:r>
              <a:rPr lang="en-US" b="0" i="0" dirty="0" err="1">
                <a:effectLst/>
                <a:latin typeface="+mj-lt"/>
              </a:rPr>
              <a:t>dari</a:t>
            </a:r>
            <a:r>
              <a:rPr lang="en-US" b="0" i="0" dirty="0">
                <a:effectLst/>
                <a:latin typeface="+mj-lt"/>
              </a:rPr>
              <a:t> proses MOC yang </a:t>
            </a:r>
            <a:r>
              <a:rPr lang="en-US" b="0" i="0" dirty="0" err="1">
                <a:effectLst/>
                <a:latin typeface="+mj-lt"/>
              </a:rPr>
              <a:t>harus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menjalankan</a:t>
            </a:r>
            <a:r>
              <a:rPr lang="en-US" b="0" i="0" dirty="0">
                <a:effectLst/>
                <a:latin typeface="+mj-lt"/>
              </a:rPr>
              <a:t> proses </a:t>
            </a:r>
            <a:r>
              <a:rPr lang="en-US" b="0" i="0" dirty="0" err="1">
                <a:effectLst/>
                <a:latin typeface="+mj-lt"/>
              </a:rPr>
              <a:t>nya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dengan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mencetak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semua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dokumen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terkait</a:t>
            </a:r>
            <a:r>
              <a:rPr lang="en-US" b="0" i="0" dirty="0">
                <a:effectLst/>
                <a:latin typeface="+mj-lt"/>
              </a:rPr>
              <a:t> dan </a:t>
            </a:r>
            <a:r>
              <a:rPr lang="en-US" b="0" i="0" dirty="0" err="1">
                <a:effectLst/>
                <a:latin typeface="+mj-lt"/>
              </a:rPr>
              <a:t>membawanya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kesetiap</a:t>
            </a:r>
            <a:r>
              <a:rPr lang="en-US" b="0" i="0" dirty="0">
                <a:effectLst/>
                <a:latin typeface="+mj-lt"/>
              </a:rPr>
              <a:t> orang yang </a:t>
            </a:r>
            <a:r>
              <a:rPr lang="en-US" b="0" i="0" dirty="0" err="1">
                <a:effectLst/>
                <a:latin typeface="+mj-lt"/>
              </a:rPr>
              <a:t>terkait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untuk</a:t>
            </a:r>
            <a:r>
              <a:rPr lang="en-US" b="0" i="0" dirty="0">
                <a:effectLst/>
                <a:latin typeface="+mj-lt"/>
              </a:rPr>
              <a:t> proses approval.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IT </a:t>
            </a:r>
            <a:r>
              <a:rPr lang="en-US" b="0" i="0" dirty="0" err="1">
                <a:effectLst/>
                <a:latin typeface="+mj-lt"/>
              </a:rPr>
              <a:t>dapat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menjadikan</a:t>
            </a:r>
            <a:r>
              <a:rPr lang="en-US" b="0" i="0" dirty="0">
                <a:effectLst/>
                <a:latin typeface="+mj-lt"/>
              </a:rPr>
              <a:t> proses </a:t>
            </a:r>
            <a:r>
              <a:rPr lang="en-US" b="0" i="0" dirty="0" err="1">
                <a:effectLst/>
                <a:latin typeface="+mj-lt"/>
              </a:rPr>
              <a:t>lebih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mudah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dengan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menerapkan</a:t>
            </a:r>
            <a:r>
              <a:rPr lang="en-US" b="0" i="0" dirty="0">
                <a:effectLst/>
                <a:latin typeface="+mj-lt"/>
              </a:rPr>
              <a:t> e-</a:t>
            </a:r>
            <a:r>
              <a:rPr lang="en-US" b="0" i="0" dirty="0" err="1">
                <a:effectLst/>
                <a:latin typeface="+mj-lt"/>
              </a:rPr>
              <a:t>moc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semua</a:t>
            </a:r>
            <a:r>
              <a:rPr lang="en-US" b="0" i="0" dirty="0">
                <a:effectLst/>
                <a:latin typeface="+mj-lt"/>
              </a:rPr>
              <a:t> proses </a:t>
            </a:r>
            <a:r>
              <a:rPr lang="en-US" b="0" i="0" dirty="0" err="1">
                <a:effectLst/>
                <a:latin typeface="+mj-lt"/>
              </a:rPr>
              <a:t>tersebut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dibuat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secara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elektronik</a:t>
            </a:r>
            <a:r>
              <a:rPr lang="en-US" b="0" i="0" dirty="0">
                <a:effectLst/>
                <a:latin typeface="+mj-lt"/>
              </a:rPr>
              <a:t> dan digital </a:t>
            </a:r>
            <a:r>
              <a:rPr lang="en-US" b="0" i="0" dirty="0" err="1">
                <a:effectLst/>
                <a:latin typeface="+mj-lt"/>
              </a:rPr>
              <a:t>tanpa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harus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menggunakan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kertas</a:t>
            </a:r>
            <a:r>
              <a:rPr lang="en-US" b="0" i="0" dirty="0">
                <a:effectLst/>
                <a:latin typeface="+mj-lt"/>
              </a:rPr>
              <a:t> dan </a:t>
            </a:r>
            <a:r>
              <a:rPr lang="en-US" b="0" i="0" dirty="0" err="1">
                <a:effectLst/>
                <a:latin typeface="+mj-lt"/>
              </a:rPr>
              <a:t>kurir</a:t>
            </a:r>
            <a:r>
              <a:rPr lang="en-US" b="0" i="0" dirty="0">
                <a:effectLst/>
                <a:latin typeface="+mj-lt"/>
              </a:rPr>
              <a:t>. </a:t>
            </a:r>
          </a:p>
          <a:p>
            <a:pPr lvl="1"/>
            <a:r>
              <a:rPr lang="en-US" b="0" i="0" dirty="0" err="1">
                <a:effectLst/>
                <a:latin typeface="+mj-lt"/>
              </a:rPr>
              <a:t>Semua</a:t>
            </a:r>
            <a:r>
              <a:rPr lang="en-US" b="0" i="0" dirty="0">
                <a:effectLst/>
                <a:latin typeface="+mj-lt"/>
              </a:rPr>
              <a:t> proses </a:t>
            </a:r>
            <a:r>
              <a:rPr lang="en-US" b="0" i="0" dirty="0" err="1">
                <a:effectLst/>
                <a:latin typeface="+mj-lt"/>
              </a:rPr>
              <a:t>dilakukan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aplikasi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komputer</a:t>
            </a:r>
            <a:r>
              <a:rPr lang="en-US" b="0" i="0" dirty="0">
                <a:effectLst/>
                <a:latin typeface="+mj-lt"/>
              </a:rPr>
              <a:t> yang </a:t>
            </a:r>
            <a:r>
              <a:rPr lang="en-US" b="0" i="0" dirty="0" err="1">
                <a:effectLst/>
                <a:latin typeface="+mj-lt"/>
              </a:rPr>
              <a:t>dibuat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sedemikian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rupa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sehingga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memudahkan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dalam</a:t>
            </a:r>
            <a:r>
              <a:rPr lang="en-US" b="0" i="0" dirty="0">
                <a:effectLst/>
                <a:latin typeface="+mj-lt"/>
              </a:rPr>
              <a:t> proses yang </a:t>
            </a:r>
            <a:r>
              <a:rPr lang="en-US" b="0" i="0" dirty="0" err="1">
                <a:effectLst/>
                <a:latin typeface="+mj-lt"/>
              </a:rPr>
              <a:t>jauh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lebih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cepat</a:t>
            </a:r>
            <a:r>
              <a:rPr lang="en-US" b="0" i="0" dirty="0">
                <a:effectLst/>
                <a:latin typeface="+mj-lt"/>
              </a:rPr>
              <a:t> dan </a:t>
            </a:r>
            <a:r>
              <a:rPr lang="en-US" b="0" i="0" dirty="0" err="1">
                <a:effectLst/>
                <a:latin typeface="+mj-lt"/>
              </a:rPr>
              <a:t>praktis</a:t>
            </a:r>
            <a:r>
              <a:rPr lang="en-US" b="0" i="0" dirty="0"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3529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6B5A-25F0-08AD-BA89-567DD849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274C-211F-3A39-07C2-4CE30B91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effectLst/>
                <a:latin typeface="+mj-lt"/>
              </a:rPr>
              <a:t>Mengintegrasikan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semua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elemen</a:t>
            </a:r>
            <a:r>
              <a:rPr lang="en-US" b="0" i="0" dirty="0">
                <a:effectLst/>
                <a:latin typeface="+mj-lt"/>
              </a:rPr>
              <a:t> di </a:t>
            </a:r>
            <a:r>
              <a:rPr lang="en-US" b="0" i="0" dirty="0" err="1">
                <a:effectLst/>
                <a:latin typeface="+mj-lt"/>
              </a:rPr>
              <a:t>dalam</a:t>
            </a:r>
            <a:r>
              <a:rPr lang="en-US" b="0" i="0" dirty="0">
                <a:effectLst/>
                <a:latin typeface="+mj-lt"/>
              </a:rPr>
              <a:t> proses</a:t>
            </a:r>
          </a:p>
          <a:p>
            <a:pPr lvl="1"/>
            <a:r>
              <a:rPr lang="en-US" b="0" i="0" dirty="0" err="1">
                <a:effectLst/>
                <a:latin typeface="+mj-lt"/>
              </a:rPr>
              <a:t>Dahulu</a:t>
            </a:r>
            <a:r>
              <a:rPr lang="en-US" b="0" i="0" dirty="0">
                <a:effectLst/>
                <a:latin typeface="+mj-lt"/>
              </a:rPr>
              <a:t> di </a:t>
            </a:r>
            <a:r>
              <a:rPr lang="en-US" b="0" i="0" dirty="0" err="1">
                <a:effectLst/>
                <a:latin typeface="+mj-lt"/>
              </a:rPr>
              <a:t>suatu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perusahaan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besar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semua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pekerjaan</a:t>
            </a:r>
            <a:r>
              <a:rPr lang="en-US" b="0" i="0" dirty="0">
                <a:effectLst/>
                <a:latin typeface="+mj-lt"/>
              </a:rPr>
              <a:t> di </a:t>
            </a:r>
            <a:r>
              <a:rPr lang="en-US" b="0" i="0" dirty="0" err="1">
                <a:effectLst/>
                <a:latin typeface="+mj-lt"/>
              </a:rPr>
              <a:t>setiap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departemen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dilakukan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secara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terpisah</a:t>
            </a:r>
            <a:r>
              <a:rPr lang="en-US" b="0" i="0" dirty="0">
                <a:effectLst/>
                <a:latin typeface="+mj-lt"/>
              </a:rPr>
              <a:t> dan </a:t>
            </a:r>
            <a:r>
              <a:rPr lang="en-US" b="0" i="0" dirty="0" err="1">
                <a:effectLst/>
                <a:latin typeface="+mj-lt"/>
              </a:rPr>
              <a:t>sulit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memonitor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semua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pekerjaan</a:t>
            </a:r>
            <a:r>
              <a:rPr lang="en-US" b="0" i="0" dirty="0">
                <a:effectLst/>
                <a:latin typeface="+mj-lt"/>
              </a:rPr>
              <a:t> dan </a:t>
            </a:r>
            <a:r>
              <a:rPr lang="en-US" b="0" i="0" dirty="0" err="1">
                <a:effectLst/>
                <a:latin typeface="+mj-lt"/>
              </a:rPr>
              <a:t>hasilnya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dalam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waktu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bersamaan</a:t>
            </a:r>
            <a:r>
              <a:rPr lang="en-US" b="0" i="0" dirty="0">
                <a:effectLst/>
                <a:latin typeface="+mj-lt"/>
              </a:rPr>
              <a:t>. </a:t>
            </a:r>
          </a:p>
          <a:p>
            <a:pPr lvl="1"/>
            <a:r>
              <a:rPr lang="en-US" b="0" i="0" dirty="0" err="1">
                <a:effectLst/>
                <a:latin typeface="+mj-lt"/>
              </a:rPr>
              <a:t>Saat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ini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dengan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menggunakan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aplikasi</a:t>
            </a:r>
            <a:r>
              <a:rPr lang="en-US" b="0" i="0" dirty="0">
                <a:effectLst/>
                <a:latin typeface="+mj-lt"/>
              </a:rPr>
              <a:t> IT </a:t>
            </a:r>
            <a:r>
              <a:rPr lang="en-US" b="0" i="0" dirty="0" err="1">
                <a:effectLst/>
                <a:latin typeface="+mj-lt"/>
              </a:rPr>
              <a:t>seperti</a:t>
            </a:r>
            <a:r>
              <a:rPr lang="en-US" b="0" i="0" dirty="0">
                <a:effectLst/>
                <a:latin typeface="+mj-lt"/>
              </a:rPr>
              <a:t> SAP, </a:t>
            </a:r>
            <a:r>
              <a:rPr lang="en-US" b="0" i="0" dirty="0" err="1">
                <a:effectLst/>
                <a:latin typeface="+mj-lt"/>
              </a:rPr>
              <a:t>semua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departemen</a:t>
            </a:r>
            <a:r>
              <a:rPr lang="en-US" b="0" i="0" dirty="0">
                <a:effectLst/>
                <a:latin typeface="+mj-lt"/>
              </a:rPr>
              <a:t> di </a:t>
            </a:r>
            <a:r>
              <a:rPr lang="en-US" b="0" i="0" dirty="0" err="1">
                <a:effectLst/>
                <a:latin typeface="+mj-lt"/>
              </a:rPr>
              <a:t>dalam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perusahaan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berintegrasi</a:t>
            </a:r>
            <a:r>
              <a:rPr lang="en-US" b="0" i="0" dirty="0">
                <a:effectLst/>
                <a:latin typeface="+mj-lt"/>
              </a:rPr>
              <a:t>. </a:t>
            </a:r>
          </a:p>
          <a:p>
            <a:pPr lvl="1"/>
            <a:r>
              <a:rPr lang="en-US" b="0" i="0" dirty="0" err="1">
                <a:effectLst/>
                <a:latin typeface="+mj-lt"/>
              </a:rPr>
              <a:t>Seorang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Manajer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Direktur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atau</a:t>
            </a:r>
            <a:r>
              <a:rPr lang="en-US" b="0" i="0" dirty="0">
                <a:effectLst/>
                <a:latin typeface="+mj-lt"/>
              </a:rPr>
              <a:t> CEO </a:t>
            </a:r>
            <a:r>
              <a:rPr lang="en-US" b="0" i="0" dirty="0" err="1">
                <a:effectLst/>
                <a:latin typeface="+mj-lt"/>
              </a:rPr>
              <a:t>bisa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dengan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mudahnya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mengakses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semua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pekerjaan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bawahannya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diseluruh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departemen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bidang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bidang</a:t>
            </a:r>
            <a:r>
              <a:rPr lang="en-US" b="0" i="0" dirty="0">
                <a:effectLst/>
                <a:latin typeface="+mj-lt"/>
              </a:rPr>
              <a:t>, dan </a:t>
            </a:r>
            <a:r>
              <a:rPr lang="en-US" b="0" i="0" dirty="0" err="1">
                <a:effectLst/>
                <a:latin typeface="+mj-lt"/>
              </a:rPr>
              <a:t>seluruh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bagian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dalam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perusahaan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dalam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waktu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bersamaan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hanya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melalui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aplikasi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komputer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tersebut</a:t>
            </a:r>
            <a:r>
              <a:rPr lang="en-US" b="0" i="0" dirty="0">
                <a:effectLst/>
                <a:latin typeface="+mj-lt"/>
              </a:rPr>
              <a:t>. 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Integrasi </a:t>
            </a:r>
            <a:r>
              <a:rPr lang="en-US" b="0" i="0" dirty="0" err="1">
                <a:effectLst/>
                <a:latin typeface="+mj-lt"/>
              </a:rPr>
              <a:t>ini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menjadikan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organisasi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atau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perusahaan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lebih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efektif</a:t>
            </a:r>
            <a:r>
              <a:rPr lang="en-US" b="0" i="0" dirty="0">
                <a:effectLst/>
                <a:latin typeface="+mj-lt"/>
              </a:rPr>
              <a:t> dan </a:t>
            </a:r>
            <a:r>
              <a:rPr lang="en-US" b="0" i="0" dirty="0" err="1">
                <a:effectLst/>
                <a:latin typeface="+mj-lt"/>
              </a:rPr>
              <a:t>efisien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dalam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kaitannya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dengan</a:t>
            </a:r>
            <a:r>
              <a:rPr lang="en-US" b="0" i="0" dirty="0">
                <a:effectLst/>
                <a:latin typeface="+mj-lt"/>
              </a:rPr>
              <a:t> proses dan </a:t>
            </a:r>
            <a:r>
              <a:rPr lang="en-US" b="0" i="0" dirty="0" err="1">
                <a:effectLst/>
                <a:latin typeface="+mj-lt"/>
              </a:rPr>
              <a:t>waktu</a:t>
            </a:r>
            <a:r>
              <a:rPr lang="en-US" b="0" i="0" dirty="0"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617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55C3-20CE-779F-C52F-C5C5F57F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F75E-75BC-9CF8-5307-4B9ACD2D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3200" b="0" i="0" dirty="0" err="1">
                <a:effectLst/>
                <a:latin typeface="+mj-lt"/>
              </a:rPr>
              <a:t>Mengotomatisasi</a:t>
            </a:r>
            <a:r>
              <a:rPr lang="en-US" sz="3200" b="0" i="0" dirty="0">
                <a:effectLst/>
                <a:latin typeface="+mj-lt"/>
              </a:rPr>
              <a:t> </a:t>
            </a:r>
            <a:r>
              <a:rPr lang="en-US" sz="3200" b="0" i="0" dirty="0" err="1">
                <a:effectLst/>
                <a:latin typeface="+mj-lt"/>
              </a:rPr>
              <a:t>aktifitas-aktifitas</a:t>
            </a:r>
            <a:r>
              <a:rPr lang="en-US" sz="3200" b="0" i="0" dirty="0">
                <a:effectLst/>
                <a:latin typeface="+mj-lt"/>
              </a:rPr>
              <a:t> </a:t>
            </a:r>
            <a:r>
              <a:rPr lang="en-US" sz="3200" b="0" i="0" dirty="0" err="1">
                <a:effectLst/>
                <a:latin typeface="+mj-lt"/>
              </a:rPr>
              <a:t>jika</a:t>
            </a:r>
            <a:r>
              <a:rPr lang="en-US" sz="3200" b="0" i="0" dirty="0">
                <a:effectLst/>
                <a:latin typeface="+mj-lt"/>
              </a:rPr>
              <a:t> </a:t>
            </a:r>
            <a:r>
              <a:rPr lang="en-US" sz="3200" b="0" i="0" dirty="0" err="1">
                <a:effectLst/>
                <a:latin typeface="+mj-lt"/>
              </a:rPr>
              <a:t>perlu</a:t>
            </a:r>
            <a:r>
              <a:rPr lang="en-US" sz="3200" b="0" i="0" dirty="0">
                <a:effectLst/>
                <a:latin typeface="+mj-lt"/>
              </a:rPr>
              <a:t>.</a:t>
            </a:r>
          </a:p>
          <a:p>
            <a:pPr lvl="1"/>
            <a:r>
              <a:rPr lang="en-US" sz="2800" b="0" i="0" dirty="0">
                <a:effectLst/>
                <a:latin typeface="+mj-lt"/>
              </a:rPr>
              <a:t>Proses </a:t>
            </a:r>
            <a:r>
              <a:rPr lang="en-US" sz="2800" b="0" i="0" dirty="0" err="1">
                <a:effectLst/>
                <a:latin typeface="+mj-lt"/>
              </a:rPr>
              <a:t>otomatisasi</a:t>
            </a:r>
            <a:r>
              <a:rPr lang="en-US" sz="2800" b="0" i="0" dirty="0">
                <a:effectLst/>
                <a:latin typeface="+mj-lt"/>
              </a:rPr>
              <a:t> di </a:t>
            </a:r>
            <a:r>
              <a:rPr lang="en-US" sz="2800" b="0" i="0" dirty="0" err="1">
                <a:effectLst/>
                <a:latin typeface="+mj-lt"/>
              </a:rPr>
              <a:t>dalam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perusahaan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menjadikan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perusahaan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lebih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efisien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karena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aktifitas</a:t>
            </a:r>
            <a:r>
              <a:rPr lang="en-US" sz="2800" b="0" i="0" dirty="0">
                <a:effectLst/>
                <a:latin typeface="+mj-lt"/>
              </a:rPr>
              <a:t> yang </a:t>
            </a:r>
            <a:r>
              <a:rPr lang="en-US" sz="2800" b="0" i="0" dirty="0" err="1">
                <a:effectLst/>
                <a:latin typeface="+mj-lt"/>
              </a:rPr>
              <a:t>sebelumnya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dilakukan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banyak</a:t>
            </a:r>
            <a:r>
              <a:rPr lang="en-US" sz="2800" b="0" i="0" dirty="0">
                <a:effectLst/>
                <a:latin typeface="+mj-lt"/>
              </a:rPr>
              <a:t> orang </a:t>
            </a:r>
            <a:r>
              <a:rPr lang="en-US" sz="2800" b="0" i="0" dirty="0" err="1">
                <a:effectLst/>
                <a:latin typeface="+mj-lt"/>
              </a:rPr>
              <a:t>dengan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waktu</a:t>
            </a:r>
            <a:r>
              <a:rPr lang="en-US" sz="2800" b="0" i="0" dirty="0">
                <a:effectLst/>
                <a:latin typeface="+mj-lt"/>
              </a:rPr>
              <a:t> yang </a:t>
            </a:r>
            <a:r>
              <a:rPr lang="en-US" sz="2800" b="0" i="0" dirty="0" err="1">
                <a:effectLst/>
                <a:latin typeface="+mj-lt"/>
              </a:rPr>
              <a:t>panjang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dapat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dilakukan</a:t>
            </a:r>
            <a:r>
              <a:rPr lang="en-US" sz="2800" b="0" i="0" dirty="0">
                <a:effectLst/>
                <a:latin typeface="+mj-lt"/>
              </a:rPr>
              <a:t> oleh </a:t>
            </a:r>
            <a:r>
              <a:rPr lang="en-US" sz="2800" b="0" i="0" dirty="0" err="1">
                <a:effectLst/>
                <a:latin typeface="+mj-lt"/>
              </a:rPr>
              <a:t>mesin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atau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komputer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dengan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waktu</a:t>
            </a:r>
            <a:r>
              <a:rPr lang="en-US" sz="2800" b="0" i="0" dirty="0">
                <a:effectLst/>
                <a:latin typeface="+mj-lt"/>
              </a:rPr>
              <a:t> yang </a:t>
            </a:r>
            <a:r>
              <a:rPr lang="en-US" sz="2800" b="0" i="0" dirty="0" err="1">
                <a:effectLst/>
                <a:latin typeface="+mj-lt"/>
              </a:rPr>
              <a:t>lebih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pendek</a:t>
            </a:r>
            <a:r>
              <a:rPr lang="en-US" sz="2800" b="0" i="0" dirty="0">
                <a:effectLst/>
                <a:latin typeface="+mj-lt"/>
              </a:rPr>
              <a:t>. </a:t>
            </a:r>
          </a:p>
          <a:p>
            <a:pPr lvl="1"/>
            <a:r>
              <a:rPr lang="en-US" sz="2800" b="0" i="0" dirty="0" err="1">
                <a:effectLst/>
                <a:latin typeface="+mj-lt"/>
              </a:rPr>
              <a:t>Tapi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tidak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semua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aktifitas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bisa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diterapkan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otomatisasi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ini</a:t>
            </a:r>
            <a:r>
              <a:rPr lang="en-US" sz="2800" b="0" i="0" dirty="0">
                <a:effectLst/>
                <a:latin typeface="+mj-lt"/>
              </a:rPr>
              <a:t>, </a:t>
            </a:r>
            <a:r>
              <a:rPr lang="en-US" sz="2800" b="0" i="0" dirty="0" err="1">
                <a:effectLst/>
                <a:latin typeface="+mj-lt"/>
              </a:rPr>
              <a:t>tergantung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jenis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pekerjaannya</a:t>
            </a:r>
            <a:r>
              <a:rPr lang="en-US" sz="2800" b="0" i="0" dirty="0"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68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A BPR Framework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" y="723900"/>
            <a:ext cx="2819400" cy="1981200"/>
          </a:xfrm>
          <a:noFill/>
        </p:spPr>
        <p:txBody>
          <a:bodyPr/>
          <a:lstStyle/>
          <a:p>
            <a:pPr>
              <a:spcBef>
                <a:spcPct val="15000"/>
              </a:spcBef>
              <a:buFontTx/>
              <a:buNone/>
            </a:pPr>
            <a:r>
              <a:rPr lang="en-US" altLang="zh-TW">
                <a:ea typeface="PMingLiU" pitchFamily="18" charset="-120"/>
              </a:rPr>
              <a:t>Organization</a:t>
            </a:r>
          </a:p>
          <a:p>
            <a:pPr lvl="1">
              <a:spcBef>
                <a:spcPct val="15000"/>
              </a:spcBef>
            </a:pPr>
            <a:r>
              <a:rPr lang="en-US" altLang="zh-TW">
                <a:ea typeface="PMingLiU" pitchFamily="18" charset="-120"/>
              </a:rPr>
              <a:t>Job skills</a:t>
            </a:r>
          </a:p>
          <a:p>
            <a:pPr lvl="1">
              <a:spcBef>
                <a:spcPct val="15000"/>
              </a:spcBef>
            </a:pPr>
            <a:r>
              <a:rPr lang="en-US" altLang="zh-TW">
                <a:ea typeface="PMingLiU" pitchFamily="18" charset="-120"/>
              </a:rPr>
              <a:t>Structures</a:t>
            </a:r>
          </a:p>
          <a:p>
            <a:pPr lvl="1">
              <a:spcBef>
                <a:spcPct val="15000"/>
              </a:spcBef>
            </a:pPr>
            <a:r>
              <a:rPr lang="en-US" altLang="zh-TW">
                <a:ea typeface="PMingLiU" pitchFamily="18" charset="-120"/>
              </a:rPr>
              <a:t>Reward</a:t>
            </a:r>
          </a:p>
          <a:p>
            <a:pPr lvl="1">
              <a:spcBef>
                <a:spcPct val="15000"/>
              </a:spcBef>
            </a:pPr>
            <a:r>
              <a:rPr lang="en-US" altLang="zh-TW">
                <a:ea typeface="PMingLiU" pitchFamily="18" charset="-120"/>
              </a:rPr>
              <a:t>Values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686300" y="688975"/>
            <a:ext cx="44450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15000"/>
              </a:spcBef>
            </a:pPr>
            <a:r>
              <a:rPr lang="en-US" sz="2800"/>
              <a:t>Technology</a:t>
            </a:r>
          </a:p>
          <a:p>
            <a:pPr marL="857250" lvl="1" indent="-400050">
              <a:lnSpc>
                <a:spcPct val="90000"/>
              </a:lnSpc>
              <a:spcBef>
                <a:spcPct val="15000"/>
              </a:spcBef>
              <a:buFontTx/>
              <a:buChar char="–"/>
            </a:pPr>
            <a:r>
              <a:rPr lang="en-US" sz="2400"/>
              <a:t>Enabling technologies</a:t>
            </a:r>
          </a:p>
          <a:p>
            <a:pPr marL="857250" lvl="1" indent="-400050">
              <a:lnSpc>
                <a:spcPct val="90000"/>
              </a:lnSpc>
              <a:spcBef>
                <a:spcPct val="15000"/>
              </a:spcBef>
              <a:buFontTx/>
              <a:buChar char="–"/>
            </a:pPr>
            <a:r>
              <a:rPr lang="en-US" sz="2400"/>
              <a:t>IS architectures</a:t>
            </a:r>
          </a:p>
          <a:p>
            <a:pPr marL="857250" lvl="1" indent="-400050">
              <a:lnSpc>
                <a:spcPct val="90000"/>
              </a:lnSpc>
              <a:spcBef>
                <a:spcPct val="15000"/>
              </a:spcBef>
              <a:buFontTx/>
              <a:buChar char="–"/>
            </a:pPr>
            <a:r>
              <a:rPr lang="en-US" sz="2400"/>
              <a:t>Methods and tools </a:t>
            </a:r>
          </a:p>
          <a:p>
            <a:pPr marL="857250" lvl="1" indent="-400050">
              <a:lnSpc>
                <a:spcPct val="90000"/>
              </a:lnSpc>
              <a:spcBef>
                <a:spcPct val="15000"/>
              </a:spcBef>
              <a:buFontTx/>
              <a:buChar char="–"/>
            </a:pPr>
            <a:r>
              <a:rPr lang="en-US" sz="2400"/>
              <a:t>IS organizations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093913" y="5051425"/>
            <a:ext cx="6199187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85000"/>
              </a:lnSpc>
              <a:spcBef>
                <a:spcPct val="10000"/>
              </a:spcBef>
            </a:pPr>
            <a:r>
              <a:rPr lang="en-US" sz="2800"/>
              <a:t>Process</a:t>
            </a:r>
          </a:p>
          <a:p>
            <a:pPr marL="857250" lvl="1" indent="-400050">
              <a:lnSpc>
                <a:spcPct val="85000"/>
              </a:lnSpc>
              <a:spcBef>
                <a:spcPct val="10000"/>
              </a:spcBef>
              <a:buFontTx/>
              <a:buChar char="–"/>
            </a:pPr>
            <a:r>
              <a:rPr lang="en-US" sz="2400"/>
              <a:t>Core business processes</a:t>
            </a:r>
          </a:p>
          <a:p>
            <a:pPr marL="857250" lvl="1" indent="-400050">
              <a:lnSpc>
                <a:spcPct val="85000"/>
              </a:lnSpc>
              <a:spcBef>
                <a:spcPct val="10000"/>
              </a:spcBef>
              <a:buFontTx/>
              <a:buChar char="–"/>
            </a:pPr>
            <a:r>
              <a:rPr lang="en-US" sz="2400"/>
              <a:t>Value-added</a:t>
            </a:r>
          </a:p>
          <a:p>
            <a:pPr marL="857250" lvl="1" indent="-400050">
              <a:lnSpc>
                <a:spcPct val="85000"/>
              </a:lnSpc>
              <a:spcBef>
                <a:spcPct val="10000"/>
              </a:spcBef>
              <a:buFontTx/>
              <a:buChar char="–"/>
            </a:pPr>
            <a:r>
              <a:rPr lang="en-US" sz="2400"/>
              <a:t>Customer-focus</a:t>
            </a:r>
          </a:p>
          <a:p>
            <a:pPr marL="857250" lvl="1" indent="-400050">
              <a:lnSpc>
                <a:spcPct val="85000"/>
              </a:lnSpc>
              <a:spcBef>
                <a:spcPct val="10000"/>
              </a:spcBef>
              <a:buFontTx/>
              <a:buChar char="–"/>
            </a:pPr>
            <a:r>
              <a:rPr lang="en-US" sz="2400"/>
              <a:t>Innovation</a:t>
            </a: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1106488" y="615950"/>
            <a:ext cx="5307012" cy="4386263"/>
          </a:xfrm>
          <a:prstGeom prst="triangle">
            <a:avLst>
              <a:gd name="adj" fmla="val 5129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3" name="Picture 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25" y="3986213"/>
            <a:ext cx="1227138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4221163" y="3624263"/>
            <a:ext cx="1236662" cy="1244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5" name="Picture 9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3838" y="4156075"/>
            <a:ext cx="715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72050" y="4324350"/>
            <a:ext cx="55403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7" name="Picture 11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11688" y="3378200"/>
            <a:ext cx="26035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8" name="Picture 12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87913" y="3382963"/>
            <a:ext cx="2603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9" name="Picture 13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5013" y="3022600"/>
            <a:ext cx="209550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0" name="Picture 14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06750" y="1460500"/>
            <a:ext cx="690563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711" name="Group 15"/>
          <p:cNvGrpSpPr>
            <a:grpSpLocks/>
          </p:cNvGrpSpPr>
          <p:nvPr/>
        </p:nvGrpSpPr>
        <p:grpSpPr bwMode="auto">
          <a:xfrm>
            <a:off x="3092450" y="2389188"/>
            <a:ext cx="1177925" cy="1331912"/>
            <a:chOff x="1948" y="1505"/>
            <a:chExt cx="742" cy="839"/>
          </a:xfrm>
        </p:grpSpPr>
        <p:grpSp>
          <p:nvGrpSpPr>
            <p:cNvPr id="29717" name="Group 16"/>
            <p:cNvGrpSpPr>
              <a:grpSpLocks/>
            </p:cNvGrpSpPr>
            <p:nvPr/>
          </p:nvGrpSpPr>
          <p:grpSpPr bwMode="auto">
            <a:xfrm>
              <a:off x="1948" y="1703"/>
              <a:ext cx="343" cy="240"/>
              <a:chOff x="1948" y="1703"/>
              <a:chExt cx="343" cy="240"/>
            </a:xfrm>
          </p:grpSpPr>
          <p:grpSp>
            <p:nvGrpSpPr>
              <p:cNvPr id="29762" name="Group 17"/>
              <p:cNvGrpSpPr>
                <a:grpSpLocks/>
              </p:cNvGrpSpPr>
              <p:nvPr/>
            </p:nvGrpSpPr>
            <p:grpSpPr bwMode="auto">
              <a:xfrm>
                <a:off x="2132" y="1801"/>
                <a:ext cx="159" cy="142"/>
                <a:chOff x="2132" y="1801"/>
                <a:chExt cx="159" cy="142"/>
              </a:xfrm>
            </p:grpSpPr>
            <p:sp>
              <p:nvSpPr>
                <p:cNvPr id="29774" name="Freeform 18"/>
                <p:cNvSpPr>
                  <a:spLocks/>
                </p:cNvSpPr>
                <p:nvPr/>
              </p:nvSpPr>
              <p:spPr bwMode="auto">
                <a:xfrm>
                  <a:off x="2132" y="1801"/>
                  <a:ext cx="159" cy="142"/>
                </a:xfrm>
                <a:custGeom>
                  <a:avLst/>
                  <a:gdLst>
                    <a:gd name="T0" fmla="*/ 92 w 159"/>
                    <a:gd name="T1" fmla="*/ 0 h 142"/>
                    <a:gd name="T2" fmla="*/ 40 w 159"/>
                    <a:gd name="T3" fmla="*/ 25 h 142"/>
                    <a:gd name="T4" fmla="*/ 15 w 159"/>
                    <a:gd name="T5" fmla="*/ 39 h 142"/>
                    <a:gd name="T6" fmla="*/ 4 w 159"/>
                    <a:gd name="T7" fmla="*/ 51 h 142"/>
                    <a:gd name="T8" fmla="*/ 0 w 159"/>
                    <a:gd name="T9" fmla="*/ 73 h 142"/>
                    <a:gd name="T10" fmla="*/ 3 w 159"/>
                    <a:gd name="T11" fmla="*/ 94 h 142"/>
                    <a:gd name="T12" fmla="*/ 13 w 159"/>
                    <a:gd name="T13" fmla="*/ 116 h 142"/>
                    <a:gd name="T14" fmla="*/ 30 w 159"/>
                    <a:gd name="T15" fmla="*/ 129 h 142"/>
                    <a:gd name="T16" fmla="*/ 38 w 159"/>
                    <a:gd name="T17" fmla="*/ 141 h 142"/>
                    <a:gd name="T18" fmla="*/ 64 w 159"/>
                    <a:gd name="T19" fmla="*/ 126 h 142"/>
                    <a:gd name="T20" fmla="*/ 84 w 159"/>
                    <a:gd name="T21" fmla="*/ 118 h 142"/>
                    <a:gd name="T22" fmla="*/ 103 w 159"/>
                    <a:gd name="T23" fmla="*/ 108 h 142"/>
                    <a:gd name="T24" fmla="*/ 119 w 159"/>
                    <a:gd name="T25" fmla="*/ 92 h 142"/>
                    <a:gd name="T26" fmla="*/ 134 w 159"/>
                    <a:gd name="T27" fmla="*/ 78 h 142"/>
                    <a:gd name="T28" fmla="*/ 145 w 159"/>
                    <a:gd name="T29" fmla="*/ 63 h 142"/>
                    <a:gd name="T30" fmla="*/ 158 w 159"/>
                    <a:gd name="T31" fmla="*/ 48 h 142"/>
                    <a:gd name="T32" fmla="*/ 118 w 159"/>
                    <a:gd name="T33" fmla="*/ 25 h 142"/>
                    <a:gd name="T34" fmla="*/ 92 w 159"/>
                    <a:gd name="T35" fmla="*/ 0 h 14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59"/>
                    <a:gd name="T55" fmla="*/ 0 h 142"/>
                    <a:gd name="T56" fmla="*/ 159 w 159"/>
                    <a:gd name="T57" fmla="*/ 142 h 14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59" h="142">
                      <a:moveTo>
                        <a:pt x="92" y="0"/>
                      </a:moveTo>
                      <a:lnTo>
                        <a:pt x="40" y="25"/>
                      </a:lnTo>
                      <a:lnTo>
                        <a:pt x="15" y="39"/>
                      </a:lnTo>
                      <a:lnTo>
                        <a:pt x="4" y="51"/>
                      </a:lnTo>
                      <a:lnTo>
                        <a:pt x="0" y="73"/>
                      </a:lnTo>
                      <a:lnTo>
                        <a:pt x="3" y="94"/>
                      </a:lnTo>
                      <a:lnTo>
                        <a:pt x="13" y="116"/>
                      </a:lnTo>
                      <a:lnTo>
                        <a:pt x="30" y="129"/>
                      </a:lnTo>
                      <a:lnTo>
                        <a:pt x="38" y="141"/>
                      </a:lnTo>
                      <a:lnTo>
                        <a:pt x="64" y="126"/>
                      </a:lnTo>
                      <a:lnTo>
                        <a:pt x="84" y="118"/>
                      </a:lnTo>
                      <a:lnTo>
                        <a:pt x="103" y="108"/>
                      </a:lnTo>
                      <a:lnTo>
                        <a:pt x="119" y="92"/>
                      </a:lnTo>
                      <a:lnTo>
                        <a:pt x="134" y="78"/>
                      </a:lnTo>
                      <a:lnTo>
                        <a:pt x="145" y="63"/>
                      </a:lnTo>
                      <a:lnTo>
                        <a:pt x="158" y="48"/>
                      </a:lnTo>
                      <a:lnTo>
                        <a:pt x="118" y="25"/>
                      </a:lnTo>
                      <a:lnTo>
                        <a:pt x="92" y="0"/>
                      </a:lnTo>
                    </a:path>
                  </a:pathLst>
                </a:custGeom>
                <a:solidFill>
                  <a:srgbClr val="0000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75" name="Freeform 19"/>
                <p:cNvSpPr>
                  <a:spLocks/>
                </p:cNvSpPr>
                <p:nvPr/>
              </p:nvSpPr>
              <p:spPr bwMode="auto">
                <a:xfrm>
                  <a:off x="2134" y="1853"/>
                  <a:ext cx="45" cy="74"/>
                </a:xfrm>
                <a:custGeom>
                  <a:avLst/>
                  <a:gdLst>
                    <a:gd name="T0" fmla="*/ 25 w 45"/>
                    <a:gd name="T1" fmla="*/ 9 h 74"/>
                    <a:gd name="T2" fmla="*/ 15 w 45"/>
                    <a:gd name="T3" fmla="*/ 1 h 74"/>
                    <a:gd name="T4" fmla="*/ 5 w 45"/>
                    <a:gd name="T5" fmla="*/ 0 h 74"/>
                    <a:gd name="T6" fmla="*/ 0 w 45"/>
                    <a:gd name="T7" fmla="*/ 1 h 74"/>
                    <a:gd name="T8" fmla="*/ 11 w 45"/>
                    <a:gd name="T9" fmla="*/ 15 h 74"/>
                    <a:gd name="T10" fmla="*/ 18 w 45"/>
                    <a:gd name="T11" fmla="*/ 28 h 74"/>
                    <a:gd name="T12" fmla="*/ 20 w 45"/>
                    <a:gd name="T13" fmla="*/ 43 h 74"/>
                    <a:gd name="T14" fmla="*/ 18 w 45"/>
                    <a:gd name="T15" fmla="*/ 51 h 74"/>
                    <a:gd name="T16" fmla="*/ 9 w 45"/>
                    <a:gd name="T17" fmla="*/ 61 h 74"/>
                    <a:gd name="T18" fmla="*/ 21 w 45"/>
                    <a:gd name="T19" fmla="*/ 69 h 74"/>
                    <a:gd name="T20" fmla="*/ 31 w 45"/>
                    <a:gd name="T21" fmla="*/ 67 h 74"/>
                    <a:gd name="T22" fmla="*/ 43 w 45"/>
                    <a:gd name="T23" fmla="*/ 73 h 74"/>
                    <a:gd name="T24" fmla="*/ 44 w 45"/>
                    <a:gd name="T25" fmla="*/ 57 h 74"/>
                    <a:gd name="T26" fmla="*/ 41 w 45"/>
                    <a:gd name="T27" fmla="*/ 43 h 74"/>
                    <a:gd name="T28" fmla="*/ 34 w 45"/>
                    <a:gd name="T29" fmla="*/ 24 h 74"/>
                    <a:gd name="T30" fmla="*/ 25 w 45"/>
                    <a:gd name="T31" fmla="*/ 9 h 7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5"/>
                    <a:gd name="T49" fmla="*/ 0 h 74"/>
                    <a:gd name="T50" fmla="*/ 45 w 45"/>
                    <a:gd name="T51" fmla="*/ 74 h 7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5" h="74">
                      <a:moveTo>
                        <a:pt x="25" y="9"/>
                      </a:moveTo>
                      <a:lnTo>
                        <a:pt x="15" y="1"/>
                      </a:lnTo>
                      <a:lnTo>
                        <a:pt x="5" y="0"/>
                      </a:lnTo>
                      <a:lnTo>
                        <a:pt x="0" y="1"/>
                      </a:lnTo>
                      <a:lnTo>
                        <a:pt x="11" y="15"/>
                      </a:lnTo>
                      <a:lnTo>
                        <a:pt x="18" y="28"/>
                      </a:lnTo>
                      <a:lnTo>
                        <a:pt x="20" y="43"/>
                      </a:lnTo>
                      <a:lnTo>
                        <a:pt x="18" y="51"/>
                      </a:lnTo>
                      <a:lnTo>
                        <a:pt x="9" y="61"/>
                      </a:lnTo>
                      <a:lnTo>
                        <a:pt x="21" y="69"/>
                      </a:lnTo>
                      <a:lnTo>
                        <a:pt x="31" y="67"/>
                      </a:lnTo>
                      <a:lnTo>
                        <a:pt x="43" y="73"/>
                      </a:lnTo>
                      <a:lnTo>
                        <a:pt x="44" y="57"/>
                      </a:lnTo>
                      <a:lnTo>
                        <a:pt x="41" y="43"/>
                      </a:lnTo>
                      <a:lnTo>
                        <a:pt x="34" y="24"/>
                      </a:lnTo>
                      <a:lnTo>
                        <a:pt x="25" y="9"/>
                      </a:lnTo>
                    </a:path>
                  </a:pathLst>
                </a:custGeom>
                <a:solidFill>
                  <a:srgbClr val="E0E0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76" name="Freeform 20"/>
                <p:cNvSpPr>
                  <a:spLocks/>
                </p:cNvSpPr>
                <p:nvPr/>
              </p:nvSpPr>
              <p:spPr bwMode="auto">
                <a:xfrm>
                  <a:off x="2135" y="1851"/>
                  <a:ext cx="45" cy="92"/>
                </a:xfrm>
                <a:custGeom>
                  <a:avLst/>
                  <a:gdLst>
                    <a:gd name="T0" fmla="*/ 34 w 45"/>
                    <a:gd name="T1" fmla="*/ 91 h 92"/>
                    <a:gd name="T2" fmla="*/ 40 w 45"/>
                    <a:gd name="T3" fmla="*/ 81 h 92"/>
                    <a:gd name="T4" fmla="*/ 44 w 45"/>
                    <a:gd name="T5" fmla="*/ 63 h 92"/>
                    <a:gd name="T6" fmla="*/ 41 w 45"/>
                    <a:gd name="T7" fmla="*/ 44 h 92"/>
                    <a:gd name="T8" fmla="*/ 34 w 45"/>
                    <a:gd name="T9" fmla="*/ 23 h 92"/>
                    <a:gd name="T10" fmla="*/ 23 w 45"/>
                    <a:gd name="T11" fmla="*/ 9 h 92"/>
                    <a:gd name="T12" fmla="*/ 13 w 45"/>
                    <a:gd name="T13" fmla="*/ 1 h 92"/>
                    <a:gd name="T14" fmla="*/ 0 w 45"/>
                    <a:gd name="T15" fmla="*/ 0 h 9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5"/>
                    <a:gd name="T25" fmla="*/ 0 h 92"/>
                    <a:gd name="T26" fmla="*/ 45 w 45"/>
                    <a:gd name="T27" fmla="*/ 92 h 9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5" h="92">
                      <a:moveTo>
                        <a:pt x="34" y="91"/>
                      </a:moveTo>
                      <a:lnTo>
                        <a:pt x="40" y="81"/>
                      </a:lnTo>
                      <a:lnTo>
                        <a:pt x="44" y="63"/>
                      </a:lnTo>
                      <a:lnTo>
                        <a:pt x="41" y="44"/>
                      </a:lnTo>
                      <a:lnTo>
                        <a:pt x="34" y="23"/>
                      </a:lnTo>
                      <a:lnTo>
                        <a:pt x="23" y="9"/>
                      </a:lnTo>
                      <a:lnTo>
                        <a:pt x="13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63" name="Group 21"/>
              <p:cNvGrpSpPr>
                <a:grpSpLocks/>
              </p:cNvGrpSpPr>
              <p:nvPr/>
            </p:nvGrpSpPr>
            <p:grpSpPr bwMode="auto">
              <a:xfrm>
                <a:off x="1948" y="1703"/>
                <a:ext cx="209" cy="228"/>
                <a:chOff x="1948" y="1703"/>
                <a:chExt cx="209" cy="228"/>
              </a:xfrm>
            </p:grpSpPr>
            <p:sp>
              <p:nvSpPr>
                <p:cNvPr id="29764" name="Freeform 22"/>
                <p:cNvSpPr>
                  <a:spLocks/>
                </p:cNvSpPr>
                <p:nvPr/>
              </p:nvSpPr>
              <p:spPr bwMode="auto">
                <a:xfrm>
                  <a:off x="2064" y="1796"/>
                  <a:ext cx="93" cy="128"/>
                </a:xfrm>
                <a:custGeom>
                  <a:avLst/>
                  <a:gdLst>
                    <a:gd name="T0" fmla="*/ 88 w 93"/>
                    <a:gd name="T1" fmla="*/ 83 h 128"/>
                    <a:gd name="T2" fmla="*/ 85 w 93"/>
                    <a:gd name="T3" fmla="*/ 74 h 128"/>
                    <a:gd name="T4" fmla="*/ 81 w 93"/>
                    <a:gd name="T5" fmla="*/ 70 h 128"/>
                    <a:gd name="T6" fmla="*/ 77 w 93"/>
                    <a:gd name="T7" fmla="*/ 66 h 128"/>
                    <a:gd name="T8" fmla="*/ 70 w 93"/>
                    <a:gd name="T9" fmla="*/ 61 h 128"/>
                    <a:gd name="T10" fmla="*/ 66 w 93"/>
                    <a:gd name="T11" fmla="*/ 57 h 128"/>
                    <a:gd name="T12" fmla="*/ 61 w 93"/>
                    <a:gd name="T13" fmla="*/ 51 h 128"/>
                    <a:gd name="T14" fmla="*/ 58 w 93"/>
                    <a:gd name="T15" fmla="*/ 45 h 128"/>
                    <a:gd name="T16" fmla="*/ 52 w 93"/>
                    <a:gd name="T17" fmla="*/ 41 h 128"/>
                    <a:gd name="T18" fmla="*/ 44 w 93"/>
                    <a:gd name="T19" fmla="*/ 38 h 128"/>
                    <a:gd name="T20" fmla="*/ 38 w 93"/>
                    <a:gd name="T21" fmla="*/ 32 h 128"/>
                    <a:gd name="T22" fmla="*/ 36 w 93"/>
                    <a:gd name="T23" fmla="*/ 23 h 128"/>
                    <a:gd name="T24" fmla="*/ 31 w 93"/>
                    <a:gd name="T25" fmla="*/ 18 h 128"/>
                    <a:gd name="T26" fmla="*/ 23 w 93"/>
                    <a:gd name="T27" fmla="*/ 1 h 128"/>
                    <a:gd name="T28" fmla="*/ 18 w 93"/>
                    <a:gd name="T29" fmla="*/ 0 h 128"/>
                    <a:gd name="T30" fmla="*/ 15 w 93"/>
                    <a:gd name="T31" fmla="*/ 3 h 128"/>
                    <a:gd name="T32" fmla="*/ 12 w 93"/>
                    <a:gd name="T33" fmla="*/ 7 h 128"/>
                    <a:gd name="T34" fmla="*/ 11 w 93"/>
                    <a:gd name="T35" fmla="*/ 15 h 128"/>
                    <a:gd name="T36" fmla="*/ 13 w 93"/>
                    <a:gd name="T37" fmla="*/ 23 h 128"/>
                    <a:gd name="T38" fmla="*/ 17 w 93"/>
                    <a:gd name="T39" fmla="*/ 28 h 128"/>
                    <a:gd name="T40" fmla="*/ 21 w 93"/>
                    <a:gd name="T41" fmla="*/ 32 h 128"/>
                    <a:gd name="T42" fmla="*/ 25 w 93"/>
                    <a:gd name="T43" fmla="*/ 41 h 128"/>
                    <a:gd name="T44" fmla="*/ 20 w 93"/>
                    <a:gd name="T45" fmla="*/ 39 h 128"/>
                    <a:gd name="T46" fmla="*/ 13 w 93"/>
                    <a:gd name="T47" fmla="*/ 39 h 128"/>
                    <a:gd name="T48" fmla="*/ 11 w 93"/>
                    <a:gd name="T49" fmla="*/ 41 h 128"/>
                    <a:gd name="T50" fmla="*/ 4 w 93"/>
                    <a:gd name="T51" fmla="*/ 45 h 128"/>
                    <a:gd name="T52" fmla="*/ 1 w 93"/>
                    <a:gd name="T53" fmla="*/ 54 h 128"/>
                    <a:gd name="T54" fmla="*/ 0 w 93"/>
                    <a:gd name="T55" fmla="*/ 66 h 128"/>
                    <a:gd name="T56" fmla="*/ 2 w 93"/>
                    <a:gd name="T57" fmla="*/ 80 h 128"/>
                    <a:gd name="T58" fmla="*/ 6 w 93"/>
                    <a:gd name="T59" fmla="*/ 91 h 128"/>
                    <a:gd name="T60" fmla="*/ 11 w 93"/>
                    <a:gd name="T61" fmla="*/ 102 h 128"/>
                    <a:gd name="T62" fmla="*/ 18 w 93"/>
                    <a:gd name="T63" fmla="*/ 114 h 128"/>
                    <a:gd name="T64" fmla="*/ 23 w 93"/>
                    <a:gd name="T65" fmla="*/ 123 h 128"/>
                    <a:gd name="T66" fmla="*/ 28 w 93"/>
                    <a:gd name="T67" fmla="*/ 126 h 128"/>
                    <a:gd name="T68" fmla="*/ 36 w 93"/>
                    <a:gd name="T69" fmla="*/ 127 h 128"/>
                    <a:gd name="T70" fmla="*/ 43 w 93"/>
                    <a:gd name="T71" fmla="*/ 126 h 128"/>
                    <a:gd name="T72" fmla="*/ 50 w 93"/>
                    <a:gd name="T73" fmla="*/ 123 h 128"/>
                    <a:gd name="T74" fmla="*/ 54 w 93"/>
                    <a:gd name="T75" fmla="*/ 120 h 128"/>
                    <a:gd name="T76" fmla="*/ 58 w 93"/>
                    <a:gd name="T77" fmla="*/ 117 h 128"/>
                    <a:gd name="T78" fmla="*/ 61 w 93"/>
                    <a:gd name="T79" fmla="*/ 120 h 128"/>
                    <a:gd name="T80" fmla="*/ 67 w 93"/>
                    <a:gd name="T81" fmla="*/ 120 h 128"/>
                    <a:gd name="T82" fmla="*/ 74 w 93"/>
                    <a:gd name="T83" fmla="*/ 121 h 128"/>
                    <a:gd name="T84" fmla="*/ 81 w 93"/>
                    <a:gd name="T85" fmla="*/ 120 h 128"/>
                    <a:gd name="T86" fmla="*/ 86 w 93"/>
                    <a:gd name="T87" fmla="*/ 115 h 128"/>
                    <a:gd name="T88" fmla="*/ 91 w 93"/>
                    <a:gd name="T89" fmla="*/ 108 h 128"/>
                    <a:gd name="T90" fmla="*/ 92 w 93"/>
                    <a:gd name="T91" fmla="*/ 96 h 128"/>
                    <a:gd name="T92" fmla="*/ 90 w 93"/>
                    <a:gd name="T93" fmla="*/ 85 h 128"/>
                    <a:gd name="T94" fmla="*/ 88 w 93"/>
                    <a:gd name="T95" fmla="*/ 83 h 12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93"/>
                    <a:gd name="T145" fmla="*/ 0 h 128"/>
                    <a:gd name="T146" fmla="*/ 93 w 93"/>
                    <a:gd name="T147" fmla="*/ 128 h 128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93" h="128">
                      <a:moveTo>
                        <a:pt x="88" y="83"/>
                      </a:moveTo>
                      <a:lnTo>
                        <a:pt x="85" y="74"/>
                      </a:lnTo>
                      <a:lnTo>
                        <a:pt x="81" y="70"/>
                      </a:lnTo>
                      <a:lnTo>
                        <a:pt x="77" y="66"/>
                      </a:lnTo>
                      <a:lnTo>
                        <a:pt x="70" y="61"/>
                      </a:lnTo>
                      <a:lnTo>
                        <a:pt x="66" y="57"/>
                      </a:lnTo>
                      <a:lnTo>
                        <a:pt x="61" y="51"/>
                      </a:lnTo>
                      <a:lnTo>
                        <a:pt x="58" y="45"/>
                      </a:lnTo>
                      <a:lnTo>
                        <a:pt x="52" y="41"/>
                      </a:lnTo>
                      <a:lnTo>
                        <a:pt x="44" y="38"/>
                      </a:lnTo>
                      <a:lnTo>
                        <a:pt x="38" y="32"/>
                      </a:lnTo>
                      <a:lnTo>
                        <a:pt x="36" y="23"/>
                      </a:lnTo>
                      <a:lnTo>
                        <a:pt x="31" y="18"/>
                      </a:lnTo>
                      <a:lnTo>
                        <a:pt x="23" y="1"/>
                      </a:lnTo>
                      <a:lnTo>
                        <a:pt x="18" y="0"/>
                      </a:lnTo>
                      <a:lnTo>
                        <a:pt x="15" y="3"/>
                      </a:lnTo>
                      <a:lnTo>
                        <a:pt x="12" y="7"/>
                      </a:lnTo>
                      <a:lnTo>
                        <a:pt x="11" y="15"/>
                      </a:lnTo>
                      <a:lnTo>
                        <a:pt x="13" y="23"/>
                      </a:lnTo>
                      <a:lnTo>
                        <a:pt x="17" y="28"/>
                      </a:lnTo>
                      <a:lnTo>
                        <a:pt x="21" y="32"/>
                      </a:lnTo>
                      <a:lnTo>
                        <a:pt x="25" y="41"/>
                      </a:lnTo>
                      <a:lnTo>
                        <a:pt x="20" y="39"/>
                      </a:lnTo>
                      <a:lnTo>
                        <a:pt x="13" y="39"/>
                      </a:lnTo>
                      <a:lnTo>
                        <a:pt x="11" y="41"/>
                      </a:lnTo>
                      <a:lnTo>
                        <a:pt x="4" y="45"/>
                      </a:lnTo>
                      <a:lnTo>
                        <a:pt x="1" y="54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6" y="91"/>
                      </a:lnTo>
                      <a:lnTo>
                        <a:pt x="11" y="102"/>
                      </a:lnTo>
                      <a:lnTo>
                        <a:pt x="18" y="114"/>
                      </a:lnTo>
                      <a:lnTo>
                        <a:pt x="23" y="123"/>
                      </a:lnTo>
                      <a:lnTo>
                        <a:pt x="28" y="126"/>
                      </a:lnTo>
                      <a:lnTo>
                        <a:pt x="36" y="127"/>
                      </a:lnTo>
                      <a:lnTo>
                        <a:pt x="43" y="126"/>
                      </a:lnTo>
                      <a:lnTo>
                        <a:pt x="50" y="123"/>
                      </a:lnTo>
                      <a:lnTo>
                        <a:pt x="54" y="120"/>
                      </a:lnTo>
                      <a:lnTo>
                        <a:pt x="58" y="117"/>
                      </a:lnTo>
                      <a:lnTo>
                        <a:pt x="61" y="120"/>
                      </a:lnTo>
                      <a:lnTo>
                        <a:pt x="67" y="120"/>
                      </a:lnTo>
                      <a:lnTo>
                        <a:pt x="74" y="121"/>
                      </a:lnTo>
                      <a:lnTo>
                        <a:pt x="81" y="120"/>
                      </a:lnTo>
                      <a:lnTo>
                        <a:pt x="86" y="115"/>
                      </a:lnTo>
                      <a:lnTo>
                        <a:pt x="91" y="108"/>
                      </a:lnTo>
                      <a:lnTo>
                        <a:pt x="92" y="96"/>
                      </a:lnTo>
                      <a:lnTo>
                        <a:pt x="90" y="85"/>
                      </a:lnTo>
                      <a:lnTo>
                        <a:pt x="88" y="83"/>
                      </a:lnTo>
                    </a:path>
                  </a:pathLst>
                </a:custGeom>
                <a:solidFill>
                  <a:srgbClr val="E0A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765" name="Group 23"/>
                <p:cNvGrpSpPr>
                  <a:grpSpLocks/>
                </p:cNvGrpSpPr>
                <p:nvPr/>
              </p:nvGrpSpPr>
              <p:grpSpPr bwMode="auto">
                <a:xfrm>
                  <a:off x="1948" y="1703"/>
                  <a:ext cx="188" cy="228"/>
                  <a:chOff x="1948" y="1703"/>
                  <a:chExt cx="188" cy="228"/>
                </a:xfrm>
              </p:grpSpPr>
              <p:grpSp>
                <p:nvGrpSpPr>
                  <p:cNvPr id="29766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1948" y="1703"/>
                    <a:ext cx="188" cy="200"/>
                    <a:chOff x="1948" y="1703"/>
                    <a:chExt cx="188" cy="200"/>
                  </a:xfrm>
                </p:grpSpPr>
                <p:sp>
                  <p:nvSpPr>
                    <p:cNvPr id="29772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948" y="1703"/>
                      <a:ext cx="188" cy="200"/>
                    </a:xfrm>
                    <a:custGeom>
                      <a:avLst/>
                      <a:gdLst>
                        <a:gd name="T0" fmla="*/ 185 w 188"/>
                        <a:gd name="T1" fmla="*/ 177 h 200"/>
                        <a:gd name="T2" fmla="*/ 176 w 188"/>
                        <a:gd name="T3" fmla="*/ 164 h 200"/>
                        <a:gd name="T4" fmla="*/ 162 w 188"/>
                        <a:gd name="T5" fmla="*/ 144 h 200"/>
                        <a:gd name="T6" fmla="*/ 145 w 188"/>
                        <a:gd name="T7" fmla="*/ 127 h 200"/>
                        <a:gd name="T8" fmla="*/ 132 w 188"/>
                        <a:gd name="T9" fmla="*/ 116 h 200"/>
                        <a:gd name="T10" fmla="*/ 122 w 188"/>
                        <a:gd name="T11" fmla="*/ 112 h 200"/>
                        <a:gd name="T12" fmla="*/ 115 w 188"/>
                        <a:gd name="T13" fmla="*/ 111 h 200"/>
                        <a:gd name="T14" fmla="*/ 110 w 188"/>
                        <a:gd name="T15" fmla="*/ 105 h 200"/>
                        <a:gd name="T16" fmla="*/ 112 w 188"/>
                        <a:gd name="T17" fmla="*/ 93 h 200"/>
                        <a:gd name="T18" fmla="*/ 108 w 188"/>
                        <a:gd name="T19" fmla="*/ 80 h 200"/>
                        <a:gd name="T20" fmla="*/ 102 w 188"/>
                        <a:gd name="T21" fmla="*/ 66 h 200"/>
                        <a:gd name="T22" fmla="*/ 92 w 188"/>
                        <a:gd name="T23" fmla="*/ 52 h 200"/>
                        <a:gd name="T24" fmla="*/ 77 w 188"/>
                        <a:gd name="T25" fmla="*/ 35 h 200"/>
                        <a:gd name="T26" fmla="*/ 62 w 188"/>
                        <a:gd name="T27" fmla="*/ 22 h 200"/>
                        <a:gd name="T28" fmla="*/ 47 w 188"/>
                        <a:gd name="T29" fmla="*/ 10 h 200"/>
                        <a:gd name="T30" fmla="*/ 30 w 188"/>
                        <a:gd name="T31" fmla="*/ 3 h 200"/>
                        <a:gd name="T32" fmla="*/ 19 w 188"/>
                        <a:gd name="T33" fmla="*/ 0 h 200"/>
                        <a:gd name="T34" fmla="*/ 9 w 188"/>
                        <a:gd name="T35" fmla="*/ 4 h 200"/>
                        <a:gd name="T36" fmla="*/ 2 w 188"/>
                        <a:gd name="T37" fmla="*/ 10 h 200"/>
                        <a:gd name="T38" fmla="*/ 0 w 188"/>
                        <a:gd name="T39" fmla="*/ 21 h 200"/>
                        <a:gd name="T40" fmla="*/ 1 w 188"/>
                        <a:gd name="T41" fmla="*/ 34 h 200"/>
                        <a:gd name="T42" fmla="*/ 6 w 188"/>
                        <a:gd name="T43" fmla="*/ 49 h 200"/>
                        <a:gd name="T44" fmla="*/ 14 w 188"/>
                        <a:gd name="T45" fmla="*/ 62 h 200"/>
                        <a:gd name="T46" fmla="*/ 22 w 188"/>
                        <a:gd name="T47" fmla="*/ 77 h 200"/>
                        <a:gd name="T48" fmla="*/ 34 w 188"/>
                        <a:gd name="T49" fmla="*/ 87 h 200"/>
                        <a:gd name="T50" fmla="*/ 50 w 188"/>
                        <a:gd name="T51" fmla="*/ 100 h 200"/>
                        <a:gd name="T52" fmla="*/ 64 w 188"/>
                        <a:gd name="T53" fmla="*/ 112 h 200"/>
                        <a:gd name="T54" fmla="*/ 76 w 188"/>
                        <a:gd name="T55" fmla="*/ 118 h 200"/>
                        <a:gd name="T56" fmla="*/ 86 w 188"/>
                        <a:gd name="T57" fmla="*/ 119 h 200"/>
                        <a:gd name="T58" fmla="*/ 97 w 188"/>
                        <a:gd name="T59" fmla="*/ 118 h 200"/>
                        <a:gd name="T60" fmla="*/ 103 w 188"/>
                        <a:gd name="T61" fmla="*/ 119 h 200"/>
                        <a:gd name="T62" fmla="*/ 107 w 188"/>
                        <a:gd name="T63" fmla="*/ 127 h 200"/>
                        <a:gd name="T64" fmla="*/ 111 w 188"/>
                        <a:gd name="T65" fmla="*/ 139 h 200"/>
                        <a:gd name="T66" fmla="*/ 120 w 188"/>
                        <a:gd name="T67" fmla="*/ 150 h 200"/>
                        <a:gd name="T68" fmla="*/ 133 w 188"/>
                        <a:gd name="T69" fmla="*/ 165 h 200"/>
                        <a:gd name="T70" fmla="*/ 145 w 188"/>
                        <a:gd name="T71" fmla="*/ 177 h 200"/>
                        <a:gd name="T72" fmla="*/ 155 w 188"/>
                        <a:gd name="T73" fmla="*/ 189 h 200"/>
                        <a:gd name="T74" fmla="*/ 163 w 188"/>
                        <a:gd name="T75" fmla="*/ 195 h 200"/>
                        <a:gd name="T76" fmla="*/ 172 w 188"/>
                        <a:gd name="T77" fmla="*/ 198 h 200"/>
                        <a:gd name="T78" fmla="*/ 181 w 188"/>
                        <a:gd name="T79" fmla="*/ 199 h 200"/>
                        <a:gd name="T80" fmla="*/ 187 w 188"/>
                        <a:gd name="T81" fmla="*/ 195 h 200"/>
                        <a:gd name="T82" fmla="*/ 187 w 188"/>
                        <a:gd name="T83" fmla="*/ 186 h 200"/>
                        <a:gd name="T84" fmla="*/ 185 w 188"/>
                        <a:gd name="T85" fmla="*/ 177 h 200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w 188"/>
                        <a:gd name="T130" fmla="*/ 0 h 200"/>
                        <a:gd name="T131" fmla="*/ 188 w 188"/>
                        <a:gd name="T132" fmla="*/ 200 h 200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T129" t="T130" r="T131" b="T132"/>
                      <a:pathLst>
                        <a:path w="188" h="200">
                          <a:moveTo>
                            <a:pt x="185" y="177"/>
                          </a:moveTo>
                          <a:lnTo>
                            <a:pt x="176" y="164"/>
                          </a:lnTo>
                          <a:lnTo>
                            <a:pt x="162" y="144"/>
                          </a:lnTo>
                          <a:lnTo>
                            <a:pt x="145" y="127"/>
                          </a:lnTo>
                          <a:lnTo>
                            <a:pt x="132" y="116"/>
                          </a:lnTo>
                          <a:lnTo>
                            <a:pt x="122" y="112"/>
                          </a:lnTo>
                          <a:lnTo>
                            <a:pt x="115" y="111"/>
                          </a:lnTo>
                          <a:lnTo>
                            <a:pt x="110" y="105"/>
                          </a:lnTo>
                          <a:lnTo>
                            <a:pt x="112" y="93"/>
                          </a:lnTo>
                          <a:lnTo>
                            <a:pt x="108" y="80"/>
                          </a:lnTo>
                          <a:lnTo>
                            <a:pt x="102" y="66"/>
                          </a:lnTo>
                          <a:lnTo>
                            <a:pt x="92" y="52"/>
                          </a:lnTo>
                          <a:lnTo>
                            <a:pt x="77" y="35"/>
                          </a:lnTo>
                          <a:lnTo>
                            <a:pt x="62" y="22"/>
                          </a:lnTo>
                          <a:lnTo>
                            <a:pt x="47" y="10"/>
                          </a:lnTo>
                          <a:lnTo>
                            <a:pt x="30" y="3"/>
                          </a:lnTo>
                          <a:lnTo>
                            <a:pt x="19" y="0"/>
                          </a:lnTo>
                          <a:lnTo>
                            <a:pt x="9" y="4"/>
                          </a:lnTo>
                          <a:lnTo>
                            <a:pt x="2" y="10"/>
                          </a:lnTo>
                          <a:lnTo>
                            <a:pt x="0" y="21"/>
                          </a:lnTo>
                          <a:lnTo>
                            <a:pt x="1" y="34"/>
                          </a:lnTo>
                          <a:lnTo>
                            <a:pt x="6" y="49"/>
                          </a:lnTo>
                          <a:lnTo>
                            <a:pt x="14" y="62"/>
                          </a:lnTo>
                          <a:lnTo>
                            <a:pt x="22" y="77"/>
                          </a:lnTo>
                          <a:lnTo>
                            <a:pt x="34" y="87"/>
                          </a:lnTo>
                          <a:lnTo>
                            <a:pt x="50" y="100"/>
                          </a:lnTo>
                          <a:lnTo>
                            <a:pt x="64" y="112"/>
                          </a:lnTo>
                          <a:lnTo>
                            <a:pt x="76" y="118"/>
                          </a:lnTo>
                          <a:lnTo>
                            <a:pt x="86" y="119"/>
                          </a:lnTo>
                          <a:lnTo>
                            <a:pt x="97" y="118"/>
                          </a:lnTo>
                          <a:lnTo>
                            <a:pt x="103" y="119"/>
                          </a:lnTo>
                          <a:lnTo>
                            <a:pt x="107" y="127"/>
                          </a:lnTo>
                          <a:lnTo>
                            <a:pt x="111" y="139"/>
                          </a:lnTo>
                          <a:lnTo>
                            <a:pt x="120" y="150"/>
                          </a:lnTo>
                          <a:lnTo>
                            <a:pt x="133" y="165"/>
                          </a:lnTo>
                          <a:lnTo>
                            <a:pt x="145" y="177"/>
                          </a:lnTo>
                          <a:lnTo>
                            <a:pt x="155" y="189"/>
                          </a:lnTo>
                          <a:lnTo>
                            <a:pt x="163" y="195"/>
                          </a:lnTo>
                          <a:lnTo>
                            <a:pt x="172" y="198"/>
                          </a:lnTo>
                          <a:lnTo>
                            <a:pt x="181" y="199"/>
                          </a:lnTo>
                          <a:lnTo>
                            <a:pt x="187" y="195"/>
                          </a:lnTo>
                          <a:lnTo>
                            <a:pt x="187" y="186"/>
                          </a:lnTo>
                          <a:lnTo>
                            <a:pt x="185" y="177"/>
                          </a:lnTo>
                        </a:path>
                      </a:pathLst>
                    </a:custGeom>
                    <a:solidFill>
                      <a:srgbClr val="A0A0C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73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959" y="1717"/>
                      <a:ext cx="90" cy="96"/>
                    </a:xfrm>
                    <a:custGeom>
                      <a:avLst/>
                      <a:gdLst>
                        <a:gd name="T0" fmla="*/ 89 w 90"/>
                        <a:gd name="T1" fmla="*/ 77 h 96"/>
                        <a:gd name="T2" fmla="*/ 87 w 90"/>
                        <a:gd name="T3" fmla="*/ 65 h 96"/>
                        <a:gd name="T4" fmla="*/ 80 w 90"/>
                        <a:gd name="T5" fmla="*/ 55 h 96"/>
                        <a:gd name="T6" fmla="*/ 68 w 90"/>
                        <a:gd name="T7" fmla="*/ 40 h 96"/>
                        <a:gd name="T8" fmla="*/ 58 w 90"/>
                        <a:gd name="T9" fmla="*/ 28 h 96"/>
                        <a:gd name="T10" fmla="*/ 43 w 90"/>
                        <a:gd name="T11" fmla="*/ 16 h 96"/>
                        <a:gd name="T12" fmla="*/ 30 w 90"/>
                        <a:gd name="T13" fmla="*/ 7 h 96"/>
                        <a:gd name="T14" fmla="*/ 19 w 90"/>
                        <a:gd name="T15" fmla="*/ 0 h 96"/>
                        <a:gd name="T16" fmla="*/ 10 w 90"/>
                        <a:gd name="T17" fmla="*/ 0 h 96"/>
                        <a:gd name="T18" fmla="*/ 2 w 90"/>
                        <a:gd name="T19" fmla="*/ 3 h 96"/>
                        <a:gd name="T20" fmla="*/ 0 w 90"/>
                        <a:gd name="T21" fmla="*/ 12 h 96"/>
                        <a:gd name="T22" fmla="*/ 4 w 90"/>
                        <a:gd name="T23" fmla="*/ 22 h 96"/>
                        <a:gd name="T24" fmla="*/ 10 w 90"/>
                        <a:gd name="T25" fmla="*/ 36 h 96"/>
                        <a:gd name="T26" fmla="*/ 21 w 90"/>
                        <a:gd name="T27" fmla="*/ 50 h 96"/>
                        <a:gd name="T28" fmla="*/ 32 w 90"/>
                        <a:gd name="T29" fmla="*/ 62 h 96"/>
                        <a:gd name="T30" fmla="*/ 43 w 90"/>
                        <a:gd name="T31" fmla="*/ 74 h 96"/>
                        <a:gd name="T32" fmla="*/ 56 w 90"/>
                        <a:gd name="T33" fmla="*/ 85 h 96"/>
                        <a:gd name="T34" fmla="*/ 72 w 90"/>
                        <a:gd name="T35" fmla="*/ 95 h 96"/>
                        <a:gd name="T36" fmla="*/ 83 w 90"/>
                        <a:gd name="T37" fmla="*/ 94 h 96"/>
                        <a:gd name="T38" fmla="*/ 88 w 90"/>
                        <a:gd name="T39" fmla="*/ 88 h 96"/>
                        <a:gd name="T40" fmla="*/ 89 w 90"/>
                        <a:gd name="T41" fmla="*/ 77 h 9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90"/>
                        <a:gd name="T64" fmla="*/ 0 h 96"/>
                        <a:gd name="T65" fmla="*/ 90 w 90"/>
                        <a:gd name="T66" fmla="*/ 96 h 9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90" h="96">
                          <a:moveTo>
                            <a:pt x="89" y="77"/>
                          </a:moveTo>
                          <a:lnTo>
                            <a:pt x="87" y="65"/>
                          </a:lnTo>
                          <a:lnTo>
                            <a:pt x="80" y="55"/>
                          </a:lnTo>
                          <a:lnTo>
                            <a:pt x="68" y="40"/>
                          </a:lnTo>
                          <a:lnTo>
                            <a:pt x="58" y="28"/>
                          </a:lnTo>
                          <a:lnTo>
                            <a:pt x="43" y="16"/>
                          </a:lnTo>
                          <a:lnTo>
                            <a:pt x="30" y="7"/>
                          </a:lnTo>
                          <a:lnTo>
                            <a:pt x="19" y="0"/>
                          </a:lnTo>
                          <a:lnTo>
                            <a:pt x="10" y="0"/>
                          </a:lnTo>
                          <a:lnTo>
                            <a:pt x="2" y="3"/>
                          </a:lnTo>
                          <a:lnTo>
                            <a:pt x="0" y="12"/>
                          </a:lnTo>
                          <a:lnTo>
                            <a:pt x="4" y="22"/>
                          </a:lnTo>
                          <a:lnTo>
                            <a:pt x="10" y="36"/>
                          </a:lnTo>
                          <a:lnTo>
                            <a:pt x="21" y="50"/>
                          </a:lnTo>
                          <a:lnTo>
                            <a:pt x="32" y="62"/>
                          </a:lnTo>
                          <a:lnTo>
                            <a:pt x="43" y="74"/>
                          </a:lnTo>
                          <a:lnTo>
                            <a:pt x="56" y="85"/>
                          </a:lnTo>
                          <a:lnTo>
                            <a:pt x="72" y="95"/>
                          </a:lnTo>
                          <a:lnTo>
                            <a:pt x="83" y="94"/>
                          </a:lnTo>
                          <a:lnTo>
                            <a:pt x="88" y="88"/>
                          </a:lnTo>
                          <a:lnTo>
                            <a:pt x="89" y="77"/>
                          </a:lnTo>
                        </a:path>
                      </a:pathLst>
                    </a:custGeom>
                    <a:solidFill>
                      <a:srgbClr val="E0E0FF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9767" name="Freeform 27"/>
                  <p:cNvSpPr>
                    <a:spLocks/>
                  </p:cNvSpPr>
                  <p:nvPr/>
                </p:nvSpPr>
                <p:spPr bwMode="auto">
                  <a:xfrm>
                    <a:off x="2048" y="1846"/>
                    <a:ext cx="62" cy="85"/>
                  </a:xfrm>
                  <a:custGeom>
                    <a:avLst/>
                    <a:gdLst>
                      <a:gd name="T0" fmla="*/ 15 w 62"/>
                      <a:gd name="T1" fmla="*/ 0 h 85"/>
                      <a:gd name="T2" fmla="*/ 10 w 62"/>
                      <a:gd name="T3" fmla="*/ 1 h 85"/>
                      <a:gd name="T4" fmla="*/ 6 w 62"/>
                      <a:gd name="T5" fmla="*/ 6 h 85"/>
                      <a:gd name="T6" fmla="*/ 6 w 62"/>
                      <a:gd name="T7" fmla="*/ 10 h 85"/>
                      <a:gd name="T8" fmla="*/ 7 w 62"/>
                      <a:gd name="T9" fmla="*/ 15 h 85"/>
                      <a:gd name="T10" fmla="*/ 5 w 62"/>
                      <a:gd name="T11" fmla="*/ 18 h 85"/>
                      <a:gd name="T12" fmla="*/ 1 w 62"/>
                      <a:gd name="T13" fmla="*/ 22 h 85"/>
                      <a:gd name="T14" fmla="*/ 0 w 62"/>
                      <a:gd name="T15" fmla="*/ 29 h 85"/>
                      <a:gd name="T16" fmla="*/ 4 w 62"/>
                      <a:gd name="T17" fmla="*/ 32 h 85"/>
                      <a:gd name="T18" fmla="*/ 10 w 62"/>
                      <a:gd name="T19" fmla="*/ 35 h 85"/>
                      <a:gd name="T20" fmla="*/ 6 w 62"/>
                      <a:gd name="T21" fmla="*/ 43 h 85"/>
                      <a:gd name="T22" fmla="*/ 6 w 62"/>
                      <a:gd name="T23" fmla="*/ 49 h 85"/>
                      <a:gd name="T24" fmla="*/ 9 w 62"/>
                      <a:gd name="T25" fmla="*/ 55 h 85"/>
                      <a:gd name="T26" fmla="*/ 16 w 62"/>
                      <a:gd name="T27" fmla="*/ 57 h 85"/>
                      <a:gd name="T28" fmla="*/ 27 w 62"/>
                      <a:gd name="T29" fmla="*/ 56 h 85"/>
                      <a:gd name="T30" fmla="*/ 26 w 62"/>
                      <a:gd name="T31" fmla="*/ 60 h 85"/>
                      <a:gd name="T32" fmla="*/ 27 w 62"/>
                      <a:gd name="T33" fmla="*/ 69 h 85"/>
                      <a:gd name="T34" fmla="*/ 29 w 62"/>
                      <a:gd name="T35" fmla="*/ 77 h 85"/>
                      <a:gd name="T36" fmla="*/ 32 w 62"/>
                      <a:gd name="T37" fmla="*/ 81 h 85"/>
                      <a:gd name="T38" fmla="*/ 36 w 62"/>
                      <a:gd name="T39" fmla="*/ 84 h 85"/>
                      <a:gd name="T40" fmla="*/ 42 w 62"/>
                      <a:gd name="T41" fmla="*/ 84 h 85"/>
                      <a:gd name="T42" fmla="*/ 50 w 62"/>
                      <a:gd name="T43" fmla="*/ 81 h 85"/>
                      <a:gd name="T44" fmla="*/ 55 w 62"/>
                      <a:gd name="T45" fmla="*/ 77 h 85"/>
                      <a:gd name="T46" fmla="*/ 60 w 62"/>
                      <a:gd name="T47" fmla="*/ 66 h 85"/>
                      <a:gd name="T48" fmla="*/ 61 w 62"/>
                      <a:gd name="T49" fmla="*/ 59 h 85"/>
                      <a:gd name="T50" fmla="*/ 59 w 62"/>
                      <a:gd name="T51" fmla="*/ 56 h 85"/>
                      <a:gd name="T52" fmla="*/ 55 w 62"/>
                      <a:gd name="T53" fmla="*/ 53 h 85"/>
                      <a:gd name="T54" fmla="*/ 51 w 62"/>
                      <a:gd name="T55" fmla="*/ 53 h 85"/>
                      <a:gd name="T56" fmla="*/ 52 w 62"/>
                      <a:gd name="T57" fmla="*/ 47 h 85"/>
                      <a:gd name="T58" fmla="*/ 57 w 62"/>
                      <a:gd name="T59" fmla="*/ 44 h 85"/>
                      <a:gd name="T60" fmla="*/ 59 w 62"/>
                      <a:gd name="T61" fmla="*/ 40 h 85"/>
                      <a:gd name="T62" fmla="*/ 56 w 62"/>
                      <a:gd name="T63" fmla="*/ 34 h 85"/>
                      <a:gd name="T64" fmla="*/ 51 w 62"/>
                      <a:gd name="T65" fmla="*/ 31 h 85"/>
                      <a:gd name="T66" fmla="*/ 54 w 62"/>
                      <a:gd name="T67" fmla="*/ 28 h 85"/>
                      <a:gd name="T68" fmla="*/ 54 w 62"/>
                      <a:gd name="T69" fmla="*/ 22 h 85"/>
                      <a:gd name="T70" fmla="*/ 49 w 62"/>
                      <a:gd name="T71" fmla="*/ 19 h 85"/>
                      <a:gd name="T72" fmla="*/ 51 w 62"/>
                      <a:gd name="T73" fmla="*/ 15 h 85"/>
                      <a:gd name="T74" fmla="*/ 49 w 62"/>
                      <a:gd name="T75" fmla="*/ 9 h 85"/>
                      <a:gd name="T76" fmla="*/ 45 w 62"/>
                      <a:gd name="T77" fmla="*/ 6 h 85"/>
                      <a:gd name="T78" fmla="*/ 39 w 62"/>
                      <a:gd name="T79" fmla="*/ 4 h 85"/>
                      <a:gd name="T80" fmla="*/ 35 w 62"/>
                      <a:gd name="T81" fmla="*/ 6 h 85"/>
                      <a:gd name="T82" fmla="*/ 31 w 62"/>
                      <a:gd name="T83" fmla="*/ 6 h 85"/>
                      <a:gd name="T84" fmla="*/ 26 w 62"/>
                      <a:gd name="T85" fmla="*/ 3 h 85"/>
                      <a:gd name="T86" fmla="*/ 15 w 62"/>
                      <a:gd name="T87" fmla="*/ 0 h 85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62"/>
                      <a:gd name="T133" fmla="*/ 0 h 85"/>
                      <a:gd name="T134" fmla="*/ 62 w 62"/>
                      <a:gd name="T135" fmla="*/ 85 h 85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62" h="85">
                        <a:moveTo>
                          <a:pt x="15" y="0"/>
                        </a:moveTo>
                        <a:lnTo>
                          <a:pt x="10" y="1"/>
                        </a:lnTo>
                        <a:lnTo>
                          <a:pt x="6" y="6"/>
                        </a:lnTo>
                        <a:lnTo>
                          <a:pt x="6" y="10"/>
                        </a:lnTo>
                        <a:lnTo>
                          <a:pt x="7" y="15"/>
                        </a:lnTo>
                        <a:lnTo>
                          <a:pt x="5" y="18"/>
                        </a:lnTo>
                        <a:lnTo>
                          <a:pt x="1" y="22"/>
                        </a:lnTo>
                        <a:lnTo>
                          <a:pt x="0" y="29"/>
                        </a:lnTo>
                        <a:lnTo>
                          <a:pt x="4" y="32"/>
                        </a:lnTo>
                        <a:lnTo>
                          <a:pt x="10" y="35"/>
                        </a:lnTo>
                        <a:lnTo>
                          <a:pt x="6" y="43"/>
                        </a:lnTo>
                        <a:lnTo>
                          <a:pt x="6" y="49"/>
                        </a:lnTo>
                        <a:lnTo>
                          <a:pt x="9" y="55"/>
                        </a:lnTo>
                        <a:lnTo>
                          <a:pt x="16" y="57"/>
                        </a:lnTo>
                        <a:lnTo>
                          <a:pt x="27" y="56"/>
                        </a:lnTo>
                        <a:lnTo>
                          <a:pt x="26" y="60"/>
                        </a:lnTo>
                        <a:lnTo>
                          <a:pt x="27" y="69"/>
                        </a:lnTo>
                        <a:lnTo>
                          <a:pt x="29" y="77"/>
                        </a:lnTo>
                        <a:lnTo>
                          <a:pt x="32" y="81"/>
                        </a:lnTo>
                        <a:lnTo>
                          <a:pt x="36" y="84"/>
                        </a:lnTo>
                        <a:lnTo>
                          <a:pt x="42" y="84"/>
                        </a:lnTo>
                        <a:lnTo>
                          <a:pt x="50" y="81"/>
                        </a:lnTo>
                        <a:lnTo>
                          <a:pt x="55" y="77"/>
                        </a:lnTo>
                        <a:lnTo>
                          <a:pt x="60" y="66"/>
                        </a:lnTo>
                        <a:lnTo>
                          <a:pt x="61" y="59"/>
                        </a:lnTo>
                        <a:lnTo>
                          <a:pt x="59" y="56"/>
                        </a:lnTo>
                        <a:lnTo>
                          <a:pt x="55" y="53"/>
                        </a:lnTo>
                        <a:lnTo>
                          <a:pt x="51" y="53"/>
                        </a:lnTo>
                        <a:lnTo>
                          <a:pt x="52" y="47"/>
                        </a:lnTo>
                        <a:lnTo>
                          <a:pt x="57" y="44"/>
                        </a:lnTo>
                        <a:lnTo>
                          <a:pt x="59" y="40"/>
                        </a:lnTo>
                        <a:lnTo>
                          <a:pt x="56" y="34"/>
                        </a:lnTo>
                        <a:lnTo>
                          <a:pt x="51" y="31"/>
                        </a:lnTo>
                        <a:lnTo>
                          <a:pt x="54" y="28"/>
                        </a:lnTo>
                        <a:lnTo>
                          <a:pt x="54" y="22"/>
                        </a:lnTo>
                        <a:lnTo>
                          <a:pt x="49" y="19"/>
                        </a:lnTo>
                        <a:lnTo>
                          <a:pt x="51" y="15"/>
                        </a:lnTo>
                        <a:lnTo>
                          <a:pt x="49" y="9"/>
                        </a:lnTo>
                        <a:lnTo>
                          <a:pt x="45" y="6"/>
                        </a:lnTo>
                        <a:lnTo>
                          <a:pt x="39" y="4"/>
                        </a:lnTo>
                        <a:lnTo>
                          <a:pt x="35" y="6"/>
                        </a:lnTo>
                        <a:lnTo>
                          <a:pt x="31" y="6"/>
                        </a:lnTo>
                        <a:lnTo>
                          <a:pt x="26" y="3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68" name="Freeform 28"/>
                  <p:cNvSpPr>
                    <a:spLocks/>
                  </p:cNvSpPr>
                  <p:nvPr/>
                </p:nvSpPr>
                <p:spPr bwMode="auto">
                  <a:xfrm>
                    <a:off x="2057" y="1881"/>
                    <a:ext cx="32" cy="17"/>
                  </a:xfrm>
                  <a:custGeom>
                    <a:avLst/>
                    <a:gdLst>
                      <a:gd name="T0" fmla="*/ 31 w 32"/>
                      <a:gd name="T1" fmla="*/ 5 h 17"/>
                      <a:gd name="T2" fmla="*/ 26 w 32"/>
                      <a:gd name="T3" fmla="*/ 8 h 17"/>
                      <a:gd name="T4" fmla="*/ 19 w 32"/>
                      <a:gd name="T5" fmla="*/ 16 h 17"/>
                      <a:gd name="T6" fmla="*/ 11 w 32"/>
                      <a:gd name="T7" fmla="*/ 13 h 17"/>
                      <a:gd name="T8" fmla="*/ 5 w 32"/>
                      <a:gd name="T9" fmla="*/ 5 h 17"/>
                      <a:gd name="T10" fmla="*/ 0 w 32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2"/>
                      <a:gd name="T19" fmla="*/ 0 h 17"/>
                      <a:gd name="T20" fmla="*/ 32 w 32"/>
                      <a:gd name="T21" fmla="*/ 17 h 1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2" h="17">
                        <a:moveTo>
                          <a:pt x="31" y="5"/>
                        </a:moveTo>
                        <a:lnTo>
                          <a:pt x="26" y="8"/>
                        </a:lnTo>
                        <a:lnTo>
                          <a:pt x="19" y="16"/>
                        </a:lnTo>
                        <a:lnTo>
                          <a:pt x="11" y="13"/>
                        </a:lnTo>
                        <a:lnTo>
                          <a:pt x="5" y="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69" name="Freeform 29"/>
                  <p:cNvSpPr>
                    <a:spLocks/>
                  </p:cNvSpPr>
                  <p:nvPr/>
                </p:nvSpPr>
                <p:spPr bwMode="auto">
                  <a:xfrm>
                    <a:off x="2076" y="1895"/>
                    <a:ext cx="18" cy="17"/>
                  </a:xfrm>
                  <a:custGeom>
                    <a:avLst/>
                    <a:gdLst>
                      <a:gd name="T0" fmla="*/ 0 w 18"/>
                      <a:gd name="T1" fmla="*/ 16 h 17"/>
                      <a:gd name="T2" fmla="*/ 5 w 18"/>
                      <a:gd name="T3" fmla="*/ 16 h 17"/>
                      <a:gd name="T4" fmla="*/ 10 w 18"/>
                      <a:gd name="T5" fmla="*/ 9 h 17"/>
                      <a:gd name="T6" fmla="*/ 17 w 18"/>
                      <a:gd name="T7" fmla="*/ 0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"/>
                      <a:gd name="T13" fmla="*/ 0 h 17"/>
                      <a:gd name="T14" fmla="*/ 18 w 18"/>
                      <a:gd name="T15" fmla="*/ 17 h 1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" h="17">
                        <a:moveTo>
                          <a:pt x="0" y="16"/>
                        </a:moveTo>
                        <a:lnTo>
                          <a:pt x="5" y="16"/>
                        </a:lnTo>
                        <a:lnTo>
                          <a:pt x="10" y="9"/>
                        </a:lnTo>
                        <a:lnTo>
                          <a:pt x="17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70" name="Freeform 30"/>
                  <p:cNvSpPr>
                    <a:spLocks/>
                  </p:cNvSpPr>
                  <p:nvPr/>
                </p:nvSpPr>
                <p:spPr bwMode="auto">
                  <a:xfrm>
                    <a:off x="2078" y="1902"/>
                    <a:ext cx="18" cy="17"/>
                  </a:xfrm>
                  <a:custGeom>
                    <a:avLst/>
                    <a:gdLst>
                      <a:gd name="T0" fmla="*/ 0 w 18"/>
                      <a:gd name="T1" fmla="*/ 16 h 17"/>
                      <a:gd name="T2" fmla="*/ 5 w 18"/>
                      <a:gd name="T3" fmla="*/ 10 h 17"/>
                      <a:gd name="T4" fmla="*/ 10 w 18"/>
                      <a:gd name="T5" fmla="*/ 10 h 17"/>
                      <a:gd name="T6" fmla="*/ 13 w 18"/>
                      <a:gd name="T7" fmla="*/ 16 h 17"/>
                      <a:gd name="T8" fmla="*/ 15 w 18"/>
                      <a:gd name="T9" fmla="*/ 8 h 17"/>
                      <a:gd name="T10" fmla="*/ 17 w 18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8"/>
                      <a:gd name="T19" fmla="*/ 0 h 17"/>
                      <a:gd name="T20" fmla="*/ 18 w 18"/>
                      <a:gd name="T21" fmla="*/ 17 h 1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8" h="17">
                        <a:moveTo>
                          <a:pt x="0" y="16"/>
                        </a:moveTo>
                        <a:lnTo>
                          <a:pt x="5" y="10"/>
                        </a:lnTo>
                        <a:lnTo>
                          <a:pt x="10" y="10"/>
                        </a:lnTo>
                        <a:lnTo>
                          <a:pt x="13" y="16"/>
                        </a:lnTo>
                        <a:lnTo>
                          <a:pt x="15" y="8"/>
                        </a:lnTo>
                        <a:lnTo>
                          <a:pt x="17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71" name="Freeform 31"/>
                  <p:cNvSpPr>
                    <a:spLocks/>
                  </p:cNvSpPr>
                  <p:nvPr/>
                </p:nvSpPr>
                <p:spPr bwMode="auto">
                  <a:xfrm>
                    <a:off x="2057" y="1862"/>
                    <a:ext cx="32" cy="17"/>
                  </a:xfrm>
                  <a:custGeom>
                    <a:avLst/>
                    <a:gdLst>
                      <a:gd name="T0" fmla="*/ 0 w 32"/>
                      <a:gd name="T1" fmla="*/ 0 h 17"/>
                      <a:gd name="T2" fmla="*/ 4 w 32"/>
                      <a:gd name="T3" fmla="*/ 4 h 17"/>
                      <a:gd name="T4" fmla="*/ 9 w 32"/>
                      <a:gd name="T5" fmla="*/ 6 h 17"/>
                      <a:gd name="T6" fmla="*/ 11 w 32"/>
                      <a:gd name="T7" fmla="*/ 10 h 17"/>
                      <a:gd name="T8" fmla="*/ 15 w 32"/>
                      <a:gd name="T9" fmla="*/ 12 h 17"/>
                      <a:gd name="T10" fmla="*/ 20 w 32"/>
                      <a:gd name="T11" fmla="*/ 16 h 17"/>
                      <a:gd name="T12" fmla="*/ 24 w 32"/>
                      <a:gd name="T13" fmla="*/ 16 h 17"/>
                      <a:gd name="T14" fmla="*/ 27 w 32"/>
                      <a:gd name="T15" fmla="*/ 10 h 17"/>
                      <a:gd name="T16" fmla="*/ 31 w 32"/>
                      <a:gd name="T17" fmla="*/ 6 h 1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2"/>
                      <a:gd name="T28" fmla="*/ 0 h 17"/>
                      <a:gd name="T29" fmla="*/ 32 w 32"/>
                      <a:gd name="T30" fmla="*/ 17 h 1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2" h="17">
                        <a:moveTo>
                          <a:pt x="0" y="0"/>
                        </a:moveTo>
                        <a:lnTo>
                          <a:pt x="4" y="4"/>
                        </a:lnTo>
                        <a:lnTo>
                          <a:pt x="9" y="6"/>
                        </a:lnTo>
                        <a:lnTo>
                          <a:pt x="11" y="10"/>
                        </a:lnTo>
                        <a:lnTo>
                          <a:pt x="15" y="12"/>
                        </a:lnTo>
                        <a:lnTo>
                          <a:pt x="20" y="16"/>
                        </a:lnTo>
                        <a:lnTo>
                          <a:pt x="24" y="16"/>
                        </a:lnTo>
                        <a:lnTo>
                          <a:pt x="27" y="10"/>
                        </a:lnTo>
                        <a:lnTo>
                          <a:pt x="31" y="6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9718" name="Group 32"/>
            <p:cNvGrpSpPr>
              <a:grpSpLocks/>
            </p:cNvGrpSpPr>
            <p:nvPr/>
          </p:nvGrpSpPr>
          <p:grpSpPr bwMode="auto">
            <a:xfrm>
              <a:off x="2013" y="1568"/>
              <a:ext cx="151" cy="255"/>
              <a:chOff x="2013" y="1568"/>
              <a:chExt cx="151" cy="255"/>
            </a:xfrm>
          </p:grpSpPr>
          <p:grpSp>
            <p:nvGrpSpPr>
              <p:cNvPr id="29749" name="Group 33"/>
              <p:cNvGrpSpPr>
                <a:grpSpLocks/>
              </p:cNvGrpSpPr>
              <p:nvPr/>
            </p:nvGrpSpPr>
            <p:grpSpPr bwMode="auto">
              <a:xfrm>
                <a:off x="2037" y="1607"/>
                <a:ext cx="127" cy="216"/>
                <a:chOff x="2037" y="1607"/>
                <a:chExt cx="127" cy="216"/>
              </a:xfrm>
            </p:grpSpPr>
            <p:sp>
              <p:nvSpPr>
                <p:cNvPr id="29751" name="Freeform 34"/>
                <p:cNvSpPr>
                  <a:spLocks/>
                </p:cNvSpPr>
                <p:nvPr/>
              </p:nvSpPr>
              <p:spPr bwMode="auto">
                <a:xfrm>
                  <a:off x="2037" y="1607"/>
                  <a:ext cx="127" cy="216"/>
                </a:xfrm>
                <a:custGeom>
                  <a:avLst/>
                  <a:gdLst>
                    <a:gd name="T0" fmla="*/ 122 w 127"/>
                    <a:gd name="T1" fmla="*/ 59 h 216"/>
                    <a:gd name="T2" fmla="*/ 125 w 127"/>
                    <a:gd name="T3" fmla="*/ 72 h 216"/>
                    <a:gd name="T4" fmla="*/ 126 w 127"/>
                    <a:gd name="T5" fmla="*/ 85 h 216"/>
                    <a:gd name="T6" fmla="*/ 124 w 127"/>
                    <a:gd name="T7" fmla="*/ 114 h 216"/>
                    <a:gd name="T8" fmla="*/ 121 w 127"/>
                    <a:gd name="T9" fmla="*/ 139 h 216"/>
                    <a:gd name="T10" fmla="*/ 115 w 127"/>
                    <a:gd name="T11" fmla="*/ 154 h 216"/>
                    <a:gd name="T12" fmla="*/ 109 w 127"/>
                    <a:gd name="T13" fmla="*/ 173 h 216"/>
                    <a:gd name="T14" fmla="*/ 105 w 127"/>
                    <a:gd name="T15" fmla="*/ 183 h 216"/>
                    <a:gd name="T16" fmla="*/ 100 w 127"/>
                    <a:gd name="T17" fmla="*/ 195 h 216"/>
                    <a:gd name="T18" fmla="*/ 96 w 127"/>
                    <a:gd name="T19" fmla="*/ 205 h 216"/>
                    <a:gd name="T20" fmla="*/ 92 w 127"/>
                    <a:gd name="T21" fmla="*/ 212 h 216"/>
                    <a:gd name="T22" fmla="*/ 87 w 127"/>
                    <a:gd name="T23" fmla="*/ 215 h 216"/>
                    <a:gd name="T24" fmla="*/ 84 w 127"/>
                    <a:gd name="T25" fmla="*/ 215 h 216"/>
                    <a:gd name="T26" fmla="*/ 79 w 127"/>
                    <a:gd name="T27" fmla="*/ 214 h 216"/>
                    <a:gd name="T28" fmla="*/ 75 w 127"/>
                    <a:gd name="T29" fmla="*/ 215 h 216"/>
                    <a:gd name="T30" fmla="*/ 72 w 127"/>
                    <a:gd name="T31" fmla="*/ 214 h 216"/>
                    <a:gd name="T32" fmla="*/ 69 w 127"/>
                    <a:gd name="T33" fmla="*/ 208 h 216"/>
                    <a:gd name="T34" fmla="*/ 62 w 127"/>
                    <a:gd name="T35" fmla="*/ 195 h 216"/>
                    <a:gd name="T36" fmla="*/ 59 w 127"/>
                    <a:gd name="T37" fmla="*/ 180 h 216"/>
                    <a:gd name="T38" fmla="*/ 55 w 127"/>
                    <a:gd name="T39" fmla="*/ 167 h 216"/>
                    <a:gd name="T40" fmla="*/ 52 w 127"/>
                    <a:gd name="T41" fmla="*/ 155 h 216"/>
                    <a:gd name="T42" fmla="*/ 50 w 127"/>
                    <a:gd name="T43" fmla="*/ 146 h 216"/>
                    <a:gd name="T44" fmla="*/ 45 w 127"/>
                    <a:gd name="T45" fmla="*/ 136 h 216"/>
                    <a:gd name="T46" fmla="*/ 40 w 127"/>
                    <a:gd name="T47" fmla="*/ 127 h 216"/>
                    <a:gd name="T48" fmla="*/ 45 w 127"/>
                    <a:gd name="T49" fmla="*/ 123 h 216"/>
                    <a:gd name="T50" fmla="*/ 51 w 127"/>
                    <a:gd name="T51" fmla="*/ 120 h 216"/>
                    <a:gd name="T52" fmla="*/ 46 w 127"/>
                    <a:gd name="T53" fmla="*/ 114 h 216"/>
                    <a:gd name="T54" fmla="*/ 45 w 127"/>
                    <a:gd name="T55" fmla="*/ 107 h 216"/>
                    <a:gd name="T56" fmla="*/ 44 w 127"/>
                    <a:gd name="T57" fmla="*/ 104 h 216"/>
                    <a:gd name="T58" fmla="*/ 41 w 127"/>
                    <a:gd name="T59" fmla="*/ 99 h 216"/>
                    <a:gd name="T60" fmla="*/ 39 w 127"/>
                    <a:gd name="T61" fmla="*/ 101 h 216"/>
                    <a:gd name="T62" fmla="*/ 36 w 127"/>
                    <a:gd name="T63" fmla="*/ 102 h 216"/>
                    <a:gd name="T64" fmla="*/ 32 w 127"/>
                    <a:gd name="T65" fmla="*/ 107 h 216"/>
                    <a:gd name="T66" fmla="*/ 31 w 127"/>
                    <a:gd name="T67" fmla="*/ 113 h 216"/>
                    <a:gd name="T68" fmla="*/ 30 w 127"/>
                    <a:gd name="T69" fmla="*/ 114 h 216"/>
                    <a:gd name="T70" fmla="*/ 26 w 127"/>
                    <a:gd name="T71" fmla="*/ 114 h 216"/>
                    <a:gd name="T72" fmla="*/ 24 w 127"/>
                    <a:gd name="T73" fmla="*/ 113 h 216"/>
                    <a:gd name="T74" fmla="*/ 21 w 127"/>
                    <a:gd name="T75" fmla="*/ 110 h 216"/>
                    <a:gd name="T76" fmla="*/ 19 w 127"/>
                    <a:gd name="T77" fmla="*/ 98 h 216"/>
                    <a:gd name="T78" fmla="*/ 12 w 127"/>
                    <a:gd name="T79" fmla="*/ 91 h 216"/>
                    <a:gd name="T80" fmla="*/ 10 w 127"/>
                    <a:gd name="T81" fmla="*/ 86 h 216"/>
                    <a:gd name="T82" fmla="*/ 9 w 127"/>
                    <a:gd name="T83" fmla="*/ 80 h 216"/>
                    <a:gd name="T84" fmla="*/ 11 w 127"/>
                    <a:gd name="T85" fmla="*/ 69 h 216"/>
                    <a:gd name="T86" fmla="*/ 14 w 127"/>
                    <a:gd name="T87" fmla="*/ 61 h 216"/>
                    <a:gd name="T88" fmla="*/ 11 w 127"/>
                    <a:gd name="T89" fmla="*/ 54 h 216"/>
                    <a:gd name="T90" fmla="*/ 5 w 127"/>
                    <a:gd name="T91" fmla="*/ 47 h 216"/>
                    <a:gd name="T92" fmla="*/ 0 w 127"/>
                    <a:gd name="T93" fmla="*/ 41 h 216"/>
                    <a:gd name="T94" fmla="*/ 4 w 127"/>
                    <a:gd name="T95" fmla="*/ 26 h 216"/>
                    <a:gd name="T96" fmla="*/ 10 w 127"/>
                    <a:gd name="T97" fmla="*/ 15 h 216"/>
                    <a:gd name="T98" fmla="*/ 27 w 127"/>
                    <a:gd name="T99" fmla="*/ 4 h 216"/>
                    <a:gd name="T100" fmla="*/ 46 w 127"/>
                    <a:gd name="T101" fmla="*/ 0 h 216"/>
                    <a:gd name="T102" fmla="*/ 65 w 127"/>
                    <a:gd name="T103" fmla="*/ 1 h 216"/>
                    <a:gd name="T104" fmla="*/ 85 w 127"/>
                    <a:gd name="T105" fmla="*/ 9 h 216"/>
                    <a:gd name="T106" fmla="*/ 91 w 127"/>
                    <a:gd name="T107" fmla="*/ 18 h 216"/>
                    <a:gd name="T108" fmla="*/ 94 w 127"/>
                    <a:gd name="T109" fmla="*/ 25 h 216"/>
                    <a:gd name="T110" fmla="*/ 96 w 127"/>
                    <a:gd name="T111" fmla="*/ 35 h 216"/>
                    <a:gd name="T112" fmla="*/ 99 w 127"/>
                    <a:gd name="T113" fmla="*/ 39 h 216"/>
                    <a:gd name="T114" fmla="*/ 112 w 127"/>
                    <a:gd name="T115" fmla="*/ 48 h 216"/>
                    <a:gd name="T116" fmla="*/ 119 w 127"/>
                    <a:gd name="T117" fmla="*/ 53 h 216"/>
                    <a:gd name="T118" fmla="*/ 122 w 127"/>
                    <a:gd name="T119" fmla="*/ 59 h 21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127"/>
                    <a:gd name="T181" fmla="*/ 0 h 216"/>
                    <a:gd name="T182" fmla="*/ 127 w 127"/>
                    <a:gd name="T183" fmla="*/ 216 h 21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127" h="216">
                      <a:moveTo>
                        <a:pt x="122" y="59"/>
                      </a:moveTo>
                      <a:lnTo>
                        <a:pt x="125" y="72"/>
                      </a:lnTo>
                      <a:lnTo>
                        <a:pt x="126" y="85"/>
                      </a:lnTo>
                      <a:lnTo>
                        <a:pt x="124" y="114"/>
                      </a:lnTo>
                      <a:lnTo>
                        <a:pt x="121" y="139"/>
                      </a:lnTo>
                      <a:lnTo>
                        <a:pt x="115" y="154"/>
                      </a:lnTo>
                      <a:lnTo>
                        <a:pt x="109" y="173"/>
                      </a:lnTo>
                      <a:lnTo>
                        <a:pt x="105" y="183"/>
                      </a:lnTo>
                      <a:lnTo>
                        <a:pt x="100" y="195"/>
                      </a:lnTo>
                      <a:lnTo>
                        <a:pt x="96" y="205"/>
                      </a:lnTo>
                      <a:lnTo>
                        <a:pt x="92" y="212"/>
                      </a:lnTo>
                      <a:lnTo>
                        <a:pt x="87" y="215"/>
                      </a:lnTo>
                      <a:lnTo>
                        <a:pt x="84" y="215"/>
                      </a:lnTo>
                      <a:lnTo>
                        <a:pt x="79" y="214"/>
                      </a:lnTo>
                      <a:lnTo>
                        <a:pt x="75" y="215"/>
                      </a:lnTo>
                      <a:lnTo>
                        <a:pt x="72" y="214"/>
                      </a:lnTo>
                      <a:lnTo>
                        <a:pt x="69" y="208"/>
                      </a:lnTo>
                      <a:lnTo>
                        <a:pt x="62" y="195"/>
                      </a:lnTo>
                      <a:lnTo>
                        <a:pt x="59" y="180"/>
                      </a:lnTo>
                      <a:lnTo>
                        <a:pt x="55" y="167"/>
                      </a:lnTo>
                      <a:lnTo>
                        <a:pt x="52" y="155"/>
                      </a:lnTo>
                      <a:lnTo>
                        <a:pt x="50" y="146"/>
                      </a:lnTo>
                      <a:lnTo>
                        <a:pt x="45" y="136"/>
                      </a:lnTo>
                      <a:lnTo>
                        <a:pt x="40" y="127"/>
                      </a:lnTo>
                      <a:lnTo>
                        <a:pt x="45" y="123"/>
                      </a:lnTo>
                      <a:lnTo>
                        <a:pt x="51" y="120"/>
                      </a:lnTo>
                      <a:lnTo>
                        <a:pt x="46" y="114"/>
                      </a:lnTo>
                      <a:lnTo>
                        <a:pt x="45" y="107"/>
                      </a:lnTo>
                      <a:lnTo>
                        <a:pt x="44" y="104"/>
                      </a:lnTo>
                      <a:lnTo>
                        <a:pt x="41" y="99"/>
                      </a:lnTo>
                      <a:lnTo>
                        <a:pt x="39" y="101"/>
                      </a:lnTo>
                      <a:lnTo>
                        <a:pt x="36" y="102"/>
                      </a:lnTo>
                      <a:lnTo>
                        <a:pt x="32" y="107"/>
                      </a:lnTo>
                      <a:lnTo>
                        <a:pt x="31" y="113"/>
                      </a:lnTo>
                      <a:lnTo>
                        <a:pt x="30" y="114"/>
                      </a:lnTo>
                      <a:lnTo>
                        <a:pt x="26" y="114"/>
                      </a:lnTo>
                      <a:lnTo>
                        <a:pt x="24" y="113"/>
                      </a:lnTo>
                      <a:lnTo>
                        <a:pt x="21" y="110"/>
                      </a:lnTo>
                      <a:lnTo>
                        <a:pt x="19" y="98"/>
                      </a:lnTo>
                      <a:lnTo>
                        <a:pt x="12" y="91"/>
                      </a:lnTo>
                      <a:lnTo>
                        <a:pt x="10" y="86"/>
                      </a:lnTo>
                      <a:lnTo>
                        <a:pt x="9" y="80"/>
                      </a:lnTo>
                      <a:lnTo>
                        <a:pt x="11" y="69"/>
                      </a:lnTo>
                      <a:lnTo>
                        <a:pt x="14" y="61"/>
                      </a:lnTo>
                      <a:lnTo>
                        <a:pt x="11" y="54"/>
                      </a:lnTo>
                      <a:lnTo>
                        <a:pt x="5" y="47"/>
                      </a:lnTo>
                      <a:lnTo>
                        <a:pt x="0" y="41"/>
                      </a:lnTo>
                      <a:lnTo>
                        <a:pt x="4" y="26"/>
                      </a:lnTo>
                      <a:lnTo>
                        <a:pt x="10" y="15"/>
                      </a:lnTo>
                      <a:lnTo>
                        <a:pt x="27" y="4"/>
                      </a:lnTo>
                      <a:lnTo>
                        <a:pt x="46" y="0"/>
                      </a:lnTo>
                      <a:lnTo>
                        <a:pt x="65" y="1"/>
                      </a:lnTo>
                      <a:lnTo>
                        <a:pt x="85" y="9"/>
                      </a:lnTo>
                      <a:lnTo>
                        <a:pt x="91" y="18"/>
                      </a:lnTo>
                      <a:lnTo>
                        <a:pt x="94" y="25"/>
                      </a:lnTo>
                      <a:lnTo>
                        <a:pt x="96" y="35"/>
                      </a:lnTo>
                      <a:lnTo>
                        <a:pt x="99" y="39"/>
                      </a:lnTo>
                      <a:lnTo>
                        <a:pt x="112" y="48"/>
                      </a:lnTo>
                      <a:lnTo>
                        <a:pt x="119" y="53"/>
                      </a:lnTo>
                      <a:lnTo>
                        <a:pt x="122" y="59"/>
                      </a:lnTo>
                    </a:path>
                  </a:pathLst>
                </a:custGeom>
                <a:solidFill>
                  <a:srgbClr val="E0A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752" name="Group 35"/>
                <p:cNvGrpSpPr>
                  <a:grpSpLocks/>
                </p:cNvGrpSpPr>
                <p:nvPr/>
              </p:nvGrpSpPr>
              <p:grpSpPr bwMode="auto">
                <a:xfrm>
                  <a:off x="2051" y="1640"/>
                  <a:ext cx="98" cy="115"/>
                  <a:chOff x="2051" y="1640"/>
                  <a:chExt cx="98" cy="115"/>
                </a:xfrm>
              </p:grpSpPr>
              <p:grpSp>
                <p:nvGrpSpPr>
                  <p:cNvPr id="29753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2051" y="1640"/>
                    <a:ext cx="98" cy="115"/>
                    <a:chOff x="2051" y="1640"/>
                    <a:chExt cx="98" cy="115"/>
                  </a:xfrm>
                </p:grpSpPr>
                <p:sp>
                  <p:nvSpPr>
                    <p:cNvPr id="29755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2119" y="1651"/>
                      <a:ext cx="30" cy="104"/>
                    </a:xfrm>
                    <a:custGeom>
                      <a:avLst/>
                      <a:gdLst>
                        <a:gd name="T0" fmla="*/ 29 w 30"/>
                        <a:gd name="T1" fmla="*/ 103 h 104"/>
                        <a:gd name="T2" fmla="*/ 25 w 30"/>
                        <a:gd name="T3" fmla="*/ 93 h 104"/>
                        <a:gd name="T4" fmla="*/ 23 w 30"/>
                        <a:gd name="T5" fmla="*/ 87 h 104"/>
                        <a:gd name="T6" fmla="*/ 24 w 30"/>
                        <a:gd name="T7" fmla="*/ 74 h 104"/>
                        <a:gd name="T8" fmla="*/ 26 w 30"/>
                        <a:gd name="T9" fmla="*/ 63 h 104"/>
                        <a:gd name="T10" fmla="*/ 29 w 30"/>
                        <a:gd name="T11" fmla="*/ 50 h 104"/>
                        <a:gd name="T12" fmla="*/ 29 w 30"/>
                        <a:gd name="T13" fmla="*/ 40 h 104"/>
                        <a:gd name="T14" fmla="*/ 23 w 30"/>
                        <a:gd name="T15" fmla="*/ 29 h 104"/>
                        <a:gd name="T16" fmla="*/ 16 w 30"/>
                        <a:gd name="T17" fmla="*/ 22 h 104"/>
                        <a:gd name="T18" fmla="*/ 9 w 30"/>
                        <a:gd name="T19" fmla="*/ 16 h 104"/>
                        <a:gd name="T20" fmla="*/ 0 w 30"/>
                        <a:gd name="T21" fmla="*/ 12 h 104"/>
                        <a:gd name="T22" fmla="*/ 5 w 30"/>
                        <a:gd name="T23" fmla="*/ 12 h 104"/>
                        <a:gd name="T24" fmla="*/ 8 w 30"/>
                        <a:gd name="T25" fmla="*/ 10 h 104"/>
                        <a:gd name="T26" fmla="*/ 10 w 30"/>
                        <a:gd name="T27" fmla="*/ 7 h 104"/>
                        <a:gd name="T28" fmla="*/ 11 w 30"/>
                        <a:gd name="T29" fmla="*/ 3 h 104"/>
                        <a:gd name="T30" fmla="*/ 11 w 30"/>
                        <a:gd name="T31" fmla="*/ 0 h 10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30"/>
                        <a:gd name="T49" fmla="*/ 0 h 104"/>
                        <a:gd name="T50" fmla="*/ 30 w 30"/>
                        <a:gd name="T51" fmla="*/ 104 h 10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30" h="104">
                          <a:moveTo>
                            <a:pt x="29" y="103"/>
                          </a:moveTo>
                          <a:lnTo>
                            <a:pt x="25" y="93"/>
                          </a:lnTo>
                          <a:lnTo>
                            <a:pt x="23" y="87"/>
                          </a:lnTo>
                          <a:lnTo>
                            <a:pt x="24" y="74"/>
                          </a:lnTo>
                          <a:lnTo>
                            <a:pt x="26" y="63"/>
                          </a:lnTo>
                          <a:lnTo>
                            <a:pt x="29" y="50"/>
                          </a:lnTo>
                          <a:lnTo>
                            <a:pt x="29" y="40"/>
                          </a:lnTo>
                          <a:lnTo>
                            <a:pt x="23" y="29"/>
                          </a:lnTo>
                          <a:lnTo>
                            <a:pt x="16" y="22"/>
                          </a:lnTo>
                          <a:lnTo>
                            <a:pt x="9" y="16"/>
                          </a:lnTo>
                          <a:lnTo>
                            <a:pt x="0" y="12"/>
                          </a:lnTo>
                          <a:lnTo>
                            <a:pt x="5" y="12"/>
                          </a:lnTo>
                          <a:lnTo>
                            <a:pt x="8" y="10"/>
                          </a:lnTo>
                          <a:lnTo>
                            <a:pt x="10" y="7"/>
                          </a:lnTo>
                          <a:lnTo>
                            <a:pt x="11" y="3"/>
                          </a:lnTo>
                          <a:lnTo>
                            <a:pt x="11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56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2073" y="1669"/>
                      <a:ext cx="34" cy="17"/>
                    </a:xfrm>
                    <a:custGeom>
                      <a:avLst/>
                      <a:gdLst>
                        <a:gd name="T0" fmla="*/ 33 w 34"/>
                        <a:gd name="T1" fmla="*/ 8 h 17"/>
                        <a:gd name="T2" fmla="*/ 27 w 34"/>
                        <a:gd name="T3" fmla="*/ 12 h 17"/>
                        <a:gd name="T4" fmla="*/ 21 w 34"/>
                        <a:gd name="T5" fmla="*/ 14 h 17"/>
                        <a:gd name="T6" fmla="*/ 13 w 34"/>
                        <a:gd name="T7" fmla="*/ 16 h 17"/>
                        <a:gd name="T8" fmla="*/ 7 w 34"/>
                        <a:gd name="T9" fmla="*/ 14 h 17"/>
                        <a:gd name="T10" fmla="*/ 2 w 34"/>
                        <a:gd name="T11" fmla="*/ 12 h 17"/>
                        <a:gd name="T12" fmla="*/ 0 w 34"/>
                        <a:gd name="T13" fmla="*/ 9 h 17"/>
                        <a:gd name="T14" fmla="*/ 0 w 34"/>
                        <a:gd name="T15" fmla="*/ 3 h 17"/>
                        <a:gd name="T16" fmla="*/ 4 w 34"/>
                        <a:gd name="T17" fmla="*/ 0 h 17"/>
                        <a:gd name="T18" fmla="*/ 9 w 34"/>
                        <a:gd name="T19" fmla="*/ 0 h 17"/>
                        <a:gd name="T20" fmla="*/ 15 w 34"/>
                        <a:gd name="T21" fmla="*/ 2 h 17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34"/>
                        <a:gd name="T34" fmla="*/ 0 h 17"/>
                        <a:gd name="T35" fmla="*/ 34 w 34"/>
                        <a:gd name="T36" fmla="*/ 17 h 17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34" h="17">
                          <a:moveTo>
                            <a:pt x="33" y="8"/>
                          </a:moveTo>
                          <a:lnTo>
                            <a:pt x="27" y="12"/>
                          </a:lnTo>
                          <a:lnTo>
                            <a:pt x="21" y="14"/>
                          </a:lnTo>
                          <a:lnTo>
                            <a:pt x="13" y="16"/>
                          </a:lnTo>
                          <a:lnTo>
                            <a:pt x="7" y="14"/>
                          </a:lnTo>
                          <a:lnTo>
                            <a:pt x="2" y="12"/>
                          </a:lnTo>
                          <a:lnTo>
                            <a:pt x="0" y="9"/>
                          </a:lnTo>
                          <a:lnTo>
                            <a:pt x="0" y="3"/>
                          </a:lnTo>
                          <a:lnTo>
                            <a:pt x="4" y="0"/>
                          </a:lnTo>
                          <a:lnTo>
                            <a:pt x="9" y="0"/>
                          </a:lnTo>
                          <a:lnTo>
                            <a:pt x="15" y="2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57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2100" y="1701"/>
                      <a:ext cx="17" cy="22"/>
                    </a:xfrm>
                    <a:custGeom>
                      <a:avLst/>
                      <a:gdLst>
                        <a:gd name="T0" fmla="*/ 0 w 17"/>
                        <a:gd name="T1" fmla="*/ 0 h 22"/>
                        <a:gd name="T2" fmla="*/ 6 w 17"/>
                        <a:gd name="T3" fmla="*/ 3 h 22"/>
                        <a:gd name="T4" fmla="*/ 11 w 17"/>
                        <a:gd name="T5" fmla="*/ 8 h 22"/>
                        <a:gd name="T6" fmla="*/ 14 w 17"/>
                        <a:gd name="T7" fmla="*/ 15 h 22"/>
                        <a:gd name="T8" fmla="*/ 16 w 17"/>
                        <a:gd name="T9" fmla="*/ 21 h 2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22"/>
                        <a:gd name="T17" fmla="*/ 17 w 17"/>
                        <a:gd name="T18" fmla="*/ 22 h 2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22">
                          <a:moveTo>
                            <a:pt x="0" y="0"/>
                          </a:moveTo>
                          <a:lnTo>
                            <a:pt x="6" y="3"/>
                          </a:lnTo>
                          <a:lnTo>
                            <a:pt x="11" y="8"/>
                          </a:lnTo>
                          <a:lnTo>
                            <a:pt x="14" y="15"/>
                          </a:lnTo>
                          <a:lnTo>
                            <a:pt x="16" y="21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58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2068" y="164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0 h 18"/>
                        <a:gd name="T2" fmla="*/ 8 w 17"/>
                        <a:gd name="T3" fmla="*/ 17 h 18"/>
                        <a:gd name="T4" fmla="*/ 8 w 17"/>
                        <a:gd name="T5" fmla="*/ 13 h 18"/>
                        <a:gd name="T6" fmla="*/ 4 w 17"/>
                        <a:gd name="T7" fmla="*/ 10 h 18"/>
                        <a:gd name="T8" fmla="*/ 0 w 17"/>
                        <a:gd name="T9" fmla="*/ 10 h 1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8"/>
                        <a:gd name="T17" fmla="*/ 17 w 17"/>
                        <a:gd name="T18" fmla="*/ 18 h 1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8">
                          <a:moveTo>
                            <a:pt x="16" y="0"/>
                          </a:moveTo>
                          <a:lnTo>
                            <a:pt x="8" y="17"/>
                          </a:lnTo>
                          <a:lnTo>
                            <a:pt x="8" y="13"/>
                          </a:lnTo>
                          <a:lnTo>
                            <a:pt x="4" y="10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59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2065" y="1663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3 h 17"/>
                        <a:gd name="T2" fmla="*/ 13 w 17"/>
                        <a:gd name="T3" fmla="*/ 13 h 17"/>
                        <a:gd name="T4" fmla="*/ 16 w 17"/>
                        <a:gd name="T5" fmla="*/ 8 h 17"/>
                        <a:gd name="T6" fmla="*/ 16 w 17"/>
                        <a:gd name="T7" fmla="*/ 5 h 17"/>
                        <a:gd name="T8" fmla="*/ 13 w 17"/>
                        <a:gd name="T9" fmla="*/ 0 h 17"/>
                        <a:gd name="T10" fmla="*/ 6 w 17"/>
                        <a:gd name="T11" fmla="*/ 0 h 17"/>
                        <a:gd name="T12" fmla="*/ 2 w 17"/>
                        <a:gd name="T13" fmla="*/ 0 h 17"/>
                        <a:gd name="T14" fmla="*/ 2 w 17"/>
                        <a:gd name="T15" fmla="*/ 5 h 17"/>
                        <a:gd name="T16" fmla="*/ 2 w 17"/>
                        <a:gd name="T17" fmla="*/ 8 h 17"/>
                        <a:gd name="T18" fmla="*/ 0 w 17"/>
                        <a:gd name="T19" fmla="*/ 13 h 17"/>
                        <a:gd name="T20" fmla="*/ 0 w 17"/>
                        <a:gd name="T21" fmla="*/ 16 h 17"/>
                        <a:gd name="T22" fmla="*/ 2 w 17"/>
                        <a:gd name="T23" fmla="*/ 16 h 17"/>
                        <a:gd name="T24" fmla="*/ 9 w 17"/>
                        <a:gd name="T25" fmla="*/ 13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"/>
                        <a:gd name="T40" fmla="*/ 0 h 17"/>
                        <a:gd name="T41" fmla="*/ 17 w 17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" h="17">
                          <a:moveTo>
                            <a:pt x="9" y="13"/>
                          </a:moveTo>
                          <a:lnTo>
                            <a:pt x="13" y="13"/>
                          </a:lnTo>
                          <a:lnTo>
                            <a:pt x="16" y="8"/>
                          </a:lnTo>
                          <a:lnTo>
                            <a:pt x="16" y="5"/>
                          </a:lnTo>
                          <a:lnTo>
                            <a:pt x="13" y="0"/>
                          </a:lnTo>
                          <a:lnTo>
                            <a:pt x="6" y="0"/>
                          </a:lnTo>
                          <a:lnTo>
                            <a:pt x="2" y="0"/>
                          </a:lnTo>
                          <a:lnTo>
                            <a:pt x="2" y="5"/>
                          </a:lnTo>
                          <a:lnTo>
                            <a:pt x="2" y="8"/>
                          </a:lnTo>
                          <a:lnTo>
                            <a:pt x="0" y="13"/>
                          </a:lnTo>
                          <a:lnTo>
                            <a:pt x="0" y="16"/>
                          </a:lnTo>
                          <a:lnTo>
                            <a:pt x="2" y="16"/>
                          </a:lnTo>
                          <a:lnTo>
                            <a:pt x="9" y="13"/>
                          </a:lnTo>
                        </a:path>
                      </a:pathLst>
                    </a:custGeom>
                    <a:solidFill>
                      <a:srgbClr val="C0804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0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2051" y="1640"/>
                      <a:ext cx="18" cy="30"/>
                    </a:xfrm>
                    <a:custGeom>
                      <a:avLst/>
                      <a:gdLst>
                        <a:gd name="T0" fmla="*/ 0 w 18"/>
                        <a:gd name="T1" fmla="*/ 29 h 30"/>
                        <a:gd name="T2" fmla="*/ 0 w 18"/>
                        <a:gd name="T3" fmla="*/ 20 h 30"/>
                        <a:gd name="T4" fmla="*/ 4 w 18"/>
                        <a:gd name="T5" fmla="*/ 12 h 30"/>
                        <a:gd name="T6" fmla="*/ 10 w 18"/>
                        <a:gd name="T7" fmla="*/ 10 h 30"/>
                        <a:gd name="T8" fmla="*/ 16 w 18"/>
                        <a:gd name="T9" fmla="*/ 6 h 30"/>
                        <a:gd name="T10" fmla="*/ 17 w 18"/>
                        <a:gd name="T11" fmla="*/ 0 h 3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8"/>
                        <a:gd name="T19" fmla="*/ 0 h 30"/>
                        <a:gd name="T20" fmla="*/ 18 w 18"/>
                        <a:gd name="T21" fmla="*/ 30 h 30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8" h="30">
                          <a:moveTo>
                            <a:pt x="0" y="29"/>
                          </a:moveTo>
                          <a:lnTo>
                            <a:pt x="0" y="20"/>
                          </a:lnTo>
                          <a:lnTo>
                            <a:pt x="4" y="12"/>
                          </a:lnTo>
                          <a:lnTo>
                            <a:pt x="10" y="10"/>
                          </a:lnTo>
                          <a:lnTo>
                            <a:pt x="16" y="6"/>
                          </a:lnTo>
                          <a:lnTo>
                            <a:pt x="17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1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2068" y="1681"/>
                      <a:ext cx="22" cy="28"/>
                    </a:xfrm>
                    <a:custGeom>
                      <a:avLst/>
                      <a:gdLst>
                        <a:gd name="T0" fmla="*/ 10 w 22"/>
                        <a:gd name="T1" fmla="*/ 26 h 28"/>
                        <a:gd name="T2" fmla="*/ 15 w 22"/>
                        <a:gd name="T3" fmla="*/ 27 h 28"/>
                        <a:gd name="T4" fmla="*/ 19 w 22"/>
                        <a:gd name="T5" fmla="*/ 26 h 28"/>
                        <a:gd name="T6" fmla="*/ 21 w 22"/>
                        <a:gd name="T7" fmla="*/ 23 h 28"/>
                        <a:gd name="T8" fmla="*/ 21 w 22"/>
                        <a:gd name="T9" fmla="*/ 17 h 28"/>
                        <a:gd name="T10" fmla="*/ 17 w 22"/>
                        <a:gd name="T11" fmla="*/ 14 h 28"/>
                        <a:gd name="T12" fmla="*/ 11 w 22"/>
                        <a:gd name="T13" fmla="*/ 11 h 28"/>
                        <a:gd name="T14" fmla="*/ 5 w 22"/>
                        <a:gd name="T15" fmla="*/ 7 h 28"/>
                        <a:gd name="T16" fmla="*/ 1 w 22"/>
                        <a:gd name="T17" fmla="*/ 4 h 28"/>
                        <a:gd name="T18" fmla="*/ 0 w 22"/>
                        <a:gd name="T19" fmla="*/ 0 h 28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22"/>
                        <a:gd name="T31" fmla="*/ 0 h 28"/>
                        <a:gd name="T32" fmla="*/ 22 w 22"/>
                        <a:gd name="T33" fmla="*/ 28 h 28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22" h="28">
                          <a:moveTo>
                            <a:pt x="10" y="26"/>
                          </a:moveTo>
                          <a:lnTo>
                            <a:pt x="15" y="27"/>
                          </a:lnTo>
                          <a:lnTo>
                            <a:pt x="19" y="26"/>
                          </a:lnTo>
                          <a:lnTo>
                            <a:pt x="21" y="23"/>
                          </a:lnTo>
                          <a:lnTo>
                            <a:pt x="21" y="17"/>
                          </a:lnTo>
                          <a:lnTo>
                            <a:pt x="17" y="14"/>
                          </a:lnTo>
                          <a:lnTo>
                            <a:pt x="11" y="11"/>
                          </a:lnTo>
                          <a:lnTo>
                            <a:pt x="5" y="7"/>
                          </a:lnTo>
                          <a:lnTo>
                            <a:pt x="1" y="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9754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84" y="1710"/>
                    <a:ext cx="25" cy="1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750" name="Freeform 45"/>
              <p:cNvSpPr>
                <a:spLocks/>
              </p:cNvSpPr>
              <p:nvPr/>
            </p:nvSpPr>
            <p:spPr bwMode="auto">
              <a:xfrm>
                <a:off x="2013" y="1568"/>
                <a:ext cx="137" cy="91"/>
              </a:xfrm>
              <a:custGeom>
                <a:avLst/>
                <a:gdLst>
                  <a:gd name="T0" fmla="*/ 131 w 137"/>
                  <a:gd name="T1" fmla="*/ 90 h 91"/>
                  <a:gd name="T2" fmla="*/ 122 w 137"/>
                  <a:gd name="T3" fmla="*/ 86 h 91"/>
                  <a:gd name="T4" fmla="*/ 117 w 137"/>
                  <a:gd name="T5" fmla="*/ 78 h 91"/>
                  <a:gd name="T6" fmla="*/ 115 w 137"/>
                  <a:gd name="T7" fmla="*/ 70 h 91"/>
                  <a:gd name="T8" fmla="*/ 112 w 137"/>
                  <a:gd name="T9" fmla="*/ 61 h 91"/>
                  <a:gd name="T10" fmla="*/ 110 w 137"/>
                  <a:gd name="T11" fmla="*/ 54 h 91"/>
                  <a:gd name="T12" fmla="*/ 103 w 137"/>
                  <a:gd name="T13" fmla="*/ 51 h 91"/>
                  <a:gd name="T14" fmla="*/ 98 w 137"/>
                  <a:gd name="T15" fmla="*/ 48 h 91"/>
                  <a:gd name="T16" fmla="*/ 92 w 137"/>
                  <a:gd name="T17" fmla="*/ 49 h 91"/>
                  <a:gd name="T18" fmla="*/ 87 w 137"/>
                  <a:gd name="T19" fmla="*/ 54 h 91"/>
                  <a:gd name="T20" fmla="*/ 83 w 137"/>
                  <a:gd name="T21" fmla="*/ 61 h 91"/>
                  <a:gd name="T22" fmla="*/ 86 w 137"/>
                  <a:gd name="T23" fmla="*/ 70 h 91"/>
                  <a:gd name="T24" fmla="*/ 91 w 137"/>
                  <a:gd name="T25" fmla="*/ 81 h 91"/>
                  <a:gd name="T26" fmla="*/ 79 w 137"/>
                  <a:gd name="T27" fmla="*/ 84 h 91"/>
                  <a:gd name="T28" fmla="*/ 78 w 137"/>
                  <a:gd name="T29" fmla="*/ 78 h 91"/>
                  <a:gd name="T30" fmla="*/ 73 w 137"/>
                  <a:gd name="T31" fmla="*/ 74 h 91"/>
                  <a:gd name="T32" fmla="*/ 68 w 137"/>
                  <a:gd name="T33" fmla="*/ 68 h 91"/>
                  <a:gd name="T34" fmla="*/ 67 w 137"/>
                  <a:gd name="T35" fmla="*/ 62 h 91"/>
                  <a:gd name="T36" fmla="*/ 65 w 137"/>
                  <a:gd name="T37" fmla="*/ 58 h 91"/>
                  <a:gd name="T38" fmla="*/ 62 w 137"/>
                  <a:gd name="T39" fmla="*/ 61 h 91"/>
                  <a:gd name="T40" fmla="*/ 57 w 137"/>
                  <a:gd name="T41" fmla="*/ 61 h 91"/>
                  <a:gd name="T42" fmla="*/ 53 w 137"/>
                  <a:gd name="T43" fmla="*/ 62 h 91"/>
                  <a:gd name="T44" fmla="*/ 48 w 137"/>
                  <a:gd name="T45" fmla="*/ 61 h 91"/>
                  <a:gd name="T46" fmla="*/ 45 w 137"/>
                  <a:gd name="T47" fmla="*/ 61 h 91"/>
                  <a:gd name="T48" fmla="*/ 42 w 137"/>
                  <a:gd name="T49" fmla="*/ 65 h 91"/>
                  <a:gd name="T50" fmla="*/ 38 w 137"/>
                  <a:gd name="T51" fmla="*/ 73 h 91"/>
                  <a:gd name="T52" fmla="*/ 31 w 137"/>
                  <a:gd name="T53" fmla="*/ 77 h 91"/>
                  <a:gd name="T54" fmla="*/ 25 w 137"/>
                  <a:gd name="T55" fmla="*/ 80 h 91"/>
                  <a:gd name="T56" fmla="*/ 19 w 137"/>
                  <a:gd name="T57" fmla="*/ 83 h 91"/>
                  <a:gd name="T58" fmla="*/ 11 w 137"/>
                  <a:gd name="T59" fmla="*/ 84 h 91"/>
                  <a:gd name="T60" fmla="*/ 5 w 137"/>
                  <a:gd name="T61" fmla="*/ 83 h 91"/>
                  <a:gd name="T62" fmla="*/ 1 w 137"/>
                  <a:gd name="T63" fmla="*/ 77 h 91"/>
                  <a:gd name="T64" fmla="*/ 0 w 137"/>
                  <a:gd name="T65" fmla="*/ 70 h 91"/>
                  <a:gd name="T66" fmla="*/ 1 w 137"/>
                  <a:gd name="T67" fmla="*/ 64 h 91"/>
                  <a:gd name="T68" fmla="*/ 5 w 137"/>
                  <a:gd name="T69" fmla="*/ 57 h 91"/>
                  <a:gd name="T70" fmla="*/ 8 w 137"/>
                  <a:gd name="T71" fmla="*/ 48 h 91"/>
                  <a:gd name="T72" fmla="*/ 10 w 137"/>
                  <a:gd name="T73" fmla="*/ 44 h 91"/>
                  <a:gd name="T74" fmla="*/ 16 w 137"/>
                  <a:gd name="T75" fmla="*/ 38 h 91"/>
                  <a:gd name="T76" fmla="*/ 21 w 137"/>
                  <a:gd name="T77" fmla="*/ 35 h 91"/>
                  <a:gd name="T78" fmla="*/ 28 w 137"/>
                  <a:gd name="T79" fmla="*/ 35 h 91"/>
                  <a:gd name="T80" fmla="*/ 31 w 137"/>
                  <a:gd name="T81" fmla="*/ 35 h 91"/>
                  <a:gd name="T82" fmla="*/ 37 w 137"/>
                  <a:gd name="T83" fmla="*/ 26 h 91"/>
                  <a:gd name="T84" fmla="*/ 44 w 137"/>
                  <a:gd name="T85" fmla="*/ 17 h 91"/>
                  <a:gd name="T86" fmla="*/ 55 w 137"/>
                  <a:gd name="T87" fmla="*/ 10 h 91"/>
                  <a:gd name="T88" fmla="*/ 71 w 137"/>
                  <a:gd name="T89" fmla="*/ 3 h 91"/>
                  <a:gd name="T90" fmla="*/ 87 w 137"/>
                  <a:gd name="T91" fmla="*/ 0 h 91"/>
                  <a:gd name="T92" fmla="*/ 97 w 137"/>
                  <a:gd name="T93" fmla="*/ 1 h 91"/>
                  <a:gd name="T94" fmla="*/ 99 w 137"/>
                  <a:gd name="T95" fmla="*/ 4 h 91"/>
                  <a:gd name="T96" fmla="*/ 103 w 137"/>
                  <a:gd name="T97" fmla="*/ 9 h 91"/>
                  <a:gd name="T98" fmla="*/ 108 w 137"/>
                  <a:gd name="T99" fmla="*/ 12 h 91"/>
                  <a:gd name="T100" fmla="*/ 116 w 137"/>
                  <a:gd name="T101" fmla="*/ 16 h 91"/>
                  <a:gd name="T102" fmla="*/ 121 w 137"/>
                  <a:gd name="T103" fmla="*/ 19 h 91"/>
                  <a:gd name="T104" fmla="*/ 125 w 137"/>
                  <a:gd name="T105" fmla="*/ 23 h 91"/>
                  <a:gd name="T106" fmla="*/ 128 w 137"/>
                  <a:gd name="T107" fmla="*/ 29 h 91"/>
                  <a:gd name="T108" fmla="*/ 131 w 137"/>
                  <a:gd name="T109" fmla="*/ 35 h 91"/>
                  <a:gd name="T110" fmla="*/ 131 w 137"/>
                  <a:gd name="T111" fmla="*/ 42 h 91"/>
                  <a:gd name="T112" fmla="*/ 133 w 137"/>
                  <a:gd name="T113" fmla="*/ 49 h 91"/>
                  <a:gd name="T114" fmla="*/ 136 w 137"/>
                  <a:gd name="T115" fmla="*/ 58 h 91"/>
                  <a:gd name="T116" fmla="*/ 136 w 137"/>
                  <a:gd name="T117" fmla="*/ 68 h 91"/>
                  <a:gd name="T118" fmla="*/ 136 w 137"/>
                  <a:gd name="T119" fmla="*/ 75 h 91"/>
                  <a:gd name="T120" fmla="*/ 135 w 137"/>
                  <a:gd name="T121" fmla="*/ 84 h 91"/>
                  <a:gd name="T122" fmla="*/ 131 w 137"/>
                  <a:gd name="T123" fmla="*/ 90 h 9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7"/>
                  <a:gd name="T187" fmla="*/ 0 h 91"/>
                  <a:gd name="T188" fmla="*/ 137 w 137"/>
                  <a:gd name="T189" fmla="*/ 91 h 91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7" h="91">
                    <a:moveTo>
                      <a:pt x="131" y="90"/>
                    </a:moveTo>
                    <a:lnTo>
                      <a:pt x="122" y="86"/>
                    </a:lnTo>
                    <a:lnTo>
                      <a:pt x="117" y="78"/>
                    </a:lnTo>
                    <a:lnTo>
                      <a:pt x="115" y="70"/>
                    </a:lnTo>
                    <a:lnTo>
                      <a:pt x="112" y="61"/>
                    </a:lnTo>
                    <a:lnTo>
                      <a:pt x="110" y="54"/>
                    </a:lnTo>
                    <a:lnTo>
                      <a:pt x="103" y="51"/>
                    </a:lnTo>
                    <a:lnTo>
                      <a:pt x="98" y="48"/>
                    </a:lnTo>
                    <a:lnTo>
                      <a:pt x="92" y="49"/>
                    </a:lnTo>
                    <a:lnTo>
                      <a:pt x="87" y="54"/>
                    </a:lnTo>
                    <a:lnTo>
                      <a:pt x="83" y="61"/>
                    </a:lnTo>
                    <a:lnTo>
                      <a:pt x="86" y="70"/>
                    </a:lnTo>
                    <a:lnTo>
                      <a:pt x="91" y="81"/>
                    </a:lnTo>
                    <a:lnTo>
                      <a:pt x="79" y="84"/>
                    </a:lnTo>
                    <a:lnTo>
                      <a:pt x="78" y="78"/>
                    </a:lnTo>
                    <a:lnTo>
                      <a:pt x="73" y="74"/>
                    </a:lnTo>
                    <a:lnTo>
                      <a:pt x="68" y="68"/>
                    </a:lnTo>
                    <a:lnTo>
                      <a:pt x="67" y="62"/>
                    </a:lnTo>
                    <a:lnTo>
                      <a:pt x="65" y="58"/>
                    </a:lnTo>
                    <a:lnTo>
                      <a:pt x="62" y="61"/>
                    </a:lnTo>
                    <a:lnTo>
                      <a:pt x="57" y="61"/>
                    </a:lnTo>
                    <a:lnTo>
                      <a:pt x="53" y="62"/>
                    </a:lnTo>
                    <a:lnTo>
                      <a:pt x="48" y="61"/>
                    </a:lnTo>
                    <a:lnTo>
                      <a:pt x="45" y="61"/>
                    </a:lnTo>
                    <a:lnTo>
                      <a:pt x="42" y="65"/>
                    </a:lnTo>
                    <a:lnTo>
                      <a:pt x="38" y="73"/>
                    </a:lnTo>
                    <a:lnTo>
                      <a:pt x="31" y="77"/>
                    </a:lnTo>
                    <a:lnTo>
                      <a:pt x="25" y="80"/>
                    </a:lnTo>
                    <a:lnTo>
                      <a:pt x="19" y="83"/>
                    </a:lnTo>
                    <a:lnTo>
                      <a:pt x="11" y="84"/>
                    </a:lnTo>
                    <a:lnTo>
                      <a:pt x="5" y="83"/>
                    </a:lnTo>
                    <a:lnTo>
                      <a:pt x="1" y="77"/>
                    </a:lnTo>
                    <a:lnTo>
                      <a:pt x="0" y="70"/>
                    </a:lnTo>
                    <a:lnTo>
                      <a:pt x="1" y="64"/>
                    </a:lnTo>
                    <a:lnTo>
                      <a:pt x="5" y="57"/>
                    </a:lnTo>
                    <a:lnTo>
                      <a:pt x="8" y="48"/>
                    </a:lnTo>
                    <a:lnTo>
                      <a:pt x="10" y="44"/>
                    </a:lnTo>
                    <a:lnTo>
                      <a:pt x="16" y="38"/>
                    </a:lnTo>
                    <a:lnTo>
                      <a:pt x="21" y="35"/>
                    </a:lnTo>
                    <a:lnTo>
                      <a:pt x="28" y="35"/>
                    </a:lnTo>
                    <a:lnTo>
                      <a:pt x="31" y="35"/>
                    </a:lnTo>
                    <a:lnTo>
                      <a:pt x="37" y="26"/>
                    </a:lnTo>
                    <a:lnTo>
                      <a:pt x="44" y="17"/>
                    </a:lnTo>
                    <a:lnTo>
                      <a:pt x="55" y="10"/>
                    </a:lnTo>
                    <a:lnTo>
                      <a:pt x="71" y="3"/>
                    </a:lnTo>
                    <a:lnTo>
                      <a:pt x="87" y="0"/>
                    </a:lnTo>
                    <a:lnTo>
                      <a:pt x="97" y="1"/>
                    </a:lnTo>
                    <a:lnTo>
                      <a:pt x="99" y="4"/>
                    </a:lnTo>
                    <a:lnTo>
                      <a:pt x="103" y="9"/>
                    </a:lnTo>
                    <a:lnTo>
                      <a:pt x="108" y="12"/>
                    </a:lnTo>
                    <a:lnTo>
                      <a:pt x="116" y="16"/>
                    </a:lnTo>
                    <a:lnTo>
                      <a:pt x="121" y="19"/>
                    </a:lnTo>
                    <a:lnTo>
                      <a:pt x="125" y="23"/>
                    </a:lnTo>
                    <a:lnTo>
                      <a:pt x="128" y="29"/>
                    </a:lnTo>
                    <a:lnTo>
                      <a:pt x="131" y="35"/>
                    </a:lnTo>
                    <a:lnTo>
                      <a:pt x="131" y="42"/>
                    </a:lnTo>
                    <a:lnTo>
                      <a:pt x="133" y="49"/>
                    </a:lnTo>
                    <a:lnTo>
                      <a:pt x="136" y="58"/>
                    </a:lnTo>
                    <a:lnTo>
                      <a:pt x="136" y="68"/>
                    </a:lnTo>
                    <a:lnTo>
                      <a:pt x="136" y="75"/>
                    </a:lnTo>
                    <a:lnTo>
                      <a:pt x="135" y="84"/>
                    </a:lnTo>
                    <a:lnTo>
                      <a:pt x="131" y="90"/>
                    </a:lnTo>
                  </a:path>
                </a:pathLst>
              </a:custGeom>
              <a:solidFill>
                <a:srgbClr val="A0A0A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19" name="Group 46"/>
            <p:cNvGrpSpPr>
              <a:grpSpLocks/>
            </p:cNvGrpSpPr>
            <p:nvPr/>
          </p:nvGrpSpPr>
          <p:grpSpPr bwMode="auto">
            <a:xfrm>
              <a:off x="2365" y="2263"/>
              <a:ext cx="253" cy="81"/>
              <a:chOff x="2365" y="2263"/>
              <a:chExt cx="253" cy="81"/>
            </a:xfrm>
          </p:grpSpPr>
          <p:sp>
            <p:nvSpPr>
              <p:cNvPr id="29747" name="Freeform 47"/>
              <p:cNvSpPr>
                <a:spLocks/>
              </p:cNvSpPr>
              <p:nvPr/>
            </p:nvSpPr>
            <p:spPr bwMode="auto">
              <a:xfrm>
                <a:off x="2367" y="2263"/>
                <a:ext cx="251" cy="63"/>
              </a:xfrm>
              <a:custGeom>
                <a:avLst/>
                <a:gdLst>
                  <a:gd name="T0" fmla="*/ 131 w 251"/>
                  <a:gd name="T1" fmla="*/ 0 h 63"/>
                  <a:gd name="T2" fmla="*/ 115 w 251"/>
                  <a:gd name="T3" fmla="*/ 1 h 63"/>
                  <a:gd name="T4" fmla="*/ 101 w 251"/>
                  <a:gd name="T5" fmla="*/ 7 h 63"/>
                  <a:gd name="T6" fmla="*/ 88 w 251"/>
                  <a:gd name="T7" fmla="*/ 13 h 63"/>
                  <a:gd name="T8" fmla="*/ 68 w 251"/>
                  <a:gd name="T9" fmla="*/ 19 h 63"/>
                  <a:gd name="T10" fmla="*/ 54 w 251"/>
                  <a:gd name="T11" fmla="*/ 19 h 63"/>
                  <a:gd name="T12" fmla="*/ 35 w 251"/>
                  <a:gd name="T13" fmla="*/ 24 h 63"/>
                  <a:gd name="T14" fmla="*/ 19 w 251"/>
                  <a:gd name="T15" fmla="*/ 30 h 63"/>
                  <a:gd name="T16" fmla="*/ 1 w 251"/>
                  <a:gd name="T17" fmla="*/ 35 h 63"/>
                  <a:gd name="T18" fmla="*/ 0 w 251"/>
                  <a:gd name="T19" fmla="*/ 44 h 63"/>
                  <a:gd name="T20" fmla="*/ 8 w 251"/>
                  <a:gd name="T21" fmla="*/ 53 h 63"/>
                  <a:gd name="T22" fmla="*/ 21 w 251"/>
                  <a:gd name="T23" fmla="*/ 61 h 63"/>
                  <a:gd name="T24" fmla="*/ 40 w 251"/>
                  <a:gd name="T25" fmla="*/ 62 h 63"/>
                  <a:gd name="T26" fmla="*/ 101 w 251"/>
                  <a:gd name="T27" fmla="*/ 62 h 63"/>
                  <a:gd name="T28" fmla="*/ 124 w 251"/>
                  <a:gd name="T29" fmla="*/ 61 h 63"/>
                  <a:gd name="T30" fmla="*/ 146 w 251"/>
                  <a:gd name="T31" fmla="*/ 58 h 63"/>
                  <a:gd name="T32" fmla="*/ 166 w 251"/>
                  <a:gd name="T33" fmla="*/ 52 h 63"/>
                  <a:gd name="T34" fmla="*/ 179 w 251"/>
                  <a:gd name="T35" fmla="*/ 49 h 63"/>
                  <a:gd name="T36" fmla="*/ 179 w 251"/>
                  <a:gd name="T37" fmla="*/ 56 h 63"/>
                  <a:gd name="T38" fmla="*/ 235 w 251"/>
                  <a:gd name="T39" fmla="*/ 58 h 63"/>
                  <a:gd name="T40" fmla="*/ 244 w 251"/>
                  <a:gd name="T41" fmla="*/ 49 h 63"/>
                  <a:gd name="T42" fmla="*/ 249 w 251"/>
                  <a:gd name="T43" fmla="*/ 35 h 63"/>
                  <a:gd name="T44" fmla="*/ 250 w 251"/>
                  <a:gd name="T45" fmla="*/ 27 h 63"/>
                  <a:gd name="T46" fmla="*/ 249 w 251"/>
                  <a:gd name="T47" fmla="*/ 12 h 63"/>
                  <a:gd name="T48" fmla="*/ 246 w 251"/>
                  <a:gd name="T49" fmla="*/ 1 h 63"/>
                  <a:gd name="T50" fmla="*/ 233 w 251"/>
                  <a:gd name="T51" fmla="*/ 1 h 63"/>
                  <a:gd name="T52" fmla="*/ 216 w 251"/>
                  <a:gd name="T53" fmla="*/ 9 h 63"/>
                  <a:gd name="T54" fmla="*/ 198 w 251"/>
                  <a:gd name="T55" fmla="*/ 15 h 63"/>
                  <a:gd name="T56" fmla="*/ 184 w 251"/>
                  <a:gd name="T57" fmla="*/ 15 h 63"/>
                  <a:gd name="T58" fmla="*/ 169 w 251"/>
                  <a:gd name="T59" fmla="*/ 12 h 63"/>
                  <a:gd name="T60" fmla="*/ 153 w 251"/>
                  <a:gd name="T61" fmla="*/ 9 h 63"/>
                  <a:gd name="T62" fmla="*/ 123 w 251"/>
                  <a:gd name="T63" fmla="*/ 13 h 63"/>
                  <a:gd name="T64" fmla="*/ 131 w 251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1"/>
                  <a:gd name="T100" fmla="*/ 0 h 63"/>
                  <a:gd name="T101" fmla="*/ 251 w 251"/>
                  <a:gd name="T102" fmla="*/ 63 h 6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1" h="63">
                    <a:moveTo>
                      <a:pt x="131" y="0"/>
                    </a:moveTo>
                    <a:lnTo>
                      <a:pt x="115" y="1"/>
                    </a:lnTo>
                    <a:lnTo>
                      <a:pt x="101" y="7"/>
                    </a:lnTo>
                    <a:lnTo>
                      <a:pt x="88" y="13"/>
                    </a:lnTo>
                    <a:lnTo>
                      <a:pt x="68" y="19"/>
                    </a:lnTo>
                    <a:lnTo>
                      <a:pt x="54" y="19"/>
                    </a:lnTo>
                    <a:lnTo>
                      <a:pt x="35" y="24"/>
                    </a:lnTo>
                    <a:lnTo>
                      <a:pt x="19" y="30"/>
                    </a:lnTo>
                    <a:lnTo>
                      <a:pt x="1" y="35"/>
                    </a:lnTo>
                    <a:lnTo>
                      <a:pt x="0" y="44"/>
                    </a:lnTo>
                    <a:lnTo>
                      <a:pt x="8" y="53"/>
                    </a:lnTo>
                    <a:lnTo>
                      <a:pt x="21" y="61"/>
                    </a:lnTo>
                    <a:lnTo>
                      <a:pt x="40" y="62"/>
                    </a:lnTo>
                    <a:lnTo>
                      <a:pt x="101" y="62"/>
                    </a:lnTo>
                    <a:lnTo>
                      <a:pt x="124" y="61"/>
                    </a:lnTo>
                    <a:lnTo>
                      <a:pt x="146" y="58"/>
                    </a:lnTo>
                    <a:lnTo>
                      <a:pt x="166" y="52"/>
                    </a:lnTo>
                    <a:lnTo>
                      <a:pt x="179" y="49"/>
                    </a:lnTo>
                    <a:lnTo>
                      <a:pt x="179" y="56"/>
                    </a:lnTo>
                    <a:lnTo>
                      <a:pt x="235" y="58"/>
                    </a:lnTo>
                    <a:lnTo>
                      <a:pt x="244" y="49"/>
                    </a:lnTo>
                    <a:lnTo>
                      <a:pt x="249" y="35"/>
                    </a:lnTo>
                    <a:lnTo>
                      <a:pt x="250" y="27"/>
                    </a:lnTo>
                    <a:lnTo>
                      <a:pt x="249" y="12"/>
                    </a:lnTo>
                    <a:lnTo>
                      <a:pt x="246" y="1"/>
                    </a:lnTo>
                    <a:lnTo>
                      <a:pt x="233" y="1"/>
                    </a:lnTo>
                    <a:lnTo>
                      <a:pt x="216" y="9"/>
                    </a:lnTo>
                    <a:lnTo>
                      <a:pt x="198" y="15"/>
                    </a:lnTo>
                    <a:lnTo>
                      <a:pt x="184" y="15"/>
                    </a:lnTo>
                    <a:lnTo>
                      <a:pt x="169" y="12"/>
                    </a:lnTo>
                    <a:lnTo>
                      <a:pt x="153" y="9"/>
                    </a:lnTo>
                    <a:lnTo>
                      <a:pt x="123" y="13"/>
                    </a:lnTo>
                    <a:lnTo>
                      <a:pt x="131" y="0"/>
                    </a:lnTo>
                  </a:path>
                </a:pathLst>
              </a:custGeom>
              <a:solidFill>
                <a:srgbClr val="60606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8" name="Freeform 48"/>
              <p:cNvSpPr>
                <a:spLocks/>
              </p:cNvSpPr>
              <p:nvPr/>
            </p:nvSpPr>
            <p:spPr bwMode="auto">
              <a:xfrm>
                <a:off x="2365" y="2281"/>
                <a:ext cx="249" cy="63"/>
              </a:xfrm>
              <a:custGeom>
                <a:avLst/>
                <a:gdLst>
                  <a:gd name="T0" fmla="*/ 130 w 249"/>
                  <a:gd name="T1" fmla="*/ 0 h 63"/>
                  <a:gd name="T2" fmla="*/ 113 w 249"/>
                  <a:gd name="T3" fmla="*/ 3 h 63"/>
                  <a:gd name="T4" fmla="*/ 101 w 249"/>
                  <a:gd name="T5" fmla="*/ 7 h 63"/>
                  <a:gd name="T6" fmla="*/ 87 w 249"/>
                  <a:gd name="T7" fmla="*/ 13 h 63"/>
                  <a:gd name="T8" fmla="*/ 67 w 249"/>
                  <a:gd name="T9" fmla="*/ 19 h 63"/>
                  <a:gd name="T10" fmla="*/ 54 w 249"/>
                  <a:gd name="T11" fmla="*/ 19 h 63"/>
                  <a:gd name="T12" fmla="*/ 34 w 249"/>
                  <a:gd name="T13" fmla="*/ 24 h 63"/>
                  <a:gd name="T14" fmla="*/ 17 w 249"/>
                  <a:gd name="T15" fmla="*/ 30 h 63"/>
                  <a:gd name="T16" fmla="*/ 1 w 249"/>
                  <a:gd name="T17" fmla="*/ 37 h 63"/>
                  <a:gd name="T18" fmla="*/ 0 w 249"/>
                  <a:gd name="T19" fmla="*/ 44 h 63"/>
                  <a:gd name="T20" fmla="*/ 6 w 249"/>
                  <a:gd name="T21" fmla="*/ 53 h 63"/>
                  <a:gd name="T22" fmla="*/ 21 w 249"/>
                  <a:gd name="T23" fmla="*/ 59 h 63"/>
                  <a:gd name="T24" fmla="*/ 39 w 249"/>
                  <a:gd name="T25" fmla="*/ 61 h 63"/>
                  <a:gd name="T26" fmla="*/ 100 w 249"/>
                  <a:gd name="T27" fmla="*/ 62 h 63"/>
                  <a:gd name="T28" fmla="*/ 123 w 249"/>
                  <a:gd name="T29" fmla="*/ 61 h 63"/>
                  <a:gd name="T30" fmla="*/ 145 w 249"/>
                  <a:gd name="T31" fmla="*/ 58 h 63"/>
                  <a:gd name="T32" fmla="*/ 166 w 249"/>
                  <a:gd name="T33" fmla="*/ 52 h 63"/>
                  <a:gd name="T34" fmla="*/ 177 w 249"/>
                  <a:gd name="T35" fmla="*/ 49 h 63"/>
                  <a:gd name="T36" fmla="*/ 177 w 249"/>
                  <a:gd name="T37" fmla="*/ 56 h 63"/>
                  <a:gd name="T38" fmla="*/ 233 w 249"/>
                  <a:gd name="T39" fmla="*/ 56 h 63"/>
                  <a:gd name="T40" fmla="*/ 242 w 249"/>
                  <a:gd name="T41" fmla="*/ 49 h 63"/>
                  <a:gd name="T42" fmla="*/ 247 w 249"/>
                  <a:gd name="T43" fmla="*/ 37 h 63"/>
                  <a:gd name="T44" fmla="*/ 248 w 249"/>
                  <a:gd name="T45" fmla="*/ 27 h 63"/>
                  <a:gd name="T46" fmla="*/ 247 w 249"/>
                  <a:gd name="T47" fmla="*/ 12 h 63"/>
                  <a:gd name="T48" fmla="*/ 246 w 249"/>
                  <a:gd name="T49" fmla="*/ 1 h 63"/>
                  <a:gd name="T50" fmla="*/ 232 w 249"/>
                  <a:gd name="T51" fmla="*/ 1 h 63"/>
                  <a:gd name="T52" fmla="*/ 214 w 249"/>
                  <a:gd name="T53" fmla="*/ 9 h 63"/>
                  <a:gd name="T54" fmla="*/ 196 w 249"/>
                  <a:gd name="T55" fmla="*/ 15 h 63"/>
                  <a:gd name="T56" fmla="*/ 183 w 249"/>
                  <a:gd name="T57" fmla="*/ 15 h 63"/>
                  <a:gd name="T58" fmla="*/ 168 w 249"/>
                  <a:gd name="T59" fmla="*/ 12 h 63"/>
                  <a:gd name="T60" fmla="*/ 152 w 249"/>
                  <a:gd name="T61" fmla="*/ 9 h 63"/>
                  <a:gd name="T62" fmla="*/ 122 w 249"/>
                  <a:gd name="T63" fmla="*/ 13 h 63"/>
                  <a:gd name="T64" fmla="*/ 130 w 249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9"/>
                  <a:gd name="T100" fmla="*/ 0 h 63"/>
                  <a:gd name="T101" fmla="*/ 249 w 249"/>
                  <a:gd name="T102" fmla="*/ 63 h 6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9" h="63">
                    <a:moveTo>
                      <a:pt x="130" y="0"/>
                    </a:moveTo>
                    <a:lnTo>
                      <a:pt x="113" y="3"/>
                    </a:lnTo>
                    <a:lnTo>
                      <a:pt x="101" y="7"/>
                    </a:lnTo>
                    <a:lnTo>
                      <a:pt x="87" y="13"/>
                    </a:lnTo>
                    <a:lnTo>
                      <a:pt x="67" y="19"/>
                    </a:lnTo>
                    <a:lnTo>
                      <a:pt x="54" y="19"/>
                    </a:lnTo>
                    <a:lnTo>
                      <a:pt x="34" y="24"/>
                    </a:lnTo>
                    <a:lnTo>
                      <a:pt x="17" y="30"/>
                    </a:lnTo>
                    <a:lnTo>
                      <a:pt x="1" y="37"/>
                    </a:lnTo>
                    <a:lnTo>
                      <a:pt x="0" y="44"/>
                    </a:lnTo>
                    <a:lnTo>
                      <a:pt x="6" y="53"/>
                    </a:lnTo>
                    <a:lnTo>
                      <a:pt x="21" y="59"/>
                    </a:lnTo>
                    <a:lnTo>
                      <a:pt x="39" y="61"/>
                    </a:lnTo>
                    <a:lnTo>
                      <a:pt x="100" y="62"/>
                    </a:lnTo>
                    <a:lnTo>
                      <a:pt x="123" y="61"/>
                    </a:lnTo>
                    <a:lnTo>
                      <a:pt x="145" y="58"/>
                    </a:lnTo>
                    <a:lnTo>
                      <a:pt x="166" y="52"/>
                    </a:lnTo>
                    <a:lnTo>
                      <a:pt x="177" y="49"/>
                    </a:lnTo>
                    <a:lnTo>
                      <a:pt x="177" y="56"/>
                    </a:lnTo>
                    <a:lnTo>
                      <a:pt x="233" y="56"/>
                    </a:lnTo>
                    <a:lnTo>
                      <a:pt x="242" y="49"/>
                    </a:lnTo>
                    <a:lnTo>
                      <a:pt x="247" y="37"/>
                    </a:lnTo>
                    <a:lnTo>
                      <a:pt x="248" y="27"/>
                    </a:lnTo>
                    <a:lnTo>
                      <a:pt x="247" y="12"/>
                    </a:lnTo>
                    <a:lnTo>
                      <a:pt x="246" y="1"/>
                    </a:lnTo>
                    <a:lnTo>
                      <a:pt x="232" y="1"/>
                    </a:lnTo>
                    <a:lnTo>
                      <a:pt x="214" y="9"/>
                    </a:lnTo>
                    <a:lnTo>
                      <a:pt x="196" y="15"/>
                    </a:lnTo>
                    <a:lnTo>
                      <a:pt x="183" y="15"/>
                    </a:lnTo>
                    <a:lnTo>
                      <a:pt x="168" y="12"/>
                    </a:lnTo>
                    <a:lnTo>
                      <a:pt x="152" y="9"/>
                    </a:lnTo>
                    <a:lnTo>
                      <a:pt x="122" y="13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80808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20" name="Group 49"/>
            <p:cNvGrpSpPr>
              <a:grpSpLocks/>
            </p:cNvGrpSpPr>
            <p:nvPr/>
          </p:nvGrpSpPr>
          <p:grpSpPr bwMode="auto">
            <a:xfrm>
              <a:off x="2492" y="1548"/>
              <a:ext cx="198" cy="755"/>
              <a:chOff x="2492" y="1548"/>
              <a:chExt cx="198" cy="755"/>
            </a:xfrm>
          </p:grpSpPr>
          <p:sp>
            <p:nvSpPr>
              <p:cNvPr id="29745" name="Freeform 50"/>
              <p:cNvSpPr>
                <a:spLocks/>
              </p:cNvSpPr>
              <p:nvPr/>
            </p:nvSpPr>
            <p:spPr bwMode="auto">
              <a:xfrm>
                <a:off x="2492" y="1548"/>
                <a:ext cx="198" cy="755"/>
              </a:xfrm>
              <a:custGeom>
                <a:avLst/>
                <a:gdLst>
                  <a:gd name="T0" fmla="*/ 141 w 198"/>
                  <a:gd name="T1" fmla="*/ 0 h 755"/>
                  <a:gd name="T2" fmla="*/ 121 w 198"/>
                  <a:gd name="T3" fmla="*/ 32 h 755"/>
                  <a:gd name="T4" fmla="*/ 105 w 198"/>
                  <a:gd name="T5" fmla="*/ 61 h 755"/>
                  <a:gd name="T6" fmla="*/ 97 w 198"/>
                  <a:gd name="T7" fmla="*/ 83 h 755"/>
                  <a:gd name="T8" fmla="*/ 56 w 198"/>
                  <a:gd name="T9" fmla="*/ 177 h 755"/>
                  <a:gd name="T10" fmla="*/ 40 w 198"/>
                  <a:gd name="T11" fmla="*/ 233 h 755"/>
                  <a:gd name="T12" fmla="*/ 37 w 198"/>
                  <a:gd name="T13" fmla="*/ 287 h 755"/>
                  <a:gd name="T14" fmla="*/ 35 w 198"/>
                  <a:gd name="T15" fmla="*/ 363 h 755"/>
                  <a:gd name="T16" fmla="*/ 32 w 198"/>
                  <a:gd name="T17" fmla="*/ 406 h 755"/>
                  <a:gd name="T18" fmla="*/ 24 w 198"/>
                  <a:gd name="T19" fmla="*/ 439 h 755"/>
                  <a:gd name="T20" fmla="*/ 20 w 198"/>
                  <a:gd name="T21" fmla="*/ 467 h 755"/>
                  <a:gd name="T22" fmla="*/ 21 w 198"/>
                  <a:gd name="T23" fmla="*/ 495 h 755"/>
                  <a:gd name="T24" fmla="*/ 27 w 198"/>
                  <a:gd name="T25" fmla="*/ 514 h 755"/>
                  <a:gd name="T26" fmla="*/ 30 w 198"/>
                  <a:gd name="T27" fmla="*/ 539 h 755"/>
                  <a:gd name="T28" fmla="*/ 27 w 198"/>
                  <a:gd name="T29" fmla="*/ 578 h 755"/>
                  <a:gd name="T30" fmla="*/ 26 w 198"/>
                  <a:gd name="T31" fmla="*/ 644 h 755"/>
                  <a:gd name="T32" fmla="*/ 22 w 198"/>
                  <a:gd name="T33" fmla="*/ 676 h 755"/>
                  <a:gd name="T34" fmla="*/ 14 w 198"/>
                  <a:gd name="T35" fmla="*/ 706 h 755"/>
                  <a:gd name="T36" fmla="*/ 0 w 198"/>
                  <a:gd name="T37" fmla="*/ 735 h 755"/>
                  <a:gd name="T38" fmla="*/ 25 w 198"/>
                  <a:gd name="T39" fmla="*/ 745 h 755"/>
                  <a:gd name="T40" fmla="*/ 54 w 198"/>
                  <a:gd name="T41" fmla="*/ 754 h 755"/>
                  <a:gd name="T42" fmla="*/ 75 w 198"/>
                  <a:gd name="T43" fmla="*/ 753 h 755"/>
                  <a:gd name="T44" fmla="*/ 117 w 198"/>
                  <a:gd name="T45" fmla="*/ 742 h 755"/>
                  <a:gd name="T46" fmla="*/ 122 w 198"/>
                  <a:gd name="T47" fmla="*/ 707 h 755"/>
                  <a:gd name="T48" fmla="*/ 126 w 198"/>
                  <a:gd name="T49" fmla="*/ 675 h 755"/>
                  <a:gd name="T50" fmla="*/ 123 w 198"/>
                  <a:gd name="T51" fmla="*/ 654 h 755"/>
                  <a:gd name="T52" fmla="*/ 120 w 198"/>
                  <a:gd name="T53" fmla="*/ 625 h 755"/>
                  <a:gd name="T54" fmla="*/ 123 w 198"/>
                  <a:gd name="T55" fmla="*/ 597 h 755"/>
                  <a:gd name="T56" fmla="*/ 132 w 198"/>
                  <a:gd name="T57" fmla="*/ 571 h 755"/>
                  <a:gd name="T58" fmla="*/ 140 w 198"/>
                  <a:gd name="T59" fmla="*/ 550 h 755"/>
                  <a:gd name="T60" fmla="*/ 141 w 198"/>
                  <a:gd name="T61" fmla="*/ 518 h 755"/>
                  <a:gd name="T62" fmla="*/ 146 w 198"/>
                  <a:gd name="T63" fmla="*/ 502 h 755"/>
                  <a:gd name="T64" fmla="*/ 151 w 198"/>
                  <a:gd name="T65" fmla="*/ 441 h 755"/>
                  <a:gd name="T66" fmla="*/ 158 w 198"/>
                  <a:gd name="T67" fmla="*/ 391 h 755"/>
                  <a:gd name="T68" fmla="*/ 162 w 198"/>
                  <a:gd name="T69" fmla="*/ 354 h 755"/>
                  <a:gd name="T70" fmla="*/ 170 w 198"/>
                  <a:gd name="T71" fmla="*/ 338 h 755"/>
                  <a:gd name="T72" fmla="*/ 177 w 198"/>
                  <a:gd name="T73" fmla="*/ 299 h 755"/>
                  <a:gd name="T74" fmla="*/ 182 w 198"/>
                  <a:gd name="T75" fmla="*/ 252 h 755"/>
                  <a:gd name="T76" fmla="*/ 181 w 198"/>
                  <a:gd name="T77" fmla="*/ 209 h 755"/>
                  <a:gd name="T78" fmla="*/ 182 w 198"/>
                  <a:gd name="T79" fmla="*/ 182 h 755"/>
                  <a:gd name="T80" fmla="*/ 188 w 198"/>
                  <a:gd name="T81" fmla="*/ 148 h 755"/>
                  <a:gd name="T82" fmla="*/ 191 w 198"/>
                  <a:gd name="T83" fmla="*/ 116 h 755"/>
                  <a:gd name="T84" fmla="*/ 195 w 198"/>
                  <a:gd name="T85" fmla="*/ 78 h 755"/>
                  <a:gd name="T86" fmla="*/ 197 w 198"/>
                  <a:gd name="T87" fmla="*/ 44 h 755"/>
                  <a:gd name="T88" fmla="*/ 192 w 198"/>
                  <a:gd name="T89" fmla="*/ 26 h 755"/>
                  <a:gd name="T90" fmla="*/ 182 w 198"/>
                  <a:gd name="T91" fmla="*/ 13 h 755"/>
                  <a:gd name="T92" fmla="*/ 165 w 198"/>
                  <a:gd name="T93" fmla="*/ 3 h 755"/>
                  <a:gd name="T94" fmla="*/ 141 w 198"/>
                  <a:gd name="T95" fmla="*/ 0 h 75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98"/>
                  <a:gd name="T145" fmla="*/ 0 h 755"/>
                  <a:gd name="T146" fmla="*/ 198 w 198"/>
                  <a:gd name="T147" fmla="*/ 755 h 755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98" h="755">
                    <a:moveTo>
                      <a:pt x="141" y="0"/>
                    </a:moveTo>
                    <a:lnTo>
                      <a:pt x="121" y="32"/>
                    </a:lnTo>
                    <a:lnTo>
                      <a:pt x="105" y="61"/>
                    </a:lnTo>
                    <a:lnTo>
                      <a:pt x="97" y="83"/>
                    </a:lnTo>
                    <a:lnTo>
                      <a:pt x="56" y="177"/>
                    </a:lnTo>
                    <a:lnTo>
                      <a:pt x="40" y="233"/>
                    </a:lnTo>
                    <a:lnTo>
                      <a:pt x="37" y="287"/>
                    </a:lnTo>
                    <a:lnTo>
                      <a:pt x="35" y="363"/>
                    </a:lnTo>
                    <a:lnTo>
                      <a:pt x="32" y="406"/>
                    </a:lnTo>
                    <a:lnTo>
                      <a:pt x="24" y="439"/>
                    </a:lnTo>
                    <a:lnTo>
                      <a:pt x="20" y="467"/>
                    </a:lnTo>
                    <a:lnTo>
                      <a:pt x="21" y="495"/>
                    </a:lnTo>
                    <a:lnTo>
                      <a:pt x="27" y="514"/>
                    </a:lnTo>
                    <a:lnTo>
                      <a:pt x="30" y="539"/>
                    </a:lnTo>
                    <a:lnTo>
                      <a:pt x="27" y="578"/>
                    </a:lnTo>
                    <a:lnTo>
                      <a:pt x="26" y="644"/>
                    </a:lnTo>
                    <a:lnTo>
                      <a:pt x="22" y="676"/>
                    </a:lnTo>
                    <a:lnTo>
                      <a:pt x="14" y="706"/>
                    </a:lnTo>
                    <a:lnTo>
                      <a:pt x="0" y="735"/>
                    </a:lnTo>
                    <a:lnTo>
                      <a:pt x="25" y="745"/>
                    </a:lnTo>
                    <a:lnTo>
                      <a:pt x="54" y="754"/>
                    </a:lnTo>
                    <a:lnTo>
                      <a:pt x="75" y="753"/>
                    </a:lnTo>
                    <a:lnTo>
                      <a:pt x="117" y="742"/>
                    </a:lnTo>
                    <a:lnTo>
                      <a:pt x="122" y="707"/>
                    </a:lnTo>
                    <a:lnTo>
                      <a:pt x="126" y="675"/>
                    </a:lnTo>
                    <a:lnTo>
                      <a:pt x="123" y="654"/>
                    </a:lnTo>
                    <a:lnTo>
                      <a:pt x="120" y="625"/>
                    </a:lnTo>
                    <a:lnTo>
                      <a:pt x="123" y="597"/>
                    </a:lnTo>
                    <a:lnTo>
                      <a:pt x="132" y="571"/>
                    </a:lnTo>
                    <a:lnTo>
                      <a:pt x="140" y="550"/>
                    </a:lnTo>
                    <a:lnTo>
                      <a:pt x="141" y="518"/>
                    </a:lnTo>
                    <a:lnTo>
                      <a:pt x="146" y="502"/>
                    </a:lnTo>
                    <a:lnTo>
                      <a:pt x="151" y="441"/>
                    </a:lnTo>
                    <a:lnTo>
                      <a:pt x="158" y="391"/>
                    </a:lnTo>
                    <a:lnTo>
                      <a:pt x="162" y="354"/>
                    </a:lnTo>
                    <a:lnTo>
                      <a:pt x="170" y="338"/>
                    </a:lnTo>
                    <a:lnTo>
                      <a:pt x="177" y="299"/>
                    </a:lnTo>
                    <a:lnTo>
                      <a:pt x="182" y="252"/>
                    </a:lnTo>
                    <a:lnTo>
                      <a:pt x="181" y="209"/>
                    </a:lnTo>
                    <a:lnTo>
                      <a:pt x="182" y="182"/>
                    </a:lnTo>
                    <a:lnTo>
                      <a:pt x="188" y="148"/>
                    </a:lnTo>
                    <a:lnTo>
                      <a:pt x="191" y="116"/>
                    </a:lnTo>
                    <a:lnTo>
                      <a:pt x="195" y="78"/>
                    </a:lnTo>
                    <a:lnTo>
                      <a:pt x="197" y="44"/>
                    </a:lnTo>
                    <a:lnTo>
                      <a:pt x="192" y="26"/>
                    </a:lnTo>
                    <a:lnTo>
                      <a:pt x="182" y="13"/>
                    </a:lnTo>
                    <a:lnTo>
                      <a:pt x="165" y="3"/>
                    </a:lnTo>
                    <a:lnTo>
                      <a:pt x="141" y="0"/>
                    </a:lnTo>
                  </a:path>
                </a:pathLst>
              </a:custGeom>
              <a:solidFill>
                <a:srgbClr val="0000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Freeform 51"/>
              <p:cNvSpPr>
                <a:spLocks/>
              </p:cNvSpPr>
              <p:nvPr/>
            </p:nvSpPr>
            <p:spPr bwMode="auto">
              <a:xfrm>
                <a:off x="2613" y="1757"/>
                <a:ext cx="52" cy="313"/>
              </a:xfrm>
              <a:custGeom>
                <a:avLst/>
                <a:gdLst>
                  <a:gd name="T0" fmla="*/ 12 w 52"/>
                  <a:gd name="T1" fmla="*/ 312 h 313"/>
                  <a:gd name="T2" fmla="*/ 12 w 52"/>
                  <a:gd name="T3" fmla="*/ 271 h 313"/>
                  <a:gd name="T4" fmla="*/ 4 w 52"/>
                  <a:gd name="T5" fmla="*/ 248 h 313"/>
                  <a:gd name="T6" fmla="*/ 0 w 52"/>
                  <a:gd name="T7" fmla="*/ 229 h 313"/>
                  <a:gd name="T8" fmla="*/ 12 w 52"/>
                  <a:gd name="T9" fmla="*/ 207 h 313"/>
                  <a:gd name="T10" fmla="*/ 12 w 52"/>
                  <a:gd name="T11" fmla="*/ 196 h 313"/>
                  <a:gd name="T12" fmla="*/ 17 w 52"/>
                  <a:gd name="T13" fmla="*/ 179 h 313"/>
                  <a:gd name="T14" fmla="*/ 24 w 52"/>
                  <a:gd name="T15" fmla="*/ 164 h 313"/>
                  <a:gd name="T16" fmla="*/ 21 w 52"/>
                  <a:gd name="T17" fmla="*/ 142 h 313"/>
                  <a:gd name="T18" fmla="*/ 31 w 52"/>
                  <a:gd name="T19" fmla="*/ 129 h 313"/>
                  <a:gd name="T20" fmla="*/ 37 w 52"/>
                  <a:gd name="T21" fmla="*/ 107 h 313"/>
                  <a:gd name="T22" fmla="*/ 37 w 52"/>
                  <a:gd name="T23" fmla="*/ 83 h 313"/>
                  <a:gd name="T24" fmla="*/ 39 w 52"/>
                  <a:gd name="T25" fmla="*/ 59 h 313"/>
                  <a:gd name="T26" fmla="*/ 46 w 52"/>
                  <a:gd name="T27" fmla="*/ 34 h 313"/>
                  <a:gd name="T28" fmla="*/ 51 w 52"/>
                  <a:gd name="T29" fmla="*/ 7 h 313"/>
                  <a:gd name="T30" fmla="*/ 51 w 52"/>
                  <a:gd name="T31" fmla="*/ 0 h 31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2"/>
                  <a:gd name="T49" fmla="*/ 0 h 313"/>
                  <a:gd name="T50" fmla="*/ 52 w 52"/>
                  <a:gd name="T51" fmla="*/ 313 h 31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2" h="313">
                    <a:moveTo>
                      <a:pt x="12" y="312"/>
                    </a:moveTo>
                    <a:lnTo>
                      <a:pt x="12" y="271"/>
                    </a:lnTo>
                    <a:lnTo>
                      <a:pt x="4" y="248"/>
                    </a:lnTo>
                    <a:lnTo>
                      <a:pt x="0" y="229"/>
                    </a:lnTo>
                    <a:lnTo>
                      <a:pt x="12" y="207"/>
                    </a:lnTo>
                    <a:lnTo>
                      <a:pt x="12" y="196"/>
                    </a:lnTo>
                    <a:lnTo>
                      <a:pt x="17" y="179"/>
                    </a:lnTo>
                    <a:lnTo>
                      <a:pt x="24" y="164"/>
                    </a:lnTo>
                    <a:lnTo>
                      <a:pt x="21" y="142"/>
                    </a:lnTo>
                    <a:lnTo>
                      <a:pt x="31" y="129"/>
                    </a:lnTo>
                    <a:lnTo>
                      <a:pt x="37" y="107"/>
                    </a:lnTo>
                    <a:lnTo>
                      <a:pt x="37" y="83"/>
                    </a:lnTo>
                    <a:lnTo>
                      <a:pt x="39" y="59"/>
                    </a:lnTo>
                    <a:lnTo>
                      <a:pt x="46" y="34"/>
                    </a:lnTo>
                    <a:lnTo>
                      <a:pt x="51" y="7"/>
                    </a:lnTo>
                    <a:lnTo>
                      <a:pt x="51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21" name="Group 52"/>
            <p:cNvGrpSpPr>
              <a:grpSpLocks/>
            </p:cNvGrpSpPr>
            <p:nvPr/>
          </p:nvGrpSpPr>
          <p:grpSpPr bwMode="auto">
            <a:xfrm>
              <a:off x="2141" y="1505"/>
              <a:ext cx="510" cy="412"/>
              <a:chOff x="2141" y="1505"/>
              <a:chExt cx="510" cy="412"/>
            </a:xfrm>
          </p:grpSpPr>
          <p:sp>
            <p:nvSpPr>
              <p:cNvPr id="29722" name="Freeform 53"/>
              <p:cNvSpPr>
                <a:spLocks/>
              </p:cNvSpPr>
              <p:nvPr/>
            </p:nvSpPr>
            <p:spPr bwMode="auto">
              <a:xfrm>
                <a:off x="2156" y="1773"/>
                <a:ext cx="187" cy="111"/>
              </a:xfrm>
              <a:custGeom>
                <a:avLst/>
                <a:gdLst>
                  <a:gd name="T0" fmla="*/ 29 w 187"/>
                  <a:gd name="T1" fmla="*/ 0 h 111"/>
                  <a:gd name="T2" fmla="*/ 2 w 187"/>
                  <a:gd name="T3" fmla="*/ 21 h 111"/>
                  <a:gd name="T4" fmla="*/ 0 w 187"/>
                  <a:gd name="T5" fmla="*/ 29 h 111"/>
                  <a:gd name="T6" fmla="*/ 2 w 187"/>
                  <a:gd name="T7" fmla="*/ 44 h 111"/>
                  <a:gd name="T8" fmla="*/ 6 w 187"/>
                  <a:gd name="T9" fmla="*/ 57 h 111"/>
                  <a:gd name="T10" fmla="*/ 15 w 187"/>
                  <a:gd name="T11" fmla="*/ 69 h 111"/>
                  <a:gd name="T12" fmla="*/ 29 w 187"/>
                  <a:gd name="T13" fmla="*/ 81 h 111"/>
                  <a:gd name="T14" fmla="*/ 48 w 187"/>
                  <a:gd name="T15" fmla="*/ 91 h 111"/>
                  <a:gd name="T16" fmla="*/ 72 w 187"/>
                  <a:gd name="T17" fmla="*/ 101 h 111"/>
                  <a:gd name="T18" fmla="*/ 95 w 187"/>
                  <a:gd name="T19" fmla="*/ 109 h 111"/>
                  <a:gd name="T20" fmla="*/ 120 w 187"/>
                  <a:gd name="T21" fmla="*/ 110 h 111"/>
                  <a:gd name="T22" fmla="*/ 141 w 187"/>
                  <a:gd name="T23" fmla="*/ 109 h 111"/>
                  <a:gd name="T24" fmla="*/ 162 w 187"/>
                  <a:gd name="T25" fmla="*/ 98 h 111"/>
                  <a:gd name="T26" fmla="*/ 186 w 187"/>
                  <a:gd name="T27" fmla="*/ 87 h 111"/>
                  <a:gd name="T28" fmla="*/ 154 w 187"/>
                  <a:gd name="T29" fmla="*/ 94 h 111"/>
                  <a:gd name="T30" fmla="*/ 119 w 187"/>
                  <a:gd name="T31" fmla="*/ 97 h 111"/>
                  <a:gd name="T32" fmla="*/ 93 w 187"/>
                  <a:gd name="T33" fmla="*/ 87 h 111"/>
                  <a:gd name="T34" fmla="*/ 63 w 187"/>
                  <a:gd name="T35" fmla="*/ 72 h 111"/>
                  <a:gd name="T36" fmla="*/ 42 w 187"/>
                  <a:gd name="T37" fmla="*/ 50 h 111"/>
                  <a:gd name="T38" fmla="*/ 29 w 187"/>
                  <a:gd name="T39" fmla="*/ 0 h 11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87"/>
                  <a:gd name="T61" fmla="*/ 0 h 111"/>
                  <a:gd name="T62" fmla="*/ 187 w 187"/>
                  <a:gd name="T63" fmla="*/ 111 h 11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87" h="111">
                    <a:moveTo>
                      <a:pt x="29" y="0"/>
                    </a:moveTo>
                    <a:lnTo>
                      <a:pt x="2" y="21"/>
                    </a:lnTo>
                    <a:lnTo>
                      <a:pt x="0" y="29"/>
                    </a:lnTo>
                    <a:lnTo>
                      <a:pt x="2" y="44"/>
                    </a:lnTo>
                    <a:lnTo>
                      <a:pt x="6" y="57"/>
                    </a:lnTo>
                    <a:lnTo>
                      <a:pt x="15" y="69"/>
                    </a:lnTo>
                    <a:lnTo>
                      <a:pt x="29" y="81"/>
                    </a:lnTo>
                    <a:lnTo>
                      <a:pt x="48" y="91"/>
                    </a:lnTo>
                    <a:lnTo>
                      <a:pt x="72" y="101"/>
                    </a:lnTo>
                    <a:lnTo>
                      <a:pt x="95" y="109"/>
                    </a:lnTo>
                    <a:lnTo>
                      <a:pt x="120" y="110"/>
                    </a:lnTo>
                    <a:lnTo>
                      <a:pt x="141" y="109"/>
                    </a:lnTo>
                    <a:lnTo>
                      <a:pt x="162" y="98"/>
                    </a:lnTo>
                    <a:lnTo>
                      <a:pt x="186" y="87"/>
                    </a:lnTo>
                    <a:lnTo>
                      <a:pt x="154" y="94"/>
                    </a:lnTo>
                    <a:lnTo>
                      <a:pt x="119" y="97"/>
                    </a:lnTo>
                    <a:lnTo>
                      <a:pt x="93" y="87"/>
                    </a:lnTo>
                    <a:lnTo>
                      <a:pt x="63" y="72"/>
                    </a:lnTo>
                    <a:lnTo>
                      <a:pt x="42" y="50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00008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Freeform 54"/>
              <p:cNvSpPr>
                <a:spLocks/>
              </p:cNvSpPr>
              <p:nvPr/>
            </p:nvSpPr>
            <p:spPr bwMode="auto">
              <a:xfrm>
                <a:off x="2141" y="1773"/>
                <a:ext cx="81" cy="84"/>
              </a:xfrm>
              <a:custGeom>
                <a:avLst/>
                <a:gdLst>
                  <a:gd name="T0" fmla="*/ 19 w 81"/>
                  <a:gd name="T1" fmla="*/ 3 h 84"/>
                  <a:gd name="T2" fmla="*/ 5 w 81"/>
                  <a:gd name="T3" fmla="*/ 0 h 84"/>
                  <a:gd name="T4" fmla="*/ 1 w 81"/>
                  <a:gd name="T5" fmla="*/ 4 h 84"/>
                  <a:gd name="T6" fmla="*/ 0 w 81"/>
                  <a:gd name="T7" fmla="*/ 13 h 84"/>
                  <a:gd name="T8" fmla="*/ 4 w 81"/>
                  <a:gd name="T9" fmla="*/ 25 h 84"/>
                  <a:gd name="T10" fmla="*/ 13 w 81"/>
                  <a:gd name="T11" fmla="*/ 29 h 84"/>
                  <a:gd name="T12" fmla="*/ 21 w 81"/>
                  <a:gd name="T13" fmla="*/ 31 h 84"/>
                  <a:gd name="T14" fmla="*/ 31 w 81"/>
                  <a:gd name="T15" fmla="*/ 54 h 84"/>
                  <a:gd name="T16" fmla="*/ 53 w 81"/>
                  <a:gd name="T17" fmla="*/ 70 h 84"/>
                  <a:gd name="T18" fmla="*/ 66 w 81"/>
                  <a:gd name="T19" fmla="*/ 79 h 84"/>
                  <a:gd name="T20" fmla="*/ 80 w 81"/>
                  <a:gd name="T21" fmla="*/ 83 h 84"/>
                  <a:gd name="T22" fmla="*/ 64 w 81"/>
                  <a:gd name="T23" fmla="*/ 64 h 84"/>
                  <a:gd name="T24" fmla="*/ 54 w 81"/>
                  <a:gd name="T25" fmla="*/ 52 h 84"/>
                  <a:gd name="T26" fmla="*/ 45 w 81"/>
                  <a:gd name="T27" fmla="*/ 39 h 84"/>
                  <a:gd name="T28" fmla="*/ 30 w 81"/>
                  <a:gd name="T29" fmla="*/ 20 h 84"/>
                  <a:gd name="T30" fmla="*/ 25 w 81"/>
                  <a:gd name="T31" fmla="*/ 16 h 84"/>
                  <a:gd name="T32" fmla="*/ 24 w 81"/>
                  <a:gd name="T33" fmla="*/ 12 h 84"/>
                  <a:gd name="T34" fmla="*/ 23 w 81"/>
                  <a:gd name="T35" fmla="*/ 7 h 84"/>
                  <a:gd name="T36" fmla="*/ 19 w 81"/>
                  <a:gd name="T37" fmla="*/ 3 h 8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1"/>
                  <a:gd name="T58" fmla="*/ 0 h 84"/>
                  <a:gd name="T59" fmla="*/ 81 w 81"/>
                  <a:gd name="T60" fmla="*/ 84 h 8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1" h="84">
                    <a:moveTo>
                      <a:pt x="19" y="3"/>
                    </a:moveTo>
                    <a:lnTo>
                      <a:pt x="5" y="0"/>
                    </a:lnTo>
                    <a:lnTo>
                      <a:pt x="1" y="4"/>
                    </a:lnTo>
                    <a:lnTo>
                      <a:pt x="0" y="13"/>
                    </a:lnTo>
                    <a:lnTo>
                      <a:pt x="4" y="25"/>
                    </a:lnTo>
                    <a:lnTo>
                      <a:pt x="13" y="29"/>
                    </a:lnTo>
                    <a:lnTo>
                      <a:pt x="21" y="31"/>
                    </a:lnTo>
                    <a:lnTo>
                      <a:pt x="31" y="54"/>
                    </a:lnTo>
                    <a:lnTo>
                      <a:pt x="53" y="70"/>
                    </a:lnTo>
                    <a:lnTo>
                      <a:pt x="66" y="79"/>
                    </a:lnTo>
                    <a:lnTo>
                      <a:pt x="80" y="83"/>
                    </a:lnTo>
                    <a:lnTo>
                      <a:pt x="64" y="64"/>
                    </a:lnTo>
                    <a:lnTo>
                      <a:pt x="54" y="52"/>
                    </a:lnTo>
                    <a:lnTo>
                      <a:pt x="45" y="39"/>
                    </a:lnTo>
                    <a:lnTo>
                      <a:pt x="30" y="20"/>
                    </a:lnTo>
                    <a:lnTo>
                      <a:pt x="25" y="16"/>
                    </a:lnTo>
                    <a:lnTo>
                      <a:pt x="24" y="12"/>
                    </a:lnTo>
                    <a:lnTo>
                      <a:pt x="23" y="7"/>
                    </a:lnTo>
                    <a:lnTo>
                      <a:pt x="19" y="3"/>
                    </a:lnTo>
                  </a:path>
                </a:pathLst>
              </a:custGeom>
              <a:solidFill>
                <a:srgbClr val="FF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724" name="Group 55"/>
              <p:cNvGrpSpPr>
                <a:grpSpLocks/>
              </p:cNvGrpSpPr>
              <p:nvPr/>
            </p:nvGrpSpPr>
            <p:grpSpPr bwMode="auto">
              <a:xfrm>
                <a:off x="2147" y="1505"/>
                <a:ext cx="504" cy="412"/>
                <a:chOff x="2147" y="1505"/>
                <a:chExt cx="504" cy="412"/>
              </a:xfrm>
            </p:grpSpPr>
            <p:grpSp>
              <p:nvGrpSpPr>
                <p:cNvPr id="29725" name="Group 56"/>
                <p:cNvGrpSpPr>
                  <a:grpSpLocks/>
                </p:cNvGrpSpPr>
                <p:nvPr/>
              </p:nvGrpSpPr>
              <p:grpSpPr bwMode="auto">
                <a:xfrm>
                  <a:off x="2147" y="1505"/>
                  <a:ext cx="504" cy="412"/>
                  <a:chOff x="2147" y="1505"/>
                  <a:chExt cx="504" cy="412"/>
                </a:xfrm>
              </p:grpSpPr>
              <p:grpSp>
                <p:nvGrpSpPr>
                  <p:cNvPr id="29737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2147" y="1505"/>
                    <a:ext cx="504" cy="412"/>
                    <a:chOff x="2147" y="1505"/>
                    <a:chExt cx="504" cy="412"/>
                  </a:xfrm>
                </p:grpSpPr>
                <p:grpSp>
                  <p:nvGrpSpPr>
                    <p:cNvPr id="29739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0" y="1505"/>
                      <a:ext cx="83" cy="122"/>
                      <a:chOff x="2480" y="1505"/>
                      <a:chExt cx="83" cy="122"/>
                    </a:xfrm>
                  </p:grpSpPr>
                  <p:sp>
                    <p:nvSpPr>
                      <p:cNvPr id="29741" name="Freeform 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0" y="1505"/>
                        <a:ext cx="83" cy="122"/>
                      </a:xfrm>
                      <a:custGeom>
                        <a:avLst/>
                        <a:gdLst>
                          <a:gd name="T0" fmla="*/ 0 w 83"/>
                          <a:gd name="T1" fmla="*/ 74 h 122"/>
                          <a:gd name="T2" fmla="*/ 12 w 83"/>
                          <a:gd name="T3" fmla="*/ 64 h 122"/>
                          <a:gd name="T4" fmla="*/ 19 w 83"/>
                          <a:gd name="T5" fmla="*/ 55 h 122"/>
                          <a:gd name="T6" fmla="*/ 16 w 83"/>
                          <a:gd name="T7" fmla="*/ 48 h 122"/>
                          <a:gd name="T8" fmla="*/ 16 w 83"/>
                          <a:gd name="T9" fmla="*/ 42 h 122"/>
                          <a:gd name="T10" fmla="*/ 17 w 83"/>
                          <a:gd name="T11" fmla="*/ 36 h 122"/>
                          <a:gd name="T12" fmla="*/ 21 w 83"/>
                          <a:gd name="T13" fmla="*/ 35 h 122"/>
                          <a:gd name="T14" fmla="*/ 19 w 83"/>
                          <a:gd name="T15" fmla="*/ 31 h 122"/>
                          <a:gd name="T16" fmla="*/ 20 w 83"/>
                          <a:gd name="T17" fmla="*/ 25 h 122"/>
                          <a:gd name="T18" fmla="*/ 22 w 83"/>
                          <a:gd name="T19" fmla="*/ 19 h 122"/>
                          <a:gd name="T20" fmla="*/ 26 w 83"/>
                          <a:gd name="T21" fmla="*/ 17 h 122"/>
                          <a:gd name="T22" fmla="*/ 31 w 83"/>
                          <a:gd name="T23" fmla="*/ 16 h 122"/>
                          <a:gd name="T24" fmla="*/ 35 w 83"/>
                          <a:gd name="T25" fmla="*/ 17 h 122"/>
                          <a:gd name="T26" fmla="*/ 34 w 83"/>
                          <a:gd name="T27" fmla="*/ 13 h 122"/>
                          <a:gd name="T28" fmla="*/ 35 w 83"/>
                          <a:gd name="T29" fmla="*/ 7 h 122"/>
                          <a:gd name="T30" fmla="*/ 37 w 83"/>
                          <a:gd name="T31" fmla="*/ 6 h 122"/>
                          <a:gd name="T32" fmla="*/ 41 w 83"/>
                          <a:gd name="T33" fmla="*/ 4 h 122"/>
                          <a:gd name="T34" fmla="*/ 45 w 83"/>
                          <a:gd name="T35" fmla="*/ 4 h 122"/>
                          <a:gd name="T36" fmla="*/ 48 w 83"/>
                          <a:gd name="T37" fmla="*/ 6 h 122"/>
                          <a:gd name="T38" fmla="*/ 52 w 83"/>
                          <a:gd name="T39" fmla="*/ 1 h 122"/>
                          <a:gd name="T40" fmla="*/ 57 w 83"/>
                          <a:gd name="T41" fmla="*/ 0 h 122"/>
                          <a:gd name="T42" fmla="*/ 65 w 83"/>
                          <a:gd name="T43" fmla="*/ 0 h 122"/>
                          <a:gd name="T44" fmla="*/ 73 w 83"/>
                          <a:gd name="T45" fmla="*/ 3 h 122"/>
                          <a:gd name="T46" fmla="*/ 78 w 83"/>
                          <a:gd name="T47" fmla="*/ 9 h 122"/>
                          <a:gd name="T48" fmla="*/ 82 w 83"/>
                          <a:gd name="T49" fmla="*/ 13 h 122"/>
                          <a:gd name="T50" fmla="*/ 82 w 83"/>
                          <a:gd name="T51" fmla="*/ 20 h 122"/>
                          <a:gd name="T52" fmla="*/ 81 w 83"/>
                          <a:gd name="T53" fmla="*/ 28 h 122"/>
                          <a:gd name="T54" fmla="*/ 78 w 83"/>
                          <a:gd name="T55" fmla="*/ 35 h 122"/>
                          <a:gd name="T56" fmla="*/ 76 w 83"/>
                          <a:gd name="T57" fmla="*/ 45 h 122"/>
                          <a:gd name="T58" fmla="*/ 72 w 83"/>
                          <a:gd name="T59" fmla="*/ 54 h 122"/>
                          <a:gd name="T60" fmla="*/ 65 w 83"/>
                          <a:gd name="T61" fmla="*/ 61 h 122"/>
                          <a:gd name="T62" fmla="*/ 52 w 83"/>
                          <a:gd name="T63" fmla="*/ 71 h 122"/>
                          <a:gd name="T64" fmla="*/ 39 w 83"/>
                          <a:gd name="T65" fmla="*/ 77 h 122"/>
                          <a:gd name="T66" fmla="*/ 25 w 83"/>
                          <a:gd name="T67" fmla="*/ 83 h 122"/>
                          <a:gd name="T68" fmla="*/ 9 w 83"/>
                          <a:gd name="T69" fmla="*/ 101 h 122"/>
                          <a:gd name="T70" fmla="*/ 2 w 83"/>
                          <a:gd name="T71" fmla="*/ 121 h 122"/>
                          <a:gd name="T72" fmla="*/ 0 w 83"/>
                          <a:gd name="T73" fmla="*/ 74 h 122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83"/>
                          <a:gd name="T112" fmla="*/ 0 h 122"/>
                          <a:gd name="T113" fmla="*/ 83 w 83"/>
                          <a:gd name="T114" fmla="*/ 122 h 122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83" h="122">
                            <a:moveTo>
                              <a:pt x="0" y="74"/>
                            </a:moveTo>
                            <a:lnTo>
                              <a:pt x="12" y="64"/>
                            </a:lnTo>
                            <a:lnTo>
                              <a:pt x="19" y="55"/>
                            </a:lnTo>
                            <a:lnTo>
                              <a:pt x="16" y="48"/>
                            </a:lnTo>
                            <a:lnTo>
                              <a:pt x="16" y="42"/>
                            </a:lnTo>
                            <a:lnTo>
                              <a:pt x="17" y="36"/>
                            </a:lnTo>
                            <a:lnTo>
                              <a:pt x="21" y="35"/>
                            </a:lnTo>
                            <a:lnTo>
                              <a:pt x="19" y="31"/>
                            </a:lnTo>
                            <a:lnTo>
                              <a:pt x="20" y="25"/>
                            </a:lnTo>
                            <a:lnTo>
                              <a:pt x="22" y="19"/>
                            </a:lnTo>
                            <a:lnTo>
                              <a:pt x="26" y="17"/>
                            </a:lnTo>
                            <a:lnTo>
                              <a:pt x="31" y="16"/>
                            </a:lnTo>
                            <a:lnTo>
                              <a:pt x="35" y="17"/>
                            </a:lnTo>
                            <a:lnTo>
                              <a:pt x="34" y="13"/>
                            </a:lnTo>
                            <a:lnTo>
                              <a:pt x="35" y="7"/>
                            </a:lnTo>
                            <a:lnTo>
                              <a:pt x="37" y="6"/>
                            </a:lnTo>
                            <a:lnTo>
                              <a:pt x="41" y="4"/>
                            </a:lnTo>
                            <a:lnTo>
                              <a:pt x="45" y="4"/>
                            </a:lnTo>
                            <a:lnTo>
                              <a:pt x="48" y="6"/>
                            </a:lnTo>
                            <a:lnTo>
                              <a:pt x="52" y="1"/>
                            </a:lnTo>
                            <a:lnTo>
                              <a:pt x="57" y="0"/>
                            </a:lnTo>
                            <a:lnTo>
                              <a:pt x="65" y="0"/>
                            </a:lnTo>
                            <a:lnTo>
                              <a:pt x="73" y="3"/>
                            </a:lnTo>
                            <a:lnTo>
                              <a:pt x="78" y="9"/>
                            </a:lnTo>
                            <a:lnTo>
                              <a:pt x="82" y="13"/>
                            </a:lnTo>
                            <a:lnTo>
                              <a:pt x="82" y="20"/>
                            </a:lnTo>
                            <a:lnTo>
                              <a:pt x="81" y="28"/>
                            </a:lnTo>
                            <a:lnTo>
                              <a:pt x="78" y="35"/>
                            </a:lnTo>
                            <a:lnTo>
                              <a:pt x="76" y="45"/>
                            </a:lnTo>
                            <a:lnTo>
                              <a:pt x="72" y="54"/>
                            </a:lnTo>
                            <a:lnTo>
                              <a:pt x="65" y="61"/>
                            </a:lnTo>
                            <a:lnTo>
                              <a:pt x="52" y="71"/>
                            </a:lnTo>
                            <a:lnTo>
                              <a:pt x="39" y="77"/>
                            </a:lnTo>
                            <a:lnTo>
                              <a:pt x="25" y="83"/>
                            </a:lnTo>
                            <a:lnTo>
                              <a:pt x="9" y="101"/>
                            </a:lnTo>
                            <a:lnTo>
                              <a:pt x="2" y="121"/>
                            </a:lnTo>
                            <a:lnTo>
                              <a:pt x="0" y="74"/>
                            </a:lnTo>
                          </a:path>
                        </a:pathLst>
                      </a:custGeom>
                      <a:solidFill>
                        <a:srgbClr val="E0A08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42" name="Freeform 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29" y="1512"/>
                        <a:ext cx="19" cy="24"/>
                      </a:xfrm>
                      <a:custGeom>
                        <a:avLst/>
                        <a:gdLst>
                          <a:gd name="T0" fmla="*/ 17 w 19"/>
                          <a:gd name="T1" fmla="*/ 23 h 24"/>
                          <a:gd name="T2" fmla="*/ 18 w 19"/>
                          <a:gd name="T3" fmla="*/ 16 h 24"/>
                          <a:gd name="T4" fmla="*/ 17 w 19"/>
                          <a:gd name="T5" fmla="*/ 10 h 24"/>
                          <a:gd name="T6" fmla="*/ 14 w 19"/>
                          <a:gd name="T7" fmla="*/ 4 h 24"/>
                          <a:gd name="T8" fmla="*/ 10 w 19"/>
                          <a:gd name="T9" fmla="*/ 3 h 24"/>
                          <a:gd name="T10" fmla="*/ 6 w 19"/>
                          <a:gd name="T11" fmla="*/ 1 h 24"/>
                          <a:gd name="T12" fmla="*/ 4 w 19"/>
                          <a:gd name="T13" fmla="*/ 1 h 24"/>
                          <a:gd name="T14" fmla="*/ 0 w 19"/>
                          <a:gd name="T15" fmla="*/ 0 h 24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9"/>
                          <a:gd name="T25" fmla="*/ 0 h 24"/>
                          <a:gd name="T26" fmla="*/ 19 w 19"/>
                          <a:gd name="T27" fmla="*/ 24 h 24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9" h="24">
                            <a:moveTo>
                              <a:pt x="17" y="23"/>
                            </a:moveTo>
                            <a:lnTo>
                              <a:pt x="18" y="16"/>
                            </a:lnTo>
                            <a:lnTo>
                              <a:pt x="17" y="10"/>
                            </a:lnTo>
                            <a:lnTo>
                              <a:pt x="14" y="4"/>
                            </a:lnTo>
                            <a:lnTo>
                              <a:pt x="10" y="3"/>
                            </a:lnTo>
                            <a:lnTo>
                              <a:pt x="6" y="1"/>
                            </a:lnTo>
                            <a:lnTo>
                              <a:pt x="4" y="1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43" name="Freeform 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18" y="1522"/>
                        <a:ext cx="17" cy="25"/>
                      </a:xfrm>
                      <a:custGeom>
                        <a:avLst/>
                        <a:gdLst>
                          <a:gd name="T0" fmla="*/ 0 w 17"/>
                          <a:gd name="T1" fmla="*/ 0 h 25"/>
                          <a:gd name="T2" fmla="*/ 7 w 17"/>
                          <a:gd name="T3" fmla="*/ 2 h 25"/>
                          <a:gd name="T4" fmla="*/ 13 w 17"/>
                          <a:gd name="T5" fmla="*/ 5 h 25"/>
                          <a:gd name="T6" fmla="*/ 16 w 17"/>
                          <a:gd name="T7" fmla="*/ 9 h 25"/>
                          <a:gd name="T8" fmla="*/ 16 w 17"/>
                          <a:gd name="T9" fmla="*/ 14 h 25"/>
                          <a:gd name="T10" fmla="*/ 11 w 17"/>
                          <a:gd name="T11" fmla="*/ 18 h 25"/>
                          <a:gd name="T12" fmla="*/ 9 w 17"/>
                          <a:gd name="T13" fmla="*/ 24 h 25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7"/>
                          <a:gd name="T22" fmla="*/ 0 h 25"/>
                          <a:gd name="T23" fmla="*/ 17 w 17"/>
                          <a:gd name="T24" fmla="*/ 25 h 25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7" h="25">
                            <a:moveTo>
                              <a:pt x="0" y="0"/>
                            </a:moveTo>
                            <a:lnTo>
                              <a:pt x="7" y="2"/>
                            </a:lnTo>
                            <a:lnTo>
                              <a:pt x="13" y="5"/>
                            </a:lnTo>
                            <a:lnTo>
                              <a:pt x="16" y="9"/>
                            </a:lnTo>
                            <a:lnTo>
                              <a:pt x="16" y="14"/>
                            </a:lnTo>
                            <a:lnTo>
                              <a:pt x="11" y="18"/>
                            </a:lnTo>
                            <a:lnTo>
                              <a:pt x="9" y="24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44" name="Freeform 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04" y="1537"/>
                        <a:ext cx="17" cy="20"/>
                      </a:xfrm>
                      <a:custGeom>
                        <a:avLst/>
                        <a:gdLst>
                          <a:gd name="T0" fmla="*/ 0 w 17"/>
                          <a:gd name="T1" fmla="*/ 3 h 20"/>
                          <a:gd name="T2" fmla="*/ 5 w 17"/>
                          <a:gd name="T3" fmla="*/ 0 h 20"/>
                          <a:gd name="T4" fmla="*/ 10 w 17"/>
                          <a:gd name="T5" fmla="*/ 1 h 20"/>
                          <a:gd name="T6" fmla="*/ 14 w 17"/>
                          <a:gd name="T7" fmla="*/ 4 h 20"/>
                          <a:gd name="T8" fmla="*/ 16 w 17"/>
                          <a:gd name="T9" fmla="*/ 10 h 20"/>
                          <a:gd name="T10" fmla="*/ 13 w 17"/>
                          <a:gd name="T11" fmla="*/ 13 h 20"/>
                          <a:gd name="T12" fmla="*/ 10 w 17"/>
                          <a:gd name="T13" fmla="*/ 19 h 20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7"/>
                          <a:gd name="T22" fmla="*/ 0 h 20"/>
                          <a:gd name="T23" fmla="*/ 17 w 17"/>
                          <a:gd name="T24" fmla="*/ 20 h 20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7" h="20">
                            <a:moveTo>
                              <a:pt x="0" y="3"/>
                            </a:moveTo>
                            <a:lnTo>
                              <a:pt x="5" y="0"/>
                            </a:lnTo>
                            <a:lnTo>
                              <a:pt x="10" y="1"/>
                            </a:lnTo>
                            <a:lnTo>
                              <a:pt x="14" y="4"/>
                            </a:lnTo>
                            <a:lnTo>
                              <a:pt x="16" y="10"/>
                            </a:lnTo>
                            <a:lnTo>
                              <a:pt x="13" y="13"/>
                            </a:lnTo>
                            <a:lnTo>
                              <a:pt x="10" y="19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9740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2147" y="1528"/>
                      <a:ext cx="504" cy="389"/>
                    </a:xfrm>
                    <a:custGeom>
                      <a:avLst/>
                      <a:gdLst>
                        <a:gd name="T0" fmla="*/ 310 w 504"/>
                        <a:gd name="T1" fmla="*/ 297 h 389"/>
                        <a:gd name="T2" fmla="*/ 326 w 504"/>
                        <a:gd name="T3" fmla="*/ 321 h 389"/>
                        <a:gd name="T4" fmla="*/ 341 w 504"/>
                        <a:gd name="T5" fmla="*/ 334 h 389"/>
                        <a:gd name="T6" fmla="*/ 361 w 504"/>
                        <a:gd name="T7" fmla="*/ 346 h 389"/>
                        <a:gd name="T8" fmla="*/ 364 w 504"/>
                        <a:gd name="T9" fmla="*/ 360 h 389"/>
                        <a:gd name="T10" fmla="*/ 373 w 504"/>
                        <a:gd name="T11" fmla="*/ 370 h 389"/>
                        <a:gd name="T12" fmla="*/ 381 w 504"/>
                        <a:gd name="T13" fmla="*/ 388 h 389"/>
                        <a:gd name="T14" fmla="*/ 387 w 504"/>
                        <a:gd name="T15" fmla="*/ 343 h 389"/>
                        <a:gd name="T16" fmla="*/ 393 w 504"/>
                        <a:gd name="T17" fmla="*/ 313 h 389"/>
                        <a:gd name="T18" fmla="*/ 387 w 504"/>
                        <a:gd name="T19" fmla="*/ 262 h 389"/>
                        <a:gd name="T20" fmla="*/ 398 w 504"/>
                        <a:gd name="T21" fmla="*/ 236 h 389"/>
                        <a:gd name="T22" fmla="*/ 414 w 504"/>
                        <a:gd name="T23" fmla="*/ 186 h 389"/>
                        <a:gd name="T24" fmla="*/ 444 w 504"/>
                        <a:gd name="T25" fmla="*/ 132 h 389"/>
                        <a:gd name="T26" fmla="*/ 453 w 504"/>
                        <a:gd name="T27" fmla="*/ 98 h 389"/>
                        <a:gd name="T28" fmla="*/ 471 w 504"/>
                        <a:gd name="T29" fmla="*/ 56 h 389"/>
                        <a:gd name="T30" fmla="*/ 488 w 504"/>
                        <a:gd name="T31" fmla="*/ 26 h 389"/>
                        <a:gd name="T32" fmla="*/ 503 w 504"/>
                        <a:gd name="T33" fmla="*/ 15 h 389"/>
                        <a:gd name="T34" fmla="*/ 486 w 504"/>
                        <a:gd name="T35" fmla="*/ 6 h 389"/>
                        <a:gd name="T36" fmla="*/ 463 w 504"/>
                        <a:gd name="T37" fmla="*/ 0 h 389"/>
                        <a:gd name="T38" fmla="*/ 437 w 504"/>
                        <a:gd name="T39" fmla="*/ 3 h 389"/>
                        <a:gd name="T40" fmla="*/ 409 w 504"/>
                        <a:gd name="T41" fmla="*/ 12 h 389"/>
                        <a:gd name="T42" fmla="*/ 383 w 504"/>
                        <a:gd name="T43" fmla="*/ 23 h 389"/>
                        <a:gd name="T44" fmla="*/ 366 w 504"/>
                        <a:gd name="T45" fmla="*/ 34 h 389"/>
                        <a:gd name="T46" fmla="*/ 358 w 504"/>
                        <a:gd name="T47" fmla="*/ 31 h 389"/>
                        <a:gd name="T48" fmla="*/ 347 w 504"/>
                        <a:gd name="T49" fmla="*/ 23 h 389"/>
                        <a:gd name="T50" fmla="*/ 344 w 504"/>
                        <a:gd name="T51" fmla="*/ 6 h 389"/>
                        <a:gd name="T52" fmla="*/ 333 w 504"/>
                        <a:gd name="T53" fmla="*/ 15 h 389"/>
                        <a:gd name="T54" fmla="*/ 318 w 504"/>
                        <a:gd name="T55" fmla="*/ 19 h 389"/>
                        <a:gd name="T56" fmla="*/ 298 w 504"/>
                        <a:gd name="T57" fmla="*/ 23 h 389"/>
                        <a:gd name="T58" fmla="*/ 280 w 504"/>
                        <a:gd name="T59" fmla="*/ 25 h 389"/>
                        <a:gd name="T60" fmla="*/ 262 w 504"/>
                        <a:gd name="T61" fmla="*/ 28 h 389"/>
                        <a:gd name="T62" fmla="*/ 236 w 504"/>
                        <a:gd name="T63" fmla="*/ 26 h 389"/>
                        <a:gd name="T64" fmla="*/ 215 w 504"/>
                        <a:gd name="T65" fmla="*/ 35 h 389"/>
                        <a:gd name="T66" fmla="*/ 196 w 504"/>
                        <a:gd name="T67" fmla="*/ 53 h 389"/>
                        <a:gd name="T68" fmla="*/ 177 w 504"/>
                        <a:gd name="T69" fmla="*/ 78 h 389"/>
                        <a:gd name="T70" fmla="*/ 164 w 504"/>
                        <a:gd name="T71" fmla="*/ 97 h 389"/>
                        <a:gd name="T72" fmla="*/ 146 w 504"/>
                        <a:gd name="T73" fmla="*/ 113 h 389"/>
                        <a:gd name="T74" fmla="*/ 129 w 504"/>
                        <a:gd name="T75" fmla="*/ 123 h 389"/>
                        <a:gd name="T76" fmla="*/ 112 w 504"/>
                        <a:gd name="T77" fmla="*/ 136 h 389"/>
                        <a:gd name="T78" fmla="*/ 105 w 504"/>
                        <a:gd name="T79" fmla="*/ 152 h 389"/>
                        <a:gd name="T80" fmla="*/ 76 w 504"/>
                        <a:gd name="T81" fmla="*/ 148 h 389"/>
                        <a:gd name="T82" fmla="*/ 40 w 504"/>
                        <a:gd name="T83" fmla="*/ 154 h 389"/>
                        <a:gd name="T84" fmla="*/ 46 w 504"/>
                        <a:gd name="T85" fmla="*/ 136 h 389"/>
                        <a:gd name="T86" fmla="*/ 9 w 504"/>
                        <a:gd name="T87" fmla="*/ 142 h 389"/>
                        <a:gd name="T88" fmla="*/ 6 w 504"/>
                        <a:gd name="T89" fmla="*/ 189 h 389"/>
                        <a:gd name="T90" fmla="*/ 5 w 504"/>
                        <a:gd name="T91" fmla="*/ 228 h 389"/>
                        <a:gd name="T92" fmla="*/ 0 w 504"/>
                        <a:gd name="T93" fmla="*/ 240 h 389"/>
                        <a:gd name="T94" fmla="*/ 9 w 504"/>
                        <a:gd name="T95" fmla="*/ 245 h 389"/>
                        <a:gd name="T96" fmla="*/ 19 w 504"/>
                        <a:gd name="T97" fmla="*/ 245 h 389"/>
                        <a:gd name="T98" fmla="*/ 27 w 504"/>
                        <a:gd name="T99" fmla="*/ 272 h 389"/>
                        <a:gd name="T100" fmla="*/ 46 w 504"/>
                        <a:gd name="T101" fmla="*/ 302 h 389"/>
                        <a:gd name="T102" fmla="*/ 61 w 504"/>
                        <a:gd name="T103" fmla="*/ 316 h 389"/>
                        <a:gd name="T104" fmla="*/ 76 w 504"/>
                        <a:gd name="T105" fmla="*/ 327 h 389"/>
                        <a:gd name="T106" fmla="*/ 107 w 504"/>
                        <a:gd name="T107" fmla="*/ 341 h 389"/>
                        <a:gd name="T108" fmla="*/ 137 w 504"/>
                        <a:gd name="T109" fmla="*/ 347 h 389"/>
                        <a:gd name="T110" fmla="*/ 170 w 504"/>
                        <a:gd name="T111" fmla="*/ 348 h 389"/>
                        <a:gd name="T112" fmla="*/ 195 w 504"/>
                        <a:gd name="T113" fmla="*/ 343 h 389"/>
                        <a:gd name="T114" fmla="*/ 216 w 504"/>
                        <a:gd name="T115" fmla="*/ 334 h 389"/>
                        <a:gd name="T116" fmla="*/ 235 w 504"/>
                        <a:gd name="T117" fmla="*/ 324 h 389"/>
                        <a:gd name="T118" fmla="*/ 250 w 504"/>
                        <a:gd name="T119" fmla="*/ 309 h 389"/>
                        <a:gd name="T120" fmla="*/ 261 w 504"/>
                        <a:gd name="T121" fmla="*/ 297 h 389"/>
                        <a:gd name="T122" fmla="*/ 283 w 504"/>
                        <a:gd name="T123" fmla="*/ 290 h 389"/>
                        <a:gd name="T124" fmla="*/ 310 w 504"/>
                        <a:gd name="T125" fmla="*/ 297 h 389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504"/>
                        <a:gd name="T190" fmla="*/ 0 h 389"/>
                        <a:gd name="T191" fmla="*/ 504 w 504"/>
                        <a:gd name="T192" fmla="*/ 389 h 389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504" h="389">
                          <a:moveTo>
                            <a:pt x="310" y="297"/>
                          </a:moveTo>
                          <a:lnTo>
                            <a:pt x="326" y="321"/>
                          </a:lnTo>
                          <a:lnTo>
                            <a:pt x="341" y="334"/>
                          </a:lnTo>
                          <a:lnTo>
                            <a:pt x="361" y="346"/>
                          </a:lnTo>
                          <a:lnTo>
                            <a:pt x="364" y="360"/>
                          </a:lnTo>
                          <a:lnTo>
                            <a:pt x="373" y="370"/>
                          </a:lnTo>
                          <a:lnTo>
                            <a:pt x="381" y="388"/>
                          </a:lnTo>
                          <a:lnTo>
                            <a:pt x="387" y="343"/>
                          </a:lnTo>
                          <a:lnTo>
                            <a:pt x="393" y="313"/>
                          </a:lnTo>
                          <a:lnTo>
                            <a:pt x="387" y="262"/>
                          </a:lnTo>
                          <a:lnTo>
                            <a:pt x="398" y="236"/>
                          </a:lnTo>
                          <a:lnTo>
                            <a:pt x="414" y="186"/>
                          </a:lnTo>
                          <a:lnTo>
                            <a:pt x="444" y="132"/>
                          </a:lnTo>
                          <a:lnTo>
                            <a:pt x="453" y="98"/>
                          </a:lnTo>
                          <a:lnTo>
                            <a:pt x="471" y="56"/>
                          </a:lnTo>
                          <a:lnTo>
                            <a:pt x="488" y="26"/>
                          </a:lnTo>
                          <a:lnTo>
                            <a:pt x="503" y="15"/>
                          </a:lnTo>
                          <a:lnTo>
                            <a:pt x="486" y="6"/>
                          </a:lnTo>
                          <a:lnTo>
                            <a:pt x="463" y="0"/>
                          </a:lnTo>
                          <a:lnTo>
                            <a:pt x="437" y="3"/>
                          </a:lnTo>
                          <a:lnTo>
                            <a:pt x="409" y="12"/>
                          </a:lnTo>
                          <a:lnTo>
                            <a:pt x="383" y="23"/>
                          </a:lnTo>
                          <a:lnTo>
                            <a:pt x="366" y="34"/>
                          </a:lnTo>
                          <a:lnTo>
                            <a:pt x="358" y="31"/>
                          </a:lnTo>
                          <a:lnTo>
                            <a:pt x="347" y="23"/>
                          </a:lnTo>
                          <a:lnTo>
                            <a:pt x="344" y="6"/>
                          </a:lnTo>
                          <a:lnTo>
                            <a:pt x="333" y="15"/>
                          </a:lnTo>
                          <a:lnTo>
                            <a:pt x="318" y="19"/>
                          </a:lnTo>
                          <a:lnTo>
                            <a:pt x="298" y="23"/>
                          </a:lnTo>
                          <a:lnTo>
                            <a:pt x="280" y="25"/>
                          </a:lnTo>
                          <a:lnTo>
                            <a:pt x="262" y="28"/>
                          </a:lnTo>
                          <a:lnTo>
                            <a:pt x="236" y="26"/>
                          </a:lnTo>
                          <a:lnTo>
                            <a:pt x="215" y="35"/>
                          </a:lnTo>
                          <a:lnTo>
                            <a:pt x="196" y="53"/>
                          </a:lnTo>
                          <a:lnTo>
                            <a:pt x="177" y="78"/>
                          </a:lnTo>
                          <a:lnTo>
                            <a:pt x="164" y="97"/>
                          </a:lnTo>
                          <a:lnTo>
                            <a:pt x="146" y="113"/>
                          </a:lnTo>
                          <a:lnTo>
                            <a:pt x="129" y="123"/>
                          </a:lnTo>
                          <a:lnTo>
                            <a:pt x="112" y="136"/>
                          </a:lnTo>
                          <a:lnTo>
                            <a:pt x="105" y="152"/>
                          </a:lnTo>
                          <a:lnTo>
                            <a:pt x="76" y="148"/>
                          </a:lnTo>
                          <a:lnTo>
                            <a:pt x="40" y="154"/>
                          </a:lnTo>
                          <a:lnTo>
                            <a:pt x="46" y="136"/>
                          </a:lnTo>
                          <a:lnTo>
                            <a:pt x="9" y="142"/>
                          </a:lnTo>
                          <a:lnTo>
                            <a:pt x="6" y="189"/>
                          </a:lnTo>
                          <a:lnTo>
                            <a:pt x="5" y="228"/>
                          </a:lnTo>
                          <a:lnTo>
                            <a:pt x="0" y="240"/>
                          </a:lnTo>
                          <a:lnTo>
                            <a:pt x="9" y="245"/>
                          </a:lnTo>
                          <a:lnTo>
                            <a:pt x="19" y="245"/>
                          </a:lnTo>
                          <a:lnTo>
                            <a:pt x="27" y="272"/>
                          </a:lnTo>
                          <a:lnTo>
                            <a:pt x="46" y="302"/>
                          </a:lnTo>
                          <a:lnTo>
                            <a:pt x="61" y="316"/>
                          </a:lnTo>
                          <a:lnTo>
                            <a:pt x="76" y="327"/>
                          </a:lnTo>
                          <a:lnTo>
                            <a:pt x="107" y="341"/>
                          </a:lnTo>
                          <a:lnTo>
                            <a:pt x="137" y="347"/>
                          </a:lnTo>
                          <a:lnTo>
                            <a:pt x="170" y="348"/>
                          </a:lnTo>
                          <a:lnTo>
                            <a:pt x="195" y="343"/>
                          </a:lnTo>
                          <a:lnTo>
                            <a:pt x="216" y="334"/>
                          </a:lnTo>
                          <a:lnTo>
                            <a:pt x="235" y="324"/>
                          </a:lnTo>
                          <a:lnTo>
                            <a:pt x="250" y="309"/>
                          </a:lnTo>
                          <a:lnTo>
                            <a:pt x="261" y="297"/>
                          </a:lnTo>
                          <a:lnTo>
                            <a:pt x="283" y="290"/>
                          </a:lnTo>
                          <a:lnTo>
                            <a:pt x="310" y="297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9738" name="Freeform 64"/>
                  <p:cNvSpPr>
                    <a:spLocks/>
                  </p:cNvSpPr>
                  <p:nvPr/>
                </p:nvSpPr>
                <p:spPr bwMode="auto">
                  <a:xfrm>
                    <a:off x="2248" y="1560"/>
                    <a:ext cx="264" cy="193"/>
                  </a:xfrm>
                  <a:custGeom>
                    <a:avLst/>
                    <a:gdLst>
                      <a:gd name="T0" fmla="*/ 263 w 264"/>
                      <a:gd name="T1" fmla="*/ 0 h 193"/>
                      <a:gd name="T2" fmla="*/ 246 w 264"/>
                      <a:gd name="T3" fmla="*/ 18 h 193"/>
                      <a:gd name="T4" fmla="*/ 229 w 264"/>
                      <a:gd name="T5" fmla="*/ 28 h 193"/>
                      <a:gd name="T6" fmla="*/ 214 w 264"/>
                      <a:gd name="T7" fmla="*/ 38 h 193"/>
                      <a:gd name="T8" fmla="*/ 207 w 264"/>
                      <a:gd name="T9" fmla="*/ 50 h 193"/>
                      <a:gd name="T10" fmla="*/ 199 w 264"/>
                      <a:gd name="T11" fmla="*/ 60 h 193"/>
                      <a:gd name="T12" fmla="*/ 188 w 264"/>
                      <a:gd name="T13" fmla="*/ 69 h 193"/>
                      <a:gd name="T14" fmla="*/ 173 w 264"/>
                      <a:gd name="T15" fmla="*/ 75 h 193"/>
                      <a:gd name="T16" fmla="*/ 163 w 264"/>
                      <a:gd name="T17" fmla="*/ 85 h 193"/>
                      <a:gd name="T18" fmla="*/ 155 w 264"/>
                      <a:gd name="T19" fmla="*/ 97 h 193"/>
                      <a:gd name="T20" fmla="*/ 146 w 264"/>
                      <a:gd name="T21" fmla="*/ 111 h 193"/>
                      <a:gd name="T22" fmla="*/ 138 w 264"/>
                      <a:gd name="T23" fmla="*/ 128 h 193"/>
                      <a:gd name="T24" fmla="*/ 132 w 264"/>
                      <a:gd name="T25" fmla="*/ 147 h 193"/>
                      <a:gd name="T26" fmla="*/ 122 w 264"/>
                      <a:gd name="T27" fmla="*/ 163 h 193"/>
                      <a:gd name="T28" fmla="*/ 112 w 264"/>
                      <a:gd name="T29" fmla="*/ 174 h 193"/>
                      <a:gd name="T30" fmla="*/ 98 w 264"/>
                      <a:gd name="T31" fmla="*/ 183 h 193"/>
                      <a:gd name="T32" fmla="*/ 85 w 264"/>
                      <a:gd name="T33" fmla="*/ 189 h 193"/>
                      <a:gd name="T34" fmla="*/ 72 w 264"/>
                      <a:gd name="T35" fmla="*/ 192 h 193"/>
                      <a:gd name="T36" fmla="*/ 57 w 264"/>
                      <a:gd name="T37" fmla="*/ 191 h 193"/>
                      <a:gd name="T38" fmla="*/ 44 w 264"/>
                      <a:gd name="T39" fmla="*/ 188 h 193"/>
                      <a:gd name="T40" fmla="*/ 29 w 264"/>
                      <a:gd name="T41" fmla="*/ 180 h 193"/>
                      <a:gd name="T42" fmla="*/ 16 w 264"/>
                      <a:gd name="T43" fmla="*/ 171 h 193"/>
                      <a:gd name="T44" fmla="*/ 7 w 264"/>
                      <a:gd name="T45" fmla="*/ 160 h 193"/>
                      <a:gd name="T46" fmla="*/ 2 w 264"/>
                      <a:gd name="T47" fmla="*/ 147 h 193"/>
                      <a:gd name="T48" fmla="*/ 0 w 264"/>
                      <a:gd name="T49" fmla="*/ 132 h 193"/>
                      <a:gd name="T50" fmla="*/ 2 w 264"/>
                      <a:gd name="T51" fmla="*/ 117 h 193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64"/>
                      <a:gd name="T79" fmla="*/ 0 h 193"/>
                      <a:gd name="T80" fmla="*/ 264 w 264"/>
                      <a:gd name="T81" fmla="*/ 193 h 193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64" h="193">
                        <a:moveTo>
                          <a:pt x="263" y="0"/>
                        </a:moveTo>
                        <a:lnTo>
                          <a:pt x="246" y="18"/>
                        </a:lnTo>
                        <a:lnTo>
                          <a:pt x="229" y="28"/>
                        </a:lnTo>
                        <a:lnTo>
                          <a:pt x="214" y="38"/>
                        </a:lnTo>
                        <a:lnTo>
                          <a:pt x="207" y="50"/>
                        </a:lnTo>
                        <a:lnTo>
                          <a:pt x="199" y="60"/>
                        </a:lnTo>
                        <a:lnTo>
                          <a:pt x="188" y="69"/>
                        </a:lnTo>
                        <a:lnTo>
                          <a:pt x="173" y="75"/>
                        </a:lnTo>
                        <a:lnTo>
                          <a:pt x="163" y="85"/>
                        </a:lnTo>
                        <a:lnTo>
                          <a:pt x="155" y="97"/>
                        </a:lnTo>
                        <a:lnTo>
                          <a:pt x="146" y="111"/>
                        </a:lnTo>
                        <a:lnTo>
                          <a:pt x="138" y="128"/>
                        </a:lnTo>
                        <a:lnTo>
                          <a:pt x="132" y="147"/>
                        </a:lnTo>
                        <a:lnTo>
                          <a:pt x="122" y="163"/>
                        </a:lnTo>
                        <a:lnTo>
                          <a:pt x="112" y="174"/>
                        </a:lnTo>
                        <a:lnTo>
                          <a:pt x="98" y="183"/>
                        </a:lnTo>
                        <a:lnTo>
                          <a:pt x="85" y="189"/>
                        </a:lnTo>
                        <a:lnTo>
                          <a:pt x="72" y="192"/>
                        </a:lnTo>
                        <a:lnTo>
                          <a:pt x="57" y="191"/>
                        </a:lnTo>
                        <a:lnTo>
                          <a:pt x="44" y="188"/>
                        </a:lnTo>
                        <a:lnTo>
                          <a:pt x="29" y="180"/>
                        </a:lnTo>
                        <a:lnTo>
                          <a:pt x="16" y="171"/>
                        </a:lnTo>
                        <a:lnTo>
                          <a:pt x="7" y="160"/>
                        </a:lnTo>
                        <a:lnTo>
                          <a:pt x="2" y="147"/>
                        </a:lnTo>
                        <a:lnTo>
                          <a:pt x="0" y="132"/>
                        </a:lnTo>
                        <a:lnTo>
                          <a:pt x="2" y="117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726" name="Group 65"/>
                <p:cNvGrpSpPr>
                  <a:grpSpLocks/>
                </p:cNvGrpSpPr>
                <p:nvPr/>
              </p:nvGrpSpPr>
              <p:grpSpPr bwMode="auto">
                <a:xfrm>
                  <a:off x="2151" y="1581"/>
                  <a:ext cx="317" cy="295"/>
                  <a:chOff x="2151" y="1581"/>
                  <a:chExt cx="317" cy="295"/>
                </a:xfrm>
              </p:grpSpPr>
              <p:sp>
                <p:nvSpPr>
                  <p:cNvPr id="29727" name="Line 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93" y="1720"/>
                    <a:ext cx="63" cy="2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28" name="Freeform 67"/>
                  <p:cNvSpPr>
                    <a:spLocks/>
                  </p:cNvSpPr>
                  <p:nvPr/>
                </p:nvSpPr>
                <p:spPr bwMode="auto">
                  <a:xfrm>
                    <a:off x="2392" y="1695"/>
                    <a:ext cx="29" cy="66"/>
                  </a:xfrm>
                  <a:custGeom>
                    <a:avLst/>
                    <a:gdLst>
                      <a:gd name="T0" fmla="*/ 26 w 29"/>
                      <a:gd name="T1" fmla="*/ 65 h 66"/>
                      <a:gd name="T2" fmla="*/ 28 w 29"/>
                      <a:gd name="T3" fmla="*/ 49 h 66"/>
                      <a:gd name="T4" fmla="*/ 24 w 29"/>
                      <a:gd name="T5" fmla="*/ 30 h 66"/>
                      <a:gd name="T6" fmla="*/ 16 w 29"/>
                      <a:gd name="T7" fmla="*/ 12 h 66"/>
                      <a:gd name="T8" fmla="*/ 0 w 29"/>
                      <a:gd name="T9" fmla="*/ 0 h 6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"/>
                      <a:gd name="T16" fmla="*/ 0 h 66"/>
                      <a:gd name="T17" fmla="*/ 29 w 29"/>
                      <a:gd name="T18" fmla="*/ 66 h 6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" h="66">
                        <a:moveTo>
                          <a:pt x="26" y="65"/>
                        </a:moveTo>
                        <a:lnTo>
                          <a:pt x="28" y="49"/>
                        </a:lnTo>
                        <a:lnTo>
                          <a:pt x="24" y="30"/>
                        </a:lnTo>
                        <a:lnTo>
                          <a:pt x="16" y="1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29" name="Freeform 68"/>
                  <p:cNvSpPr>
                    <a:spLocks/>
                  </p:cNvSpPr>
                  <p:nvPr/>
                </p:nvSpPr>
                <p:spPr bwMode="auto">
                  <a:xfrm>
                    <a:off x="2386" y="1708"/>
                    <a:ext cx="19" cy="70"/>
                  </a:xfrm>
                  <a:custGeom>
                    <a:avLst/>
                    <a:gdLst>
                      <a:gd name="T0" fmla="*/ 0 w 19"/>
                      <a:gd name="T1" fmla="*/ 69 h 70"/>
                      <a:gd name="T2" fmla="*/ 10 w 19"/>
                      <a:gd name="T3" fmla="*/ 63 h 70"/>
                      <a:gd name="T4" fmla="*/ 16 w 19"/>
                      <a:gd name="T5" fmla="*/ 53 h 70"/>
                      <a:gd name="T6" fmla="*/ 18 w 19"/>
                      <a:gd name="T7" fmla="*/ 38 h 70"/>
                      <a:gd name="T8" fmla="*/ 17 w 19"/>
                      <a:gd name="T9" fmla="*/ 25 h 70"/>
                      <a:gd name="T10" fmla="*/ 10 w 19"/>
                      <a:gd name="T11" fmla="*/ 10 h 70"/>
                      <a:gd name="T12" fmla="*/ 1 w 19"/>
                      <a:gd name="T13" fmla="*/ 0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9"/>
                      <a:gd name="T22" fmla="*/ 0 h 70"/>
                      <a:gd name="T23" fmla="*/ 19 w 19"/>
                      <a:gd name="T24" fmla="*/ 70 h 7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9" h="70">
                        <a:moveTo>
                          <a:pt x="0" y="69"/>
                        </a:moveTo>
                        <a:lnTo>
                          <a:pt x="10" y="63"/>
                        </a:lnTo>
                        <a:lnTo>
                          <a:pt x="16" y="53"/>
                        </a:lnTo>
                        <a:lnTo>
                          <a:pt x="18" y="38"/>
                        </a:lnTo>
                        <a:lnTo>
                          <a:pt x="17" y="25"/>
                        </a:lnTo>
                        <a:lnTo>
                          <a:pt x="10" y="1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30" name="Freeform 69"/>
                  <p:cNvSpPr>
                    <a:spLocks/>
                  </p:cNvSpPr>
                  <p:nvPr/>
                </p:nvSpPr>
                <p:spPr bwMode="auto">
                  <a:xfrm>
                    <a:off x="2363" y="1717"/>
                    <a:ext cx="17" cy="33"/>
                  </a:xfrm>
                  <a:custGeom>
                    <a:avLst/>
                    <a:gdLst>
                      <a:gd name="T0" fmla="*/ 16 w 17"/>
                      <a:gd name="T1" fmla="*/ 0 h 33"/>
                      <a:gd name="T2" fmla="*/ 14 w 17"/>
                      <a:gd name="T3" fmla="*/ 14 h 33"/>
                      <a:gd name="T4" fmla="*/ 9 w 17"/>
                      <a:gd name="T5" fmla="*/ 26 h 33"/>
                      <a:gd name="T6" fmla="*/ 0 w 17"/>
                      <a:gd name="T7" fmla="*/ 32 h 3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33"/>
                      <a:gd name="T14" fmla="*/ 17 w 17"/>
                      <a:gd name="T15" fmla="*/ 33 h 3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33">
                        <a:moveTo>
                          <a:pt x="16" y="0"/>
                        </a:moveTo>
                        <a:lnTo>
                          <a:pt x="14" y="14"/>
                        </a:lnTo>
                        <a:lnTo>
                          <a:pt x="9" y="26"/>
                        </a:lnTo>
                        <a:lnTo>
                          <a:pt x="0" y="32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31" name="Freeform 70"/>
                  <p:cNvSpPr>
                    <a:spLocks/>
                  </p:cNvSpPr>
                  <p:nvPr/>
                </p:nvSpPr>
                <p:spPr bwMode="auto">
                  <a:xfrm>
                    <a:off x="2398" y="1672"/>
                    <a:ext cx="70" cy="42"/>
                  </a:xfrm>
                  <a:custGeom>
                    <a:avLst/>
                    <a:gdLst>
                      <a:gd name="T0" fmla="*/ 69 w 70"/>
                      <a:gd name="T1" fmla="*/ 41 h 42"/>
                      <a:gd name="T2" fmla="*/ 63 w 70"/>
                      <a:gd name="T3" fmla="*/ 28 h 42"/>
                      <a:gd name="T4" fmla="*/ 53 w 70"/>
                      <a:gd name="T5" fmla="*/ 15 h 42"/>
                      <a:gd name="T6" fmla="*/ 42 w 70"/>
                      <a:gd name="T7" fmla="*/ 6 h 42"/>
                      <a:gd name="T8" fmla="*/ 31 w 70"/>
                      <a:gd name="T9" fmla="*/ 1 h 42"/>
                      <a:gd name="T10" fmla="*/ 21 w 70"/>
                      <a:gd name="T11" fmla="*/ 0 h 42"/>
                      <a:gd name="T12" fmla="*/ 9 w 70"/>
                      <a:gd name="T13" fmla="*/ 3 h 42"/>
                      <a:gd name="T14" fmla="*/ 0 w 70"/>
                      <a:gd name="T15" fmla="*/ 9 h 4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70"/>
                      <a:gd name="T25" fmla="*/ 0 h 42"/>
                      <a:gd name="T26" fmla="*/ 70 w 70"/>
                      <a:gd name="T27" fmla="*/ 42 h 42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70" h="42">
                        <a:moveTo>
                          <a:pt x="69" y="41"/>
                        </a:moveTo>
                        <a:lnTo>
                          <a:pt x="63" y="28"/>
                        </a:lnTo>
                        <a:lnTo>
                          <a:pt x="53" y="15"/>
                        </a:lnTo>
                        <a:lnTo>
                          <a:pt x="42" y="6"/>
                        </a:lnTo>
                        <a:lnTo>
                          <a:pt x="31" y="1"/>
                        </a:lnTo>
                        <a:lnTo>
                          <a:pt x="21" y="0"/>
                        </a:lnTo>
                        <a:lnTo>
                          <a:pt x="9" y="3"/>
                        </a:lnTo>
                        <a:lnTo>
                          <a:pt x="0" y="9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32" name="Freeform 71"/>
                  <p:cNvSpPr>
                    <a:spLocks/>
                  </p:cNvSpPr>
                  <p:nvPr/>
                </p:nvSpPr>
                <p:spPr bwMode="auto">
                  <a:xfrm>
                    <a:off x="2256" y="1773"/>
                    <a:ext cx="153" cy="103"/>
                  </a:xfrm>
                  <a:custGeom>
                    <a:avLst/>
                    <a:gdLst>
                      <a:gd name="T0" fmla="*/ 152 w 153"/>
                      <a:gd name="T1" fmla="*/ 53 h 103"/>
                      <a:gd name="T2" fmla="*/ 129 w 153"/>
                      <a:gd name="T3" fmla="*/ 46 h 103"/>
                      <a:gd name="T4" fmla="*/ 108 w 153"/>
                      <a:gd name="T5" fmla="*/ 37 h 103"/>
                      <a:gd name="T6" fmla="*/ 85 w 153"/>
                      <a:gd name="T7" fmla="*/ 25 h 103"/>
                      <a:gd name="T8" fmla="*/ 65 w 153"/>
                      <a:gd name="T9" fmla="*/ 13 h 103"/>
                      <a:gd name="T10" fmla="*/ 49 w 153"/>
                      <a:gd name="T11" fmla="*/ 0 h 103"/>
                      <a:gd name="T12" fmla="*/ 41 w 153"/>
                      <a:gd name="T13" fmla="*/ 19 h 103"/>
                      <a:gd name="T14" fmla="*/ 30 w 153"/>
                      <a:gd name="T15" fmla="*/ 38 h 103"/>
                      <a:gd name="T16" fmla="*/ 16 w 153"/>
                      <a:gd name="T17" fmla="*/ 55 h 103"/>
                      <a:gd name="T18" fmla="*/ 0 w 153"/>
                      <a:gd name="T19" fmla="*/ 68 h 103"/>
                      <a:gd name="T20" fmla="*/ 15 w 153"/>
                      <a:gd name="T21" fmla="*/ 81 h 103"/>
                      <a:gd name="T22" fmla="*/ 29 w 153"/>
                      <a:gd name="T23" fmla="*/ 90 h 103"/>
                      <a:gd name="T24" fmla="*/ 49 w 153"/>
                      <a:gd name="T25" fmla="*/ 98 h 103"/>
                      <a:gd name="T26" fmla="*/ 67 w 153"/>
                      <a:gd name="T27" fmla="*/ 102 h 103"/>
                      <a:gd name="T28" fmla="*/ 79 w 153"/>
                      <a:gd name="T29" fmla="*/ 101 h 103"/>
                      <a:gd name="T30" fmla="*/ 90 w 153"/>
                      <a:gd name="T31" fmla="*/ 98 h 10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53"/>
                      <a:gd name="T49" fmla="*/ 0 h 103"/>
                      <a:gd name="T50" fmla="*/ 153 w 153"/>
                      <a:gd name="T51" fmla="*/ 103 h 10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53" h="103">
                        <a:moveTo>
                          <a:pt x="152" y="53"/>
                        </a:moveTo>
                        <a:lnTo>
                          <a:pt x="129" y="46"/>
                        </a:lnTo>
                        <a:lnTo>
                          <a:pt x="108" y="37"/>
                        </a:lnTo>
                        <a:lnTo>
                          <a:pt x="85" y="25"/>
                        </a:lnTo>
                        <a:lnTo>
                          <a:pt x="65" y="13"/>
                        </a:lnTo>
                        <a:lnTo>
                          <a:pt x="49" y="0"/>
                        </a:lnTo>
                        <a:lnTo>
                          <a:pt x="41" y="19"/>
                        </a:lnTo>
                        <a:lnTo>
                          <a:pt x="30" y="38"/>
                        </a:lnTo>
                        <a:lnTo>
                          <a:pt x="16" y="55"/>
                        </a:lnTo>
                        <a:lnTo>
                          <a:pt x="0" y="68"/>
                        </a:lnTo>
                        <a:lnTo>
                          <a:pt x="15" y="81"/>
                        </a:lnTo>
                        <a:lnTo>
                          <a:pt x="29" y="90"/>
                        </a:lnTo>
                        <a:lnTo>
                          <a:pt x="49" y="98"/>
                        </a:lnTo>
                        <a:lnTo>
                          <a:pt x="67" y="102"/>
                        </a:lnTo>
                        <a:lnTo>
                          <a:pt x="79" y="101"/>
                        </a:lnTo>
                        <a:lnTo>
                          <a:pt x="90" y="98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33" name="Freeform 72"/>
                  <p:cNvSpPr>
                    <a:spLocks/>
                  </p:cNvSpPr>
                  <p:nvPr/>
                </p:nvSpPr>
                <p:spPr bwMode="auto">
                  <a:xfrm>
                    <a:off x="2302" y="1805"/>
                    <a:ext cx="51" cy="63"/>
                  </a:xfrm>
                  <a:custGeom>
                    <a:avLst/>
                    <a:gdLst>
                      <a:gd name="T0" fmla="*/ 50 w 51"/>
                      <a:gd name="T1" fmla="*/ 0 h 63"/>
                      <a:gd name="T2" fmla="*/ 39 w 51"/>
                      <a:gd name="T3" fmla="*/ 44 h 63"/>
                      <a:gd name="T4" fmla="*/ 0 w 51"/>
                      <a:gd name="T5" fmla="*/ 62 h 63"/>
                      <a:gd name="T6" fmla="*/ 0 60000 65536"/>
                      <a:gd name="T7" fmla="*/ 0 60000 65536"/>
                      <a:gd name="T8" fmla="*/ 0 60000 65536"/>
                      <a:gd name="T9" fmla="*/ 0 w 51"/>
                      <a:gd name="T10" fmla="*/ 0 h 63"/>
                      <a:gd name="T11" fmla="*/ 51 w 51"/>
                      <a:gd name="T12" fmla="*/ 63 h 6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1" h="63">
                        <a:moveTo>
                          <a:pt x="50" y="0"/>
                        </a:moveTo>
                        <a:lnTo>
                          <a:pt x="39" y="44"/>
                        </a:lnTo>
                        <a:lnTo>
                          <a:pt x="0" y="62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34" name="Freeform 73"/>
                  <p:cNvSpPr>
                    <a:spLocks/>
                  </p:cNvSpPr>
                  <p:nvPr/>
                </p:nvSpPr>
                <p:spPr bwMode="auto">
                  <a:xfrm>
                    <a:off x="2408" y="1581"/>
                    <a:ext cx="21" cy="60"/>
                  </a:xfrm>
                  <a:custGeom>
                    <a:avLst/>
                    <a:gdLst>
                      <a:gd name="T0" fmla="*/ 20 w 21"/>
                      <a:gd name="T1" fmla="*/ 0 h 60"/>
                      <a:gd name="T2" fmla="*/ 11 w 21"/>
                      <a:gd name="T3" fmla="*/ 7 h 60"/>
                      <a:gd name="T4" fmla="*/ 6 w 21"/>
                      <a:gd name="T5" fmla="*/ 17 h 60"/>
                      <a:gd name="T6" fmla="*/ 5 w 21"/>
                      <a:gd name="T7" fmla="*/ 26 h 60"/>
                      <a:gd name="T8" fmla="*/ 1 w 21"/>
                      <a:gd name="T9" fmla="*/ 37 h 60"/>
                      <a:gd name="T10" fmla="*/ 0 w 21"/>
                      <a:gd name="T11" fmla="*/ 47 h 60"/>
                      <a:gd name="T12" fmla="*/ 0 w 21"/>
                      <a:gd name="T13" fmla="*/ 59 h 6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60"/>
                      <a:gd name="T23" fmla="*/ 21 w 21"/>
                      <a:gd name="T24" fmla="*/ 60 h 6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60">
                        <a:moveTo>
                          <a:pt x="20" y="0"/>
                        </a:moveTo>
                        <a:lnTo>
                          <a:pt x="11" y="7"/>
                        </a:lnTo>
                        <a:lnTo>
                          <a:pt x="6" y="17"/>
                        </a:lnTo>
                        <a:lnTo>
                          <a:pt x="5" y="26"/>
                        </a:lnTo>
                        <a:lnTo>
                          <a:pt x="1" y="37"/>
                        </a:lnTo>
                        <a:lnTo>
                          <a:pt x="0" y="47"/>
                        </a:lnTo>
                        <a:lnTo>
                          <a:pt x="0" y="59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35" name="Freeform 74"/>
                  <p:cNvSpPr>
                    <a:spLocks/>
                  </p:cNvSpPr>
                  <p:nvPr/>
                </p:nvSpPr>
                <p:spPr bwMode="auto">
                  <a:xfrm>
                    <a:off x="2415" y="1592"/>
                    <a:ext cx="20" cy="37"/>
                  </a:xfrm>
                  <a:custGeom>
                    <a:avLst/>
                    <a:gdLst>
                      <a:gd name="T0" fmla="*/ 15 w 20"/>
                      <a:gd name="T1" fmla="*/ 0 h 37"/>
                      <a:gd name="T2" fmla="*/ 19 w 20"/>
                      <a:gd name="T3" fmla="*/ 8 h 37"/>
                      <a:gd name="T4" fmla="*/ 18 w 20"/>
                      <a:gd name="T5" fmla="*/ 15 h 37"/>
                      <a:gd name="T6" fmla="*/ 15 w 20"/>
                      <a:gd name="T7" fmla="*/ 23 h 37"/>
                      <a:gd name="T8" fmla="*/ 10 w 20"/>
                      <a:gd name="T9" fmla="*/ 27 h 37"/>
                      <a:gd name="T10" fmla="*/ 6 w 20"/>
                      <a:gd name="T11" fmla="*/ 32 h 37"/>
                      <a:gd name="T12" fmla="*/ 0 w 20"/>
                      <a:gd name="T13" fmla="*/ 36 h 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0"/>
                      <a:gd name="T22" fmla="*/ 0 h 37"/>
                      <a:gd name="T23" fmla="*/ 20 w 20"/>
                      <a:gd name="T24" fmla="*/ 37 h 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0" h="37">
                        <a:moveTo>
                          <a:pt x="15" y="0"/>
                        </a:moveTo>
                        <a:lnTo>
                          <a:pt x="19" y="8"/>
                        </a:lnTo>
                        <a:lnTo>
                          <a:pt x="18" y="15"/>
                        </a:lnTo>
                        <a:lnTo>
                          <a:pt x="15" y="23"/>
                        </a:lnTo>
                        <a:lnTo>
                          <a:pt x="10" y="27"/>
                        </a:lnTo>
                        <a:lnTo>
                          <a:pt x="6" y="32"/>
                        </a:lnTo>
                        <a:lnTo>
                          <a:pt x="0" y="36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36" name="Freeform 75"/>
                  <p:cNvSpPr>
                    <a:spLocks/>
                  </p:cNvSpPr>
                  <p:nvPr/>
                </p:nvSpPr>
                <p:spPr bwMode="auto">
                  <a:xfrm>
                    <a:off x="2151" y="1667"/>
                    <a:ext cx="99" cy="204"/>
                  </a:xfrm>
                  <a:custGeom>
                    <a:avLst/>
                    <a:gdLst>
                      <a:gd name="T0" fmla="*/ 0 w 99"/>
                      <a:gd name="T1" fmla="*/ 106 h 204"/>
                      <a:gd name="T2" fmla="*/ 12 w 99"/>
                      <a:gd name="T3" fmla="*/ 107 h 204"/>
                      <a:gd name="T4" fmla="*/ 15 w 99"/>
                      <a:gd name="T5" fmla="*/ 115 h 204"/>
                      <a:gd name="T6" fmla="*/ 17 w 99"/>
                      <a:gd name="T7" fmla="*/ 121 h 204"/>
                      <a:gd name="T8" fmla="*/ 24 w 99"/>
                      <a:gd name="T9" fmla="*/ 124 h 204"/>
                      <a:gd name="T10" fmla="*/ 40 w 99"/>
                      <a:gd name="T11" fmla="*/ 146 h 204"/>
                      <a:gd name="T12" fmla="*/ 51 w 99"/>
                      <a:gd name="T13" fmla="*/ 165 h 204"/>
                      <a:gd name="T14" fmla="*/ 67 w 99"/>
                      <a:gd name="T15" fmla="*/ 181 h 204"/>
                      <a:gd name="T16" fmla="*/ 73 w 99"/>
                      <a:gd name="T17" fmla="*/ 191 h 204"/>
                      <a:gd name="T18" fmla="*/ 98 w 99"/>
                      <a:gd name="T19" fmla="*/ 203 h 204"/>
                      <a:gd name="T20" fmla="*/ 87 w 99"/>
                      <a:gd name="T21" fmla="*/ 193 h 204"/>
                      <a:gd name="T22" fmla="*/ 77 w 99"/>
                      <a:gd name="T23" fmla="*/ 178 h 204"/>
                      <a:gd name="T24" fmla="*/ 73 w 99"/>
                      <a:gd name="T25" fmla="*/ 165 h 204"/>
                      <a:gd name="T26" fmla="*/ 72 w 99"/>
                      <a:gd name="T27" fmla="*/ 149 h 204"/>
                      <a:gd name="T28" fmla="*/ 76 w 99"/>
                      <a:gd name="T29" fmla="*/ 128 h 204"/>
                      <a:gd name="T30" fmla="*/ 65 w 99"/>
                      <a:gd name="T31" fmla="*/ 116 h 204"/>
                      <a:gd name="T32" fmla="*/ 63 w 99"/>
                      <a:gd name="T33" fmla="*/ 96 h 204"/>
                      <a:gd name="T34" fmla="*/ 63 w 99"/>
                      <a:gd name="T35" fmla="*/ 87 h 204"/>
                      <a:gd name="T36" fmla="*/ 31 w 99"/>
                      <a:gd name="T37" fmla="*/ 109 h 204"/>
                      <a:gd name="T38" fmla="*/ 47 w 99"/>
                      <a:gd name="T39" fmla="*/ 81 h 204"/>
                      <a:gd name="T40" fmla="*/ 42 w 99"/>
                      <a:gd name="T41" fmla="*/ 68 h 204"/>
                      <a:gd name="T42" fmla="*/ 36 w 99"/>
                      <a:gd name="T43" fmla="*/ 44 h 204"/>
                      <a:gd name="T44" fmla="*/ 35 w 99"/>
                      <a:gd name="T45" fmla="*/ 28 h 204"/>
                      <a:gd name="T46" fmla="*/ 40 w 99"/>
                      <a:gd name="T47" fmla="*/ 13 h 204"/>
                      <a:gd name="T48" fmla="*/ 43 w 99"/>
                      <a:gd name="T49" fmla="*/ 0 h 204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99"/>
                      <a:gd name="T76" fmla="*/ 0 h 204"/>
                      <a:gd name="T77" fmla="*/ 99 w 99"/>
                      <a:gd name="T78" fmla="*/ 204 h 204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99" h="204">
                        <a:moveTo>
                          <a:pt x="0" y="106"/>
                        </a:moveTo>
                        <a:lnTo>
                          <a:pt x="12" y="107"/>
                        </a:lnTo>
                        <a:lnTo>
                          <a:pt x="15" y="115"/>
                        </a:lnTo>
                        <a:lnTo>
                          <a:pt x="17" y="121"/>
                        </a:lnTo>
                        <a:lnTo>
                          <a:pt x="24" y="124"/>
                        </a:lnTo>
                        <a:lnTo>
                          <a:pt x="40" y="146"/>
                        </a:lnTo>
                        <a:lnTo>
                          <a:pt x="51" y="165"/>
                        </a:lnTo>
                        <a:lnTo>
                          <a:pt x="67" y="181"/>
                        </a:lnTo>
                        <a:lnTo>
                          <a:pt x="73" y="191"/>
                        </a:lnTo>
                        <a:lnTo>
                          <a:pt x="98" y="203"/>
                        </a:lnTo>
                        <a:lnTo>
                          <a:pt x="87" y="193"/>
                        </a:lnTo>
                        <a:lnTo>
                          <a:pt x="77" y="178"/>
                        </a:lnTo>
                        <a:lnTo>
                          <a:pt x="73" y="165"/>
                        </a:lnTo>
                        <a:lnTo>
                          <a:pt x="72" y="149"/>
                        </a:lnTo>
                        <a:lnTo>
                          <a:pt x="76" y="128"/>
                        </a:lnTo>
                        <a:lnTo>
                          <a:pt x="65" y="116"/>
                        </a:lnTo>
                        <a:lnTo>
                          <a:pt x="63" y="96"/>
                        </a:lnTo>
                        <a:lnTo>
                          <a:pt x="63" y="87"/>
                        </a:lnTo>
                        <a:lnTo>
                          <a:pt x="31" y="109"/>
                        </a:lnTo>
                        <a:lnTo>
                          <a:pt x="47" y="81"/>
                        </a:lnTo>
                        <a:lnTo>
                          <a:pt x="42" y="68"/>
                        </a:lnTo>
                        <a:lnTo>
                          <a:pt x="36" y="44"/>
                        </a:lnTo>
                        <a:lnTo>
                          <a:pt x="35" y="28"/>
                        </a:lnTo>
                        <a:lnTo>
                          <a:pt x="40" y="13"/>
                        </a:lnTo>
                        <a:lnTo>
                          <a:pt x="43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29712" name="Line 76"/>
          <p:cNvSpPr>
            <a:spLocks noChangeShapeType="1"/>
          </p:cNvSpPr>
          <p:nvPr/>
        </p:nvSpPr>
        <p:spPr bwMode="auto">
          <a:xfrm>
            <a:off x="2986088" y="4197350"/>
            <a:ext cx="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77"/>
          <p:cNvSpPr>
            <a:spLocks noChangeShapeType="1"/>
          </p:cNvSpPr>
          <p:nvPr/>
        </p:nvSpPr>
        <p:spPr bwMode="auto">
          <a:xfrm>
            <a:off x="2986088" y="4978400"/>
            <a:ext cx="882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78"/>
          <p:cNvSpPr>
            <a:spLocks noChangeShapeType="1"/>
          </p:cNvSpPr>
          <p:nvPr/>
        </p:nvSpPr>
        <p:spPr bwMode="auto">
          <a:xfrm flipV="1">
            <a:off x="3035300" y="4670425"/>
            <a:ext cx="473075" cy="84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79"/>
          <p:cNvSpPr>
            <a:spLocks noChangeShapeType="1"/>
          </p:cNvSpPr>
          <p:nvPr/>
        </p:nvSpPr>
        <p:spPr bwMode="auto">
          <a:xfrm flipV="1">
            <a:off x="3533775" y="4281488"/>
            <a:ext cx="71438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80"/>
          <p:cNvSpPr>
            <a:spLocks noChangeShapeType="1"/>
          </p:cNvSpPr>
          <p:nvPr/>
        </p:nvSpPr>
        <p:spPr bwMode="auto">
          <a:xfrm flipV="1">
            <a:off x="3605213" y="4224338"/>
            <a:ext cx="28575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35A8-A8D0-4B61-9007-6903B1F2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/>
              <a:t>Ketercapaian</a:t>
            </a:r>
            <a:r>
              <a:rPr lang="en-US" dirty="0"/>
              <a:t> CLO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D321-0FE3-42C8-99AC-FB800D2A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Mahasiswa</a:t>
            </a:r>
            <a:r>
              <a:rPr lang="en-US" b="0" dirty="0"/>
              <a:t> </a:t>
            </a:r>
            <a:r>
              <a:rPr lang="en-US" b="0" dirty="0" err="1"/>
              <a:t>mampu</a:t>
            </a:r>
            <a:r>
              <a:rPr lang="en-US" b="0" dirty="0"/>
              <a:t> </a:t>
            </a:r>
            <a:r>
              <a:rPr lang="en-US" b="0" dirty="0" err="1"/>
              <a:t>menjelaskan</a:t>
            </a:r>
            <a:r>
              <a:rPr lang="en-US" b="0" dirty="0"/>
              <a:t> </a:t>
            </a:r>
            <a:r>
              <a:rPr lang="en-US" b="0" dirty="0" err="1"/>
              <a:t>justifikasi</a:t>
            </a:r>
            <a:r>
              <a:rPr lang="en-US" b="0" dirty="0"/>
              <a:t> </a:t>
            </a:r>
            <a:r>
              <a:rPr lang="en-US" b="0" dirty="0" err="1"/>
              <a:t>urgensi</a:t>
            </a:r>
            <a:r>
              <a:rPr lang="en-US" b="0" dirty="0"/>
              <a:t> </a:t>
            </a:r>
            <a:r>
              <a:rPr lang="en-US" b="0" dirty="0" err="1"/>
              <a:t>perbaikan</a:t>
            </a:r>
            <a:r>
              <a:rPr lang="en-US" b="0" dirty="0"/>
              <a:t> proses </a:t>
            </a:r>
            <a:r>
              <a:rPr lang="en-US" b="0" dirty="0" err="1"/>
              <a:t>bisnis</a:t>
            </a:r>
            <a:r>
              <a:rPr lang="en-US" b="0" dirty="0"/>
              <a:t> pada </a:t>
            </a:r>
            <a:r>
              <a:rPr lang="en-US" b="0" dirty="0" err="1"/>
              <a:t>organisasi</a:t>
            </a:r>
            <a:r>
              <a:rPr lang="en-US" b="0" dirty="0"/>
              <a:t> </a:t>
            </a:r>
            <a:r>
              <a:rPr lang="en-US" b="0" dirty="0" err="1"/>
              <a:t>studi</a:t>
            </a:r>
            <a:r>
              <a:rPr lang="en-US" b="0" dirty="0"/>
              <a:t> </a:t>
            </a:r>
            <a:r>
              <a:rPr lang="en-US" b="0" dirty="0" err="1"/>
              <a:t>kasus</a:t>
            </a:r>
            <a:r>
              <a:rPr lang="en-US" b="0" dirty="0"/>
              <a:t> </a:t>
            </a:r>
          </a:p>
          <a:p>
            <a:r>
              <a:rPr lang="en-US" b="0" dirty="0" err="1"/>
              <a:t>Mahasiswa</a:t>
            </a:r>
            <a:r>
              <a:rPr lang="en-US" b="0" dirty="0"/>
              <a:t> </a:t>
            </a:r>
            <a:r>
              <a:rPr lang="en-US" b="0" dirty="0" err="1"/>
              <a:t>mampu</a:t>
            </a:r>
            <a:r>
              <a:rPr lang="en-US" b="0" dirty="0"/>
              <a:t> </a:t>
            </a:r>
            <a:r>
              <a:rPr lang="en-US" b="0" dirty="0" err="1"/>
              <a:t>menganalisis</a:t>
            </a:r>
            <a:r>
              <a:rPr lang="en-US" b="0" dirty="0"/>
              <a:t> </a:t>
            </a:r>
            <a:r>
              <a:rPr lang="en-US" b="0" dirty="0" err="1"/>
              <a:t>alternatif</a:t>
            </a:r>
            <a:r>
              <a:rPr lang="en-US" b="0" dirty="0"/>
              <a:t> </a:t>
            </a:r>
            <a:r>
              <a:rPr lang="en-US" b="0" dirty="0" err="1"/>
              <a:t>usulan</a:t>
            </a:r>
            <a:r>
              <a:rPr lang="en-US" b="0" dirty="0"/>
              <a:t> </a:t>
            </a:r>
            <a:r>
              <a:rPr lang="en-US" b="0" dirty="0" err="1"/>
              <a:t>perbaikan</a:t>
            </a:r>
            <a:r>
              <a:rPr lang="en-US" b="0" dirty="0"/>
              <a:t> proses </a:t>
            </a:r>
            <a:r>
              <a:rPr lang="en-US" b="0" dirty="0" err="1"/>
              <a:t>bisnis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sudut</a:t>
            </a:r>
            <a:r>
              <a:rPr lang="en-US" b="0" dirty="0"/>
              <a:t> </a:t>
            </a:r>
            <a:r>
              <a:rPr lang="en-US" b="0" dirty="0" err="1"/>
              <a:t>pandang</a:t>
            </a:r>
            <a:r>
              <a:rPr lang="en-US" b="0" dirty="0"/>
              <a:t> </a:t>
            </a:r>
            <a:r>
              <a:rPr lang="en-US" b="0" dirty="0" err="1"/>
              <a:t>penerapan</a:t>
            </a:r>
            <a:r>
              <a:rPr lang="en-US" b="0" dirty="0"/>
              <a:t> </a:t>
            </a:r>
            <a:r>
              <a:rPr lang="en-US" b="0" dirty="0" err="1"/>
              <a:t>teknologi</a:t>
            </a:r>
            <a:endParaRPr lang="en-US" b="0" dirty="0"/>
          </a:p>
        </p:txBody>
      </p:sp>
      <p:pic>
        <p:nvPicPr>
          <p:cNvPr id="45058" name="Picture 2" descr="ERP: The Business Process Reengineering Dilemma">
            <a:extLst>
              <a:ext uri="{FF2B5EF4-FFF2-40B4-BE49-F238E27FC236}">
                <a16:creationId xmlns:a16="http://schemas.microsoft.com/office/drawing/2014/main" id="{789013FE-7EE9-4AA2-A647-B76C0AC8C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69" y="3456783"/>
            <a:ext cx="5145431" cy="340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627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Business Process Reengineering Life Cycle 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77788" y="665163"/>
            <a:ext cx="8936037" cy="6116637"/>
            <a:chOff x="49" y="419"/>
            <a:chExt cx="5629" cy="3853"/>
          </a:xfrm>
        </p:grpSpPr>
        <p:sp>
          <p:nvSpPr>
            <p:cNvPr id="30724" name="AutoShape 4"/>
            <p:cNvSpPr>
              <a:spLocks noChangeArrowheads="1"/>
            </p:cNvSpPr>
            <p:nvPr/>
          </p:nvSpPr>
          <p:spPr bwMode="auto">
            <a:xfrm>
              <a:off x="160" y="419"/>
              <a:ext cx="1496" cy="468"/>
            </a:xfrm>
            <a:prstGeom prst="homePlate">
              <a:avLst>
                <a:gd name="adj" fmla="val 106553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sz="1400" dirty="0"/>
                <a:t>Define corporate visions and business goals</a:t>
              </a:r>
            </a:p>
          </p:txBody>
        </p:sp>
        <p:sp>
          <p:nvSpPr>
            <p:cNvPr id="30725" name="AutoShape 5"/>
            <p:cNvSpPr>
              <a:spLocks noChangeArrowheads="1"/>
            </p:cNvSpPr>
            <p:nvPr/>
          </p:nvSpPr>
          <p:spPr bwMode="auto">
            <a:xfrm>
              <a:off x="610" y="893"/>
              <a:ext cx="1370" cy="468"/>
            </a:xfrm>
            <a:prstGeom prst="homePlate">
              <a:avLst>
                <a:gd name="adj" fmla="val 9757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sz="1400"/>
                <a:t>Identify business processes to be reengineered</a:t>
              </a:r>
            </a:p>
          </p:txBody>
        </p:sp>
        <p:sp>
          <p:nvSpPr>
            <p:cNvPr id="30726" name="AutoShape 6"/>
            <p:cNvSpPr>
              <a:spLocks noChangeArrowheads="1"/>
            </p:cNvSpPr>
            <p:nvPr/>
          </p:nvSpPr>
          <p:spPr bwMode="auto">
            <a:xfrm>
              <a:off x="1021" y="1358"/>
              <a:ext cx="1283" cy="468"/>
            </a:xfrm>
            <a:prstGeom prst="homePlate">
              <a:avLst>
                <a:gd name="adj" fmla="val 913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sz="1400"/>
                <a:t>Analyze and measure an existing process</a:t>
              </a:r>
            </a:p>
          </p:txBody>
        </p:sp>
        <p:sp>
          <p:nvSpPr>
            <p:cNvPr id="30727" name="AutoShape 7"/>
            <p:cNvSpPr>
              <a:spLocks noChangeArrowheads="1"/>
            </p:cNvSpPr>
            <p:nvPr/>
          </p:nvSpPr>
          <p:spPr bwMode="auto">
            <a:xfrm>
              <a:off x="1402" y="1832"/>
              <a:ext cx="1554" cy="468"/>
            </a:xfrm>
            <a:prstGeom prst="homePlate">
              <a:avLst>
                <a:gd name="adj" fmla="val 11068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sz="1400"/>
                <a:t>Identify enabling IT &amp; generate alternative process redesigns</a:t>
              </a:r>
            </a:p>
          </p:txBody>
        </p:sp>
        <p:sp>
          <p:nvSpPr>
            <p:cNvPr id="30728" name="AutoShape 8"/>
            <p:cNvSpPr>
              <a:spLocks noChangeArrowheads="1"/>
            </p:cNvSpPr>
            <p:nvPr/>
          </p:nvSpPr>
          <p:spPr bwMode="auto">
            <a:xfrm>
              <a:off x="1871" y="2306"/>
              <a:ext cx="1241" cy="468"/>
            </a:xfrm>
            <a:prstGeom prst="homePlate">
              <a:avLst>
                <a:gd name="adj" fmla="val 8839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sz="1400"/>
                <a:t>Evaluate and select a process redesign </a:t>
              </a:r>
            </a:p>
          </p:txBody>
        </p:sp>
        <p:sp>
          <p:nvSpPr>
            <p:cNvPr id="30729" name="AutoShape 9"/>
            <p:cNvSpPr>
              <a:spLocks noChangeArrowheads="1"/>
            </p:cNvSpPr>
            <p:nvPr/>
          </p:nvSpPr>
          <p:spPr bwMode="auto">
            <a:xfrm>
              <a:off x="2419" y="2786"/>
              <a:ext cx="1181" cy="468"/>
            </a:xfrm>
            <a:prstGeom prst="homePlate">
              <a:avLst>
                <a:gd name="adj" fmla="val 8411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sz="1400"/>
                <a:t>Implement the reengineered process</a:t>
              </a:r>
            </a:p>
          </p:txBody>
        </p:sp>
        <p:sp>
          <p:nvSpPr>
            <p:cNvPr id="30730" name="AutoShape 10"/>
            <p:cNvSpPr>
              <a:spLocks noChangeArrowheads="1"/>
            </p:cNvSpPr>
            <p:nvPr/>
          </p:nvSpPr>
          <p:spPr bwMode="auto">
            <a:xfrm>
              <a:off x="2797" y="3259"/>
              <a:ext cx="1229" cy="468"/>
            </a:xfrm>
            <a:prstGeom prst="homePlate">
              <a:avLst>
                <a:gd name="adj" fmla="val 87536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r>
                <a:rPr lang="en-US" sz="1400"/>
                <a:t>Continuous improvement of the process</a:t>
              </a: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1662" y="511"/>
              <a:ext cx="780" cy="2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Visioning</a:t>
              </a: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1992" y="997"/>
              <a:ext cx="860" cy="2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/>
                <a:t>Identifying</a:t>
              </a:r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2340" y="1477"/>
              <a:ext cx="812" cy="2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Analyzing</a:t>
              </a:r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3042" y="1945"/>
              <a:ext cx="996" cy="2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Redesigning</a:t>
              </a:r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3237" y="2398"/>
              <a:ext cx="860" cy="2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Evaluating</a:t>
              </a:r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3666" y="2881"/>
              <a:ext cx="1068" cy="2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Implementing</a:t>
              </a:r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4062" y="3379"/>
              <a:ext cx="828" cy="2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/>
                <a:t>Improving</a:t>
              </a:r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170" y="3905"/>
              <a:ext cx="3644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sz="2000"/>
                <a:t>Manage change and stakeholder interests</a:t>
              </a:r>
            </a:p>
          </p:txBody>
        </p:sp>
        <p:grpSp>
          <p:nvGrpSpPr>
            <p:cNvPr id="30739" name="Group 19"/>
            <p:cNvGrpSpPr>
              <a:grpSpLocks/>
            </p:cNvGrpSpPr>
            <p:nvPr/>
          </p:nvGrpSpPr>
          <p:grpSpPr bwMode="auto">
            <a:xfrm>
              <a:off x="3805" y="3774"/>
              <a:ext cx="284" cy="498"/>
              <a:chOff x="3805" y="3774"/>
              <a:chExt cx="284" cy="498"/>
            </a:xfrm>
          </p:grpSpPr>
          <p:sp>
            <p:nvSpPr>
              <p:cNvPr id="30752" name="Rectangle 20"/>
              <p:cNvSpPr>
                <a:spLocks noChangeArrowheads="1"/>
              </p:cNvSpPr>
              <p:nvPr/>
            </p:nvSpPr>
            <p:spPr bwMode="auto">
              <a:xfrm>
                <a:off x="3810" y="3864"/>
                <a:ext cx="81" cy="33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3" name="Line 21"/>
              <p:cNvSpPr>
                <a:spLocks noChangeShapeType="1"/>
              </p:cNvSpPr>
              <p:nvPr/>
            </p:nvSpPr>
            <p:spPr bwMode="auto">
              <a:xfrm flipV="1">
                <a:off x="3805" y="3774"/>
                <a:ext cx="0" cy="1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4" name="Line 22"/>
              <p:cNvSpPr>
                <a:spLocks noChangeShapeType="1"/>
              </p:cNvSpPr>
              <p:nvPr/>
            </p:nvSpPr>
            <p:spPr bwMode="auto">
              <a:xfrm>
                <a:off x="3805" y="3774"/>
                <a:ext cx="28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5" name="Line 23"/>
              <p:cNvSpPr>
                <a:spLocks noChangeShapeType="1"/>
              </p:cNvSpPr>
              <p:nvPr/>
            </p:nvSpPr>
            <p:spPr bwMode="auto">
              <a:xfrm flipH="1">
                <a:off x="3805" y="4038"/>
                <a:ext cx="284" cy="2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6" name="Line 24"/>
              <p:cNvSpPr>
                <a:spLocks noChangeShapeType="1"/>
              </p:cNvSpPr>
              <p:nvPr/>
            </p:nvSpPr>
            <p:spPr bwMode="auto">
              <a:xfrm flipV="1">
                <a:off x="3805" y="4158"/>
                <a:ext cx="0" cy="1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40" name="Arc 25"/>
            <p:cNvSpPr>
              <a:spLocks/>
            </p:cNvSpPr>
            <p:nvPr/>
          </p:nvSpPr>
          <p:spPr bwMode="auto">
            <a:xfrm>
              <a:off x="1846" y="3105"/>
              <a:ext cx="945" cy="5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Arc 26"/>
            <p:cNvSpPr>
              <a:spLocks/>
            </p:cNvSpPr>
            <p:nvPr/>
          </p:nvSpPr>
          <p:spPr bwMode="auto">
            <a:xfrm>
              <a:off x="1474" y="2661"/>
              <a:ext cx="945" cy="5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Arc 27"/>
            <p:cNvSpPr>
              <a:spLocks/>
            </p:cNvSpPr>
            <p:nvPr/>
          </p:nvSpPr>
          <p:spPr bwMode="auto">
            <a:xfrm>
              <a:off x="949" y="2172"/>
              <a:ext cx="945" cy="5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Arc 28"/>
            <p:cNvSpPr>
              <a:spLocks/>
            </p:cNvSpPr>
            <p:nvPr/>
          </p:nvSpPr>
          <p:spPr bwMode="auto">
            <a:xfrm>
              <a:off x="451" y="1620"/>
              <a:ext cx="945" cy="5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Arc 29"/>
            <p:cNvSpPr>
              <a:spLocks/>
            </p:cNvSpPr>
            <p:nvPr/>
          </p:nvSpPr>
          <p:spPr bwMode="auto">
            <a:xfrm>
              <a:off x="214" y="1248"/>
              <a:ext cx="801" cy="4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Arc 30"/>
            <p:cNvSpPr>
              <a:spLocks/>
            </p:cNvSpPr>
            <p:nvPr/>
          </p:nvSpPr>
          <p:spPr bwMode="auto">
            <a:xfrm>
              <a:off x="49" y="849"/>
              <a:ext cx="567" cy="4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Rectangle 31"/>
            <p:cNvSpPr>
              <a:spLocks noChangeArrowheads="1"/>
            </p:cNvSpPr>
            <p:nvPr/>
          </p:nvSpPr>
          <p:spPr bwMode="auto">
            <a:xfrm>
              <a:off x="3826" y="490"/>
              <a:ext cx="998" cy="2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BPR-LC</a:t>
              </a:r>
              <a:r>
                <a:rPr lang="en-US" sz="2400">
                  <a:latin typeface="Symbol" pitchFamily="18" charset="2"/>
                </a:rPr>
                <a:t> </a:t>
              </a:r>
              <a:r>
                <a:rPr lang="en-US" sz="2400" baseline="30000">
                  <a:latin typeface="Symbol" pitchFamily="18" charset="2"/>
                </a:rPr>
                <a:t>Ó</a:t>
              </a:r>
            </a:p>
          </p:txBody>
        </p:sp>
        <p:sp>
          <p:nvSpPr>
            <p:cNvPr id="30747" name="Line 32"/>
            <p:cNvSpPr>
              <a:spLocks noChangeShapeType="1"/>
            </p:cNvSpPr>
            <p:nvPr/>
          </p:nvSpPr>
          <p:spPr bwMode="auto">
            <a:xfrm>
              <a:off x="600" y="1368"/>
              <a:ext cx="47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Line 33"/>
            <p:cNvSpPr>
              <a:spLocks noChangeShapeType="1"/>
            </p:cNvSpPr>
            <p:nvPr/>
          </p:nvSpPr>
          <p:spPr bwMode="auto">
            <a:xfrm flipV="1">
              <a:off x="4272" y="10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34"/>
            <p:cNvSpPr>
              <a:spLocks noChangeArrowheads="1"/>
            </p:cNvSpPr>
            <p:nvPr/>
          </p:nvSpPr>
          <p:spPr bwMode="auto">
            <a:xfrm>
              <a:off x="3410" y="859"/>
              <a:ext cx="22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Enterprise-wide engineering</a:t>
              </a:r>
            </a:p>
          </p:txBody>
        </p:sp>
        <p:sp>
          <p:nvSpPr>
            <p:cNvPr id="30750" name="Line 35"/>
            <p:cNvSpPr>
              <a:spLocks noChangeShapeType="1"/>
            </p:cNvSpPr>
            <p:nvPr/>
          </p:nvSpPr>
          <p:spPr bwMode="auto">
            <a:xfrm>
              <a:off x="4428" y="13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Rectangle 36"/>
            <p:cNvSpPr>
              <a:spLocks noChangeArrowheads="1"/>
            </p:cNvSpPr>
            <p:nvPr/>
          </p:nvSpPr>
          <p:spPr bwMode="auto">
            <a:xfrm>
              <a:off x="4130" y="1603"/>
              <a:ext cx="143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Process-specific </a:t>
              </a:r>
            </a:p>
            <a:p>
              <a:r>
                <a:rPr lang="en-US" sz="2000"/>
                <a:t>engineering</a:t>
              </a:r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2800">
                <a:ea typeface="PMingLiU" pitchFamily="18" charset="-120"/>
              </a:rPr>
              <a:t>Using Value Chain to Identify High-Level Processes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 rot="5400000">
            <a:off x="5216525" y="2320925"/>
            <a:ext cx="5302250" cy="2387600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092200" y="863600"/>
            <a:ext cx="5568950" cy="5340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6667500" y="889000"/>
            <a:ext cx="4763" cy="52705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 rot="5400000">
            <a:off x="4121150" y="2349500"/>
            <a:ext cx="5321300" cy="2387600"/>
          </a:xfrm>
          <a:prstGeom prst="triangle">
            <a:avLst>
              <a:gd name="adj" fmla="val 50352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5581650" y="904875"/>
            <a:ext cx="3175" cy="527526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8004175" y="3294063"/>
            <a:ext cx="815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Added</a:t>
            </a:r>
          </a:p>
          <a:p>
            <a:r>
              <a:rPr lang="en-US" sz="1600"/>
              <a:t>Value</a:t>
            </a: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>
            <a:off x="1104900" y="35814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 flipH="1">
            <a:off x="1085850" y="2819400"/>
            <a:ext cx="6229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1085850" y="2133600"/>
            <a:ext cx="560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H="1">
            <a:off x="1085850" y="1504950"/>
            <a:ext cx="506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2327275" y="1023938"/>
            <a:ext cx="282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Corporate Infrastructure</a:t>
            </a:r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2076450" y="3581400"/>
            <a:ext cx="0" cy="262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3143250" y="3581400"/>
            <a:ext cx="0" cy="262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4229100" y="3581400"/>
            <a:ext cx="0" cy="262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5314950" y="360045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1089025" y="4284663"/>
            <a:ext cx="985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Inbound</a:t>
            </a:r>
          </a:p>
          <a:p>
            <a:r>
              <a:rPr lang="en-US" sz="1600"/>
              <a:t>Logistic</a:t>
            </a: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2041525" y="4437063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Operation</a:t>
            </a: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3108325" y="4341813"/>
            <a:ext cx="11541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600"/>
              <a:t>Outbound</a:t>
            </a:r>
          </a:p>
          <a:p>
            <a:pPr algn="ctr"/>
            <a:r>
              <a:rPr lang="en-US" sz="1600"/>
              <a:t>Logistic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5622925" y="4303713"/>
            <a:ext cx="908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Service</a:t>
            </a: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4213225" y="4303713"/>
            <a:ext cx="11445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600"/>
              <a:t>Sales</a:t>
            </a:r>
          </a:p>
          <a:p>
            <a:pPr algn="ctr"/>
            <a:r>
              <a:rPr lang="en-US" sz="1600"/>
              <a:t>and</a:t>
            </a:r>
          </a:p>
          <a:p>
            <a:pPr algn="ctr"/>
            <a:r>
              <a:rPr lang="en-US" sz="1600"/>
              <a:t>Marketing</a:t>
            </a:r>
          </a:p>
        </p:txBody>
      </p:sp>
      <p:sp>
        <p:nvSpPr>
          <p:cNvPr id="32792" name="AutoShape 24"/>
          <p:cNvSpPr>
            <a:spLocks noChangeArrowheads="1"/>
          </p:cNvSpPr>
          <p:nvPr/>
        </p:nvSpPr>
        <p:spPr bwMode="auto">
          <a:xfrm>
            <a:off x="120650" y="901700"/>
            <a:ext cx="958850" cy="2654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AutoShape 25"/>
          <p:cNvSpPr>
            <a:spLocks noChangeArrowheads="1"/>
          </p:cNvSpPr>
          <p:nvPr/>
        </p:nvSpPr>
        <p:spPr bwMode="auto">
          <a:xfrm>
            <a:off x="177800" y="3606800"/>
            <a:ext cx="863600" cy="25971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174625" y="4675188"/>
            <a:ext cx="75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200"/>
              <a:t>Primary</a:t>
            </a:r>
          </a:p>
          <a:p>
            <a:pPr algn="ctr"/>
            <a:r>
              <a:rPr lang="en-US" sz="1200"/>
              <a:t>Activity</a:t>
            </a:r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V="1">
            <a:off x="2076450" y="1504950"/>
            <a:ext cx="0" cy="20764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 flipV="1">
            <a:off x="3143250" y="1524000"/>
            <a:ext cx="0" cy="20383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 flipV="1">
            <a:off x="4229100" y="1504950"/>
            <a:ext cx="0" cy="2057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 flipV="1">
            <a:off x="5314950" y="1504950"/>
            <a:ext cx="0" cy="2057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79375" y="2027238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200"/>
              <a:t>Supporting</a:t>
            </a:r>
          </a:p>
          <a:p>
            <a:pPr algn="ctr"/>
            <a:r>
              <a:rPr lang="en-US" sz="1200"/>
              <a:t>Activity</a:t>
            </a: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2003425" y="1633538"/>
            <a:ext cx="3525838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Human Resource Management</a:t>
            </a: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2898775" y="3043238"/>
            <a:ext cx="15938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Procurement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2308225" y="2300288"/>
            <a:ext cx="28384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Technology Deployment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Redesigning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7475" y="820738"/>
            <a:ext cx="6610350" cy="873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i="1">
                <a:solidFill>
                  <a:schemeClr val="tx2"/>
                </a:solidFill>
              </a:rPr>
              <a:t>Identify enabling IT &amp; generate </a:t>
            </a:r>
          </a:p>
          <a:p>
            <a:pPr>
              <a:lnSpc>
                <a:spcPct val="90000"/>
              </a:lnSpc>
            </a:pPr>
            <a:r>
              <a:rPr lang="en-US" sz="2800" i="1">
                <a:solidFill>
                  <a:schemeClr val="tx2"/>
                </a:solidFill>
              </a:rPr>
              <a:t>alternative process redesigns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3349625" y="4708525"/>
            <a:ext cx="2351088" cy="1108075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2400"/>
              <a:t>Information </a:t>
            </a:r>
          </a:p>
          <a:p>
            <a:pPr algn="ctr"/>
            <a:r>
              <a:rPr lang="en-US" sz="2400"/>
              <a:t>Technology</a:t>
            </a:r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2857500" y="1965325"/>
            <a:ext cx="2871788" cy="11049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2400"/>
              <a:t>Business</a:t>
            </a:r>
          </a:p>
          <a:p>
            <a:pPr algn="ctr"/>
            <a:r>
              <a:rPr lang="en-US" sz="2400"/>
              <a:t>Reengineering</a:t>
            </a:r>
          </a:p>
        </p:txBody>
      </p:sp>
      <p:sp>
        <p:nvSpPr>
          <p:cNvPr id="35846" name="Freeform 6"/>
          <p:cNvSpPr>
            <a:spLocks/>
          </p:cNvSpPr>
          <p:nvPr/>
        </p:nvSpPr>
        <p:spPr bwMode="auto">
          <a:xfrm>
            <a:off x="1535113" y="2763838"/>
            <a:ext cx="1773237" cy="3021012"/>
          </a:xfrm>
          <a:custGeom>
            <a:avLst/>
            <a:gdLst>
              <a:gd name="T0" fmla="*/ 2147483647 w 1117"/>
              <a:gd name="T1" fmla="*/ 2147483647 h 1903"/>
              <a:gd name="T2" fmla="*/ 2147483647 w 1117"/>
              <a:gd name="T3" fmla="*/ 2147483647 h 1903"/>
              <a:gd name="T4" fmla="*/ 2147483647 w 1117"/>
              <a:gd name="T5" fmla="*/ 2147483647 h 1903"/>
              <a:gd name="T6" fmla="*/ 2147483647 w 1117"/>
              <a:gd name="T7" fmla="*/ 2147483647 h 1903"/>
              <a:gd name="T8" fmla="*/ 2147483647 w 1117"/>
              <a:gd name="T9" fmla="*/ 2147483647 h 1903"/>
              <a:gd name="T10" fmla="*/ 2147483647 w 1117"/>
              <a:gd name="T11" fmla="*/ 2147483647 h 1903"/>
              <a:gd name="T12" fmla="*/ 2147483647 w 1117"/>
              <a:gd name="T13" fmla="*/ 2147483647 h 1903"/>
              <a:gd name="T14" fmla="*/ 2147483647 w 1117"/>
              <a:gd name="T15" fmla="*/ 2147483647 h 1903"/>
              <a:gd name="T16" fmla="*/ 2147483647 w 1117"/>
              <a:gd name="T17" fmla="*/ 2147483647 h 1903"/>
              <a:gd name="T18" fmla="*/ 2147483647 w 1117"/>
              <a:gd name="T19" fmla="*/ 2147483647 h 1903"/>
              <a:gd name="T20" fmla="*/ 2147483647 w 1117"/>
              <a:gd name="T21" fmla="*/ 2147483647 h 1903"/>
              <a:gd name="T22" fmla="*/ 2147483647 w 1117"/>
              <a:gd name="T23" fmla="*/ 2147483647 h 1903"/>
              <a:gd name="T24" fmla="*/ 0 w 1117"/>
              <a:gd name="T25" fmla="*/ 2147483647 h 1903"/>
              <a:gd name="T26" fmla="*/ 2147483647 w 1117"/>
              <a:gd name="T27" fmla="*/ 2147483647 h 1903"/>
              <a:gd name="T28" fmla="*/ 2147483647 w 1117"/>
              <a:gd name="T29" fmla="*/ 2147483647 h 1903"/>
              <a:gd name="T30" fmla="*/ 2147483647 w 1117"/>
              <a:gd name="T31" fmla="*/ 2147483647 h 1903"/>
              <a:gd name="T32" fmla="*/ 2147483647 w 1117"/>
              <a:gd name="T33" fmla="*/ 2147483647 h 1903"/>
              <a:gd name="T34" fmla="*/ 2147483647 w 1117"/>
              <a:gd name="T35" fmla="*/ 2147483647 h 1903"/>
              <a:gd name="T36" fmla="*/ 2147483647 w 1117"/>
              <a:gd name="T37" fmla="*/ 2147483647 h 1903"/>
              <a:gd name="T38" fmla="*/ 2147483647 w 1117"/>
              <a:gd name="T39" fmla="*/ 2147483647 h 1903"/>
              <a:gd name="T40" fmla="*/ 2147483647 w 1117"/>
              <a:gd name="T41" fmla="*/ 2147483647 h 1903"/>
              <a:gd name="T42" fmla="*/ 2147483647 w 1117"/>
              <a:gd name="T43" fmla="*/ 2147483647 h 1903"/>
              <a:gd name="T44" fmla="*/ 2147483647 w 1117"/>
              <a:gd name="T45" fmla="*/ 2147483647 h 1903"/>
              <a:gd name="T46" fmla="*/ 2147483647 w 1117"/>
              <a:gd name="T47" fmla="*/ 2147483647 h 1903"/>
              <a:gd name="T48" fmla="*/ 2147483647 w 1117"/>
              <a:gd name="T49" fmla="*/ 2147483647 h 1903"/>
              <a:gd name="T50" fmla="*/ 2147483647 w 1117"/>
              <a:gd name="T51" fmla="*/ 2147483647 h 1903"/>
              <a:gd name="T52" fmla="*/ 2147483647 w 1117"/>
              <a:gd name="T53" fmla="*/ 2147483647 h 1903"/>
              <a:gd name="T54" fmla="*/ 2147483647 w 1117"/>
              <a:gd name="T55" fmla="*/ 2147483647 h 1903"/>
              <a:gd name="T56" fmla="*/ 2147483647 w 1117"/>
              <a:gd name="T57" fmla="*/ 2147483647 h 1903"/>
              <a:gd name="T58" fmla="*/ 2147483647 w 1117"/>
              <a:gd name="T59" fmla="*/ 2147483647 h 1903"/>
              <a:gd name="T60" fmla="*/ 2147483647 w 1117"/>
              <a:gd name="T61" fmla="*/ 2147483647 h 1903"/>
              <a:gd name="T62" fmla="*/ 2147483647 w 1117"/>
              <a:gd name="T63" fmla="*/ 2147483647 h 1903"/>
              <a:gd name="T64" fmla="*/ 2147483647 w 1117"/>
              <a:gd name="T65" fmla="*/ 2147483647 h 1903"/>
              <a:gd name="T66" fmla="*/ 2147483647 w 1117"/>
              <a:gd name="T67" fmla="*/ 2147483647 h 1903"/>
              <a:gd name="T68" fmla="*/ 2147483647 w 1117"/>
              <a:gd name="T69" fmla="*/ 2147483647 h 1903"/>
              <a:gd name="T70" fmla="*/ 2147483647 w 1117"/>
              <a:gd name="T71" fmla="*/ 2147483647 h 1903"/>
              <a:gd name="T72" fmla="*/ 2147483647 w 1117"/>
              <a:gd name="T73" fmla="*/ 2147483647 h 1903"/>
              <a:gd name="T74" fmla="*/ 2147483647 w 1117"/>
              <a:gd name="T75" fmla="*/ 2147483647 h 1903"/>
              <a:gd name="T76" fmla="*/ 2147483647 w 1117"/>
              <a:gd name="T77" fmla="*/ 2147483647 h 1903"/>
              <a:gd name="T78" fmla="*/ 2147483647 w 1117"/>
              <a:gd name="T79" fmla="*/ 2147483647 h 1903"/>
              <a:gd name="T80" fmla="*/ 2147483647 w 1117"/>
              <a:gd name="T81" fmla="*/ 2147483647 h 1903"/>
              <a:gd name="T82" fmla="*/ 2147483647 w 1117"/>
              <a:gd name="T83" fmla="*/ 2147483647 h 1903"/>
              <a:gd name="T84" fmla="*/ 2147483647 w 1117"/>
              <a:gd name="T85" fmla="*/ 0 h 190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17"/>
              <a:gd name="T130" fmla="*/ 0 h 1903"/>
              <a:gd name="T131" fmla="*/ 1117 w 1117"/>
              <a:gd name="T132" fmla="*/ 1903 h 1903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17" h="1903">
                <a:moveTo>
                  <a:pt x="840" y="0"/>
                </a:moveTo>
                <a:lnTo>
                  <a:pt x="708" y="4"/>
                </a:lnTo>
                <a:lnTo>
                  <a:pt x="663" y="11"/>
                </a:lnTo>
                <a:lnTo>
                  <a:pt x="608" y="26"/>
                </a:lnTo>
                <a:lnTo>
                  <a:pt x="566" y="37"/>
                </a:lnTo>
                <a:lnTo>
                  <a:pt x="523" y="54"/>
                </a:lnTo>
                <a:lnTo>
                  <a:pt x="482" y="74"/>
                </a:lnTo>
                <a:lnTo>
                  <a:pt x="444" y="95"/>
                </a:lnTo>
                <a:lnTo>
                  <a:pt x="399" y="122"/>
                </a:lnTo>
                <a:lnTo>
                  <a:pt x="345" y="159"/>
                </a:lnTo>
                <a:lnTo>
                  <a:pt x="302" y="195"/>
                </a:lnTo>
                <a:lnTo>
                  <a:pt x="261" y="235"/>
                </a:lnTo>
                <a:lnTo>
                  <a:pt x="233" y="267"/>
                </a:lnTo>
                <a:lnTo>
                  <a:pt x="200" y="306"/>
                </a:lnTo>
                <a:lnTo>
                  <a:pt x="177" y="335"/>
                </a:lnTo>
                <a:lnTo>
                  <a:pt x="152" y="378"/>
                </a:lnTo>
                <a:lnTo>
                  <a:pt x="130" y="417"/>
                </a:lnTo>
                <a:lnTo>
                  <a:pt x="107" y="459"/>
                </a:lnTo>
                <a:lnTo>
                  <a:pt x="90" y="493"/>
                </a:lnTo>
                <a:lnTo>
                  <a:pt x="69" y="542"/>
                </a:lnTo>
                <a:lnTo>
                  <a:pt x="48" y="596"/>
                </a:lnTo>
                <a:lnTo>
                  <a:pt x="34" y="648"/>
                </a:lnTo>
                <a:lnTo>
                  <a:pt x="23" y="694"/>
                </a:lnTo>
                <a:lnTo>
                  <a:pt x="12" y="746"/>
                </a:lnTo>
                <a:lnTo>
                  <a:pt x="4" y="802"/>
                </a:lnTo>
                <a:lnTo>
                  <a:pt x="0" y="873"/>
                </a:lnTo>
                <a:lnTo>
                  <a:pt x="3" y="934"/>
                </a:lnTo>
                <a:lnTo>
                  <a:pt x="8" y="985"/>
                </a:lnTo>
                <a:lnTo>
                  <a:pt x="15" y="1038"/>
                </a:lnTo>
                <a:lnTo>
                  <a:pt x="27" y="1095"/>
                </a:lnTo>
                <a:lnTo>
                  <a:pt x="39" y="1143"/>
                </a:lnTo>
                <a:lnTo>
                  <a:pt x="54" y="1187"/>
                </a:lnTo>
                <a:lnTo>
                  <a:pt x="76" y="1244"/>
                </a:lnTo>
                <a:lnTo>
                  <a:pt x="104" y="1306"/>
                </a:lnTo>
                <a:lnTo>
                  <a:pt x="133" y="1358"/>
                </a:lnTo>
                <a:lnTo>
                  <a:pt x="158" y="1400"/>
                </a:lnTo>
                <a:lnTo>
                  <a:pt x="189" y="1443"/>
                </a:lnTo>
                <a:lnTo>
                  <a:pt x="219" y="1477"/>
                </a:lnTo>
                <a:lnTo>
                  <a:pt x="254" y="1515"/>
                </a:lnTo>
                <a:lnTo>
                  <a:pt x="298" y="1561"/>
                </a:lnTo>
                <a:lnTo>
                  <a:pt x="340" y="1595"/>
                </a:lnTo>
                <a:lnTo>
                  <a:pt x="388" y="1633"/>
                </a:lnTo>
                <a:lnTo>
                  <a:pt x="487" y="1689"/>
                </a:lnTo>
                <a:lnTo>
                  <a:pt x="567" y="1723"/>
                </a:lnTo>
                <a:lnTo>
                  <a:pt x="655" y="1748"/>
                </a:lnTo>
                <a:lnTo>
                  <a:pt x="725" y="1761"/>
                </a:lnTo>
                <a:lnTo>
                  <a:pt x="815" y="1770"/>
                </a:lnTo>
                <a:lnTo>
                  <a:pt x="815" y="1902"/>
                </a:lnTo>
                <a:lnTo>
                  <a:pt x="1116" y="1599"/>
                </a:lnTo>
                <a:lnTo>
                  <a:pt x="812" y="1294"/>
                </a:lnTo>
                <a:lnTo>
                  <a:pt x="813" y="1430"/>
                </a:lnTo>
                <a:lnTo>
                  <a:pt x="722" y="1422"/>
                </a:lnTo>
                <a:lnTo>
                  <a:pt x="655" y="1404"/>
                </a:lnTo>
                <a:lnTo>
                  <a:pt x="584" y="1379"/>
                </a:lnTo>
                <a:lnTo>
                  <a:pt x="487" y="1323"/>
                </a:lnTo>
                <a:lnTo>
                  <a:pt x="441" y="1286"/>
                </a:lnTo>
                <a:lnTo>
                  <a:pt x="396" y="1247"/>
                </a:lnTo>
                <a:lnTo>
                  <a:pt x="360" y="1201"/>
                </a:lnTo>
                <a:lnTo>
                  <a:pt x="323" y="1157"/>
                </a:lnTo>
                <a:lnTo>
                  <a:pt x="294" y="1114"/>
                </a:lnTo>
                <a:lnTo>
                  <a:pt x="270" y="1068"/>
                </a:lnTo>
                <a:lnTo>
                  <a:pt x="242" y="1012"/>
                </a:lnTo>
                <a:lnTo>
                  <a:pt x="219" y="948"/>
                </a:lnTo>
                <a:lnTo>
                  <a:pt x="202" y="888"/>
                </a:lnTo>
                <a:lnTo>
                  <a:pt x="194" y="834"/>
                </a:lnTo>
                <a:lnTo>
                  <a:pt x="185" y="766"/>
                </a:lnTo>
                <a:lnTo>
                  <a:pt x="184" y="701"/>
                </a:lnTo>
                <a:lnTo>
                  <a:pt x="186" y="655"/>
                </a:lnTo>
                <a:lnTo>
                  <a:pt x="191" y="607"/>
                </a:lnTo>
                <a:lnTo>
                  <a:pt x="202" y="549"/>
                </a:lnTo>
                <a:lnTo>
                  <a:pt x="216" y="493"/>
                </a:lnTo>
                <a:lnTo>
                  <a:pt x="233" y="441"/>
                </a:lnTo>
                <a:lnTo>
                  <a:pt x="256" y="389"/>
                </a:lnTo>
                <a:lnTo>
                  <a:pt x="296" y="314"/>
                </a:lnTo>
                <a:lnTo>
                  <a:pt x="330" y="264"/>
                </a:lnTo>
                <a:lnTo>
                  <a:pt x="374" y="212"/>
                </a:lnTo>
                <a:lnTo>
                  <a:pt x="419" y="166"/>
                </a:lnTo>
                <a:lnTo>
                  <a:pt x="453" y="138"/>
                </a:lnTo>
                <a:lnTo>
                  <a:pt x="493" y="108"/>
                </a:lnTo>
                <a:lnTo>
                  <a:pt x="531" y="85"/>
                </a:lnTo>
                <a:lnTo>
                  <a:pt x="562" y="68"/>
                </a:lnTo>
                <a:lnTo>
                  <a:pt x="593" y="53"/>
                </a:lnTo>
                <a:lnTo>
                  <a:pt x="632" y="40"/>
                </a:lnTo>
                <a:lnTo>
                  <a:pt x="668" y="31"/>
                </a:lnTo>
                <a:lnTo>
                  <a:pt x="717" y="18"/>
                </a:lnTo>
                <a:lnTo>
                  <a:pt x="840" y="0"/>
                </a:lnTo>
              </a:path>
            </a:pathLst>
          </a:custGeom>
          <a:solidFill>
            <a:srgbClr val="00008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Freeform 7"/>
          <p:cNvSpPr>
            <a:spLocks/>
          </p:cNvSpPr>
          <p:nvPr/>
        </p:nvSpPr>
        <p:spPr bwMode="auto">
          <a:xfrm>
            <a:off x="5495925" y="2265363"/>
            <a:ext cx="1944688" cy="3078162"/>
          </a:xfrm>
          <a:custGeom>
            <a:avLst/>
            <a:gdLst>
              <a:gd name="T0" fmla="*/ 2147483647 w 1225"/>
              <a:gd name="T1" fmla="*/ 2147483647 h 1939"/>
              <a:gd name="T2" fmla="*/ 2147483647 w 1225"/>
              <a:gd name="T3" fmla="*/ 2147483647 h 1939"/>
              <a:gd name="T4" fmla="*/ 2147483647 w 1225"/>
              <a:gd name="T5" fmla="*/ 2147483647 h 1939"/>
              <a:gd name="T6" fmla="*/ 2147483647 w 1225"/>
              <a:gd name="T7" fmla="*/ 2147483647 h 1939"/>
              <a:gd name="T8" fmla="*/ 2147483647 w 1225"/>
              <a:gd name="T9" fmla="*/ 2147483647 h 1939"/>
              <a:gd name="T10" fmla="*/ 2147483647 w 1225"/>
              <a:gd name="T11" fmla="*/ 2147483647 h 1939"/>
              <a:gd name="T12" fmla="*/ 2147483647 w 1225"/>
              <a:gd name="T13" fmla="*/ 2147483647 h 1939"/>
              <a:gd name="T14" fmla="*/ 2147483647 w 1225"/>
              <a:gd name="T15" fmla="*/ 2147483647 h 1939"/>
              <a:gd name="T16" fmla="*/ 2147483647 w 1225"/>
              <a:gd name="T17" fmla="*/ 2147483647 h 1939"/>
              <a:gd name="T18" fmla="*/ 2147483647 w 1225"/>
              <a:gd name="T19" fmla="*/ 2147483647 h 1939"/>
              <a:gd name="T20" fmla="*/ 2147483647 w 1225"/>
              <a:gd name="T21" fmla="*/ 2147483647 h 1939"/>
              <a:gd name="T22" fmla="*/ 2147483647 w 1225"/>
              <a:gd name="T23" fmla="*/ 2147483647 h 1939"/>
              <a:gd name="T24" fmla="*/ 2147483647 w 1225"/>
              <a:gd name="T25" fmla="*/ 2147483647 h 1939"/>
              <a:gd name="T26" fmla="*/ 2147483647 w 1225"/>
              <a:gd name="T27" fmla="*/ 2147483647 h 1939"/>
              <a:gd name="T28" fmla="*/ 2147483647 w 1225"/>
              <a:gd name="T29" fmla="*/ 2147483647 h 1939"/>
              <a:gd name="T30" fmla="*/ 2147483647 w 1225"/>
              <a:gd name="T31" fmla="*/ 2147483647 h 1939"/>
              <a:gd name="T32" fmla="*/ 2147483647 w 1225"/>
              <a:gd name="T33" fmla="*/ 2147483647 h 1939"/>
              <a:gd name="T34" fmla="*/ 2147483647 w 1225"/>
              <a:gd name="T35" fmla="*/ 2147483647 h 1939"/>
              <a:gd name="T36" fmla="*/ 2147483647 w 1225"/>
              <a:gd name="T37" fmla="*/ 2147483647 h 1939"/>
              <a:gd name="T38" fmla="*/ 2147483647 w 1225"/>
              <a:gd name="T39" fmla="*/ 2147483647 h 1939"/>
              <a:gd name="T40" fmla="*/ 2147483647 w 1225"/>
              <a:gd name="T41" fmla="*/ 2147483647 h 1939"/>
              <a:gd name="T42" fmla="*/ 2147483647 w 1225"/>
              <a:gd name="T43" fmla="*/ 2147483647 h 1939"/>
              <a:gd name="T44" fmla="*/ 2147483647 w 1225"/>
              <a:gd name="T45" fmla="*/ 2147483647 h 1939"/>
              <a:gd name="T46" fmla="*/ 2147483647 w 1225"/>
              <a:gd name="T47" fmla="*/ 0 h 1939"/>
              <a:gd name="T48" fmla="*/ 2147483647 w 1225"/>
              <a:gd name="T49" fmla="*/ 2147483647 h 1939"/>
              <a:gd name="T50" fmla="*/ 2147483647 w 1225"/>
              <a:gd name="T51" fmla="*/ 2147483647 h 1939"/>
              <a:gd name="T52" fmla="*/ 2147483647 w 1225"/>
              <a:gd name="T53" fmla="*/ 2147483647 h 1939"/>
              <a:gd name="T54" fmla="*/ 2147483647 w 1225"/>
              <a:gd name="T55" fmla="*/ 2147483647 h 1939"/>
              <a:gd name="T56" fmla="*/ 2147483647 w 1225"/>
              <a:gd name="T57" fmla="*/ 2147483647 h 1939"/>
              <a:gd name="T58" fmla="*/ 2147483647 w 1225"/>
              <a:gd name="T59" fmla="*/ 2147483647 h 1939"/>
              <a:gd name="T60" fmla="*/ 2147483647 w 1225"/>
              <a:gd name="T61" fmla="*/ 2147483647 h 1939"/>
              <a:gd name="T62" fmla="*/ 2147483647 w 1225"/>
              <a:gd name="T63" fmla="*/ 2147483647 h 1939"/>
              <a:gd name="T64" fmla="*/ 2147483647 w 1225"/>
              <a:gd name="T65" fmla="*/ 2147483647 h 1939"/>
              <a:gd name="T66" fmla="*/ 2147483647 w 1225"/>
              <a:gd name="T67" fmla="*/ 2147483647 h 1939"/>
              <a:gd name="T68" fmla="*/ 2147483647 w 1225"/>
              <a:gd name="T69" fmla="*/ 2147483647 h 1939"/>
              <a:gd name="T70" fmla="*/ 2147483647 w 1225"/>
              <a:gd name="T71" fmla="*/ 2147483647 h 1939"/>
              <a:gd name="T72" fmla="*/ 2147483647 w 1225"/>
              <a:gd name="T73" fmla="*/ 2147483647 h 1939"/>
              <a:gd name="T74" fmla="*/ 2147483647 w 1225"/>
              <a:gd name="T75" fmla="*/ 2147483647 h 1939"/>
              <a:gd name="T76" fmla="*/ 2147483647 w 1225"/>
              <a:gd name="T77" fmla="*/ 2147483647 h 1939"/>
              <a:gd name="T78" fmla="*/ 2147483647 w 1225"/>
              <a:gd name="T79" fmla="*/ 2147483647 h 1939"/>
              <a:gd name="T80" fmla="*/ 2147483647 w 1225"/>
              <a:gd name="T81" fmla="*/ 2147483647 h 1939"/>
              <a:gd name="T82" fmla="*/ 2147483647 w 1225"/>
              <a:gd name="T83" fmla="*/ 2147483647 h 1939"/>
              <a:gd name="T84" fmla="*/ 2147483647 w 1225"/>
              <a:gd name="T85" fmla="*/ 2147483647 h 193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225"/>
              <a:gd name="T130" fmla="*/ 0 h 1939"/>
              <a:gd name="T131" fmla="*/ 1225 w 1225"/>
              <a:gd name="T132" fmla="*/ 1939 h 193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225" h="1939">
                <a:moveTo>
                  <a:pt x="303" y="1938"/>
                </a:moveTo>
                <a:lnTo>
                  <a:pt x="447" y="1934"/>
                </a:lnTo>
                <a:lnTo>
                  <a:pt x="497" y="1926"/>
                </a:lnTo>
                <a:lnTo>
                  <a:pt x="557" y="1912"/>
                </a:lnTo>
                <a:lnTo>
                  <a:pt x="604" y="1900"/>
                </a:lnTo>
                <a:lnTo>
                  <a:pt x="650" y="1883"/>
                </a:lnTo>
                <a:lnTo>
                  <a:pt x="695" y="1863"/>
                </a:lnTo>
                <a:lnTo>
                  <a:pt x="737" y="1841"/>
                </a:lnTo>
                <a:lnTo>
                  <a:pt x="786" y="1813"/>
                </a:lnTo>
                <a:lnTo>
                  <a:pt x="846" y="1776"/>
                </a:lnTo>
                <a:lnTo>
                  <a:pt x="892" y="1740"/>
                </a:lnTo>
                <a:lnTo>
                  <a:pt x="938" y="1699"/>
                </a:lnTo>
                <a:lnTo>
                  <a:pt x="968" y="1666"/>
                </a:lnTo>
                <a:lnTo>
                  <a:pt x="1005" y="1627"/>
                </a:lnTo>
                <a:lnTo>
                  <a:pt x="1030" y="1596"/>
                </a:lnTo>
                <a:lnTo>
                  <a:pt x="1057" y="1553"/>
                </a:lnTo>
                <a:lnTo>
                  <a:pt x="1082" y="1514"/>
                </a:lnTo>
                <a:lnTo>
                  <a:pt x="1107" y="1470"/>
                </a:lnTo>
                <a:lnTo>
                  <a:pt x="1125" y="1435"/>
                </a:lnTo>
                <a:lnTo>
                  <a:pt x="1149" y="1386"/>
                </a:lnTo>
                <a:lnTo>
                  <a:pt x="1171" y="1331"/>
                </a:lnTo>
                <a:lnTo>
                  <a:pt x="1187" y="1278"/>
                </a:lnTo>
                <a:lnTo>
                  <a:pt x="1199" y="1231"/>
                </a:lnTo>
                <a:lnTo>
                  <a:pt x="1211" y="1178"/>
                </a:lnTo>
                <a:lnTo>
                  <a:pt x="1220" y="1121"/>
                </a:lnTo>
                <a:lnTo>
                  <a:pt x="1224" y="1049"/>
                </a:lnTo>
                <a:lnTo>
                  <a:pt x="1221" y="986"/>
                </a:lnTo>
                <a:lnTo>
                  <a:pt x="1215" y="934"/>
                </a:lnTo>
                <a:lnTo>
                  <a:pt x="1208" y="881"/>
                </a:lnTo>
                <a:lnTo>
                  <a:pt x="1194" y="823"/>
                </a:lnTo>
                <a:lnTo>
                  <a:pt x="1182" y="773"/>
                </a:lnTo>
                <a:lnTo>
                  <a:pt x="1165" y="729"/>
                </a:lnTo>
                <a:lnTo>
                  <a:pt x="1141" y="671"/>
                </a:lnTo>
                <a:lnTo>
                  <a:pt x="1110" y="607"/>
                </a:lnTo>
                <a:lnTo>
                  <a:pt x="1078" y="555"/>
                </a:lnTo>
                <a:lnTo>
                  <a:pt x="1051" y="511"/>
                </a:lnTo>
                <a:lnTo>
                  <a:pt x="1017" y="468"/>
                </a:lnTo>
                <a:lnTo>
                  <a:pt x="984" y="433"/>
                </a:lnTo>
                <a:lnTo>
                  <a:pt x="946" y="394"/>
                </a:lnTo>
                <a:lnTo>
                  <a:pt x="897" y="348"/>
                </a:lnTo>
                <a:lnTo>
                  <a:pt x="851" y="313"/>
                </a:lnTo>
                <a:lnTo>
                  <a:pt x="798" y="274"/>
                </a:lnTo>
                <a:lnTo>
                  <a:pt x="690" y="217"/>
                </a:lnTo>
                <a:lnTo>
                  <a:pt x="602" y="183"/>
                </a:lnTo>
                <a:lnTo>
                  <a:pt x="506" y="156"/>
                </a:lnTo>
                <a:lnTo>
                  <a:pt x="429" y="143"/>
                </a:lnTo>
                <a:lnTo>
                  <a:pt x="330" y="135"/>
                </a:lnTo>
                <a:lnTo>
                  <a:pt x="330" y="0"/>
                </a:lnTo>
                <a:lnTo>
                  <a:pt x="0" y="309"/>
                </a:lnTo>
                <a:lnTo>
                  <a:pt x="334" y="620"/>
                </a:lnTo>
                <a:lnTo>
                  <a:pt x="333" y="481"/>
                </a:lnTo>
                <a:lnTo>
                  <a:pt x="432" y="490"/>
                </a:lnTo>
                <a:lnTo>
                  <a:pt x="506" y="507"/>
                </a:lnTo>
                <a:lnTo>
                  <a:pt x="583" y="533"/>
                </a:lnTo>
                <a:lnTo>
                  <a:pt x="690" y="590"/>
                </a:lnTo>
                <a:lnTo>
                  <a:pt x="741" y="627"/>
                </a:lnTo>
                <a:lnTo>
                  <a:pt x="789" y="668"/>
                </a:lnTo>
                <a:lnTo>
                  <a:pt x="829" y="714"/>
                </a:lnTo>
                <a:lnTo>
                  <a:pt x="870" y="759"/>
                </a:lnTo>
                <a:lnTo>
                  <a:pt x="902" y="802"/>
                </a:lnTo>
                <a:lnTo>
                  <a:pt x="928" y="850"/>
                </a:lnTo>
                <a:lnTo>
                  <a:pt x="958" y="907"/>
                </a:lnTo>
                <a:lnTo>
                  <a:pt x="984" y="972"/>
                </a:lnTo>
                <a:lnTo>
                  <a:pt x="1002" y="1033"/>
                </a:lnTo>
                <a:lnTo>
                  <a:pt x="1012" y="1088"/>
                </a:lnTo>
                <a:lnTo>
                  <a:pt x="1021" y="1157"/>
                </a:lnTo>
                <a:lnTo>
                  <a:pt x="1022" y="1224"/>
                </a:lnTo>
                <a:lnTo>
                  <a:pt x="1020" y="1270"/>
                </a:lnTo>
                <a:lnTo>
                  <a:pt x="1015" y="1320"/>
                </a:lnTo>
                <a:lnTo>
                  <a:pt x="1002" y="1379"/>
                </a:lnTo>
                <a:lnTo>
                  <a:pt x="987" y="1435"/>
                </a:lnTo>
                <a:lnTo>
                  <a:pt x="968" y="1489"/>
                </a:lnTo>
                <a:lnTo>
                  <a:pt x="944" y="1541"/>
                </a:lnTo>
                <a:lnTo>
                  <a:pt x="899" y="1618"/>
                </a:lnTo>
                <a:lnTo>
                  <a:pt x="862" y="1669"/>
                </a:lnTo>
                <a:lnTo>
                  <a:pt x="814" y="1722"/>
                </a:lnTo>
                <a:lnTo>
                  <a:pt x="764" y="1769"/>
                </a:lnTo>
                <a:lnTo>
                  <a:pt x="727" y="1798"/>
                </a:lnTo>
                <a:lnTo>
                  <a:pt x="683" y="1828"/>
                </a:lnTo>
                <a:lnTo>
                  <a:pt x="642" y="1851"/>
                </a:lnTo>
                <a:lnTo>
                  <a:pt x="608" y="1868"/>
                </a:lnTo>
                <a:lnTo>
                  <a:pt x="574" y="1884"/>
                </a:lnTo>
                <a:lnTo>
                  <a:pt x="531" y="1897"/>
                </a:lnTo>
                <a:lnTo>
                  <a:pt x="491" y="1906"/>
                </a:lnTo>
                <a:lnTo>
                  <a:pt x="438" y="1919"/>
                </a:lnTo>
                <a:lnTo>
                  <a:pt x="303" y="1938"/>
                </a:lnTo>
              </a:path>
            </a:pathLst>
          </a:custGeom>
          <a:solidFill>
            <a:srgbClr val="000080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965825" y="5356225"/>
            <a:ext cx="29702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How can IT support business processes? 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36525" y="1927225"/>
            <a:ext cx="27797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How can business processes be transformed using IT? 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269875" y="6270625"/>
            <a:ext cx="839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Source: Thomas H. Davenport and James E. Short, “The New Industrial Engineering: Information technology and Business Process Redesign,” Sloan Management Review, Summer 1990, pp. 11-26. 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5718175" y="3908425"/>
            <a:ext cx="29114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i="1"/>
              <a:t>Technology-driven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84175" y="3870325"/>
            <a:ext cx="25384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i="1"/>
              <a:t>Business-pulled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Evaluation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04850"/>
            <a:ext cx="8477250" cy="5748486"/>
          </a:xfrm>
          <a:noFill/>
        </p:spPr>
        <p:txBody>
          <a:bodyPr/>
          <a:lstStyle/>
          <a:p>
            <a:pPr>
              <a:buNone/>
            </a:pPr>
            <a:r>
              <a:rPr lang="en-US" sz="1800" dirty="0" err="1"/>
              <a:t>biaya</a:t>
            </a:r>
            <a:r>
              <a:rPr lang="en-US" sz="1800" dirty="0"/>
              <a:t> </a:t>
            </a:r>
          </a:p>
          <a:p>
            <a:r>
              <a:rPr lang="en-US" sz="1800" b="0" dirty="0" err="1"/>
              <a:t>Desain</a:t>
            </a:r>
            <a:r>
              <a:rPr lang="en-US" sz="1800" b="0" dirty="0"/>
              <a:t> </a:t>
            </a:r>
            <a:r>
              <a:rPr lang="en-US" sz="1800" b="0" dirty="0" err="1"/>
              <a:t>dan</a:t>
            </a:r>
            <a:r>
              <a:rPr lang="en-US" sz="1800" b="0" dirty="0"/>
              <a:t> </a:t>
            </a:r>
            <a:r>
              <a:rPr lang="en-US" sz="1800" b="0" dirty="0" err="1"/>
              <a:t>melaksanakan</a:t>
            </a:r>
            <a:r>
              <a:rPr lang="en-US" sz="1800" b="0" dirty="0"/>
              <a:t> </a:t>
            </a:r>
            <a:r>
              <a:rPr lang="en-US" sz="1800" b="0" dirty="0" err="1"/>
              <a:t>proses</a:t>
            </a:r>
            <a:r>
              <a:rPr lang="en-US" sz="1800" b="0" dirty="0"/>
              <a:t> </a:t>
            </a:r>
            <a:r>
              <a:rPr lang="en-US" sz="1800" b="0" dirty="0" err="1"/>
              <a:t>bisnis</a:t>
            </a:r>
            <a:r>
              <a:rPr lang="en-US" sz="1800" b="0" dirty="0"/>
              <a:t> </a:t>
            </a:r>
          </a:p>
          <a:p>
            <a:r>
              <a:rPr lang="en-US" sz="1800" b="0" dirty="0" err="1"/>
              <a:t>Mempekerjakan</a:t>
            </a:r>
            <a:r>
              <a:rPr lang="en-US" sz="1800" b="0" dirty="0"/>
              <a:t> </a:t>
            </a:r>
            <a:r>
              <a:rPr lang="en-US" sz="1800" b="0" dirty="0" err="1"/>
              <a:t>dan</a:t>
            </a:r>
            <a:r>
              <a:rPr lang="en-US" sz="1800" b="0" dirty="0"/>
              <a:t> </a:t>
            </a:r>
            <a:r>
              <a:rPr lang="en-US" sz="1800" b="0" dirty="0" err="1"/>
              <a:t>melatih</a:t>
            </a:r>
            <a:r>
              <a:rPr lang="en-US" sz="1800" b="0" dirty="0"/>
              <a:t> </a:t>
            </a:r>
            <a:r>
              <a:rPr lang="en-US" sz="1800" b="0" dirty="0" err="1"/>
              <a:t>karyawan</a:t>
            </a:r>
            <a:r>
              <a:rPr lang="en-US" sz="1800" b="0" dirty="0"/>
              <a:t> </a:t>
            </a:r>
          </a:p>
          <a:p>
            <a:r>
              <a:rPr lang="en-US" sz="1800" b="0" dirty="0" err="1"/>
              <a:t>Mengembangkan</a:t>
            </a:r>
            <a:r>
              <a:rPr lang="en-US" sz="1800" b="0" dirty="0"/>
              <a:t> </a:t>
            </a:r>
            <a:r>
              <a:rPr lang="en-US" sz="1800" b="0" dirty="0" err="1"/>
              <a:t>mendukung</a:t>
            </a:r>
            <a:r>
              <a:rPr lang="en-US" sz="1800" b="0" dirty="0"/>
              <a:t> IS </a:t>
            </a:r>
          </a:p>
          <a:p>
            <a:r>
              <a:rPr lang="en-US" sz="1800" b="0" dirty="0" err="1"/>
              <a:t>Pembelian</a:t>
            </a:r>
            <a:r>
              <a:rPr lang="en-US" sz="1800" b="0" dirty="0"/>
              <a:t> </a:t>
            </a:r>
            <a:r>
              <a:rPr lang="en-US" sz="1800" b="0" dirty="0" err="1"/>
              <a:t>peralatan</a:t>
            </a:r>
            <a:r>
              <a:rPr lang="en-US" sz="1800" b="0" dirty="0"/>
              <a:t> </a:t>
            </a:r>
            <a:r>
              <a:rPr lang="en-US" sz="1800" b="0" dirty="0" err="1"/>
              <a:t>dan</a:t>
            </a:r>
            <a:r>
              <a:rPr lang="en-US" sz="1800" b="0" dirty="0"/>
              <a:t> </a:t>
            </a:r>
            <a:r>
              <a:rPr lang="en-US" sz="1800" b="0" dirty="0" err="1"/>
              <a:t>fasilitas</a:t>
            </a:r>
            <a:r>
              <a:rPr lang="en-US" sz="1800" b="0" dirty="0"/>
              <a:t> </a:t>
            </a:r>
            <a:r>
              <a:rPr lang="en-US" sz="1800" b="0" dirty="0" err="1"/>
              <a:t>lainnya</a:t>
            </a:r>
            <a:r>
              <a:rPr lang="en-US" sz="1800" b="0" dirty="0"/>
              <a:t> </a:t>
            </a:r>
          </a:p>
          <a:p>
            <a:pPr>
              <a:buNone/>
            </a:pPr>
            <a:endParaRPr lang="en-US" sz="1800" b="0" dirty="0"/>
          </a:p>
          <a:p>
            <a:pPr>
              <a:buNone/>
            </a:pPr>
            <a:r>
              <a:rPr lang="en-US" sz="1800" dirty="0" err="1"/>
              <a:t>manfaat</a:t>
            </a:r>
            <a:r>
              <a:rPr lang="en-US" sz="1800" dirty="0"/>
              <a:t> </a:t>
            </a:r>
          </a:p>
          <a:p>
            <a:r>
              <a:rPr lang="en-US" sz="1800" b="0" dirty="0" err="1"/>
              <a:t>Kebutuhan</a:t>
            </a:r>
            <a:r>
              <a:rPr lang="en-US" sz="1800" b="0" dirty="0"/>
              <a:t> </a:t>
            </a:r>
            <a:r>
              <a:rPr lang="en-US" sz="1800" b="0" dirty="0" err="1"/>
              <a:t>pelanggan</a:t>
            </a:r>
            <a:r>
              <a:rPr lang="en-US" sz="1800" b="0" dirty="0"/>
              <a:t> </a:t>
            </a:r>
          </a:p>
          <a:p>
            <a:r>
              <a:rPr lang="en-US" sz="1800" b="0" dirty="0" err="1"/>
              <a:t>tujuan</a:t>
            </a:r>
            <a:r>
              <a:rPr lang="en-US" sz="1800" b="0" dirty="0"/>
              <a:t> </a:t>
            </a:r>
            <a:r>
              <a:rPr lang="en-US" sz="1800" b="0" dirty="0" err="1"/>
              <a:t>terobosan</a:t>
            </a:r>
            <a:r>
              <a:rPr lang="en-US" sz="1800" b="0" dirty="0"/>
              <a:t> </a:t>
            </a:r>
          </a:p>
          <a:p>
            <a:r>
              <a:rPr lang="en-US" sz="1800" b="0" dirty="0" err="1"/>
              <a:t>Kriteria</a:t>
            </a:r>
            <a:r>
              <a:rPr lang="en-US" sz="1800" b="0" dirty="0"/>
              <a:t> </a:t>
            </a:r>
            <a:r>
              <a:rPr lang="en-US" sz="1800" b="0" dirty="0" err="1"/>
              <a:t>kinerja</a:t>
            </a:r>
            <a:r>
              <a:rPr lang="en-US" sz="1800" b="0" dirty="0"/>
              <a:t> </a:t>
            </a:r>
          </a:p>
          <a:p>
            <a:r>
              <a:rPr lang="en-US" sz="1800" b="0" dirty="0" err="1"/>
              <a:t>kendala</a:t>
            </a:r>
            <a:r>
              <a:rPr lang="en-US" sz="1800" b="0" dirty="0"/>
              <a:t> </a:t>
            </a:r>
          </a:p>
          <a:p>
            <a:pPr>
              <a:buNone/>
            </a:pPr>
            <a:endParaRPr lang="en-US" sz="1800" b="0" dirty="0"/>
          </a:p>
          <a:p>
            <a:pPr>
              <a:buNone/>
            </a:pPr>
            <a:r>
              <a:rPr lang="en-US" sz="1800" dirty="0" err="1"/>
              <a:t>Risiko</a:t>
            </a:r>
            <a:r>
              <a:rPr lang="en-US" sz="1800" dirty="0"/>
              <a:t> </a:t>
            </a:r>
          </a:p>
          <a:p>
            <a:r>
              <a:rPr lang="en-US" sz="1800" b="0" dirty="0" err="1"/>
              <a:t>Ketersediaan</a:t>
            </a:r>
            <a:r>
              <a:rPr lang="en-US" sz="1800" b="0" dirty="0"/>
              <a:t> </a:t>
            </a:r>
            <a:r>
              <a:rPr lang="en-US" sz="1800" b="0" dirty="0" err="1"/>
              <a:t>dan</a:t>
            </a:r>
            <a:r>
              <a:rPr lang="en-US" sz="1800" b="0" dirty="0"/>
              <a:t> </a:t>
            </a:r>
            <a:r>
              <a:rPr lang="en-US" sz="1800" b="0" dirty="0" err="1"/>
              <a:t>kematangan</a:t>
            </a:r>
            <a:r>
              <a:rPr lang="en-US" sz="1800" b="0" dirty="0"/>
              <a:t> </a:t>
            </a:r>
            <a:r>
              <a:rPr lang="en-US" sz="1800" b="0" dirty="0" err="1"/>
              <a:t>teknologi</a:t>
            </a:r>
            <a:r>
              <a:rPr lang="en-US" sz="1800" b="0" dirty="0"/>
              <a:t> </a:t>
            </a:r>
          </a:p>
          <a:p>
            <a:r>
              <a:rPr lang="en-US" sz="1800" b="0" dirty="0" err="1"/>
              <a:t>Waktu</a:t>
            </a:r>
            <a:r>
              <a:rPr lang="en-US" sz="1800" b="0" dirty="0"/>
              <a:t> yang </a:t>
            </a:r>
            <a:r>
              <a:rPr lang="en-US" sz="1800" b="0" dirty="0" err="1"/>
              <a:t>dibutuhkan</a:t>
            </a:r>
            <a:r>
              <a:rPr lang="en-US" sz="1800" b="0" dirty="0"/>
              <a:t> </a:t>
            </a:r>
            <a:r>
              <a:rPr lang="en-US" sz="1800" b="0" dirty="0" err="1"/>
              <a:t>untuk</a:t>
            </a:r>
            <a:r>
              <a:rPr lang="en-US" sz="1800" b="0" dirty="0"/>
              <a:t> </a:t>
            </a:r>
            <a:r>
              <a:rPr lang="en-US" sz="1800" b="0" dirty="0" err="1"/>
              <a:t>desain</a:t>
            </a:r>
            <a:r>
              <a:rPr lang="en-US" sz="1800" b="0" dirty="0"/>
              <a:t> </a:t>
            </a:r>
            <a:r>
              <a:rPr lang="en-US" sz="1800" b="0" dirty="0" err="1"/>
              <a:t>dan</a:t>
            </a:r>
            <a:r>
              <a:rPr lang="en-US" sz="1800" b="0" dirty="0"/>
              <a:t> </a:t>
            </a:r>
            <a:r>
              <a:rPr lang="en-US" sz="1800" b="0" dirty="0" err="1"/>
              <a:t>implementasi</a:t>
            </a:r>
            <a:r>
              <a:rPr lang="en-US" sz="1800" b="0" dirty="0"/>
              <a:t> </a:t>
            </a:r>
          </a:p>
          <a:p>
            <a:r>
              <a:rPr lang="en-US" sz="1800" b="0" dirty="0" err="1"/>
              <a:t>kurva</a:t>
            </a:r>
            <a:r>
              <a:rPr lang="en-US" sz="1800" b="0" dirty="0"/>
              <a:t> </a:t>
            </a:r>
            <a:r>
              <a:rPr lang="en-US" sz="1800" b="0" dirty="0" err="1"/>
              <a:t>belajar</a:t>
            </a:r>
            <a:r>
              <a:rPr lang="en-US" sz="1800" b="0" dirty="0"/>
              <a:t> </a:t>
            </a:r>
          </a:p>
          <a:p>
            <a:r>
              <a:rPr lang="en-US" sz="1800" b="0" dirty="0" err="1"/>
              <a:t>Biaya</a:t>
            </a:r>
            <a:r>
              <a:rPr lang="en-US" sz="1800" b="0" dirty="0"/>
              <a:t> </a:t>
            </a:r>
            <a:r>
              <a:rPr lang="en-US" sz="1800" b="0" dirty="0" err="1"/>
              <a:t>dan</a:t>
            </a:r>
            <a:r>
              <a:rPr lang="en-US" sz="1800" b="0" dirty="0"/>
              <a:t> </a:t>
            </a:r>
            <a:r>
              <a:rPr lang="en-US" sz="1800" b="0" dirty="0" err="1"/>
              <a:t>jadwal</a:t>
            </a:r>
            <a:endParaRPr lang="en-US" sz="1800" b="0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Enabling IT to Consider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71500"/>
            <a:ext cx="9144000" cy="5665812"/>
          </a:xfrm>
          <a:noFill/>
        </p:spPr>
        <p:txBody>
          <a:bodyPr/>
          <a:lstStyle/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TW" sz="2000" b="0" dirty="0">
                <a:ea typeface="PMingLiU" pitchFamily="18" charset="-120"/>
              </a:rPr>
              <a:t>Client/server technology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TW" sz="2000" b="0" dirty="0">
                <a:ea typeface="PMingLiU" pitchFamily="18" charset="-120"/>
              </a:rPr>
              <a:t>Groupware and collaboration technologies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TW" sz="2000" b="0" dirty="0">
                <a:ea typeface="PMingLiU" pitchFamily="18" charset="-120"/>
              </a:rPr>
              <a:t>Mobile computing (wireless LAN, pen-based computing, GPS, iPhone)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TW" sz="2000" b="0" dirty="0">
                <a:ea typeface="PMingLiU" pitchFamily="18" charset="-120"/>
              </a:rPr>
              <a:t>Data capturing technology (scanner/barcode reader/RFID)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TW" sz="2000" b="0" dirty="0">
                <a:ea typeface="PMingLiU" pitchFamily="18" charset="-120"/>
              </a:rPr>
              <a:t>Telephony: Integration of computer and telephone systems; VoIP; Unified communications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TW" sz="2000" b="0" dirty="0">
                <a:ea typeface="PMingLiU" pitchFamily="18" charset="-120"/>
              </a:rPr>
              <a:t>Web services and Service-Oriented Architecture (SOA)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TW" sz="2000" b="0" dirty="0">
                <a:ea typeface="PMingLiU" pitchFamily="18" charset="-120"/>
              </a:rPr>
              <a:t>Imaging technology, work flow management systems, Business Process Management (BPM)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TW" sz="2000" dirty="0">
                <a:ea typeface="PMingLiU" pitchFamily="18" charset="-120"/>
              </a:rPr>
              <a:t>Decision support systems, Data warehouse, Business intelligence, </a:t>
            </a:r>
            <a:r>
              <a:rPr lang="en-US" altLang="zh-TW" i="1" dirty="0">
                <a:solidFill>
                  <a:srgbClr val="FF0000"/>
                </a:solidFill>
                <a:ea typeface="PMingLiU" pitchFamily="18" charset="-120"/>
              </a:rPr>
              <a:t>Data mining</a:t>
            </a:r>
            <a:r>
              <a:rPr lang="en-US" altLang="zh-TW" sz="2000" b="0" dirty="0">
                <a:ea typeface="PMingLiU" pitchFamily="18" charset="-120"/>
              </a:rPr>
              <a:t>, Digital dashboard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TW" sz="2000" b="0" dirty="0">
                <a:ea typeface="PMingLiU" pitchFamily="18" charset="-120"/>
              </a:rPr>
              <a:t>ERP, CRM, SCM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TW" sz="2000" b="0" dirty="0">
                <a:ea typeface="PMingLiU" pitchFamily="18" charset="-120"/>
              </a:rPr>
              <a:t>Electronic Data Interchange (EDI), Electronic Commerce, WWW, and Internet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TW" sz="2000" b="0" dirty="0">
                <a:ea typeface="PMingLiU" pitchFamily="18" charset="-120"/>
              </a:rPr>
              <a:t>Web 2.0 ….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End-to-End Processes</a:t>
            </a:r>
          </a:p>
        </p:txBody>
      </p:sp>
      <p:graphicFrame>
        <p:nvGraphicFramePr>
          <p:cNvPr id="39939" name="Object 1024"/>
          <p:cNvGraphicFramePr>
            <a:graphicFrameLocks noGrp="1"/>
          </p:cNvGraphicFramePr>
          <p:nvPr>
            <p:ph type="clipArt" sz="half" idx="2"/>
          </p:nvPr>
        </p:nvGraphicFramePr>
        <p:xfrm>
          <a:off x="1143000" y="1038225"/>
          <a:ext cx="5867400" cy="574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6140160" imgH="6408360" progId="">
                  <p:embed/>
                </p:oleObj>
              </mc:Choice>
              <mc:Fallback>
                <p:oleObj name="ClipArt" r:id="rId2" imgW="6140160" imgH="6408360" progId="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38225"/>
                        <a:ext cx="5867400" cy="574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50850" y="884238"/>
            <a:ext cx="1844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2800"/>
              <a:t>Customer</a:t>
            </a:r>
          </a:p>
        </p:txBody>
      </p:sp>
      <p:graphicFrame>
        <p:nvGraphicFramePr>
          <p:cNvPr id="39941" name="Object 1025"/>
          <p:cNvGraphicFramePr>
            <a:graphicFrameLocks/>
          </p:cNvGraphicFramePr>
          <p:nvPr/>
        </p:nvGraphicFramePr>
        <p:xfrm>
          <a:off x="2552700" y="603250"/>
          <a:ext cx="14859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4" imgW="3687763" imgH="5662613" progId="">
                  <p:embed/>
                </p:oleObj>
              </mc:Choice>
              <mc:Fallback>
                <p:oleObj name="ClipArt" r:id="rId4" imgW="3687763" imgH="5662613" progId="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603250"/>
                        <a:ext cx="14859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1026"/>
          <p:cNvGraphicFramePr>
            <a:graphicFrameLocks/>
          </p:cNvGraphicFramePr>
          <p:nvPr/>
        </p:nvGraphicFramePr>
        <p:xfrm>
          <a:off x="4083050" y="5029200"/>
          <a:ext cx="1682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6" imgW="8101013" imgH="5508625" progId="">
                  <p:embed/>
                </p:oleObj>
              </mc:Choice>
              <mc:Fallback>
                <p:oleObj name="ClipArt" r:id="rId6" imgW="8101013" imgH="5508625" progId="">
                  <p:embed/>
                  <p:pic>
                    <p:nvPicPr>
                      <p:cNvPr id="0" name="Object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5029200"/>
                        <a:ext cx="16827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1027"/>
          <p:cNvGraphicFramePr>
            <a:graphicFrameLocks/>
          </p:cNvGraphicFramePr>
          <p:nvPr/>
        </p:nvGraphicFramePr>
        <p:xfrm>
          <a:off x="1639888" y="5027613"/>
          <a:ext cx="1408112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8" imgW="5867400" imgH="4872038" progId="">
                  <p:embed/>
                </p:oleObj>
              </mc:Choice>
              <mc:Fallback>
                <p:oleObj name="ClipArt" r:id="rId8" imgW="5867400" imgH="4872038" progId="">
                  <p:embed/>
                  <p:pic>
                    <p:nvPicPr>
                      <p:cNvPr id="0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5027613"/>
                        <a:ext cx="1408112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76213" y="6072188"/>
            <a:ext cx="1933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2000"/>
              <a:t>Manufacturing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6359525" y="5995988"/>
            <a:ext cx="221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2000"/>
              <a:t>Inventory Mgmt. </a:t>
            </a:r>
          </a:p>
        </p:txBody>
      </p:sp>
      <p:graphicFrame>
        <p:nvGraphicFramePr>
          <p:cNvPr id="39946" name="Object 1028"/>
          <p:cNvGraphicFramePr>
            <a:graphicFrameLocks/>
          </p:cNvGraphicFramePr>
          <p:nvPr/>
        </p:nvGraphicFramePr>
        <p:xfrm>
          <a:off x="5410200" y="4062413"/>
          <a:ext cx="137318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10" imgW="6119813" imgH="3848100" progId="">
                  <p:embed/>
                </p:oleObj>
              </mc:Choice>
              <mc:Fallback>
                <p:oleObj name="ClipArt" r:id="rId10" imgW="6119813" imgH="3848100" progId="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062413"/>
                        <a:ext cx="1373188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7289800" y="4243388"/>
            <a:ext cx="1270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2000"/>
              <a:t>Shipping</a:t>
            </a:r>
          </a:p>
        </p:txBody>
      </p:sp>
      <p:pic>
        <p:nvPicPr>
          <p:cNvPr id="39948" name="Picture 12"/>
          <p:cNvPicPr>
            <a:picLocks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281113" y="3378200"/>
            <a:ext cx="7715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187325" y="2427288"/>
            <a:ext cx="145415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000"/>
              <a:t>Marketing/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000"/>
              <a:t>Sales</a:t>
            </a:r>
          </a:p>
        </p:txBody>
      </p:sp>
      <p:grpSp>
        <p:nvGrpSpPr>
          <p:cNvPr id="39950" name="Group 14"/>
          <p:cNvGrpSpPr>
            <a:grpSpLocks/>
          </p:cNvGrpSpPr>
          <p:nvPr/>
        </p:nvGrpSpPr>
        <p:grpSpPr bwMode="auto">
          <a:xfrm>
            <a:off x="5181600" y="2292350"/>
            <a:ext cx="2668588" cy="1358900"/>
            <a:chOff x="3264" y="1444"/>
            <a:chExt cx="1681" cy="856"/>
          </a:xfrm>
        </p:grpSpPr>
        <p:grpSp>
          <p:nvGrpSpPr>
            <p:cNvPr id="39952" name="Group 15"/>
            <p:cNvGrpSpPr>
              <a:grpSpLocks/>
            </p:cNvGrpSpPr>
            <p:nvPr/>
          </p:nvGrpSpPr>
          <p:grpSpPr bwMode="auto">
            <a:xfrm>
              <a:off x="3548" y="1444"/>
              <a:ext cx="392" cy="235"/>
              <a:chOff x="3548" y="1444"/>
              <a:chExt cx="392" cy="235"/>
            </a:xfrm>
          </p:grpSpPr>
          <p:grpSp>
            <p:nvGrpSpPr>
              <p:cNvPr id="40013" name="Group 16"/>
              <p:cNvGrpSpPr>
                <a:grpSpLocks/>
              </p:cNvGrpSpPr>
              <p:nvPr/>
            </p:nvGrpSpPr>
            <p:grpSpPr bwMode="auto">
              <a:xfrm>
                <a:off x="3548" y="1444"/>
                <a:ext cx="340" cy="235"/>
                <a:chOff x="3548" y="1444"/>
                <a:chExt cx="340" cy="235"/>
              </a:xfrm>
            </p:grpSpPr>
            <p:sp>
              <p:nvSpPr>
                <p:cNvPr id="40015" name="Oval 17"/>
                <p:cNvSpPr>
                  <a:spLocks noChangeArrowheads="1"/>
                </p:cNvSpPr>
                <p:nvPr/>
              </p:nvSpPr>
              <p:spPr bwMode="auto">
                <a:xfrm>
                  <a:off x="3593" y="1444"/>
                  <a:ext cx="74" cy="80"/>
                </a:xfrm>
                <a:prstGeom prst="ellipse">
                  <a:avLst/>
                </a:prstGeom>
                <a:solidFill>
                  <a:srgbClr val="FFC08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016" name="Group 18"/>
                <p:cNvGrpSpPr>
                  <a:grpSpLocks/>
                </p:cNvGrpSpPr>
                <p:nvPr/>
              </p:nvGrpSpPr>
              <p:grpSpPr bwMode="auto">
                <a:xfrm>
                  <a:off x="3548" y="1526"/>
                  <a:ext cx="340" cy="153"/>
                  <a:chOff x="3548" y="1526"/>
                  <a:chExt cx="340" cy="153"/>
                </a:xfrm>
              </p:grpSpPr>
              <p:sp>
                <p:nvSpPr>
                  <p:cNvPr id="40017" name="Freeform 19"/>
                  <p:cNvSpPr>
                    <a:spLocks/>
                  </p:cNvSpPr>
                  <p:nvPr/>
                </p:nvSpPr>
                <p:spPr bwMode="auto">
                  <a:xfrm>
                    <a:off x="3548" y="1526"/>
                    <a:ext cx="340" cy="153"/>
                  </a:xfrm>
                  <a:custGeom>
                    <a:avLst/>
                    <a:gdLst>
                      <a:gd name="T0" fmla="*/ 21 w 340"/>
                      <a:gd name="T1" fmla="*/ 19 h 153"/>
                      <a:gd name="T2" fmla="*/ 26 w 340"/>
                      <a:gd name="T3" fmla="*/ 15 h 153"/>
                      <a:gd name="T4" fmla="*/ 32 w 340"/>
                      <a:gd name="T5" fmla="*/ 12 h 153"/>
                      <a:gd name="T6" fmla="*/ 138 w 340"/>
                      <a:gd name="T7" fmla="*/ 0 h 153"/>
                      <a:gd name="T8" fmla="*/ 148 w 340"/>
                      <a:gd name="T9" fmla="*/ 2 h 153"/>
                      <a:gd name="T10" fmla="*/ 157 w 340"/>
                      <a:gd name="T11" fmla="*/ 6 h 153"/>
                      <a:gd name="T12" fmla="*/ 248 w 340"/>
                      <a:gd name="T13" fmla="*/ 52 h 153"/>
                      <a:gd name="T14" fmla="*/ 339 w 340"/>
                      <a:gd name="T15" fmla="*/ 66 h 153"/>
                      <a:gd name="T16" fmla="*/ 339 w 340"/>
                      <a:gd name="T17" fmla="*/ 86 h 153"/>
                      <a:gd name="T18" fmla="*/ 339 w 340"/>
                      <a:gd name="T19" fmla="*/ 93 h 153"/>
                      <a:gd name="T20" fmla="*/ 244 w 340"/>
                      <a:gd name="T21" fmla="*/ 87 h 153"/>
                      <a:gd name="T22" fmla="*/ 156 w 340"/>
                      <a:gd name="T23" fmla="*/ 59 h 153"/>
                      <a:gd name="T24" fmla="*/ 146 w 340"/>
                      <a:gd name="T25" fmla="*/ 143 h 153"/>
                      <a:gd name="T26" fmla="*/ 0 w 340"/>
                      <a:gd name="T27" fmla="*/ 152 h 153"/>
                      <a:gd name="T28" fmla="*/ 16 w 340"/>
                      <a:gd name="T29" fmla="*/ 30 h 153"/>
                      <a:gd name="T30" fmla="*/ 18 w 340"/>
                      <a:gd name="T31" fmla="*/ 24 h 153"/>
                      <a:gd name="T32" fmla="*/ 21 w 340"/>
                      <a:gd name="T33" fmla="*/ 19 h 153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340"/>
                      <a:gd name="T52" fmla="*/ 0 h 153"/>
                      <a:gd name="T53" fmla="*/ 340 w 340"/>
                      <a:gd name="T54" fmla="*/ 153 h 153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340" h="153">
                        <a:moveTo>
                          <a:pt x="21" y="19"/>
                        </a:moveTo>
                        <a:lnTo>
                          <a:pt x="26" y="15"/>
                        </a:lnTo>
                        <a:lnTo>
                          <a:pt x="32" y="12"/>
                        </a:lnTo>
                        <a:lnTo>
                          <a:pt x="138" y="0"/>
                        </a:lnTo>
                        <a:lnTo>
                          <a:pt x="148" y="2"/>
                        </a:lnTo>
                        <a:lnTo>
                          <a:pt x="157" y="6"/>
                        </a:lnTo>
                        <a:lnTo>
                          <a:pt x="248" y="52"/>
                        </a:lnTo>
                        <a:lnTo>
                          <a:pt x="339" y="66"/>
                        </a:lnTo>
                        <a:lnTo>
                          <a:pt x="339" y="86"/>
                        </a:lnTo>
                        <a:lnTo>
                          <a:pt x="339" y="93"/>
                        </a:lnTo>
                        <a:lnTo>
                          <a:pt x="244" y="87"/>
                        </a:lnTo>
                        <a:lnTo>
                          <a:pt x="156" y="59"/>
                        </a:lnTo>
                        <a:lnTo>
                          <a:pt x="146" y="143"/>
                        </a:lnTo>
                        <a:lnTo>
                          <a:pt x="0" y="152"/>
                        </a:lnTo>
                        <a:lnTo>
                          <a:pt x="16" y="30"/>
                        </a:lnTo>
                        <a:lnTo>
                          <a:pt x="18" y="24"/>
                        </a:lnTo>
                        <a:lnTo>
                          <a:pt x="21" y="19"/>
                        </a:lnTo>
                      </a:path>
                    </a:pathLst>
                  </a:custGeom>
                  <a:solidFill>
                    <a:srgbClr val="406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018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67" y="1597"/>
                    <a:ext cx="22" cy="7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019" name="Freeform 21"/>
                  <p:cNvSpPr>
                    <a:spLocks/>
                  </p:cNvSpPr>
                  <p:nvPr/>
                </p:nvSpPr>
                <p:spPr bwMode="auto">
                  <a:xfrm>
                    <a:off x="3594" y="1531"/>
                    <a:ext cx="81" cy="121"/>
                  </a:xfrm>
                  <a:custGeom>
                    <a:avLst/>
                    <a:gdLst>
                      <a:gd name="T0" fmla="*/ 18 w 81"/>
                      <a:gd name="T1" fmla="*/ 4 h 121"/>
                      <a:gd name="T2" fmla="*/ 7 w 81"/>
                      <a:gd name="T3" fmla="*/ 25 h 121"/>
                      <a:gd name="T4" fmla="*/ 18 w 81"/>
                      <a:gd name="T5" fmla="*/ 30 h 121"/>
                      <a:gd name="T6" fmla="*/ 0 w 81"/>
                      <a:gd name="T7" fmla="*/ 40 h 121"/>
                      <a:gd name="T8" fmla="*/ 42 w 81"/>
                      <a:gd name="T9" fmla="*/ 120 h 121"/>
                      <a:gd name="T10" fmla="*/ 79 w 81"/>
                      <a:gd name="T11" fmla="*/ 40 h 121"/>
                      <a:gd name="T12" fmla="*/ 64 w 81"/>
                      <a:gd name="T13" fmla="*/ 30 h 121"/>
                      <a:gd name="T14" fmla="*/ 80 w 81"/>
                      <a:gd name="T15" fmla="*/ 26 h 121"/>
                      <a:gd name="T16" fmla="*/ 66 w 81"/>
                      <a:gd name="T17" fmla="*/ 0 h 12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81"/>
                      <a:gd name="T28" fmla="*/ 0 h 121"/>
                      <a:gd name="T29" fmla="*/ 81 w 81"/>
                      <a:gd name="T30" fmla="*/ 121 h 12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81" h="121">
                        <a:moveTo>
                          <a:pt x="18" y="4"/>
                        </a:moveTo>
                        <a:lnTo>
                          <a:pt x="7" y="25"/>
                        </a:lnTo>
                        <a:lnTo>
                          <a:pt x="18" y="30"/>
                        </a:lnTo>
                        <a:lnTo>
                          <a:pt x="0" y="40"/>
                        </a:lnTo>
                        <a:lnTo>
                          <a:pt x="42" y="120"/>
                        </a:lnTo>
                        <a:lnTo>
                          <a:pt x="79" y="40"/>
                        </a:lnTo>
                        <a:lnTo>
                          <a:pt x="64" y="30"/>
                        </a:lnTo>
                        <a:lnTo>
                          <a:pt x="80" y="26"/>
                        </a:lnTo>
                        <a:lnTo>
                          <a:pt x="66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020" name="Freeform 22"/>
                  <p:cNvSpPr>
                    <a:spLocks/>
                  </p:cNvSpPr>
                  <p:nvPr/>
                </p:nvSpPr>
                <p:spPr bwMode="auto">
                  <a:xfrm>
                    <a:off x="3621" y="1530"/>
                    <a:ext cx="30" cy="118"/>
                  </a:xfrm>
                  <a:custGeom>
                    <a:avLst/>
                    <a:gdLst>
                      <a:gd name="T0" fmla="*/ 0 w 30"/>
                      <a:gd name="T1" fmla="*/ 3 h 118"/>
                      <a:gd name="T2" fmla="*/ 15 w 30"/>
                      <a:gd name="T3" fmla="*/ 117 h 118"/>
                      <a:gd name="T4" fmla="*/ 29 w 30"/>
                      <a:gd name="T5" fmla="*/ 0 h 118"/>
                      <a:gd name="T6" fmla="*/ 0 w 30"/>
                      <a:gd name="T7" fmla="*/ 3 h 11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0"/>
                      <a:gd name="T13" fmla="*/ 0 h 118"/>
                      <a:gd name="T14" fmla="*/ 30 w 30"/>
                      <a:gd name="T15" fmla="*/ 118 h 11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0" h="118">
                        <a:moveTo>
                          <a:pt x="0" y="3"/>
                        </a:moveTo>
                        <a:lnTo>
                          <a:pt x="15" y="117"/>
                        </a:lnTo>
                        <a:lnTo>
                          <a:pt x="29" y="0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0014" name="Freeform 23"/>
              <p:cNvSpPr>
                <a:spLocks/>
              </p:cNvSpPr>
              <p:nvPr/>
            </p:nvSpPr>
            <p:spPr bwMode="auto">
              <a:xfrm>
                <a:off x="3883" y="1532"/>
                <a:ext cx="57" cy="112"/>
              </a:xfrm>
              <a:custGeom>
                <a:avLst/>
                <a:gdLst>
                  <a:gd name="T0" fmla="*/ 0 w 57"/>
                  <a:gd name="T1" fmla="*/ 11 h 112"/>
                  <a:gd name="T2" fmla="*/ 0 w 57"/>
                  <a:gd name="T3" fmla="*/ 111 h 112"/>
                  <a:gd name="T4" fmla="*/ 56 w 57"/>
                  <a:gd name="T5" fmla="*/ 98 h 112"/>
                  <a:gd name="T6" fmla="*/ 56 w 57"/>
                  <a:gd name="T7" fmla="*/ 0 h 112"/>
                  <a:gd name="T8" fmla="*/ 0 w 57"/>
                  <a:gd name="T9" fmla="*/ 11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112"/>
                  <a:gd name="T17" fmla="*/ 57 w 57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112">
                    <a:moveTo>
                      <a:pt x="0" y="11"/>
                    </a:moveTo>
                    <a:lnTo>
                      <a:pt x="0" y="111"/>
                    </a:lnTo>
                    <a:lnTo>
                      <a:pt x="56" y="98"/>
                    </a:lnTo>
                    <a:lnTo>
                      <a:pt x="56" y="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53" name="Group 24"/>
            <p:cNvGrpSpPr>
              <a:grpSpLocks/>
            </p:cNvGrpSpPr>
            <p:nvPr/>
          </p:nvGrpSpPr>
          <p:grpSpPr bwMode="auto">
            <a:xfrm>
              <a:off x="3264" y="1659"/>
              <a:ext cx="932" cy="388"/>
              <a:chOff x="3264" y="1659"/>
              <a:chExt cx="932" cy="388"/>
            </a:xfrm>
          </p:grpSpPr>
          <p:grpSp>
            <p:nvGrpSpPr>
              <p:cNvPr id="39999" name="Group 25"/>
              <p:cNvGrpSpPr>
                <a:grpSpLocks/>
              </p:cNvGrpSpPr>
              <p:nvPr/>
            </p:nvGrpSpPr>
            <p:grpSpPr bwMode="auto">
              <a:xfrm>
                <a:off x="3264" y="1659"/>
                <a:ext cx="932" cy="388"/>
                <a:chOff x="3264" y="1659"/>
                <a:chExt cx="932" cy="388"/>
              </a:xfrm>
            </p:grpSpPr>
            <p:sp>
              <p:nvSpPr>
                <p:cNvPr id="40008" name="Freeform 26"/>
                <p:cNvSpPr>
                  <a:spLocks/>
                </p:cNvSpPr>
                <p:nvPr/>
              </p:nvSpPr>
              <p:spPr bwMode="auto">
                <a:xfrm>
                  <a:off x="3310" y="1755"/>
                  <a:ext cx="772" cy="292"/>
                </a:xfrm>
                <a:custGeom>
                  <a:avLst/>
                  <a:gdLst>
                    <a:gd name="T0" fmla="*/ 0 w 772"/>
                    <a:gd name="T1" fmla="*/ 0 h 292"/>
                    <a:gd name="T2" fmla="*/ 771 w 772"/>
                    <a:gd name="T3" fmla="*/ 0 h 292"/>
                    <a:gd name="T4" fmla="*/ 771 w 772"/>
                    <a:gd name="T5" fmla="*/ 291 h 292"/>
                    <a:gd name="T6" fmla="*/ 0 w 772"/>
                    <a:gd name="T7" fmla="*/ 291 h 292"/>
                    <a:gd name="T8" fmla="*/ 0 w 772"/>
                    <a:gd name="T9" fmla="*/ 0 h 2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72"/>
                    <a:gd name="T16" fmla="*/ 0 h 292"/>
                    <a:gd name="T17" fmla="*/ 772 w 772"/>
                    <a:gd name="T18" fmla="*/ 292 h 2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72" h="292">
                      <a:moveTo>
                        <a:pt x="0" y="0"/>
                      </a:moveTo>
                      <a:lnTo>
                        <a:pt x="771" y="0"/>
                      </a:lnTo>
                      <a:lnTo>
                        <a:pt x="771" y="291"/>
                      </a:lnTo>
                      <a:lnTo>
                        <a:pt x="0" y="29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0402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9" name="Freeform 27"/>
                <p:cNvSpPr>
                  <a:spLocks/>
                </p:cNvSpPr>
                <p:nvPr/>
              </p:nvSpPr>
              <p:spPr bwMode="auto">
                <a:xfrm>
                  <a:off x="4081" y="1683"/>
                  <a:ext cx="92" cy="364"/>
                </a:xfrm>
                <a:custGeom>
                  <a:avLst/>
                  <a:gdLst>
                    <a:gd name="T0" fmla="*/ 0 w 92"/>
                    <a:gd name="T1" fmla="*/ 49 h 364"/>
                    <a:gd name="T2" fmla="*/ 0 w 92"/>
                    <a:gd name="T3" fmla="*/ 363 h 364"/>
                    <a:gd name="T4" fmla="*/ 91 w 92"/>
                    <a:gd name="T5" fmla="*/ 266 h 364"/>
                    <a:gd name="T6" fmla="*/ 91 w 92"/>
                    <a:gd name="T7" fmla="*/ 0 h 364"/>
                    <a:gd name="T8" fmla="*/ 0 w 92"/>
                    <a:gd name="T9" fmla="*/ 49 h 3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2"/>
                    <a:gd name="T16" fmla="*/ 0 h 364"/>
                    <a:gd name="T17" fmla="*/ 92 w 92"/>
                    <a:gd name="T18" fmla="*/ 364 h 3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2" h="364">
                      <a:moveTo>
                        <a:pt x="0" y="49"/>
                      </a:moveTo>
                      <a:lnTo>
                        <a:pt x="0" y="363"/>
                      </a:lnTo>
                      <a:lnTo>
                        <a:pt x="91" y="266"/>
                      </a:lnTo>
                      <a:lnTo>
                        <a:pt x="91" y="0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402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10" name="Freeform 28"/>
                <p:cNvSpPr>
                  <a:spLocks/>
                </p:cNvSpPr>
                <p:nvPr/>
              </p:nvSpPr>
              <p:spPr bwMode="auto">
                <a:xfrm>
                  <a:off x="3264" y="1659"/>
                  <a:ext cx="932" cy="74"/>
                </a:xfrm>
                <a:custGeom>
                  <a:avLst/>
                  <a:gdLst>
                    <a:gd name="T0" fmla="*/ 0 w 932"/>
                    <a:gd name="T1" fmla="*/ 73 h 74"/>
                    <a:gd name="T2" fmla="*/ 862 w 932"/>
                    <a:gd name="T3" fmla="*/ 73 h 74"/>
                    <a:gd name="T4" fmla="*/ 931 w 932"/>
                    <a:gd name="T5" fmla="*/ 0 h 74"/>
                    <a:gd name="T6" fmla="*/ 159 w 932"/>
                    <a:gd name="T7" fmla="*/ 0 h 74"/>
                    <a:gd name="T8" fmla="*/ 0 w 932"/>
                    <a:gd name="T9" fmla="*/ 73 h 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2"/>
                    <a:gd name="T16" fmla="*/ 0 h 74"/>
                    <a:gd name="T17" fmla="*/ 932 w 932"/>
                    <a:gd name="T18" fmla="*/ 74 h 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2" h="74">
                      <a:moveTo>
                        <a:pt x="0" y="73"/>
                      </a:moveTo>
                      <a:lnTo>
                        <a:pt x="862" y="73"/>
                      </a:lnTo>
                      <a:lnTo>
                        <a:pt x="931" y="0"/>
                      </a:lnTo>
                      <a:lnTo>
                        <a:pt x="159" y="0"/>
                      </a:lnTo>
                      <a:lnTo>
                        <a:pt x="0" y="73"/>
                      </a:lnTo>
                    </a:path>
                  </a:pathLst>
                </a:custGeom>
                <a:solidFill>
                  <a:srgbClr val="80604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11" name="Freeform 29"/>
                <p:cNvSpPr>
                  <a:spLocks/>
                </p:cNvSpPr>
                <p:nvPr/>
              </p:nvSpPr>
              <p:spPr bwMode="auto">
                <a:xfrm>
                  <a:off x="4127" y="1659"/>
                  <a:ext cx="69" cy="97"/>
                </a:xfrm>
                <a:custGeom>
                  <a:avLst/>
                  <a:gdLst>
                    <a:gd name="T0" fmla="*/ 0 w 69"/>
                    <a:gd name="T1" fmla="*/ 72 h 97"/>
                    <a:gd name="T2" fmla="*/ 0 w 69"/>
                    <a:gd name="T3" fmla="*/ 96 h 97"/>
                    <a:gd name="T4" fmla="*/ 68 w 69"/>
                    <a:gd name="T5" fmla="*/ 24 h 97"/>
                    <a:gd name="T6" fmla="*/ 68 w 69"/>
                    <a:gd name="T7" fmla="*/ 0 h 97"/>
                    <a:gd name="T8" fmla="*/ 0 w 69"/>
                    <a:gd name="T9" fmla="*/ 72 h 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97"/>
                    <a:gd name="T17" fmla="*/ 69 w 69"/>
                    <a:gd name="T18" fmla="*/ 97 h 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97">
                      <a:moveTo>
                        <a:pt x="0" y="72"/>
                      </a:moveTo>
                      <a:lnTo>
                        <a:pt x="0" y="96"/>
                      </a:lnTo>
                      <a:lnTo>
                        <a:pt x="68" y="24"/>
                      </a:lnTo>
                      <a:lnTo>
                        <a:pt x="68" y="0"/>
                      </a:lnTo>
                      <a:lnTo>
                        <a:pt x="0" y="72"/>
                      </a:lnTo>
                    </a:path>
                  </a:pathLst>
                </a:custGeom>
                <a:solidFill>
                  <a:srgbClr val="80601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12" name="Freeform 30"/>
                <p:cNvSpPr>
                  <a:spLocks/>
                </p:cNvSpPr>
                <p:nvPr/>
              </p:nvSpPr>
              <p:spPr bwMode="auto">
                <a:xfrm>
                  <a:off x="3264" y="1732"/>
                  <a:ext cx="864" cy="24"/>
                </a:xfrm>
                <a:custGeom>
                  <a:avLst/>
                  <a:gdLst>
                    <a:gd name="T0" fmla="*/ 0 w 864"/>
                    <a:gd name="T1" fmla="*/ 23 h 24"/>
                    <a:gd name="T2" fmla="*/ 863 w 864"/>
                    <a:gd name="T3" fmla="*/ 23 h 24"/>
                    <a:gd name="T4" fmla="*/ 863 w 864"/>
                    <a:gd name="T5" fmla="*/ 0 h 24"/>
                    <a:gd name="T6" fmla="*/ 0 w 864"/>
                    <a:gd name="T7" fmla="*/ 0 h 24"/>
                    <a:gd name="T8" fmla="*/ 0 w 864"/>
                    <a:gd name="T9" fmla="*/ 2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24"/>
                    <a:gd name="T17" fmla="*/ 864 w 86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24">
                      <a:moveTo>
                        <a:pt x="0" y="23"/>
                      </a:moveTo>
                      <a:lnTo>
                        <a:pt x="863" y="23"/>
                      </a:lnTo>
                      <a:lnTo>
                        <a:pt x="863" y="0"/>
                      </a:lnTo>
                      <a:lnTo>
                        <a:pt x="0" y="0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0802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000" name="Freeform 31"/>
              <p:cNvSpPr>
                <a:spLocks/>
              </p:cNvSpPr>
              <p:nvPr/>
            </p:nvSpPr>
            <p:spPr bwMode="auto">
              <a:xfrm>
                <a:off x="3514" y="1659"/>
                <a:ext cx="477" cy="49"/>
              </a:xfrm>
              <a:custGeom>
                <a:avLst/>
                <a:gdLst>
                  <a:gd name="T0" fmla="*/ 0 w 477"/>
                  <a:gd name="T1" fmla="*/ 48 h 49"/>
                  <a:gd name="T2" fmla="*/ 432 w 477"/>
                  <a:gd name="T3" fmla="*/ 48 h 49"/>
                  <a:gd name="T4" fmla="*/ 476 w 477"/>
                  <a:gd name="T5" fmla="*/ 0 h 49"/>
                  <a:gd name="T6" fmla="*/ 90 w 477"/>
                  <a:gd name="T7" fmla="*/ 0 h 49"/>
                  <a:gd name="T8" fmla="*/ 0 w 477"/>
                  <a:gd name="T9" fmla="*/ 48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7"/>
                  <a:gd name="T16" fmla="*/ 0 h 49"/>
                  <a:gd name="T17" fmla="*/ 477 w 477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7" h="49">
                    <a:moveTo>
                      <a:pt x="0" y="48"/>
                    </a:moveTo>
                    <a:lnTo>
                      <a:pt x="432" y="48"/>
                    </a:lnTo>
                    <a:lnTo>
                      <a:pt x="476" y="0"/>
                    </a:lnTo>
                    <a:lnTo>
                      <a:pt x="90" y="0"/>
                    </a:lnTo>
                    <a:lnTo>
                      <a:pt x="0" y="48"/>
                    </a:lnTo>
                  </a:path>
                </a:pathLst>
              </a:custGeom>
              <a:solidFill>
                <a:srgbClr val="406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001" name="Group 32"/>
              <p:cNvGrpSpPr>
                <a:grpSpLocks/>
              </p:cNvGrpSpPr>
              <p:nvPr/>
            </p:nvGrpSpPr>
            <p:grpSpPr bwMode="auto">
              <a:xfrm>
                <a:off x="3332" y="1659"/>
                <a:ext cx="160" cy="49"/>
                <a:chOff x="3332" y="1659"/>
                <a:chExt cx="160" cy="49"/>
              </a:xfrm>
            </p:grpSpPr>
            <p:sp>
              <p:nvSpPr>
                <p:cNvPr id="40005" name="Freeform 33"/>
                <p:cNvSpPr>
                  <a:spLocks/>
                </p:cNvSpPr>
                <p:nvPr/>
              </p:nvSpPr>
              <p:spPr bwMode="auto">
                <a:xfrm>
                  <a:off x="3332" y="1659"/>
                  <a:ext cx="160" cy="25"/>
                </a:xfrm>
                <a:custGeom>
                  <a:avLst/>
                  <a:gdLst>
                    <a:gd name="T0" fmla="*/ 0 w 160"/>
                    <a:gd name="T1" fmla="*/ 24 h 25"/>
                    <a:gd name="T2" fmla="*/ 91 w 160"/>
                    <a:gd name="T3" fmla="*/ 24 h 25"/>
                    <a:gd name="T4" fmla="*/ 159 w 160"/>
                    <a:gd name="T5" fmla="*/ 0 h 25"/>
                    <a:gd name="T6" fmla="*/ 68 w 160"/>
                    <a:gd name="T7" fmla="*/ 0 h 25"/>
                    <a:gd name="T8" fmla="*/ 0 w 160"/>
                    <a:gd name="T9" fmla="*/ 24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0"/>
                    <a:gd name="T16" fmla="*/ 0 h 25"/>
                    <a:gd name="T17" fmla="*/ 160 w 160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0" h="25">
                      <a:moveTo>
                        <a:pt x="0" y="24"/>
                      </a:moveTo>
                      <a:lnTo>
                        <a:pt x="91" y="24"/>
                      </a:lnTo>
                      <a:lnTo>
                        <a:pt x="159" y="0"/>
                      </a:lnTo>
                      <a:lnTo>
                        <a:pt x="68" y="0"/>
                      </a:lnTo>
                      <a:lnTo>
                        <a:pt x="0" y="24"/>
                      </a:lnTo>
                    </a:path>
                  </a:pathLst>
                </a:custGeom>
                <a:solidFill>
                  <a:srgbClr val="606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6" name="Freeform 34"/>
                <p:cNvSpPr>
                  <a:spLocks/>
                </p:cNvSpPr>
                <p:nvPr/>
              </p:nvSpPr>
              <p:spPr bwMode="auto">
                <a:xfrm>
                  <a:off x="3332" y="1683"/>
                  <a:ext cx="92" cy="25"/>
                </a:xfrm>
                <a:custGeom>
                  <a:avLst/>
                  <a:gdLst>
                    <a:gd name="T0" fmla="*/ 0 w 92"/>
                    <a:gd name="T1" fmla="*/ 0 h 25"/>
                    <a:gd name="T2" fmla="*/ 91 w 92"/>
                    <a:gd name="T3" fmla="*/ 0 h 25"/>
                    <a:gd name="T4" fmla="*/ 91 w 92"/>
                    <a:gd name="T5" fmla="*/ 24 h 25"/>
                    <a:gd name="T6" fmla="*/ 0 w 92"/>
                    <a:gd name="T7" fmla="*/ 24 h 25"/>
                    <a:gd name="T8" fmla="*/ 0 w 92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2"/>
                    <a:gd name="T16" fmla="*/ 0 h 25"/>
                    <a:gd name="T17" fmla="*/ 92 w 92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2" h="25">
                      <a:moveTo>
                        <a:pt x="0" y="0"/>
                      </a:moveTo>
                      <a:lnTo>
                        <a:pt x="91" y="0"/>
                      </a:lnTo>
                      <a:lnTo>
                        <a:pt x="91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E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7" name="Freeform 35"/>
                <p:cNvSpPr>
                  <a:spLocks/>
                </p:cNvSpPr>
                <p:nvPr/>
              </p:nvSpPr>
              <p:spPr bwMode="auto">
                <a:xfrm>
                  <a:off x="3423" y="1659"/>
                  <a:ext cx="69" cy="49"/>
                </a:xfrm>
                <a:custGeom>
                  <a:avLst/>
                  <a:gdLst>
                    <a:gd name="T0" fmla="*/ 0 w 69"/>
                    <a:gd name="T1" fmla="*/ 24 h 49"/>
                    <a:gd name="T2" fmla="*/ 0 w 69"/>
                    <a:gd name="T3" fmla="*/ 48 h 49"/>
                    <a:gd name="T4" fmla="*/ 68 w 69"/>
                    <a:gd name="T5" fmla="*/ 24 h 49"/>
                    <a:gd name="T6" fmla="*/ 68 w 69"/>
                    <a:gd name="T7" fmla="*/ 0 h 49"/>
                    <a:gd name="T8" fmla="*/ 0 w 69"/>
                    <a:gd name="T9" fmla="*/ 24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49"/>
                    <a:gd name="T17" fmla="*/ 69 w 69"/>
                    <a:gd name="T18" fmla="*/ 49 h 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49">
                      <a:moveTo>
                        <a:pt x="0" y="24"/>
                      </a:moveTo>
                      <a:lnTo>
                        <a:pt x="0" y="48"/>
                      </a:lnTo>
                      <a:lnTo>
                        <a:pt x="68" y="24"/>
                      </a:lnTo>
                      <a:lnTo>
                        <a:pt x="68" y="0"/>
                      </a:lnTo>
                      <a:lnTo>
                        <a:pt x="0" y="24"/>
                      </a:lnTo>
                    </a:path>
                  </a:pathLst>
                </a:custGeom>
                <a:solidFill>
                  <a:srgbClr val="8080A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002" name="Group 36"/>
              <p:cNvGrpSpPr>
                <a:grpSpLocks/>
              </p:cNvGrpSpPr>
              <p:nvPr/>
            </p:nvGrpSpPr>
            <p:grpSpPr bwMode="auto">
              <a:xfrm>
                <a:off x="3990" y="1659"/>
                <a:ext cx="160" cy="74"/>
                <a:chOff x="3990" y="1659"/>
                <a:chExt cx="160" cy="74"/>
              </a:xfrm>
            </p:grpSpPr>
            <p:sp>
              <p:nvSpPr>
                <p:cNvPr id="40003" name="Freeform 37"/>
                <p:cNvSpPr>
                  <a:spLocks/>
                </p:cNvSpPr>
                <p:nvPr/>
              </p:nvSpPr>
              <p:spPr bwMode="auto">
                <a:xfrm>
                  <a:off x="4013" y="1659"/>
                  <a:ext cx="137" cy="49"/>
                </a:xfrm>
                <a:custGeom>
                  <a:avLst/>
                  <a:gdLst>
                    <a:gd name="T0" fmla="*/ 0 w 137"/>
                    <a:gd name="T1" fmla="*/ 24 h 49"/>
                    <a:gd name="T2" fmla="*/ 91 w 137"/>
                    <a:gd name="T3" fmla="*/ 0 h 49"/>
                    <a:gd name="T4" fmla="*/ 136 w 137"/>
                    <a:gd name="T5" fmla="*/ 24 h 49"/>
                    <a:gd name="T6" fmla="*/ 46 w 137"/>
                    <a:gd name="T7" fmla="*/ 48 h 49"/>
                    <a:gd name="T8" fmla="*/ 0 w 137"/>
                    <a:gd name="T9" fmla="*/ 24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7"/>
                    <a:gd name="T16" fmla="*/ 0 h 49"/>
                    <a:gd name="T17" fmla="*/ 137 w 137"/>
                    <a:gd name="T18" fmla="*/ 49 h 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7" h="49">
                      <a:moveTo>
                        <a:pt x="0" y="24"/>
                      </a:moveTo>
                      <a:lnTo>
                        <a:pt x="91" y="0"/>
                      </a:lnTo>
                      <a:lnTo>
                        <a:pt x="136" y="24"/>
                      </a:lnTo>
                      <a:lnTo>
                        <a:pt x="46" y="48"/>
                      </a:lnTo>
                      <a:lnTo>
                        <a:pt x="0" y="24"/>
                      </a:lnTo>
                    </a:path>
                  </a:pathLst>
                </a:custGeom>
                <a:solidFill>
                  <a:srgbClr val="FFFFC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4" name="Freeform 38"/>
                <p:cNvSpPr>
                  <a:spLocks/>
                </p:cNvSpPr>
                <p:nvPr/>
              </p:nvSpPr>
              <p:spPr bwMode="auto">
                <a:xfrm>
                  <a:off x="3990" y="1683"/>
                  <a:ext cx="138" cy="50"/>
                </a:xfrm>
                <a:custGeom>
                  <a:avLst/>
                  <a:gdLst>
                    <a:gd name="T0" fmla="*/ 0 w 138"/>
                    <a:gd name="T1" fmla="*/ 25 h 50"/>
                    <a:gd name="T2" fmla="*/ 92 w 138"/>
                    <a:gd name="T3" fmla="*/ 0 h 50"/>
                    <a:gd name="T4" fmla="*/ 137 w 138"/>
                    <a:gd name="T5" fmla="*/ 25 h 50"/>
                    <a:gd name="T6" fmla="*/ 46 w 138"/>
                    <a:gd name="T7" fmla="*/ 49 h 50"/>
                    <a:gd name="T8" fmla="*/ 0 w 138"/>
                    <a:gd name="T9" fmla="*/ 25 h 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8"/>
                    <a:gd name="T16" fmla="*/ 0 h 50"/>
                    <a:gd name="T17" fmla="*/ 138 w 138"/>
                    <a:gd name="T18" fmla="*/ 50 h 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8" h="50">
                      <a:moveTo>
                        <a:pt x="0" y="25"/>
                      </a:moveTo>
                      <a:lnTo>
                        <a:pt x="92" y="0"/>
                      </a:lnTo>
                      <a:lnTo>
                        <a:pt x="137" y="25"/>
                      </a:lnTo>
                      <a:lnTo>
                        <a:pt x="46" y="49"/>
                      </a:lnTo>
                      <a:lnTo>
                        <a:pt x="0" y="25"/>
                      </a:lnTo>
                    </a:path>
                  </a:pathLst>
                </a:custGeom>
                <a:solidFill>
                  <a:srgbClr val="FFFFE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54" name="Group 39"/>
            <p:cNvGrpSpPr>
              <a:grpSpLocks/>
            </p:cNvGrpSpPr>
            <p:nvPr/>
          </p:nvGrpSpPr>
          <p:grpSpPr bwMode="auto">
            <a:xfrm>
              <a:off x="4309" y="1456"/>
              <a:ext cx="636" cy="798"/>
              <a:chOff x="4309" y="1456"/>
              <a:chExt cx="636" cy="798"/>
            </a:xfrm>
          </p:grpSpPr>
          <p:grpSp>
            <p:nvGrpSpPr>
              <p:cNvPr id="39967" name="Group 40"/>
              <p:cNvGrpSpPr>
                <a:grpSpLocks/>
              </p:cNvGrpSpPr>
              <p:nvPr/>
            </p:nvGrpSpPr>
            <p:grpSpPr bwMode="auto">
              <a:xfrm>
                <a:off x="4309" y="1456"/>
                <a:ext cx="636" cy="798"/>
                <a:chOff x="4309" y="1456"/>
                <a:chExt cx="636" cy="798"/>
              </a:xfrm>
            </p:grpSpPr>
            <p:grpSp>
              <p:nvGrpSpPr>
                <p:cNvPr id="39984" name="Group 41"/>
                <p:cNvGrpSpPr>
                  <a:grpSpLocks/>
                </p:cNvGrpSpPr>
                <p:nvPr/>
              </p:nvGrpSpPr>
              <p:grpSpPr bwMode="auto">
                <a:xfrm>
                  <a:off x="4309" y="1456"/>
                  <a:ext cx="636" cy="798"/>
                  <a:chOff x="4309" y="1456"/>
                  <a:chExt cx="636" cy="798"/>
                </a:xfrm>
              </p:grpSpPr>
              <p:sp>
                <p:nvSpPr>
                  <p:cNvPr id="39996" name="Freeform 42"/>
                  <p:cNvSpPr>
                    <a:spLocks/>
                  </p:cNvSpPr>
                  <p:nvPr/>
                </p:nvSpPr>
                <p:spPr bwMode="auto">
                  <a:xfrm>
                    <a:off x="4309" y="1496"/>
                    <a:ext cx="531" cy="757"/>
                  </a:xfrm>
                  <a:custGeom>
                    <a:avLst/>
                    <a:gdLst>
                      <a:gd name="T0" fmla="*/ 0 w 531"/>
                      <a:gd name="T1" fmla="*/ 0 h 757"/>
                      <a:gd name="T2" fmla="*/ 530 w 531"/>
                      <a:gd name="T3" fmla="*/ 229 h 757"/>
                      <a:gd name="T4" fmla="*/ 530 w 531"/>
                      <a:gd name="T5" fmla="*/ 756 h 757"/>
                      <a:gd name="T6" fmla="*/ 0 w 531"/>
                      <a:gd name="T7" fmla="*/ 523 h 757"/>
                      <a:gd name="T8" fmla="*/ 0 w 531"/>
                      <a:gd name="T9" fmla="*/ 0 h 75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1"/>
                      <a:gd name="T16" fmla="*/ 0 h 757"/>
                      <a:gd name="T17" fmla="*/ 531 w 531"/>
                      <a:gd name="T18" fmla="*/ 757 h 75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1" h="757">
                        <a:moveTo>
                          <a:pt x="0" y="0"/>
                        </a:moveTo>
                        <a:lnTo>
                          <a:pt x="530" y="229"/>
                        </a:lnTo>
                        <a:lnTo>
                          <a:pt x="530" y="756"/>
                        </a:lnTo>
                        <a:lnTo>
                          <a:pt x="0" y="52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0A0A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97" name="Freeform 43"/>
                  <p:cNvSpPr>
                    <a:spLocks/>
                  </p:cNvSpPr>
                  <p:nvPr/>
                </p:nvSpPr>
                <p:spPr bwMode="auto">
                  <a:xfrm>
                    <a:off x="4309" y="1456"/>
                    <a:ext cx="636" cy="270"/>
                  </a:xfrm>
                  <a:custGeom>
                    <a:avLst/>
                    <a:gdLst>
                      <a:gd name="T0" fmla="*/ 0 w 636"/>
                      <a:gd name="T1" fmla="*/ 40 h 270"/>
                      <a:gd name="T2" fmla="*/ 530 w 636"/>
                      <a:gd name="T3" fmla="*/ 269 h 270"/>
                      <a:gd name="T4" fmla="*/ 635 w 636"/>
                      <a:gd name="T5" fmla="*/ 231 h 270"/>
                      <a:gd name="T6" fmla="*/ 108 w 636"/>
                      <a:gd name="T7" fmla="*/ 0 h 270"/>
                      <a:gd name="T8" fmla="*/ 0 w 636"/>
                      <a:gd name="T9" fmla="*/ 40 h 2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6"/>
                      <a:gd name="T16" fmla="*/ 0 h 270"/>
                      <a:gd name="T17" fmla="*/ 636 w 636"/>
                      <a:gd name="T18" fmla="*/ 270 h 2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6" h="270">
                        <a:moveTo>
                          <a:pt x="0" y="40"/>
                        </a:moveTo>
                        <a:lnTo>
                          <a:pt x="530" y="269"/>
                        </a:lnTo>
                        <a:lnTo>
                          <a:pt x="635" y="231"/>
                        </a:lnTo>
                        <a:lnTo>
                          <a:pt x="108" y="0"/>
                        </a:lnTo>
                        <a:lnTo>
                          <a:pt x="0" y="4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98" name="Freeform 44"/>
                  <p:cNvSpPr>
                    <a:spLocks/>
                  </p:cNvSpPr>
                  <p:nvPr/>
                </p:nvSpPr>
                <p:spPr bwMode="auto">
                  <a:xfrm>
                    <a:off x="4839" y="1687"/>
                    <a:ext cx="106" cy="567"/>
                  </a:xfrm>
                  <a:custGeom>
                    <a:avLst/>
                    <a:gdLst>
                      <a:gd name="T0" fmla="*/ 105 w 106"/>
                      <a:gd name="T1" fmla="*/ 0 h 567"/>
                      <a:gd name="T2" fmla="*/ 0 w 106"/>
                      <a:gd name="T3" fmla="*/ 39 h 567"/>
                      <a:gd name="T4" fmla="*/ 0 w 106"/>
                      <a:gd name="T5" fmla="*/ 566 h 567"/>
                      <a:gd name="T6" fmla="*/ 105 w 106"/>
                      <a:gd name="T7" fmla="*/ 527 h 567"/>
                      <a:gd name="T8" fmla="*/ 105 w 106"/>
                      <a:gd name="T9" fmla="*/ 0 h 5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567"/>
                      <a:gd name="T17" fmla="*/ 106 w 106"/>
                      <a:gd name="T18" fmla="*/ 567 h 5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567">
                        <a:moveTo>
                          <a:pt x="105" y="0"/>
                        </a:moveTo>
                        <a:lnTo>
                          <a:pt x="0" y="39"/>
                        </a:lnTo>
                        <a:lnTo>
                          <a:pt x="0" y="566"/>
                        </a:lnTo>
                        <a:lnTo>
                          <a:pt x="105" y="527"/>
                        </a:lnTo>
                        <a:lnTo>
                          <a:pt x="105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9985" name="Group 45"/>
                <p:cNvGrpSpPr>
                  <a:grpSpLocks/>
                </p:cNvGrpSpPr>
                <p:nvPr/>
              </p:nvGrpSpPr>
              <p:grpSpPr bwMode="auto">
                <a:xfrm>
                  <a:off x="4525" y="1663"/>
                  <a:ext cx="242" cy="437"/>
                  <a:chOff x="4525" y="1663"/>
                  <a:chExt cx="242" cy="437"/>
                </a:xfrm>
              </p:grpSpPr>
              <p:sp>
                <p:nvSpPr>
                  <p:cNvPr id="39992" name="Freeform 46"/>
                  <p:cNvSpPr>
                    <a:spLocks/>
                  </p:cNvSpPr>
                  <p:nvPr/>
                </p:nvSpPr>
                <p:spPr bwMode="auto">
                  <a:xfrm>
                    <a:off x="4713" y="1744"/>
                    <a:ext cx="54" cy="43"/>
                  </a:xfrm>
                  <a:custGeom>
                    <a:avLst/>
                    <a:gdLst>
                      <a:gd name="T0" fmla="*/ 0 w 54"/>
                      <a:gd name="T1" fmla="*/ 0 h 43"/>
                      <a:gd name="T2" fmla="*/ 53 w 54"/>
                      <a:gd name="T3" fmla="*/ 22 h 43"/>
                      <a:gd name="T4" fmla="*/ 53 w 54"/>
                      <a:gd name="T5" fmla="*/ 42 h 43"/>
                      <a:gd name="T6" fmla="*/ 0 w 54"/>
                      <a:gd name="T7" fmla="*/ 22 h 43"/>
                      <a:gd name="T8" fmla="*/ 0 w 54"/>
                      <a:gd name="T9" fmla="*/ 0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4"/>
                      <a:gd name="T16" fmla="*/ 0 h 43"/>
                      <a:gd name="T17" fmla="*/ 54 w 54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4" h="43">
                        <a:moveTo>
                          <a:pt x="0" y="0"/>
                        </a:moveTo>
                        <a:lnTo>
                          <a:pt x="53" y="22"/>
                        </a:lnTo>
                        <a:lnTo>
                          <a:pt x="53" y="42"/>
                        </a:lnTo>
                        <a:lnTo>
                          <a:pt x="0" y="2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93" name="Freeform 47"/>
                  <p:cNvSpPr>
                    <a:spLocks/>
                  </p:cNvSpPr>
                  <p:nvPr/>
                </p:nvSpPr>
                <p:spPr bwMode="auto">
                  <a:xfrm>
                    <a:off x="4525" y="1663"/>
                    <a:ext cx="55" cy="44"/>
                  </a:xfrm>
                  <a:custGeom>
                    <a:avLst/>
                    <a:gdLst>
                      <a:gd name="T0" fmla="*/ 0 w 55"/>
                      <a:gd name="T1" fmla="*/ 0 h 44"/>
                      <a:gd name="T2" fmla="*/ 54 w 55"/>
                      <a:gd name="T3" fmla="*/ 22 h 44"/>
                      <a:gd name="T4" fmla="*/ 54 w 55"/>
                      <a:gd name="T5" fmla="*/ 43 h 44"/>
                      <a:gd name="T6" fmla="*/ 0 w 55"/>
                      <a:gd name="T7" fmla="*/ 22 h 44"/>
                      <a:gd name="T8" fmla="*/ 0 w 55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5"/>
                      <a:gd name="T16" fmla="*/ 0 h 44"/>
                      <a:gd name="T17" fmla="*/ 55 w 55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5" h="44">
                        <a:moveTo>
                          <a:pt x="0" y="0"/>
                        </a:moveTo>
                        <a:lnTo>
                          <a:pt x="54" y="22"/>
                        </a:lnTo>
                        <a:lnTo>
                          <a:pt x="54" y="43"/>
                        </a:lnTo>
                        <a:lnTo>
                          <a:pt x="0" y="2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94" name="Freeform 48"/>
                  <p:cNvSpPr>
                    <a:spLocks/>
                  </p:cNvSpPr>
                  <p:nvPr/>
                </p:nvSpPr>
                <p:spPr bwMode="auto">
                  <a:xfrm>
                    <a:off x="4713" y="1900"/>
                    <a:ext cx="54" cy="43"/>
                  </a:xfrm>
                  <a:custGeom>
                    <a:avLst/>
                    <a:gdLst>
                      <a:gd name="T0" fmla="*/ 0 w 54"/>
                      <a:gd name="T1" fmla="*/ 0 h 43"/>
                      <a:gd name="T2" fmla="*/ 53 w 54"/>
                      <a:gd name="T3" fmla="*/ 22 h 43"/>
                      <a:gd name="T4" fmla="*/ 53 w 54"/>
                      <a:gd name="T5" fmla="*/ 42 h 43"/>
                      <a:gd name="T6" fmla="*/ 0 w 54"/>
                      <a:gd name="T7" fmla="*/ 22 h 43"/>
                      <a:gd name="T8" fmla="*/ 0 w 54"/>
                      <a:gd name="T9" fmla="*/ 0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4"/>
                      <a:gd name="T16" fmla="*/ 0 h 43"/>
                      <a:gd name="T17" fmla="*/ 54 w 54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4" h="43">
                        <a:moveTo>
                          <a:pt x="0" y="0"/>
                        </a:moveTo>
                        <a:lnTo>
                          <a:pt x="53" y="22"/>
                        </a:lnTo>
                        <a:lnTo>
                          <a:pt x="53" y="42"/>
                        </a:lnTo>
                        <a:lnTo>
                          <a:pt x="0" y="2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95" name="Freeform 49"/>
                  <p:cNvSpPr>
                    <a:spLocks/>
                  </p:cNvSpPr>
                  <p:nvPr/>
                </p:nvSpPr>
                <p:spPr bwMode="auto">
                  <a:xfrm>
                    <a:off x="4705" y="2056"/>
                    <a:ext cx="54" cy="44"/>
                  </a:xfrm>
                  <a:custGeom>
                    <a:avLst/>
                    <a:gdLst>
                      <a:gd name="T0" fmla="*/ 0 w 54"/>
                      <a:gd name="T1" fmla="*/ 0 h 44"/>
                      <a:gd name="T2" fmla="*/ 53 w 54"/>
                      <a:gd name="T3" fmla="*/ 22 h 44"/>
                      <a:gd name="T4" fmla="*/ 53 w 54"/>
                      <a:gd name="T5" fmla="*/ 43 h 44"/>
                      <a:gd name="T6" fmla="*/ 0 w 54"/>
                      <a:gd name="T7" fmla="*/ 22 h 44"/>
                      <a:gd name="T8" fmla="*/ 0 w 54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4"/>
                      <a:gd name="T16" fmla="*/ 0 h 44"/>
                      <a:gd name="T17" fmla="*/ 54 w 54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4" h="44">
                        <a:moveTo>
                          <a:pt x="0" y="0"/>
                        </a:moveTo>
                        <a:lnTo>
                          <a:pt x="53" y="22"/>
                        </a:lnTo>
                        <a:lnTo>
                          <a:pt x="53" y="43"/>
                        </a:lnTo>
                        <a:lnTo>
                          <a:pt x="0" y="2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9986" name="Group 50"/>
                <p:cNvGrpSpPr>
                  <a:grpSpLocks/>
                </p:cNvGrpSpPr>
                <p:nvPr/>
              </p:nvGrpSpPr>
              <p:grpSpPr bwMode="auto">
                <a:xfrm>
                  <a:off x="4310" y="1552"/>
                  <a:ext cx="530" cy="610"/>
                  <a:chOff x="4310" y="1552"/>
                  <a:chExt cx="530" cy="610"/>
                </a:xfrm>
              </p:grpSpPr>
              <p:sp>
                <p:nvSpPr>
                  <p:cNvPr id="39987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4311" y="1705"/>
                    <a:ext cx="529" cy="23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8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4310" y="1868"/>
                    <a:ext cx="530" cy="22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8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4456" y="1560"/>
                    <a:ext cx="0" cy="52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90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4312" y="1552"/>
                    <a:ext cx="528" cy="23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91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645" y="1643"/>
                    <a:ext cx="0" cy="51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9968" name="Group 56"/>
              <p:cNvGrpSpPr>
                <a:grpSpLocks/>
              </p:cNvGrpSpPr>
              <p:nvPr/>
            </p:nvGrpSpPr>
            <p:grpSpPr bwMode="auto">
              <a:xfrm>
                <a:off x="4344" y="1770"/>
                <a:ext cx="299" cy="305"/>
                <a:chOff x="4344" y="1770"/>
                <a:chExt cx="299" cy="305"/>
              </a:xfrm>
            </p:grpSpPr>
            <p:grpSp>
              <p:nvGrpSpPr>
                <p:cNvPr id="39969" name="Group 57"/>
                <p:cNvGrpSpPr>
                  <a:grpSpLocks/>
                </p:cNvGrpSpPr>
                <p:nvPr/>
              </p:nvGrpSpPr>
              <p:grpSpPr bwMode="auto">
                <a:xfrm>
                  <a:off x="4344" y="1770"/>
                  <a:ext cx="299" cy="305"/>
                  <a:chOff x="4344" y="1770"/>
                  <a:chExt cx="299" cy="305"/>
                </a:xfrm>
              </p:grpSpPr>
              <p:grpSp>
                <p:nvGrpSpPr>
                  <p:cNvPr id="39971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4344" y="1770"/>
                    <a:ext cx="299" cy="305"/>
                    <a:chOff x="4344" y="1770"/>
                    <a:chExt cx="299" cy="305"/>
                  </a:xfrm>
                </p:grpSpPr>
                <p:sp>
                  <p:nvSpPr>
                    <p:cNvPr id="39975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4344" y="1770"/>
                      <a:ext cx="299" cy="148"/>
                    </a:xfrm>
                    <a:custGeom>
                      <a:avLst/>
                      <a:gdLst>
                        <a:gd name="T0" fmla="*/ 0 w 299"/>
                        <a:gd name="T1" fmla="*/ 69 h 148"/>
                        <a:gd name="T2" fmla="*/ 185 w 299"/>
                        <a:gd name="T3" fmla="*/ 147 h 148"/>
                        <a:gd name="T4" fmla="*/ 298 w 299"/>
                        <a:gd name="T5" fmla="*/ 79 h 148"/>
                        <a:gd name="T6" fmla="*/ 113 w 299"/>
                        <a:gd name="T7" fmla="*/ 0 h 148"/>
                        <a:gd name="T8" fmla="*/ 0 w 299"/>
                        <a:gd name="T9" fmla="*/ 69 h 14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9"/>
                        <a:gd name="T16" fmla="*/ 0 h 148"/>
                        <a:gd name="T17" fmla="*/ 299 w 299"/>
                        <a:gd name="T18" fmla="*/ 148 h 14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9" h="148">
                          <a:moveTo>
                            <a:pt x="0" y="69"/>
                          </a:moveTo>
                          <a:lnTo>
                            <a:pt x="185" y="147"/>
                          </a:lnTo>
                          <a:lnTo>
                            <a:pt x="298" y="79"/>
                          </a:lnTo>
                          <a:lnTo>
                            <a:pt x="113" y="0"/>
                          </a:lnTo>
                          <a:lnTo>
                            <a:pt x="0" y="69"/>
                          </a:lnTo>
                        </a:path>
                      </a:pathLst>
                    </a:custGeom>
                    <a:solidFill>
                      <a:srgbClr val="60606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76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4344" y="1770"/>
                      <a:ext cx="114" cy="170"/>
                    </a:xfrm>
                    <a:custGeom>
                      <a:avLst/>
                      <a:gdLst>
                        <a:gd name="T0" fmla="*/ 113 w 114"/>
                        <a:gd name="T1" fmla="*/ 0 h 170"/>
                        <a:gd name="T2" fmla="*/ 113 w 114"/>
                        <a:gd name="T3" fmla="*/ 169 h 170"/>
                        <a:gd name="T4" fmla="*/ 0 w 114"/>
                        <a:gd name="T5" fmla="*/ 69 h 170"/>
                        <a:gd name="T6" fmla="*/ 113 w 114"/>
                        <a:gd name="T7" fmla="*/ 0 h 17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14"/>
                        <a:gd name="T13" fmla="*/ 0 h 170"/>
                        <a:gd name="T14" fmla="*/ 114 w 114"/>
                        <a:gd name="T15" fmla="*/ 170 h 17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14" h="170">
                          <a:moveTo>
                            <a:pt x="113" y="0"/>
                          </a:moveTo>
                          <a:lnTo>
                            <a:pt x="113" y="169"/>
                          </a:lnTo>
                          <a:lnTo>
                            <a:pt x="0" y="69"/>
                          </a:lnTo>
                          <a:lnTo>
                            <a:pt x="113" y="0"/>
                          </a:lnTo>
                        </a:path>
                      </a:pathLst>
                    </a:custGeom>
                    <a:solidFill>
                      <a:srgbClr val="40404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77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4455" y="1773"/>
                      <a:ext cx="158" cy="227"/>
                    </a:xfrm>
                    <a:custGeom>
                      <a:avLst/>
                      <a:gdLst>
                        <a:gd name="T0" fmla="*/ 0 w 158"/>
                        <a:gd name="T1" fmla="*/ 0 h 227"/>
                        <a:gd name="T2" fmla="*/ 157 w 158"/>
                        <a:gd name="T3" fmla="*/ 66 h 227"/>
                        <a:gd name="T4" fmla="*/ 157 w 158"/>
                        <a:gd name="T5" fmla="*/ 226 h 227"/>
                        <a:gd name="T6" fmla="*/ 0 w 158"/>
                        <a:gd name="T7" fmla="*/ 156 h 227"/>
                        <a:gd name="T8" fmla="*/ 0 w 158"/>
                        <a:gd name="T9" fmla="*/ 0 h 2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8"/>
                        <a:gd name="T16" fmla="*/ 0 h 227"/>
                        <a:gd name="T17" fmla="*/ 158 w 158"/>
                        <a:gd name="T18" fmla="*/ 227 h 2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8" h="227">
                          <a:moveTo>
                            <a:pt x="0" y="0"/>
                          </a:moveTo>
                          <a:lnTo>
                            <a:pt x="157" y="66"/>
                          </a:lnTo>
                          <a:lnTo>
                            <a:pt x="157" y="226"/>
                          </a:lnTo>
                          <a:lnTo>
                            <a:pt x="0" y="15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804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78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4438" y="1786"/>
                      <a:ext cx="159" cy="227"/>
                    </a:xfrm>
                    <a:custGeom>
                      <a:avLst/>
                      <a:gdLst>
                        <a:gd name="T0" fmla="*/ 0 w 159"/>
                        <a:gd name="T1" fmla="*/ 0 h 227"/>
                        <a:gd name="T2" fmla="*/ 158 w 159"/>
                        <a:gd name="T3" fmla="*/ 67 h 227"/>
                        <a:gd name="T4" fmla="*/ 158 w 159"/>
                        <a:gd name="T5" fmla="*/ 226 h 227"/>
                        <a:gd name="T6" fmla="*/ 0 w 159"/>
                        <a:gd name="T7" fmla="*/ 155 h 227"/>
                        <a:gd name="T8" fmla="*/ 0 w 159"/>
                        <a:gd name="T9" fmla="*/ 0 h 2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9"/>
                        <a:gd name="T16" fmla="*/ 0 h 227"/>
                        <a:gd name="T17" fmla="*/ 159 w 159"/>
                        <a:gd name="T18" fmla="*/ 227 h 2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9" h="227">
                          <a:moveTo>
                            <a:pt x="0" y="0"/>
                          </a:moveTo>
                          <a:lnTo>
                            <a:pt x="158" y="67"/>
                          </a:lnTo>
                          <a:lnTo>
                            <a:pt x="158" y="226"/>
                          </a:lnTo>
                          <a:lnTo>
                            <a:pt x="0" y="15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A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79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4414" y="1792"/>
                      <a:ext cx="186" cy="237"/>
                    </a:xfrm>
                    <a:custGeom>
                      <a:avLst/>
                      <a:gdLst>
                        <a:gd name="T0" fmla="*/ 0 w 186"/>
                        <a:gd name="T1" fmla="*/ 0 h 237"/>
                        <a:gd name="T2" fmla="*/ 185 w 186"/>
                        <a:gd name="T3" fmla="*/ 79 h 237"/>
                        <a:gd name="T4" fmla="*/ 185 w 186"/>
                        <a:gd name="T5" fmla="*/ 236 h 237"/>
                        <a:gd name="T6" fmla="*/ 0 w 186"/>
                        <a:gd name="T7" fmla="*/ 156 h 237"/>
                        <a:gd name="T8" fmla="*/ 0 w 186"/>
                        <a:gd name="T9" fmla="*/ 0 h 23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86"/>
                        <a:gd name="T16" fmla="*/ 0 h 237"/>
                        <a:gd name="T17" fmla="*/ 186 w 186"/>
                        <a:gd name="T18" fmla="*/ 237 h 23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86" h="237">
                          <a:moveTo>
                            <a:pt x="0" y="0"/>
                          </a:moveTo>
                          <a:lnTo>
                            <a:pt x="185" y="79"/>
                          </a:lnTo>
                          <a:lnTo>
                            <a:pt x="185" y="236"/>
                          </a:lnTo>
                          <a:lnTo>
                            <a:pt x="0" y="15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600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80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4403" y="1814"/>
                      <a:ext cx="158" cy="227"/>
                    </a:xfrm>
                    <a:custGeom>
                      <a:avLst/>
                      <a:gdLst>
                        <a:gd name="T0" fmla="*/ 0 w 158"/>
                        <a:gd name="T1" fmla="*/ 0 h 227"/>
                        <a:gd name="T2" fmla="*/ 157 w 158"/>
                        <a:gd name="T3" fmla="*/ 66 h 227"/>
                        <a:gd name="T4" fmla="*/ 157 w 158"/>
                        <a:gd name="T5" fmla="*/ 226 h 227"/>
                        <a:gd name="T6" fmla="*/ 0 w 158"/>
                        <a:gd name="T7" fmla="*/ 156 h 227"/>
                        <a:gd name="T8" fmla="*/ 0 w 158"/>
                        <a:gd name="T9" fmla="*/ 0 h 2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8"/>
                        <a:gd name="T16" fmla="*/ 0 h 227"/>
                        <a:gd name="T17" fmla="*/ 158 w 158"/>
                        <a:gd name="T18" fmla="*/ 227 h 2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8" h="227">
                          <a:moveTo>
                            <a:pt x="0" y="0"/>
                          </a:moveTo>
                          <a:lnTo>
                            <a:pt x="157" y="66"/>
                          </a:lnTo>
                          <a:lnTo>
                            <a:pt x="157" y="226"/>
                          </a:lnTo>
                          <a:lnTo>
                            <a:pt x="0" y="15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C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81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4369" y="1827"/>
                      <a:ext cx="158" cy="228"/>
                    </a:xfrm>
                    <a:custGeom>
                      <a:avLst/>
                      <a:gdLst>
                        <a:gd name="T0" fmla="*/ 0 w 158"/>
                        <a:gd name="T1" fmla="*/ 0 h 228"/>
                        <a:gd name="T2" fmla="*/ 157 w 158"/>
                        <a:gd name="T3" fmla="*/ 67 h 228"/>
                        <a:gd name="T4" fmla="*/ 157 w 158"/>
                        <a:gd name="T5" fmla="*/ 227 h 228"/>
                        <a:gd name="T6" fmla="*/ 0 w 158"/>
                        <a:gd name="T7" fmla="*/ 156 h 228"/>
                        <a:gd name="T8" fmla="*/ 0 w 158"/>
                        <a:gd name="T9" fmla="*/ 0 h 22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8"/>
                        <a:gd name="T16" fmla="*/ 0 h 228"/>
                        <a:gd name="T17" fmla="*/ 158 w 158"/>
                        <a:gd name="T18" fmla="*/ 228 h 22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8" h="228">
                          <a:moveTo>
                            <a:pt x="0" y="0"/>
                          </a:moveTo>
                          <a:lnTo>
                            <a:pt x="157" y="67"/>
                          </a:lnTo>
                          <a:lnTo>
                            <a:pt x="157" y="227"/>
                          </a:lnTo>
                          <a:lnTo>
                            <a:pt x="0" y="15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C06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82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4530" y="1850"/>
                      <a:ext cx="113" cy="224"/>
                    </a:xfrm>
                    <a:custGeom>
                      <a:avLst/>
                      <a:gdLst>
                        <a:gd name="T0" fmla="*/ 112 w 113"/>
                        <a:gd name="T1" fmla="*/ 0 h 224"/>
                        <a:gd name="T2" fmla="*/ 0 w 113"/>
                        <a:gd name="T3" fmla="*/ 67 h 224"/>
                        <a:gd name="T4" fmla="*/ 0 w 113"/>
                        <a:gd name="T5" fmla="*/ 223 h 224"/>
                        <a:gd name="T6" fmla="*/ 112 w 113"/>
                        <a:gd name="T7" fmla="*/ 155 h 224"/>
                        <a:gd name="T8" fmla="*/ 112 w 113"/>
                        <a:gd name="T9" fmla="*/ 0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3"/>
                        <a:gd name="T16" fmla="*/ 0 h 224"/>
                        <a:gd name="T17" fmla="*/ 113 w 113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3" h="224">
                          <a:moveTo>
                            <a:pt x="112" y="0"/>
                          </a:moveTo>
                          <a:lnTo>
                            <a:pt x="0" y="67"/>
                          </a:lnTo>
                          <a:lnTo>
                            <a:pt x="0" y="223"/>
                          </a:lnTo>
                          <a:lnTo>
                            <a:pt x="112" y="155"/>
                          </a:lnTo>
                          <a:lnTo>
                            <a:pt x="112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83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4344" y="1839"/>
                      <a:ext cx="187" cy="236"/>
                    </a:xfrm>
                    <a:custGeom>
                      <a:avLst/>
                      <a:gdLst>
                        <a:gd name="T0" fmla="*/ 0 w 187"/>
                        <a:gd name="T1" fmla="*/ 0 h 236"/>
                        <a:gd name="T2" fmla="*/ 186 w 187"/>
                        <a:gd name="T3" fmla="*/ 79 h 236"/>
                        <a:gd name="T4" fmla="*/ 186 w 187"/>
                        <a:gd name="T5" fmla="*/ 235 h 236"/>
                        <a:gd name="T6" fmla="*/ 0 w 187"/>
                        <a:gd name="T7" fmla="*/ 155 h 236"/>
                        <a:gd name="T8" fmla="*/ 0 w 187"/>
                        <a:gd name="T9" fmla="*/ 0 h 23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87"/>
                        <a:gd name="T16" fmla="*/ 0 h 236"/>
                        <a:gd name="T17" fmla="*/ 187 w 187"/>
                        <a:gd name="T18" fmla="*/ 236 h 2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87" h="236">
                          <a:moveTo>
                            <a:pt x="0" y="0"/>
                          </a:moveTo>
                          <a:lnTo>
                            <a:pt x="186" y="79"/>
                          </a:lnTo>
                          <a:lnTo>
                            <a:pt x="186" y="235"/>
                          </a:lnTo>
                          <a:lnTo>
                            <a:pt x="0" y="15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9972" name="Freeform 68"/>
                  <p:cNvSpPr>
                    <a:spLocks/>
                  </p:cNvSpPr>
                  <p:nvPr/>
                </p:nvSpPr>
                <p:spPr bwMode="auto">
                  <a:xfrm>
                    <a:off x="4429" y="1791"/>
                    <a:ext cx="17" cy="17"/>
                  </a:xfrm>
                  <a:custGeom>
                    <a:avLst/>
                    <a:gdLst>
                      <a:gd name="T0" fmla="*/ 0 w 17"/>
                      <a:gd name="T1" fmla="*/ 9 h 17"/>
                      <a:gd name="T2" fmla="*/ 16 w 17"/>
                      <a:gd name="T3" fmla="*/ 16 h 17"/>
                      <a:gd name="T4" fmla="*/ 16 w 17"/>
                      <a:gd name="T5" fmla="*/ 6 h 17"/>
                      <a:gd name="T6" fmla="*/ 0 w 17"/>
                      <a:gd name="T7" fmla="*/ 0 h 17"/>
                      <a:gd name="T8" fmla="*/ 0 w 17"/>
                      <a:gd name="T9" fmla="*/ 9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9"/>
                        </a:moveTo>
                        <a:lnTo>
                          <a:pt x="16" y="16"/>
                        </a:lnTo>
                        <a:lnTo>
                          <a:pt x="16" y="6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73" name="Freeform 69"/>
                  <p:cNvSpPr>
                    <a:spLocks/>
                  </p:cNvSpPr>
                  <p:nvPr/>
                </p:nvSpPr>
                <p:spPr bwMode="auto">
                  <a:xfrm>
                    <a:off x="4430" y="1794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16 w 17"/>
                      <a:gd name="T3" fmla="*/ 16 h 17"/>
                      <a:gd name="T4" fmla="*/ 16 w 17"/>
                      <a:gd name="T5" fmla="*/ 16 h 17"/>
                      <a:gd name="T6" fmla="*/ 0 w 17"/>
                      <a:gd name="T7" fmla="*/ 0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16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74" name="Freeform 70"/>
                  <p:cNvSpPr>
                    <a:spLocks/>
                  </p:cNvSpPr>
                  <p:nvPr/>
                </p:nvSpPr>
                <p:spPr bwMode="auto">
                  <a:xfrm>
                    <a:off x="4430" y="1796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16 w 17"/>
                      <a:gd name="T3" fmla="*/ 16 h 17"/>
                      <a:gd name="T4" fmla="*/ 16 w 17"/>
                      <a:gd name="T5" fmla="*/ 8 h 17"/>
                      <a:gd name="T6" fmla="*/ 0 w 17"/>
                      <a:gd name="T7" fmla="*/ 0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970" name="Freeform 71"/>
                <p:cNvSpPr>
                  <a:spLocks/>
                </p:cNvSpPr>
                <p:nvPr/>
              </p:nvSpPr>
              <p:spPr bwMode="auto">
                <a:xfrm>
                  <a:off x="4411" y="1892"/>
                  <a:ext cx="52" cy="44"/>
                </a:xfrm>
                <a:custGeom>
                  <a:avLst/>
                  <a:gdLst>
                    <a:gd name="T0" fmla="*/ 0 w 52"/>
                    <a:gd name="T1" fmla="*/ 0 h 44"/>
                    <a:gd name="T2" fmla="*/ 51 w 52"/>
                    <a:gd name="T3" fmla="*/ 22 h 44"/>
                    <a:gd name="T4" fmla="*/ 51 w 52"/>
                    <a:gd name="T5" fmla="*/ 43 h 44"/>
                    <a:gd name="T6" fmla="*/ 0 w 52"/>
                    <a:gd name="T7" fmla="*/ 22 h 44"/>
                    <a:gd name="T8" fmla="*/ 0 w 52"/>
                    <a:gd name="T9" fmla="*/ 0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4"/>
                    <a:gd name="T17" fmla="*/ 52 w 52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4">
                      <a:moveTo>
                        <a:pt x="0" y="0"/>
                      </a:moveTo>
                      <a:lnTo>
                        <a:pt x="51" y="22"/>
                      </a:lnTo>
                      <a:lnTo>
                        <a:pt x="51" y="43"/>
                      </a:lnTo>
                      <a:lnTo>
                        <a:pt x="0" y="2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55" name="Group 72"/>
            <p:cNvGrpSpPr>
              <a:grpSpLocks/>
            </p:cNvGrpSpPr>
            <p:nvPr/>
          </p:nvGrpSpPr>
          <p:grpSpPr bwMode="auto">
            <a:xfrm>
              <a:off x="4198" y="1618"/>
              <a:ext cx="308" cy="682"/>
              <a:chOff x="4198" y="1618"/>
              <a:chExt cx="308" cy="682"/>
            </a:xfrm>
          </p:grpSpPr>
          <p:grpSp>
            <p:nvGrpSpPr>
              <p:cNvPr id="39956" name="Group 73"/>
              <p:cNvGrpSpPr>
                <a:grpSpLocks/>
              </p:cNvGrpSpPr>
              <p:nvPr/>
            </p:nvGrpSpPr>
            <p:grpSpPr bwMode="auto">
              <a:xfrm>
                <a:off x="4240" y="2287"/>
                <a:ext cx="115" cy="13"/>
                <a:chOff x="4240" y="2287"/>
                <a:chExt cx="115" cy="13"/>
              </a:xfrm>
            </p:grpSpPr>
            <p:sp>
              <p:nvSpPr>
                <p:cNvPr id="39965" name="Oval 74"/>
                <p:cNvSpPr>
                  <a:spLocks noChangeArrowheads="1"/>
                </p:cNvSpPr>
                <p:nvPr/>
              </p:nvSpPr>
              <p:spPr bwMode="auto">
                <a:xfrm>
                  <a:off x="4240" y="2290"/>
                  <a:ext cx="61" cy="10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6" name="Oval 75"/>
                <p:cNvSpPr>
                  <a:spLocks noChangeArrowheads="1"/>
                </p:cNvSpPr>
                <p:nvPr/>
              </p:nvSpPr>
              <p:spPr bwMode="auto">
                <a:xfrm>
                  <a:off x="4292" y="2287"/>
                  <a:ext cx="63" cy="11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957" name="Group 76"/>
              <p:cNvGrpSpPr>
                <a:grpSpLocks/>
              </p:cNvGrpSpPr>
              <p:nvPr/>
            </p:nvGrpSpPr>
            <p:grpSpPr bwMode="auto">
              <a:xfrm>
                <a:off x="4218" y="2121"/>
                <a:ext cx="97" cy="175"/>
                <a:chOff x="4218" y="2121"/>
                <a:chExt cx="97" cy="175"/>
              </a:xfrm>
            </p:grpSpPr>
            <p:sp>
              <p:nvSpPr>
                <p:cNvPr id="39963" name="Freeform 77"/>
                <p:cNvSpPr>
                  <a:spLocks/>
                </p:cNvSpPr>
                <p:nvPr/>
              </p:nvSpPr>
              <p:spPr bwMode="auto">
                <a:xfrm>
                  <a:off x="4218" y="2121"/>
                  <a:ext cx="45" cy="175"/>
                </a:xfrm>
                <a:custGeom>
                  <a:avLst/>
                  <a:gdLst>
                    <a:gd name="T0" fmla="*/ 44 w 45"/>
                    <a:gd name="T1" fmla="*/ 9 h 175"/>
                    <a:gd name="T2" fmla="*/ 39 w 45"/>
                    <a:gd name="T3" fmla="*/ 168 h 175"/>
                    <a:gd name="T4" fmla="*/ 17 w 45"/>
                    <a:gd name="T5" fmla="*/ 174 h 175"/>
                    <a:gd name="T6" fmla="*/ 0 w 45"/>
                    <a:gd name="T7" fmla="*/ 0 h 175"/>
                    <a:gd name="T8" fmla="*/ 44 w 45"/>
                    <a:gd name="T9" fmla="*/ 9 h 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5"/>
                    <a:gd name="T16" fmla="*/ 0 h 175"/>
                    <a:gd name="T17" fmla="*/ 45 w 45"/>
                    <a:gd name="T18" fmla="*/ 175 h 1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5" h="175">
                      <a:moveTo>
                        <a:pt x="44" y="9"/>
                      </a:moveTo>
                      <a:lnTo>
                        <a:pt x="39" y="168"/>
                      </a:lnTo>
                      <a:lnTo>
                        <a:pt x="17" y="174"/>
                      </a:lnTo>
                      <a:lnTo>
                        <a:pt x="0" y="0"/>
                      </a:lnTo>
                      <a:lnTo>
                        <a:pt x="44" y="9"/>
                      </a:lnTo>
                    </a:path>
                  </a:pathLst>
                </a:custGeom>
                <a:solidFill>
                  <a:srgbClr val="FFC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4" name="Freeform 78"/>
                <p:cNvSpPr>
                  <a:spLocks/>
                </p:cNvSpPr>
                <p:nvPr/>
              </p:nvSpPr>
              <p:spPr bwMode="auto">
                <a:xfrm>
                  <a:off x="4272" y="2126"/>
                  <a:ext cx="43" cy="168"/>
                </a:xfrm>
                <a:custGeom>
                  <a:avLst/>
                  <a:gdLst>
                    <a:gd name="T0" fmla="*/ 42 w 43"/>
                    <a:gd name="T1" fmla="*/ 12 h 168"/>
                    <a:gd name="T2" fmla="*/ 37 w 43"/>
                    <a:gd name="T3" fmla="*/ 159 h 168"/>
                    <a:gd name="T4" fmla="*/ 17 w 43"/>
                    <a:gd name="T5" fmla="*/ 167 h 168"/>
                    <a:gd name="T6" fmla="*/ 0 w 43"/>
                    <a:gd name="T7" fmla="*/ 0 h 168"/>
                    <a:gd name="T8" fmla="*/ 42 w 43"/>
                    <a:gd name="T9" fmla="*/ 12 h 1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168"/>
                    <a:gd name="T17" fmla="*/ 43 w 43"/>
                    <a:gd name="T18" fmla="*/ 168 h 1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168">
                      <a:moveTo>
                        <a:pt x="42" y="12"/>
                      </a:moveTo>
                      <a:lnTo>
                        <a:pt x="37" y="159"/>
                      </a:lnTo>
                      <a:lnTo>
                        <a:pt x="17" y="167"/>
                      </a:lnTo>
                      <a:lnTo>
                        <a:pt x="0" y="0"/>
                      </a:lnTo>
                      <a:lnTo>
                        <a:pt x="42" y="12"/>
                      </a:lnTo>
                    </a:path>
                  </a:pathLst>
                </a:custGeom>
                <a:solidFill>
                  <a:srgbClr val="FFC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58" name="Group 79"/>
              <p:cNvGrpSpPr>
                <a:grpSpLocks/>
              </p:cNvGrpSpPr>
              <p:nvPr/>
            </p:nvGrpSpPr>
            <p:grpSpPr bwMode="auto">
              <a:xfrm>
                <a:off x="4294" y="1618"/>
                <a:ext cx="212" cy="279"/>
                <a:chOff x="4294" y="1618"/>
                <a:chExt cx="212" cy="279"/>
              </a:xfrm>
            </p:grpSpPr>
            <p:sp>
              <p:nvSpPr>
                <p:cNvPr id="39961" name="Oval 80"/>
                <p:cNvSpPr>
                  <a:spLocks noChangeArrowheads="1"/>
                </p:cNvSpPr>
                <p:nvPr/>
              </p:nvSpPr>
              <p:spPr bwMode="auto">
                <a:xfrm>
                  <a:off x="4294" y="1618"/>
                  <a:ext cx="97" cy="104"/>
                </a:xfrm>
                <a:prstGeom prst="ellipse">
                  <a:avLst/>
                </a:prstGeom>
                <a:solidFill>
                  <a:srgbClr val="FFC08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2" name="Oval 81"/>
                <p:cNvSpPr>
                  <a:spLocks noChangeArrowheads="1"/>
                </p:cNvSpPr>
                <p:nvPr/>
              </p:nvSpPr>
              <p:spPr bwMode="auto">
                <a:xfrm>
                  <a:off x="4483" y="1874"/>
                  <a:ext cx="23" cy="23"/>
                </a:xfrm>
                <a:prstGeom prst="ellipse">
                  <a:avLst/>
                </a:prstGeom>
                <a:solidFill>
                  <a:srgbClr val="FFC08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959" name="Freeform 82"/>
              <p:cNvSpPr>
                <a:spLocks/>
              </p:cNvSpPr>
              <p:nvPr/>
            </p:nvSpPr>
            <p:spPr bwMode="auto">
              <a:xfrm>
                <a:off x="4201" y="1964"/>
                <a:ext cx="148" cy="189"/>
              </a:xfrm>
              <a:custGeom>
                <a:avLst/>
                <a:gdLst>
                  <a:gd name="T0" fmla="*/ 0 w 148"/>
                  <a:gd name="T1" fmla="*/ 42 h 189"/>
                  <a:gd name="T2" fmla="*/ 8 w 148"/>
                  <a:gd name="T3" fmla="*/ 0 h 189"/>
                  <a:gd name="T4" fmla="*/ 147 w 148"/>
                  <a:gd name="T5" fmla="*/ 13 h 189"/>
                  <a:gd name="T6" fmla="*/ 129 w 148"/>
                  <a:gd name="T7" fmla="*/ 123 h 189"/>
                  <a:gd name="T8" fmla="*/ 120 w 148"/>
                  <a:gd name="T9" fmla="*/ 188 h 189"/>
                  <a:gd name="T10" fmla="*/ 16 w 148"/>
                  <a:gd name="T11" fmla="*/ 170 h 189"/>
                  <a:gd name="T12" fmla="*/ 10 w 148"/>
                  <a:gd name="T13" fmla="*/ 106 h 189"/>
                  <a:gd name="T14" fmla="*/ 0 w 148"/>
                  <a:gd name="T15" fmla="*/ 42 h 18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8"/>
                  <a:gd name="T25" fmla="*/ 0 h 189"/>
                  <a:gd name="T26" fmla="*/ 148 w 148"/>
                  <a:gd name="T27" fmla="*/ 189 h 18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8" h="189">
                    <a:moveTo>
                      <a:pt x="0" y="42"/>
                    </a:moveTo>
                    <a:lnTo>
                      <a:pt x="8" y="0"/>
                    </a:lnTo>
                    <a:lnTo>
                      <a:pt x="147" y="13"/>
                    </a:lnTo>
                    <a:lnTo>
                      <a:pt x="129" y="123"/>
                    </a:lnTo>
                    <a:lnTo>
                      <a:pt x="120" y="188"/>
                    </a:lnTo>
                    <a:lnTo>
                      <a:pt x="16" y="170"/>
                    </a:lnTo>
                    <a:lnTo>
                      <a:pt x="10" y="106"/>
                    </a:lnTo>
                    <a:lnTo>
                      <a:pt x="0" y="42"/>
                    </a:lnTo>
                  </a:path>
                </a:pathLst>
              </a:custGeom>
              <a:solidFill>
                <a:srgbClr val="00808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0" name="Freeform 83"/>
              <p:cNvSpPr>
                <a:spLocks/>
              </p:cNvSpPr>
              <p:nvPr/>
            </p:nvSpPr>
            <p:spPr bwMode="auto">
              <a:xfrm>
                <a:off x="4198" y="1721"/>
                <a:ext cx="296" cy="271"/>
              </a:xfrm>
              <a:custGeom>
                <a:avLst/>
                <a:gdLst>
                  <a:gd name="T0" fmla="*/ 67 w 296"/>
                  <a:gd name="T1" fmla="*/ 10 h 271"/>
                  <a:gd name="T2" fmla="*/ 73 w 296"/>
                  <a:gd name="T3" fmla="*/ 5 h 271"/>
                  <a:gd name="T4" fmla="*/ 77 w 296"/>
                  <a:gd name="T5" fmla="*/ 3 h 271"/>
                  <a:gd name="T6" fmla="*/ 85 w 296"/>
                  <a:gd name="T7" fmla="*/ 0 h 271"/>
                  <a:gd name="T8" fmla="*/ 92 w 296"/>
                  <a:gd name="T9" fmla="*/ 1 h 271"/>
                  <a:gd name="T10" fmla="*/ 175 w 296"/>
                  <a:gd name="T11" fmla="*/ 20 h 271"/>
                  <a:gd name="T12" fmla="*/ 180 w 296"/>
                  <a:gd name="T13" fmla="*/ 23 h 271"/>
                  <a:gd name="T14" fmla="*/ 183 w 296"/>
                  <a:gd name="T15" fmla="*/ 28 h 271"/>
                  <a:gd name="T16" fmla="*/ 211 w 296"/>
                  <a:gd name="T17" fmla="*/ 159 h 271"/>
                  <a:gd name="T18" fmla="*/ 286 w 296"/>
                  <a:gd name="T19" fmla="*/ 151 h 271"/>
                  <a:gd name="T20" fmla="*/ 295 w 296"/>
                  <a:gd name="T21" fmla="*/ 183 h 271"/>
                  <a:gd name="T22" fmla="*/ 186 w 296"/>
                  <a:gd name="T23" fmla="*/ 203 h 271"/>
                  <a:gd name="T24" fmla="*/ 156 w 296"/>
                  <a:gd name="T25" fmla="*/ 120 h 271"/>
                  <a:gd name="T26" fmla="*/ 148 w 296"/>
                  <a:gd name="T27" fmla="*/ 190 h 271"/>
                  <a:gd name="T28" fmla="*/ 154 w 296"/>
                  <a:gd name="T29" fmla="*/ 270 h 271"/>
                  <a:gd name="T30" fmla="*/ 0 w 296"/>
                  <a:gd name="T31" fmla="*/ 255 h 271"/>
                  <a:gd name="T32" fmla="*/ 42 w 296"/>
                  <a:gd name="T33" fmla="*/ 174 h 271"/>
                  <a:gd name="T34" fmla="*/ 57 w 296"/>
                  <a:gd name="T35" fmla="*/ 34 h 271"/>
                  <a:gd name="T36" fmla="*/ 58 w 296"/>
                  <a:gd name="T37" fmla="*/ 28 h 271"/>
                  <a:gd name="T38" fmla="*/ 61 w 296"/>
                  <a:gd name="T39" fmla="*/ 20 h 271"/>
                  <a:gd name="T40" fmla="*/ 63 w 296"/>
                  <a:gd name="T41" fmla="*/ 15 h 271"/>
                  <a:gd name="T42" fmla="*/ 67 w 296"/>
                  <a:gd name="T43" fmla="*/ 10 h 27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96"/>
                  <a:gd name="T67" fmla="*/ 0 h 271"/>
                  <a:gd name="T68" fmla="*/ 296 w 296"/>
                  <a:gd name="T69" fmla="*/ 271 h 27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96" h="271">
                    <a:moveTo>
                      <a:pt x="67" y="10"/>
                    </a:moveTo>
                    <a:lnTo>
                      <a:pt x="73" y="5"/>
                    </a:lnTo>
                    <a:lnTo>
                      <a:pt x="77" y="3"/>
                    </a:lnTo>
                    <a:lnTo>
                      <a:pt x="85" y="0"/>
                    </a:lnTo>
                    <a:lnTo>
                      <a:pt x="92" y="1"/>
                    </a:lnTo>
                    <a:lnTo>
                      <a:pt x="175" y="20"/>
                    </a:lnTo>
                    <a:lnTo>
                      <a:pt x="180" y="23"/>
                    </a:lnTo>
                    <a:lnTo>
                      <a:pt x="183" y="28"/>
                    </a:lnTo>
                    <a:lnTo>
                      <a:pt x="211" y="159"/>
                    </a:lnTo>
                    <a:lnTo>
                      <a:pt x="286" y="151"/>
                    </a:lnTo>
                    <a:lnTo>
                      <a:pt x="295" y="183"/>
                    </a:lnTo>
                    <a:lnTo>
                      <a:pt x="186" y="203"/>
                    </a:lnTo>
                    <a:lnTo>
                      <a:pt x="156" y="120"/>
                    </a:lnTo>
                    <a:lnTo>
                      <a:pt x="148" y="190"/>
                    </a:lnTo>
                    <a:lnTo>
                      <a:pt x="154" y="270"/>
                    </a:lnTo>
                    <a:lnTo>
                      <a:pt x="0" y="255"/>
                    </a:lnTo>
                    <a:lnTo>
                      <a:pt x="42" y="174"/>
                    </a:lnTo>
                    <a:lnTo>
                      <a:pt x="57" y="34"/>
                    </a:lnTo>
                    <a:lnTo>
                      <a:pt x="58" y="28"/>
                    </a:lnTo>
                    <a:lnTo>
                      <a:pt x="61" y="20"/>
                    </a:lnTo>
                    <a:lnTo>
                      <a:pt x="63" y="15"/>
                    </a:lnTo>
                    <a:lnTo>
                      <a:pt x="67" y="10"/>
                    </a:lnTo>
                  </a:path>
                </a:pathLst>
              </a:custGeom>
              <a:solidFill>
                <a:srgbClr val="00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9951" name="Rectangle 84"/>
          <p:cNvSpPr>
            <a:spLocks noChangeArrowheads="1"/>
          </p:cNvSpPr>
          <p:nvPr/>
        </p:nvSpPr>
        <p:spPr bwMode="auto">
          <a:xfrm>
            <a:off x="6718300" y="1436688"/>
            <a:ext cx="15113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000"/>
              <a:t>Account 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000"/>
              <a:t>Receivable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Empowered Customer-Focus Processes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626225" y="4703763"/>
            <a:ext cx="2527300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"/>
              </a:spcBef>
            </a:pPr>
            <a:r>
              <a:rPr lang="en-US" sz="2000"/>
              <a:t>Values and Quality </a:t>
            </a:r>
          </a:p>
          <a:p>
            <a:pPr algn="ctr">
              <a:lnSpc>
                <a:spcPct val="90000"/>
              </a:lnSpc>
              <a:spcBef>
                <a:spcPct val="5000"/>
              </a:spcBef>
            </a:pPr>
            <a:r>
              <a:rPr lang="en-US" sz="2000"/>
              <a:t>delivered to </a:t>
            </a:r>
          </a:p>
          <a:p>
            <a:pPr algn="ctr">
              <a:lnSpc>
                <a:spcPct val="90000"/>
              </a:lnSpc>
              <a:spcBef>
                <a:spcPct val="5000"/>
              </a:spcBef>
            </a:pPr>
            <a:r>
              <a:rPr lang="en-US" sz="2000"/>
              <a:t>Customers timely</a:t>
            </a:r>
          </a:p>
        </p:txBody>
      </p:sp>
      <p:graphicFrame>
        <p:nvGraphicFramePr>
          <p:cNvPr id="41988" name="Object 1024"/>
          <p:cNvGraphicFramePr>
            <a:graphicFrameLocks/>
          </p:cNvGraphicFramePr>
          <p:nvPr/>
        </p:nvGraphicFramePr>
        <p:xfrm>
          <a:off x="7407275" y="2409825"/>
          <a:ext cx="14859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3687763" imgH="5662613" progId="">
                  <p:embed/>
                </p:oleObj>
              </mc:Choice>
              <mc:Fallback>
                <p:oleObj name="ClipArt" r:id="rId2" imgW="3687763" imgH="5662613" progId="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275" y="2409825"/>
                        <a:ext cx="14859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1025"/>
          <p:cNvGraphicFramePr>
            <a:graphicFrameLocks/>
          </p:cNvGraphicFramePr>
          <p:nvPr/>
        </p:nvGraphicFramePr>
        <p:xfrm>
          <a:off x="2759075" y="4724400"/>
          <a:ext cx="1682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4" imgW="8101013" imgH="5508625" progId="">
                  <p:embed/>
                </p:oleObj>
              </mc:Choice>
              <mc:Fallback>
                <p:oleObj name="ClipArt" r:id="rId4" imgW="8101013" imgH="5508625" progId="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4724400"/>
                        <a:ext cx="16827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1026"/>
          <p:cNvGraphicFramePr>
            <a:graphicFrameLocks/>
          </p:cNvGraphicFramePr>
          <p:nvPr/>
        </p:nvGraphicFramePr>
        <p:xfrm>
          <a:off x="2501900" y="1189038"/>
          <a:ext cx="1408113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6" imgW="5867400" imgH="4872038" progId="">
                  <p:embed/>
                </p:oleObj>
              </mc:Choice>
              <mc:Fallback>
                <p:oleObj name="ClipArt" r:id="rId6" imgW="5867400" imgH="4872038" progId="">
                  <p:embed/>
                  <p:pic>
                    <p:nvPicPr>
                      <p:cNvPr id="0" name="Object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1189038"/>
                        <a:ext cx="1408113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1027"/>
          <p:cNvGraphicFramePr>
            <a:graphicFrameLocks/>
          </p:cNvGraphicFramePr>
          <p:nvPr/>
        </p:nvGraphicFramePr>
        <p:xfrm>
          <a:off x="4886325" y="4738688"/>
          <a:ext cx="137318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8" imgW="6119813" imgH="3848100" progId="">
                  <p:embed/>
                </p:oleObj>
              </mc:Choice>
              <mc:Fallback>
                <p:oleObj name="ClipArt" r:id="rId8" imgW="6119813" imgH="3848100" progId="">
                  <p:embed/>
                  <p:pic>
                    <p:nvPicPr>
                      <p:cNvPr id="0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4738688"/>
                        <a:ext cx="1373188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914400" y="3729038"/>
            <a:ext cx="1997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400"/>
              <a:t>Empowered 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400"/>
              <a:t>Font-line 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sz="2400"/>
              <a:t>worker</a:t>
            </a:r>
          </a:p>
        </p:txBody>
      </p:sp>
      <p:grpSp>
        <p:nvGrpSpPr>
          <p:cNvPr id="41993" name="Group 9"/>
          <p:cNvGrpSpPr>
            <a:grpSpLocks/>
          </p:cNvGrpSpPr>
          <p:nvPr/>
        </p:nvGrpSpPr>
        <p:grpSpPr bwMode="auto">
          <a:xfrm>
            <a:off x="4549775" y="1027113"/>
            <a:ext cx="2668588" cy="1358900"/>
            <a:chOff x="2866" y="647"/>
            <a:chExt cx="1681" cy="856"/>
          </a:xfrm>
        </p:grpSpPr>
        <p:grpSp>
          <p:nvGrpSpPr>
            <p:cNvPr id="42007" name="Group 10"/>
            <p:cNvGrpSpPr>
              <a:grpSpLocks/>
            </p:cNvGrpSpPr>
            <p:nvPr/>
          </p:nvGrpSpPr>
          <p:grpSpPr bwMode="auto">
            <a:xfrm>
              <a:off x="3150" y="647"/>
              <a:ext cx="392" cy="235"/>
              <a:chOff x="3150" y="647"/>
              <a:chExt cx="392" cy="235"/>
            </a:xfrm>
          </p:grpSpPr>
          <p:grpSp>
            <p:nvGrpSpPr>
              <p:cNvPr id="42068" name="Group 11"/>
              <p:cNvGrpSpPr>
                <a:grpSpLocks/>
              </p:cNvGrpSpPr>
              <p:nvPr/>
            </p:nvGrpSpPr>
            <p:grpSpPr bwMode="auto">
              <a:xfrm>
                <a:off x="3150" y="647"/>
                <a:ext cx="340" cy="235"/>
                <a:chOff x="3150" y="647"/>
                <a:chExt cx="340" cy="235"/>
              </a:xfrm>
            </p:grpSpPr>
            <p:sp>
              <p:nvSpPr>
                <p:cNvPr id="42070" name="Oval 12"/>
                <p:cNvSpPr>
                  <a:spLocks noChangeArrowheads="1"/>
                </p:cNvSpPr>
                <p:nvPr/>
              </p:nvSpPr>
              <p:spPr bwMode="auto">
                <a:xfrm>
                  <a:off x="3195" y="647"/>
                  <a:ext cx="74" cy="80"/>
                </a:xfrm>
                <a:prstGeom prst="ellipse">
                  <a:avLst/>
                </a:prstGeom>
                <a:solidFill>
                  <a:srgbClr val="FFC08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071" name="Group 13"/>
                <p:cNvGrpSpPr>
                  <a:grpSpLocks/>
                </p:cNvGrpSpPr>
                <p:nvPr/>
              </p:nvGrpSpPr>
              <p:grpSpPr bwMode="auto">
                <a:xfrm>
                  <a:off x="3150" y="729"/>
                  <a:ext cx="340" cy="153"/>
                  <a:chOff x="3150" y="729"/>
                  <a:chExt cx="340" cy="153"/>
                </a:xfrm>
              </p:grpSpPr>
              <p:sp>
                <p:nvSpPr>
                  <p:cNvPr id="42072" name="Freeform 14"/>
                  <p:cNvSpPr>
                    <a:spLocks/>
                  </p:cNvSpPr>
                  <p:nvPr/>
                </p:nvSpPr>
                <p:spPr bwMode="auto">
                  <a:xfrm>
                    <a:off x="3150" y="729"/>
                    <a:ext cx="340" cy="153"/>
                  </a:xfrm>
                  <a:custGeom>
                    <a:avLst/>
                    <a:gdLst>
                      <a:gd name="T0" fmla="*/ 21 w 340"/>
                      <a:gd name="T1" fmla="*/ 19 h 153"/>
                      <a:gd name="T2" fmla="*/ 26 w 340"/>
                      <a:gd name="T3" fmla="*/ 15 h 153"/>
                      <a:gd name="T4" fmla="*/ 32 w 340"/>
                      <a:gd name="T5" fmla="*/ 12 h 153"/>
                      <a:gd name="T6" fmla="*/ 138 w 340"/>
                      <a:gd name="T7" fmla="*/ 0 h 153"/>
                      <a:gd name="T8" fmla="*/ 148 w 340"/>
                      <a:gd name="T9" fmla="*/ 2 h 153"/>
                      <a:gd name="T10" fmla="*/ 157 w 340"/>
                      <a:gd name="T11" fmla="*/ 6 h 153"/>
                      <a:gd name="T12" fmla="*/ 248 w 340"/>
                      <a:gd name="T13" fmla="*/ 52 h 153"/>
                      <a:gd name="T14" fmla="*/ 339 w 340"/>
                      <a:gd name="T15" fmla="*/ 66 h 153"/>
                      <a:gd name="T16" fmla="*/ 339 w 340"/>
                      <a:gd name="T17" fmla="*/ 86 h 153"/>
                      <a:gd name="T18" fmla="*/ 339 w 340"/>
                      <a:gd name="T19" fmla="*/ 93 h 153"/>
                      <a:gd name="T20" fmla="*/ 244 w 340"/>
                      <a:gd name="T21" fmla="*/ 87 h 153"/>
                      <a:gd name="T22" fmla="*/ 156 w 340"/>
                      <a:gd name="T23" fmla="*/ 59 h 153"/>
                      <a:gd name="T24" fmla="*/ 146 w 340"/>
                      <a:gd name="T25" fmla="*/ 143 h 153"/>
                      <a:gd name="T26" fmla="*/ 0 w 340"/>
                      <a:gd name="T27" fmla="*/ 152 h 153"/>
                      <a:gd name="T28" fmla="*/ 16 w 340"/>
                      <a:gd name="T29" fmla="*/ 30 h 153"/>
                      <a:gd name="T30" fmla="*/ 18 w 340"/>
                      <a:gd name="T31" fmla="*/ 24 h 153"/>
                      <a:gd name="T32" fmla="*/ 21 w 340"/>
                      <a:gd name="T33" fmla="*/ 19 h 153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340"/>
                      <a:gd name="T52" fmla="*/ 0 h 153"/>
                      <a:gd name="T53" fmla="*/ 340 w 340"/>
                      <a:gd name="T54" fmla="*/ 153 h 153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340" h="153">
                        <a:moveTo>
                          <a:pt x="21" y="19"/>
                        </a:moveTo>
                        <a:lnTo>
                          <a:pt x="26" y="15"/>
                        </a:lnTo>
                        <a:lnTo>
                          <a:pt x="32" y="12"/>
                        </a:lnTo>
                        <a:lnTo>
                          <a:pt x="138" y="0"/>
                        </a:lnTo>
                        <a:lnTo>
                          <a:pt x="148" y="2"/>
                        </a:lnTo>
                        <a:lnTo>
                          <a:pt x="157" y="6"/>
                        </a:lnTo>
                        <a:lnTo>
                          <a:pt x="248" y="52"/>
                        </a:lnTo>
                        <a:lnTo>
                          <a:pt x="339" y="66"/>
                        </a:lnTo>
                        <a:lnTo>
                          <a:pt x="339" y="86"/>
                        </a:lnTo>
                        <a:lnTo>
                          <a:pt x="339" y="93"/>
                        </a:lnTo>
                        <a:lnTo>
                          <a:pt x="244" y="87"/>
                        </a:lnTo>
                        <a:lnTo>
                          <a:pt x="156" y="59"/>
                        </a:lnTo>
                        <a:lnTo>
                          <a:pt x="146" y="143"/>
                        </a:lnTo>
                        <a:lnTo>
                          <a:pt x="0" y="152"/>
                        </a:lnTo>
                        <a:lnTo>
                          <a:pt x="16" y="30"/>
                        </a:lnTo>
                        <a:lnTo>
                          <a:pt x="18" y="24"/>
                        </a:lnTo>
                        <a:lnTo>
                          <a:pt x="21" y="19"/>
                        </a:lnTo>
                      </a:path>
                    </a:pathLst>
                  </a:custGeom>
                  <a:solidFill>
                    <a:srgbClr val="406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073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69" y="800"/>
                    <a:ext cx="22" cy="7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74" name="Freeform 16"/>
                  <p:cNvSpPr>
                    <a:spLocks/>
                  </p:cNvSpPr>
                  <p:nvPr/>
                </p:nvSpPr>
                <p:spPr bwMode="auto">
                  <a:xfrm>
                    <a:off x="3196" y="734"/>
                    <a:ext cx="81" cy="121"/>
                  </a:xfrm>
                  <a:custGeom>
                    <a:avLst/>
                    <a:gdLst>
                      <a:gd name="T0" fmla="*/ 18 w 81"/>
                      <a:gd name="T1" fmla="*/ 4 h 121"/>
                      <a:gd name="T2" fmla="*/ 7 w 81"/>
                      <a:gd name="T3" fmla="*/ 25 h 121"/>
                      <a:gd name="T4" fmla="*/ 18 w 81"/>
                      <a:gd name="T5" fmla="*/ 30 h 121"/>
                      <a:gd name="T6" fmla="*/ 0 w 81"/>
                      <a:gd name="T7" fmla="*/ 40 h 121"/>
                      <a:gd name="T8" fmla="*/ 42 w 81"/>
                      <a:gd name="T9" fmla="*/ 120 h 121"/>
                      <a:gd name="T10" fmla="*/ 79 w 81"/>
                      <a:gd name="T11" fmla="*/ 40 h 121"/>
                      <a:gd name="T12" fmla="*/ 64 w 81"/>
                      <a:gd name="T13" fmla="*/ 30 h 121"/>
                      <a:gd name="T14" fmla="*/ 80 w 81"/>
                      <a:gd name="T15" fmla="*/ 26 h 121"/>
                      <a:gd name="T16" fmla="*/ 66 w 81"/>
                      <a:gd name="T17" fmla="*/ 0 h 12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81"/>
                      <a:gd name="T28" fmla="*/ 0 h 121"/>
                      <a:gd name="T29" fmla="*/ 81 w 81"/>
                      <a:gd name="T30" fmla="*/ 121 h 12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81" h="121">
                        <a:moveTo>
                          <a:pt x="18" y="4"/>
                        </a:moveTo>
                        <a:lnTo>
                          <a:pt x="7" y="25"/>
                        </a:lnTo>
                        <a:lnTo>
                          <a:pt x="18" y="30"/>
                        </a:lnTo>
                        <a:lnTo>
                          <a:pt x="0" y="40"/>
                        </a:lnTo>
                        <a:lnTo>
                          <a:pt x="42" y="120"/>
                        </a:lnTo>
                        <a:lnTo>
                          <a:pt x="79" y="40"/>
                        </a:lnTo>
                        <a:lnTo>
                          <a:pt x="64" y="30"/>
                        </a:lnTo>
                        <a:lnTo>
                          <a:pt x="80" y="26"/>
                        </a:lnTo>
                        <a:lnTo>
                          <a:pt x="66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075" name="Freeform 17"/>
                  <p:cNvSpPr>
                    <a:spLocks/>
                  </p:cNvSpPr>
                  <p:nvPr/>
                </p:nvSpPr>
                <p:spPr bwMode="auto">
                  <a:xfrm>
                    <a:off x="3223" y="733"/>
                    <a:ext cx="30" cy="118"/>
                  </a:xfrm>
                  <a:custGeom>
                    <a:avLst/>
                    <a:gdLst>
                      <a:gd name="T0" fmla="*/ 0 w 30"/>
                      <a:gd name="T1" fmla="*/ 3 h 118"/>
                      <a:gd name="T2" fmla="*/ 15 w 30"/>
                      <a:gd name="T3" fmla="*/ 117 h 118"/>
                      <a:gd name="T4" fmla="*/ 29 w 30"/>
                      <a:gd name="T5" fmla="*/ 0 h 118"/>
                      <a:gd name="T6" fmla="*/ 0 w 30"/>
                      <a:gd name="T7" fmla="*/ 3 h 11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0"/>
                      <a:gd name="T13" fmla="*/ 0 h 118"/>
                      <a:gd name="T14" fmla="*/ 30 w 30"/>
                      <a:gd name="T15" fmla="*/ 118 h 11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0" h="118">
                        <a:moveTo>
                          <a:pt x="0" y="3"/>
                        </a:moveTo>
                        <a:lnTo>
                          <a:pt x="15" y="117"/>
                        </a:lnTo>
                        <a:lnTo>
                          <a:pt x="29" y="0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2069" name="Freeform 18"/>
              <p:cNvSpPr>
                <a:spLocks/>
              </p:cNvSpPr>
              <p:nvPr/>
            </p:nvSpPr>
            <p:spPr bwMode="auto">
              <a:xfrm>
                <a:off x="3485" y="735"/>
                <a:ext cx="57" cy="112"/>
              </a:xfrm>
              <a:custGeom>
                <a:avLst/>
                <a:gdLst>
                  <a:gd name="T0" fmla="*/ 0 w 57"/>
                  <a:gd name="T1" fmla="*/ 11 h 112"/>
                  <a:gd name="T2" fmla="*/ 0 w 57"/>
                  <a:gd name="T3" fmla="*/ 111 h 112"/>
                  <a:gd name="T4" fmla="*/ 56 w 57"/>
                  <a:gd name="T5" fmla="*/ 98 h 112"/>
                  <a:gd name="T6" fmla="*/ 56 w 57"/>
                  <a:gd name="T7" fmla="*/ 0 h 112"/>
                  <a:gd name="T8" fmla="*/ 0 w 57"/>
                  <a:gd name="T9" fmla="*/ 11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112"/>
                  <a:gd name="T17" fmla="*/ 57 w 57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112">
                    <a:moveTo>
                      <a:pt x="0" y="11"/>
                    </a:moveTo>
                    <a:lnTo>
                      <a:pt x="0" y="111"/>
                    </a:lnTo>
                    <a:lnTo>
                      <a:pt x="56" y="98"/>
                    </a:lnTo>
                    <a:lnTo>
                      <a:pt x="56" y="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08" name="Group 19"/>
            <p:cNvGrpSpPr>
              <a:grpSpLocks/>
            </p:cNvGrpSpPr>
            <p:nvPr/>
          </p:nvGrpSpPr>
          <p:grpSpPr bwMode="auto">
            <a:xfrm>
              <a:off x="2866" y="862"/>
              <a:ext cx="932" cy="388"/>
              <a:chOff x="2866" y="862"/>
              <a:chExt cx="932" cy="388"/>
            </a:xfrm>
          </p:grpSpPr>
          <p:grpSp>
            <p:nvGrpSpPr>
              <p:cNvPr id="42054" name="Group 20"/>
              <p:cNvGrpSpPr>
                <a:grpSpLocks/>
              </p:cNvGrpSpPr>
              <p:nvPr/>
            </p:nvGrpSpPr>
            <p:grpSpPr bwMode="auto">
              <a:xfrm>
                <a:off x="2866" y="862"/>
                <a:ext cx="932" cy="388"/>
                <a:chOff x="2866" y="862"/>
                <a:chExt cx="932" cy="388"/>
              </a:xfrm>
            </p:grpSpPr>
            <p:sp>
              <p:nvSpPr>
                <p:cNvPr id="42063" name="Freeform 21"/>
                <p:cNvSpPr>
                  <a:spLocks/>
                </p:cNvSpPr>
                <p:nvPr/>
              </p:nvSpPr>
              <p:spPr bwMode="auto">
                <a:xfrm>
                  <a:off x="2912" y="958"/>
                  <a:ext cx="772" cy="292"/>
                </a:xfrm>
                <a:custGeom>
                  <a:avLst/>
                  <a:gdLst>
                    <a:gd name="T0" fmla="*/ 0 w 772"/>
                    <a:gd name="T1" fmla="*/ 0 h 292"/>
                    <a:gd name="T2" fmla="*/ 771 w 772"/>
                    <a:gd name="T3" fmla="*/ 0 h 292"/>
                    <a:gd name="T4" fmla="*/ 771 w 772"/>
                    <a:gd name="T5" fmla="*/ 291 h 292"/>
                    <a:gd name="T6" fmla="*/ 0 w 772"/>
                    <a:gd name="T7" fmla="*/ 291 h 292"/>
                    <a:gd name="T8" fmla="*/ 0 w 772"/>
                    <a:gd name="T9" fmla="*/ 0 h 2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72"/>
                    <a:gd name="T16" fmla="*/ 0 h 292"/>
                    <a:gd name="T17" fmla="*/ 772 w 772"/>
                    <a:gd name="T18" fmla="*/ 292 h 2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72" h="292">
                      <a:moveTo>
                        <a:pt x="0" y="0"/>
                      </a:moveTo>
                      <a:lnTo>
                        <a:pt x="771" y="0"/>
                      </a:lnTo>
                      <a:lnTo>
                        <a:pt x="771" y="291"/>
                      </a:lnTo>
                      <a:lnTo>
                        <a:pt x="0" y="29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0402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64" name="Freeform 22"/>
                <p:cNvSpPr>
                  <a:spLocks/>
                </p:cNvSpPr>
                <p:nvPr/>
              </p:nvSpPr>
              <p:spPr bwMode="auto">
                <a:xfrm>
                  <a:off x="3683" y="886"/>
                  <a:ext cx="92" cy="364"/>
                </a:xfrm>
                <a:custGeom>
                  <a:avLst/>
                  <a:gdLst>
                    <a:gd name="T0" fmla="*/ 0 w 92"/>
                    <a:gd name="T1" fmla="*/ 49 h 364"/>
                    <a:gd name="T2" fmla="*/ 0 w 92"/>
                    <a:gd name="T3" fmla="*/ 363 h 364"/>
                    <a:gd name="T4" fmla="*/ 91 w 92"/>
                    <a:gd name="T5" fmla="*/ 266 h 364"/>
                    <a:gd name="T6" fmla="*/ 91 w 92"/>
                    <a:gd name="T7" fmla="*/ 0 h 364"/>
                    <a:gd name="T8" fmla="*/ 0 w 92"/>
                    <a:gd name="T9" fmla="*/ 49 h 3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2"/>
                    <a:gd name="T16" fmla="*/ 0 h 364"/>
                    <a:gd name="T17" fmla="*/ 92 w 92"/>
                    <a:gd name="T18" fmla="*/ 364 h 3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2" h="364">
                      <a:moveTo>
                        <a:pt x="0" y="49"/>
                      </a:moveTo>
                      <a:lnTo>
                        <a:pt x="0" y="363"/>
                      </a:lnTo>
                      <a:lnTo>
                        <a:pt x="91" y="266"/>
                      </a:lnTo>
                      <a:lnTo>
                        <a:pt x="91" y="0"/>
                      </a:lnTo>
                      <a:lnTo>
                        <a:pt x="0" y="49"/>
                      </a:lnTo>
                    </a:path>
                  </a:pathLst>
                </a:custGeom>
                <a:solidFill>
                  <a:srgbClr val="402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65" name="Freeform 23"/>
                <p:cNvSpPr>
                  <a:spLocks/>
                </p:cNvSpPr>
                <p:nvPr/>
              </p:nvSpPr>
              <p:spPr bwMode="auto">
                <a:xfrm>
                  <a:off x="2866" y="862"/>
                  <a:ext cx="932" cy="74"/>
                </a:xfrm>
                <a:custGeom>
                  <a:avLst/>
                  <a:gdLst>
                    <a:gd name="T0" fmla="*/ 0 w 932"/>
                    <a:gd name="T1" fmla="*/ 73 h 74"/>
                    <a:gd name="T2" fmla="*/ 862 w 932"/>
                    <a:gd name="T3" fmla="*/ 73 h 74"/>
                    <a:gd name="T4" fmla="*/ 931 w 932"/>
                    <a:gd name="T5" fmla="*/ 0 h 74"/>
                    <a:gd name="T6" fmla="*/ 159 w 932"/>
                    <a:gd name="T7" fmla="*/ 0 h 74"/>
                    <a:gd name="T8" fmla="*/ 0 w 932"/>
                    <a:gd name="T9" fmla="*/ 73 h 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2"/>
                    <a:gd name="T16" fmla="*/ 0 h 74"/>
                    <a:gd name="T17" fmla="*/ 932 w 932"/>
                    <a:gd name="T18" fmla="*/ 74 h 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2" h="74">
                      <a:moveTo>
                        <a:pt x="0" y="73"/>
                      </a:moveTo>
                      <a:lnTo>
                        <a:pt x="862" y="73"/>
                      </a:lnTo>
                      <a:lnTo>
                        <a:pt x="931" y="0"/>
                      </a:lnTo>
                      <a:lnTo>
                        <a:pt x="159" y="0"/>
                      </a:lnTo>
                      <a:lnTo>
                        <a:pt x="0" y="73"/>
                      </a:lnTo>
                    </a:path>
                  </a:pathLst>
                </a:custGeom>
                <a:solidFill>
                  <a:srgbClr val="80604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66" name="Freeform 24"/>
                <p:cNvSpPr>
                  <a:spLocks/>
                </p:cNvSpPr>
                <p:nvPr/>
              </p:nvSpPr>
              <p:spPr bwMode="auto">
                <a:xfrm>
                  <a:off x="3729" y="862"/>
                  <a:ext cx="69" cy="97"/>
                </a:xfrm>
                <a:custGeom>
                  <a:avLst/>
                  <a:gdLst>
                    <a:gd name="T0" fmla="*/ 0 w 69"/>
                    <a:gd name="T1" fmla="*/ 72 h 97"/>
                    <a:gd name="T2" fmla="*/ 0 w 69"/>
                    <a:gd name="T3" fmla="*/ 96 h 97"/>
                    <a:gd name="T4" fmla="*/ 68 w 69"/>
                    <a:gd name="T5" fmla="*/ 24 h 97"/>
                    <a:gd name="T6" fmla="*/ 68 w 69"/>
                    <a:gd name="T7" fmla="*/ 0 h 97"/>
                    <a:gd name="T8" fmla="*/ 0 w 69"/>
                    <a:gd name="T9" fmla="*/ 72 h 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97"/>
                    <a:gd name="T17" fmla="*/ 69 w 69"/>
                    <a:gd name="T18" fmla="*/ 97 h 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97">
                      <a:moveTo>
                        <a:pt x="0" y="72"/>
                      </a:moveTo>
                      <a:lnTo>
                        <a:pt x="0" y="96"/>
                      </a:lnTo>
                      <a:lnTo>
                        <a:pt x="68" y="24"/>
                      </a:lnTo>
                      <a:lnTo>
                        <a:pt x="68" y="0"/>
                      </a:lnTo>
                      <a:lnTo>
                        <a:pt x="0" y="72"/>
                      </a:lnTo>
                    </a:path>
                  </a:pathLst>
                </a:custGeom>
                <a:solidFill>
                  <a:srgbClr val="80601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67" name="Freeform 25"/>
                <p:cNvSpPr>
                  <a:spLocks/>
                </p:cNvSpPr>
                <p:nvPr/>
              </p:nvSpPr>
              <p:spPr bwMode="auto">
                <a:xfrm>
                  <a:off x="2866" y="935"/>
                  <a:ext cx="864" cy="24"/>
                </a:xfrm>
                <a:custGeom>
                  <a:avLst/>
                  <a:gdLst>
                    <a:gd name="T0" fmla="*/ 0 w 864"/>
                    <a:gd name="T1" fmla="*/ 23 h 24"/>
                    <a:gd name="T2" fmla="*/ 863 w 864"/>
                    <a:gd name="T3" fmla="*/ 23 h 24"/>
                    <a:gd name="T4" fmla="*/ 863 w 864"/>
                    <a:gd name="T5" fmla="*/ 0 h 24"/>
                    <a:gd name="T6" fmla="*/ 0 w 864"/>
                    <a:gd name="T7" fmla="*/ 0 h 24"/>
                    <a:gd name="T8" fmla="*/ 0 w 864"/>
                    <a:gd name="T9" fmla="*/ 2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24"/>
                    <a:gd name="T17" fmla="*/ 864 w 86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24">
                      <a:moveTo>
                        <a:pt x="0" y="23"/>
                      </a:moveTo>
                      <a:lnTo>
                        <a:pt x="863" y="23"/>
                      </a:lnTo>
                      <a:lnTo>
                        <a:pt x="863" y="0"/>
                      </a:lnTo>
                      <a:lnTo>
                        <a:pt x="0" y="0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0802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055" name="Freeform 26"/>
              <p:cNvSpPr>
                <a:spLocks/>
              </p:cNvSpPr>
              <p:nvPr/>
            </p:nvSpPr>
            <p:spPr bwMode="auto">
              <a:xfrm>
                <a:off x="3116" y="862"/>
                <a:ext cx="477" cy="49"/>
              </a:xfrm>
              <a:custGeom>
                <a:avLst/>
                <a:gdLst>
                  <a:gd name="T0" fmla="*/ 0 w 477"/>
                  <a:gd name="T1" fmla="*/ 48 h 49"/>
                  <a:gd name="T2" fmla="*/ 432 w 477"/>
                  <a:gd name="T3" fmla="*/ 48 h 49"/>
                  <a:gd name="T4" fmla="*/ 476 w 477"/>
                  <a:gd name="T5" fmla="*/ 0 h 49"/>
                  <a:gd name="T6" fmla="*/ 90 w 477"/>
                  <a:gd name="T7" fmla="*/ 0 h 49"/>
                  <a:gd name="T8" fmla="*/ 0 w 477"/>
                  <a:gd name="T9" fmla="*/ 48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7"/>
                  <a:gd name="T16" fmla="*/ 0 h 49"/>
                  <a:gd name="T17" fmla="*/ 477 w 477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7" h="49">
                    <a:moveTo>
                      <a:pt x="0" y="48"/>
                    </a:moveTo>
                    <a:lnTo>
                      <a:pt x="432" y="48"/>
                    </a:lnTo>
                    <a:lnTo>
                      <a:pt x="476" y="0"/>
                    </a:lnTo>
                    <a:lnTo>
                      <a:pt x="90" y="0"/>
                    </a:lnTo>
                    <a:lnTo>
                      <a:pt x="0" y="48"/>
                    </a:lnTo>
                  </a:path>
                </a:pathLst>
              </a:custGeom>
              <a:solidFill>
                <a:srgbClr val="406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56" name="Group 27"/>
              <p:cNvGrpSpPr>
                <a:grpSpLocks/>
              </p:cNvGrpSpPr>
              <p:nvPr/>
            </p:nvGrpSpPr>
            <p:grpSpPr bwMode="auto">
              <a:xfrm>
                <a:off x="2934" y="862"/>
                <a:ext cx="160" cy="49"/>
                <a:chOff x="2934" y="862"/>
                <a:chExt cx="160" cy="49"/>
              </a:xfrm>
            </p:grpSpPr>
            <p:sp>
              <p:nvSpPr>
                <p:cNvPr id="42060" name="Freeform 28"/>
                <p:cNvSpPr>
                  <a:spLocks/>
                </p:cNvSpPr>
                <p:nvPr/>
              </p:nvSpPr>
              <p:spPr bwMode="auto">
                <a:xfrm>
                  <a:off x="2934" y="862"/>
                  <a:ext cx="160" cy="25"/>
                </a:xfrm>
                <a:custGeom>
                  <a:avLst/>
                  <a:gdLst>
                    <a:gd name="T0" fmla="*/ 0 w 160"/>
                    <a:gd name="T1" fmla="*/ 24 h 25"/>
                    <a:gd name="T2" fmla="*/ 91 w 160"/>
                    <a:gd name="T3" fmla="*/ 24 h 25"/>
                    <a:gd name="T4" fmla="*/ 159 w 160"/>
                    <a:gd name="T5" fmla="*/ 0 h 25"/>
                    <a:gd name="T6" fmla="*/ 68 w 160"/>
                    <a:gd name="T7" fmla="*/ 0 h 25"/>
                    <a:gd name="T8" fmla="*/ 0 w 160"/>
                    <a:gd name="T9" fmla="*/ 24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0"/>
                    <a:gd name="T16" fmla="*/ 0 h 25"/>
                    <a:gd name="T17" fmla="*/ 160 w 160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0" h="25">
                      <a:moveTo>
                        <a:pt x="0" y="24"/>
                      </a:moveTo>
                      <a:lnTo>
                        <a:pt x="91" y="24"/>
                      </a:lnTo>
                      <a:lnTo>
                        <a:pt x="159" y="0"/>
                      </a:lnTo>
                      <a:lnTo>
                        <a:pt x="68" y="0"/>
                      </a:lnTo>
                      <a:lnTo>
                        <a:pt x="0" y="24"/>
                      </a:lnTo>
                    </a:path>
                  </a:pathLst>
                </a:custGeom>
                <a:solidFill>
                  <a:srgbClr val="606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61" name="Freeform 29"/>
                <p:cNvSpPr>
                  <a:spLocks/>
                </p:cNvSpPr>
                <p:nvPr/>
              </p:nvSpPr>
              <p:spPr bwMode="auto">
                <a:xfrm>
                  <a:off x="2934" y="886"/>
                  <a:ext cx="92" cy="25"/>
                </a:xfrm>
                <a:custGeom>
                  <a:avLst/>
                  <a:gdLst>
                    <a:gd name="T0" fmla="*/ 0 w 92"/>
                    <a:gd name="T1" fmla="*/ 0 h 25"/>
                    <a:gd name="T2" fmla="*/ 91 w 92"/>
                    <a:gd name="T3" fmla="*/ 0 h 25"/>
                    <a:gd name="T4" fmla="*/ 91 w 92"/>
                    <a:gd name="T5" fmla="*/ 24 h 25"/>
                    <a:gd name="T6" fmla="*/ 0 w 92"/>
                    <a:gd name="T7" fmla="*/ 24 h 25"/>
                    <a:gd name="T8" fmla="*/ 0 w 92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2"/>
                    <a:gd name="T16" fmla="*/ 0 h 25"/>
                    <a:gd name="T17" fmla="*/ 92 w 92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2" h="25">
                      <a:moveTo>
                        <a:pt x="0" y="0"/>
                      </a:moveTo>
                      <a:lnTo>
                        <a:pt x="91" y="0"/>
                      </a:lnTo>
                      <a:lnTo>
                        <a:pt x="91" y="24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E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62" name="Freeform 30"/>
                <p:cNvSpPr>
                  <a:spLocks/>
                </p:cNvSpPr>
                <p:nvPr/>
              </p:nvSpPr>
              <p:spPr bwMode="auto">
                <a:xfrm>
                  <a:off x="3025" y="862"/>
                  <a:ext cx="69" cy="49"/>
                </a:xfrm>
                <a:custGeom>
                  <a:avLst/>
                  <a:gdLst>
                    <a:gd name="T0" fmla="*/ 0 w 69"/>
                    <a:gd name="T1" fmla="*/ 24 h 49"/>
                    <a:gd name="T2" fmla="*/ 0 w 69"/>
                    <a:gd name="T3" fmla="*/ 48 h 49"/>
                    <a:gd name="T4" fmla="*/ 68 w 69"/>
                    <a:gd name="T5" fmla="*/ 24 h 49"/>
                    <a:gd name="T6" fmla="*/ 68 w 69"/>
                    <a:gd name="T7" fmla="*/ 0 h 49"/>
                    <a:gd name="T8" fmla="*/ 0 w 69"/>
                    <a:gd name="T9" fmla="*/ 24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49"/>
                    <a:gd name="T17" fmla="*/ 69 w 69"/>
                    <a:gd name="T18" fmla="*/ 49 h 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49">
                      <a:moveTo>
                        <a:pt x="0" y="24"/>
                      </a:moveTo>
                      <a:lnTo>
                        <a:pt x="0" y="48"/>
                      </a:lnTo>
                      <a:lnTo>
                        <a:pt x="68" y="24"/>
                      </a:lnTo>
                      <a:lnTo>
                        <a:pt x="68" y="0"/>
                      </a:lnTo>
                      <a:lnTo>
                        <a:pt x="0" y="24"/>
                      </a:lnTo>
                    </a:path>
                  </a:pathLst>
                </a:custGeom>
                <a:solidFill>
                  <a:srgbClr val="8080A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057" name="Group 31"/>
              <p:cNvGrpSpPr>
                <a:grpSpLocks/>
              </p:cNvGrpSpPr>
              <p:nvPr/>
            </p:nvGrpSpPr>
            <p:grpSpPr bwMode="auto">
              <a:xfrm>
                <a:off x="3592" y="862"/>
                <a:ext cx="160" cy="74"/>
                <a:chOff x="3592" y="862"/>
                <a:chExt cx="160" cy="74"/>
              </a:xfrm>
            </p:grpSpPr>
            <p:sp>
              <p:nvSpPr>
                <p:cNvPr id="42058" name="Freeform 32"/>
                <p:cNvSpPr>
                  <a:spLocks/>
                </p:cNvSpPr>
                <p:nvPr/>
              </p:nvSpPr>
              <p:spPr bwMode="auto">
                <a:xfrm>
                  <a:off x="3615" y="862"/>
                  <a:ext cx="137" cy="49"/>
                </a:xfrm>
                <a:custGeom>
                  <a:avLst/>
                  <a:gdLst>
                    <a:gd name="T0" fmla="*/ 0 w 137"/>
                    <a:gd name="T1" fmla="*/ 24 h 49"/>
                    <a:gd name="T2" fmla="*/ 91 w 137"/>
                    <a:gd name="T3" fmla="*/ 0 h 49"/>
                    <a:gd name="T4" fmla="*/ 136 w 137"/>
                    <a:gd name="T5" fmla="*/ 24 h 49"/>
                    <a:gd name="T6" fmla="*/ 46 w 137"/>
                    <a:gd name="T7" fmla="*/ 48 h 49"/>
                    <a:gd name="T8" fmla="*/ 0 w 137"/>
                    <a:gd name="T9" fmla="*/ 24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7"/>
                    <a:gd name="T16" fmla="*/ 0 h 49"/>
                    <a:gd name="T17" fmla="*/ 137 w 137"/>
                    <a:gd name="T18" fmla="*/ 49 h 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7" h="49">
                      <a:moveTo>
                        <a:pt x="0" y="24"/>
                      </a:moveTo>
                      <a:lnTo>
                        <a:pt x="91" y="0"/>
                      </a:lnTo>
                      <a:lnTo>
                        <a:pt x="136" y="24"/>
                      </a:lnTo>
                      <a:lnTo>
                        <a:pt x="46" y="48"/>
                      </a:lnTo>
                      <a:lnTo>
                        <a:pt x="0" y="24"/>
                      </a:lnTo>
                    </a:path>
                  </a:pathLst>
                </a:custGeom>
                <a:solidFill>
                  <a:srgbClr val="FFFFC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59" name="Freeform 33"/>
                <p:cNvSpPr>
                  <a:spLocks/>
                </p:cNvSpPr>
                <p:nvPr/>
              </p:nvSpPr>
              <p:spPr bwMode="auto">
                <a:xfrm>
                  <a:off x="3592" y="886"/>
                  <a:ext cx="138" cy="50"/>
                </a:xfrm>
                <a:custGeom>
                  <a:avLst/>
                  <a:gdLst>
                    <a:gd name="T0" fmla="*/ 0 w 138"/>
                    <a:gd name="T1" fmla="*/ 25 h 50"/>
                    <a:gd name="T2" fmla="*/ 92 w 138"/>
                    <a:gd name="T3" fmla="*/ 0 h 50"/>
                    <a:gd name="T4" fmla="*/ 137 w 138"/>
                    <a:gd name="T5" fmla="*/ 25 h 50"/>
                    <a:gd name="T6" fmla="*/ 46 w 138"/>
                    <a:gd name="T7" fmla="*/ 49 h 50"/>
                    <a:gd name="T8" fmla="*/ 0 w 138"/>
                    <a:gd name="T9" fmla="*/ 25 h 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8"/>
                    <a:gd name="T16" fmla="*/ 0 h 50"/>
                    <a:gd name="T17" fmla="*/ 138 w 138"/>
                    <a:gd name="T18" fmla="*/ 50 h 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8" h="50">
                      <a:moveTo>
                        <a:pt x="0" y="25"/>
                      </a:moveTo>
                      <a:lnTo>
                        <a:pt x="92" y="0"/>
                      </a:lnTo>
                      <a:lnTo>
                        <a:pt x="137" y="25"/>
                      </a:lnTo>
                      <a:lnTo>
                        <a:pt x="46" y="49"/>
                      </a:lnTo>
                      <a:lnTo>
                        <a:pt x="0" y="25"/>
                      </a:lnTo>
                    </a:path>
                  </a:pathLst>
                </a:custGeom>
                <a:solidFill>
                  <a:srgbClr val="FFFFE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009" name="Group 34"/>
            <p:cNvGrpSpPr>
              <a:grpSpLocks/>
            </p:cNvGrpSpPr>
            <p:nvPr/>
          </p:nvGrpSpPr>
          <p:grpSpPr bwMode="auto">
            <a:xfrm>
              <a:off x="3911" y="659"/>
              <a:ext cx="636" cy="798"/>
              <a:chOff x="3911" y="659"/>
              <a:chExt cx="636" cy="798"/>
            </a:xfrm>
          </p:grpSpPr>
          <p:grpSp>
            <p:nvGrpSpPr>
              <p:cNvPr id="42022" name="Group 35"/>
              <p:cNvGrpSpPr>
                <a:grpSpLocks/>
              </p:cNvGrpSpPr>
              <p:nvPr/>
            </p:nvGrpSpPr>
            <p:grpSpPr bwMode="auto">
              <a:xfrm>
                <a:off x="3911" y="659"/>
                <a:ext cx="636" cy="798"/>
                <a:chOff x="3911" y="659"/>
                <a:chExt cx="636" cy="798"/>
              </a:xfrm>
            </p:grpSpPr>
            <p:grpSp>
              <p:nvGrpSpPr>
                <p:cNvPr id="42039" name="Group 36"/>
                <p:cNvGrpSpPr>
                  <a:grpSpLocks/>
                </p:cNvGrpSpPr>
                <p:nvPr/>
              </p:nvGrpSpPr>
              <p:grpSpPr bwMode="auto">
                <a:xfrm>
                  <a:off x="3911" y="659"/>
                  <a:ext cx="636" cy="798"/>
                  <a:chOff x="3911" y="659"/>
                  <a:chExt cx="636" cy="798"/>
                </a:xfrm>
              </p:grpSpPr>
              <p:sp>
                <p:nvSpPr>
                  <p:cNvPr id="42051" name="Freeform 37"/>
                  <p:cNvSpPr>
                    <a:spLocks/>
                  </p:cNvSpPr>
                  <p:nvPr/>
                </p:nvSpPr>
                <p:spPr bwMode="auto">
                  <a:xfrm>
                    <a:off x="3911" y="699"/>
                    <a:ext cx="531" cy="757"/>
                  </a:xfrm>
                  <a:custGeom>
                    <a:avLst/>
                    <a:gdLst>
                      <a:gd name="T0" fmla="*/ 0 w 531"/>
                      <a:gd name="T1" fmla="*/ 0 h 757"/>
                      <a:gd name="T2" fmla="*/ 530 w 531"/>
                      <a:gd name="T3" fmla="*/ 229 h 757"/>
                      <a:gd name="T4" fmla="*/ 530 w 531"/>
                      <a:gd name="T5" fmla="*/ 756 h 757"/>
                      <a:gd name="T6" fmla="*/ 0 w 531"/>
                      <a:gd name="T7" fmla="*/ 523 h 757"/>
                      <a:gd name="T8" fmla="*/ 0 w 531"/>
                      <a:gd name="T9" fmla="*/ 0 h 75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1"/>
                      <a:gd name="T16" fmla="*/ 0 h 757"/>
                      <a:gd name="T17" fmla="*/ 531 w 531"/>
                      <a:gd name="T18" fmla="*/ 757 h 75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1" h="757">
                        <a:moveTo>
                          <a:pt x="0" y="0"/>
                        </a:moveTo>
                        <a:lnTo>
                          <a:pt x="530" y="229"/>
                        </a:lnTo>
                        <a:lnTo>
                          <a:pt x="530" y="756"/>
                        </a:lnTo>
                        <a:lnTo>
                          <a:pt x="0" y="52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0A0A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052" name="Freeform 38"/>
                  <p:cNvSpPr>
                    <a:spLocks/>
                  </p:cNvSpPr>
                  <p:nvPr/>
                </p:nvSpPr>
                <p:spPr bwMode="auto">
                  <a:xfrm>
                    <a:off x="3911" y="659"/>
                    <a:ext cx="636" cy="270"/>
                  </a:xfrm>
                  <a:custGeom>
                    <a:avLst/>
                    <a:gdLst>
                      <a:gd name="T0" fmla="*/ 0 w 636"/>
                      <a:gd name="T1" fmla="*/ 40 h 270"/>
                      <a:gd name="T2" fmla="*/ 530 w 636"/>
                      <a:gd name="T3" fmla="*/ 269 h 270"/>
                      <a:gd name="T4" fmla="*/ 635 w 636"/>
                      <a:gd name="T5" fmla="*/ 231 h 270"/>
                      <a:gd name="T6" fmla="*/ 108 w 636"/>
                      <a:gd name="T7" fmla="*/ 0 h 270"/>
                      <a:gd name="T8" fmla="*/ 0 w 636"/>
                      <a:gd name="T9" fmla="*/ 40 h 2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6"/>
                      <a:gd name="T16" fmla="*/ 0 h 270"/>
                      <a:gd name="T17" fmla="*/ 636 w 636"/>
                      <a:gd name="T18" fmla="*/ 270 h 2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6" h="270">
                        <a:moveTo>
                          <a:pt x="0" y="40"/>
                        </a:moveTo>
                        <a:lnTo>
                          <a:pt x="530" y="269"/>
                        </a:lnTo>
                        <a:lnTo>
                          <a:pt x="635" y="231"/>
                        </a:lnTo>
                        <a:lnTo>
                          <a:pt x="108" y="0"/>
                        </a:lnTo>
                        <a:lnTo>
                          <a:pt x="0" y="4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053" name="Freeform 39"/>
                  <p:cNvSpPr>
                    <a:spLocks/>
                  </p:cNvSpPr>
                  <p:nvPr/>
                </p:nvSpPr>
                <p:spPr bwMode="auto">
                  <a:xfrm>
                    <a:off x="4441" y="890"/>
                    <a:ext cx="106" cy="567"/>
                  </a:xfrm>
                  <a:custGeom>
                    <a:avLst/>
                    <a:gdLst>
                      <a:gd name="T0" fmla="*/ 105 w 106"/>
                      <a:gd name="T1" fmla="*/ 0 h 567"/>
                      <a:gd name="T2" fmla="*/ 0 w 106"/>
                      <a:gd name="T3" fmla="*/ 39 h 567"/>
                      <a:gd name="T4" fmla="*/ 0 w 106"/>
                      <a:gd name="T5" fmla="*/ 566 h 567"/>
                      <a:gd name="T6" fmla="*/ 105 w 106"/>
                      <a:gd name="T7" fmla="*/ 527 h 567"/>
                      <a:gd name="T8" fmla="*/ 105 w 106"/>
                      <a:gd name="T9" fmla="*/ 0 h 5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567"/>
                      <a:gd name="T17" fmla="*/ 106 w 106"/>
                      <a:gd name="T18" fmla="*/ 567 h 5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567">
                        <a:moveTo>
                          <a:pt x="105" y="0"/>
                        </a:moveTo>
                        <a:lnTo>
                          <a:pt x="0" y="39"/>
                        </a:lnTo>
                        <a:lnTo>
                          <a:pt x="0" y="566"/>
                        </a:lnTo>
                        <a:lnTo>
                          <a:pt x="105" y="527"/>
                        </a:lnTo>
                        <a:lnTo>
                          <a:pt x="105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2040" name="Group 40"/>
                <p:cNvGrpSpPr>
                  <a:grpSpLocks/>
                </p:cNvGrpSpPr>
                <p:nvPr/>
              </p:nvGrpSpPr>
              <p:grpSpPr bwMode="auto">
                <a:xfrm>
                  <a:off x="4127" y="866"/>
                  <a:ext cx="242" cy="437"/>
                  <a:chOff x="4127" y="866"/>
                  <a:chExt cx="242" cy="437"/>
                </a:xfrm>
              </p:grpSpPr>
              <p:sp>
                <p:nvSpPr>
                  <p:cNvPr id="42047" name="Freeform 41"/>
                  <p:cNvSpPr>
                    <a:spLocks/>
                  </p:cNvSpPr>
                  <p:nvPr/>
                </p:nvSpPr>
                <p:spPr bwMode="auto">
                  <a:xfrm>
                    <a:off x="4315" y="947"/>
                    <a:ext cx="54" cy="43"/>
                  </a:xfrm>
                  <a:custGeom>
                    <a:avLst/>
                    <a:gdLst>
                      <a:gd name="T0" fmla="*/ 0 w 54"/>
                      <a:gd name="T1" fmla="*/ 0 h 43"/>
                      <a:gd name="T2" fmla="*/ 53 w 54"/>
                      <a:gd name="T3" fmla="*/ 22 h 43"/>
                      <a:gd name="T4" fmla="*/ 53 w 54"/>
                      <a:gd name="T5" fmla="*/ 42 h 43"/>
                      <a:gd name="T6" fmla="*/ 0 w 54"/>
                      <a:gd name="T7" fmla="*/ 22 h 43"/>
                      <a:gd name="T8" fmla="*/ 0 w 54"/>
                      <a:gd name="T9" fmla="*/ 0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4"/>
                      <a:gd name="T16" fmla="*/ 0 h 43"/>
                      <a:gd name="T17" fmla="*/ 54 w 54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4" h="43">
                        <a:moveTo>
                          <a:pt x="0" y="0"/>
                        </a:moveTo>
                        <a:lnTo>
                          <a:pt x="53" y="22"/>
                        </a:lnTo>
                        <a:lnTo>
                          <a:pt x="53" y="42"/>
                        </a:lnTo>
                        <a:lnTo>
                          <a:pt x="0" y="2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048" name="Freeform 42"/>
                  <p:cNvSpPr>
                    <a:spLocks/>
                  </p:cNvSpPr>
                  <p:nvPr/>
                </p:nvSpPr>
                <p:spPr bwMode="auto">
                  <a:xfrm>
                    <a:off x="4127" y="866"/>
                    <a:ext cx="55" cy="44"/>
                  </a:xfrm>
                  <a:custGeom>
                    <a:avLst/>
                    <a:gdLst>
                      <a:gd name="T0" fmla="*/ 0 w 55"/>
                      <a:gd name="T1" fmla="*/ 0 h 44"/>
                      <a:gd name="T2" fmla="*/ 54 w 55"/>
                      <a:gd name="T3" fmla="*/ 22 h 44"/>
                      <a:gd name="T4" fmla="*/ 54 w 55"/>
                      <a:gd name="T5" fmla="*/ 43 h 44"/>
                      <a:gd name="T6" fmla="*/ 0 w 55"/>
                      <a:gd name="T7" fmla="*/ 22 h 44"/>
                      <a:gd name="T8" fmla="*/ 0 w 55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5"/>
                      <a:gd name="T16" fmla="*/ 0 h 44"/>
                      <a:gd name="T17" fmla="*/ 55 w 55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5" h="44">
                        <a:moveTo>
                          <a:pt x="0" y="0"/>
                        </a:moveTo>
                        <a:lnTo>
                          <a:pt x="54" y="22"/>
                        </a:lnTo>
                        <a:lnTo>
                          <a:pt x="54" y="43"/>
                        </a:lnTo>
                        <a:lnTo>
                          <a:pt x="0" y="2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049" name="Freeform 43"/>
                  <p:cNvSpPr>
                    <a:spLocks/>
                  </p:cNvSpPr>
                  <p:nvPr/>
                </p:nvSpPr>
                <p:spPr bwMode="auto">
                  <a:xfrm>
                    <a:off x="4315" y="1103"/>
                    <a:ext cx="54" cy="43"/>
                  </a:xfrm>
                  <a:custGeom>
                    <a:avLst/>
                    <a:gdLst>
                      <a:gd name="T0" fmla="*/ 0 w 54"/>
                      <a:gd name="T1" fmla="*/ 0 h 43"/>
                      <a:gd name="T2" fmla="*/ 53 w 54"/>
                      <a:gd name="T3" fmla="*/ 22 h 43"/>
                      <a:gd name="T4" fmla="*/ 53 w 54"/>
                      <a:gd name="T5" fmla="*/ 42 h 43"/>
                      <a:gd name="T6" fmla="*/ 0 w 54"/>
                      <a:gd name="T7" fmla="*/ 22 h 43"/>
                      <a:gd name="T8" fmla="*/ 0 w 54"/>
                      <a:gd name="T9" fmla="*/ 0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4"/>
                      <a:gd name="T16" fmla="*/ 0 h 43"/>
                      <a:gd name="T17" fmla="*/ 54 w 54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4" h="43">
                        <a:moveTo>
                          <a:pt x="0" y="0"/>
                        </a:moveTo>
                        <a:lnTo>
                          <a:pt x="53" y="22"/>
                        </a:lnTo>
                        <a:lnTo>
                          <a:pt x="53" y="42"/>
                        </a:lnTo>
                        <a:lnTo>
                          <a:pt x="0" y="2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050" name="Freeform 44"/>
                  <p:cNvSpPr>
                    <a:spLocks/>
                  </p:cNvSpPr>
                  <p:nvPr/>
                </p:nvSpPr>
                <p:spPr bwMode="auto">
                  <a:xfrm>
                    <a:off x="4307" y="1259"/>
                    <a:ext cx="54" cy="44"/>
                  </a:xfrm>
                  <a:custGeom>
                    <a:avLst/>
                    <a:gdLst>
                      <a:gd name="T0" fmla="*/ 0 w 54"/>
                      <a:gd name="T1" fmla="*/ 0 h 44"/>
                      <a:gd name="T2" fmla="*/ 53 w 54"/>
                      <a:gd name="T3" fmla="*/ 22 h 44"/>
                      <a:gd name="T4" fmla="*/ 53 w 54"/>
                      <a:gd name="T5" fmla="*/ 43 h 44"/>
                      <a:gd name="T6" fmla="*/ 0 w 54"/>
                      <a:gd name="T7" fmla="*/ 22 h 44"/>
                      <a:gd name="T8" fmla="*/ 0 w 54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4"/>
                      <a:gd name="T16" fmla="*/ 0 h 44"/>
                      <a:gd name="T17" fmla="*/ 54 w 54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4" h="44">
                        <a:moveTo>
                          <a:pt x="0" y="0"/>
                        </a:moveTo>
                        <a:lnTo>
                          <a:pt x="53" y="22"/>
                        </a:lnTo>
                        <a:lnTo>
                          <a:pt x="53" y="43"/>
                        </a:lnTo>
                        <a:lnTo>
                          <a:pt x="0" y="2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2041" name="Group 45"/>
                <p:cNvGrpSpPr>
                  <a:grpSpLocks/>
                </p:cNvGrpSpPr>
                <p:nvPr/>
              </p:nvGrpSpPr>
              <p:grpSpPr bwMode="auto">
                <a:xfrm>
                  <a:off x="3912" y="755"/>
                  <a:ext cx="530" cy="610"/>
                  <a:chOff x="3912" y="755"/>
                  <a:chExt cx="530" cy="610"/>
                </a:xfrm>
              </p:grpSpPr>
              <p:sp>
                <p:nvSpPr>
                  <p:cNvPr id="4204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913" y="908"/>
                    <a:ext cx="529" cy="23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4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912" y="1071"/>
                    <a:ext cx="530" cy="22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4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058" y="763"/>
                    <a:ext cx="0" cy="52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4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914" y="755"/>
                    <a:ext cx="528" cy="23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46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47" y="846"/>
                    <a:ext cx="0" cy="51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023" name="Group 51"/>
              <p:cNvGrpSpPr>
                <a:grpSpLocks/>
              </p:cNvGrpSpPr>
              <p:nvPr/>
            </p:nvGrpSpPr>
            <p:grpSpPr bwMode="auto">
              <a:xfrm>
                <a:off x="3946" y="973"/>
                <a:ext cx="299" cy="305"/>
                <a:chOff x="3946" y="973"/>
                <a:chExt cx="299" cy="305"/>
              </a:xfrm>
            </p:grpSpPr>
            <p:grpSp>
              <p:nvGrpSpPr>
                <p:cNvPr id="42024" name="Group 52"/>
                <p:cNvGrpSpPr>
                  <a:grpSpLocks/>
                </p:cNvGrpSpPr>
                <p:nvPr/>
              </p:nvGrpSpPr>
              <p:grpSpPr bwMode="auto">
                <a:xfrm>
                  <a:off x="3946" y="973"/>
                  <a:ext cx="299" cy="305"/>
                  <a:chOff x="3946" y="973"/>
                  <a:chExt cx="299" cy="305"/>
                </a:xfrm>
              </p:grpSpPr>
              <p:grpSp>
                <p:nvGrpSpPr>
                  <p:cNvPr id="42026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3946" y="973"/>
                    <a:ext cx="299" cy="305"/>
                    <a:chOff x="3946" y="973"/>
                    <a:chExt cx="299" cy="305"/>
                  </a:xfrm>
                </p:grpSpPr>
                <p:sp>
                  <p:nvSpPr>
                    <p:cNvPr id="42030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946" y="973"/>
                      <a:ext cx="299" cy="148"/>
                    </a:xfrm>
                    <a:custGeom>
                      <a:avLst/>
                      <a:gdLst>
                        <a:gd name="T0" fmla="*/ 0 w 299"/>
                        <a:gd name="T1" fmla="*/ 69 h 148"/>
                        <a:gd name="T2" fmla="*/ 185 w 299"/>
                        <a:gd name="T3" fmla="*/ 147 h 148"/>
                        <a:gd name="T4" fmla="*/ 298 w 299"/>
                        <a:gd name="T5" fmla="*/ 79 h 148"/>
                        <a:gd name="T6" fmla="*/ 113 w 299"/>
                        <a:gd name="T7" fmla="*/ 0 h 148"/>
                        <a:gd name="T8" fmla="*/ 0 w 299"/>
                        <a:gd name="T9" fmla="*/ 69 h 14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9"/>
                        <a:gd name="T16" fmla="*/ 0 h 148"/>
                        <a:gd name="T17" fmla="*/ 299 w 299"/>
                        <a:gd name="T18" fmla="*/ 148 h 14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9" h="148">
                          <a:moveTo>
                            <a:pt x="0" y="69"/>
                          </a:moveTo>
                          <a:lnTo>
                            <a:pt x="185" y="147"/>
                          </a:lnTo>
                          <a:lnTo>
                            <a:pt x="298" y="79"/>
                          </a:lnTo>
                          <a:lnTo>
                            <a:pt x="113" y="0"/>
                          </a:lnTo>
                          <a:lnTo>
                            <a:pt x="0" y="69"/>
                          </a:lnTo>
                        </a:path>
                      </a:pathLst>
                    </a:custGeom>
                    <a:solidFill>
                      <a:srgbClr val="60606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31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3946" y="973"/>
                      <a:ext cx="114" cy="170"/>
                    </a:xfrm>
                    <a:custGeom>
                      <a:avLst/>
                      <a:gdLst>
                        <a:gd name="T0" fmla="*/ 113 w 114"/>
                        <a:gd name="T1" fmla="*/ 0 h 170"/>
                        <a:gd name="T2" fmla="*/ 113 w 114"/>
                        <a:gd name="T3" fmla="*/ 169 h 170"/>
                        <a:gd name="T4" fmla="*/ 0 w 114"/>
                        <a:gd name="T5" fmla="*/ 69 h 170"/>
                        <a:gd name="T6" fmla="*/ 113 w 114"/>
                        <a:gd name="T7" fmla="*/ 0 h 17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14"/>
                        <a:gd name="T13" fmla="*/ 0 h 170"/>
                        <a:gd name="T14" fmla="*/ 114 w 114"/>
                        <a:gd name="T15" fmla="*/ 170 h 17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14" h="170">
                          <a:moveTo>
                            <a:pt x="113" y="0"/>
                          </a:moveTo>
                          <a:lnTo>
                            <a:pt x="113" y="169"/>
                          </a:lnTo>
                          <a:lnTo>
                            <a:pt x="0" y="69"/>
                          </a:lnTo>
                          <a:lnTo>
                            <a:pt x="113" y="0"/>
                          </a:lnTo>
                        </a:path>
                      </a:pathLst>
                    </a:custGeom>
                    <a:solidFill>
                      <a:srgbClr val="40404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32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4057" y="976"/>
                      <a:ext cx="158" cy="227"/>
                    </a:xfrm>
                    <a:custGeom>
                      <a:avLst/>
                      <a:gdLst>
                        <a:gd name="T0" fmla="*/ 0 w 158"/>
                        <a:gd name="T1" fmla="*/ 0 h 227"/>
                        <a:gd name="T2" fmla="*/ 157 w 158"/>
                        <a:gd name="T3" fmla="*/ 66 h 227"/>
                        <a:gd name="T4" fmla="*/ 157 w 158"/>
                        <a:gd name="T5" fmla="*/ 226 h 227"/>
                        <a:gd name="T6" fmla="*/ 0 w 158"/>
                        <a:gd name="T7" fmla="*/ 156 h 227"/>
                        <a:gd name="T8" fmla="*/ 0 w 158"/>
                        <a:gd name="T9" fmla="*/ 0 h 2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8"/>
                        <a:gd name="T16" fmla="*/ 0 h 227"/>
                        <a:gd name="T17" fmla="*/ 158 w 158"/>
                        <a:gd name="T18" fmla="*/ 227 h 2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8" h="227">
                          <a:moveTo>
                            <a:pt x="0" y="0"/>
                          </a:moveTo>
                          <a:lnTo>
                            <a:pt x="157" y="66"/>
                          </a:lnTo>
                          <a:lnTo>
                            <a:pt x="157" y="226"/>
                          </a:lnTo>
                          <a:lnTo>
                            <a:pt x="0" y="15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804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33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4040" y="989"/>
                      <a:ext cx="159" cy="227"/>
                    </a:xfrm>
                    <a:custGeom>
                      <a:avLst/>
                      <a:gdLst>
                        <a:gd name="T0" fmla="*/ 0 w 159"/>
                        <a:gd name="T1" fmla="*/ 0 h 227"/>
                        <a:gd name="T2" fmla="*/ 158 w 159"/>
                        <a:gd name="T3" fmla="*/ 67 h 227"/>
                        <a:gd name="T4" fmla="*/ 158 w 159"/>
                        <a:gd name="T5" fmla="*/ 226 h 227"/>
                        <a:gd name="T6" fmla="*/ 0 w 159"/>
                        <a:gd name="T7" fmla="*/ 155 h 227"/>
                        <a:gd name="T8" fmla="*/ 0 w 159"/>
                        <a:gd name="T9" fmla="*/ 0 h 2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9"/>
                        <a:gd name="T16" fmla="*/ 0 h 227"/>
                        <a:gd name="T17" fmla="*/ 159 w 159"/>
                        <a:gd name="T18" fmla="*/ 227 h 2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9" h="227">
                          <a:moveTo>
                            <a:pt x="0" y="0"/>
                          </a:moveTo>
                          <a:lnTo>
                            <a:pt x="158" y="67"/>
                          </a:lnTo>
                          <a:lnTo>
                            <a:pt x="158" y="226"/>
                          </a:lnTo>
                          <a:lnTo>
                            <a:pt x="0" y="15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A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34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4016" y="995"/>
                      <a:ext cx="186" cy="237"/>
                    </a:xfrm>
                    <a:custGeom>
                      <a:avLst/>
                      <a:gdLst>
                        <a:gd name="T0" fmla="*/ 0 w 186"/>
                        <a:gd name="T1" fmla="*/ 0 h 237"/>
                        <a:gd name="T2" fmla="*/ 185 w 186"/>
                        <a:gd name="T3" fmla="*/ 79 h 237"/>
                        <a:gd name="T4" fmla="*/ 185 w 186"/>
                        <a:gd name="T5" fmla="*/ 236 h 237"/>
                        <a:gd name="T6" fmla="*/ 0 w 186"/>
                        <a:gd name="T7" fmla="*/ 156 h 237"/>
                        <a:gd name="T8" fmla="*/ 0 w 186"/>
                        <a:gd name="T9" fmla="*/ 0 h 23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86"/>
                        <a:gd name="T16" fmla="*/ 0 h 237"/>
                        <a:gd name="T17" fmla="*/ 186 w 186"/>
                        <a:gd name="T18" fmla="*/ 237 h 23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86" h="237">
                          <a:moveTo>
                            <a:pt x="0" y="0"/>
                          </a:moveTo>
                          <a:lnTo>
                            <a:pt x="185" y="79"/>
                          </a:lnTo>
                          <a:lnTo>
                            <a:pt x="185" y="236"/>
                          </a:lnTo>
                          <a:lnTo>
                            <a:pt x="0" y="15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600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35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4005" y="1017"/>
                      <a:ext cx="158" cy="227"/>
                    </a:xfrm>
                    <a:custGeom>
                      <a:avLst/>
                      <a:gdLst>
                        <a:gd name="T0" fmla="*/ 0 w 158"/>
                        <a:gd name="T1" fmla="*/ 0 h 227"/>
                        <a:gd name="T2" fmla="*/ 157 w 158"/>
                        <a:gd name="T3" fmla="*/ 66 h 227"/>
                        <a:gd name="T4" fmla="*/ 157 w 158"/>
                        <a:gd name="T5" fmla="*/ 226 h 227"/>
                        <a:gd name="T6" fmla="*/ 0 w 158"/>
                        <a:gd name="T7" fmla="*/ 156 h 227"/>
                        <a:gd name="T8" fmla="*/ 0 w 158"/>
                        <a:gd name="T9" fmla="*/ 0 h 2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8"/>
                        <a:gd name="T16" fmla="*/ 0 h 227"/>
                        <a:gd name="T17" fmla="*/ 158 w 158"/>
                        <a:gd name="T18" fmla="*/ 227 h 2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8" h="227">
                          <a:moveTo>
                            <a:pt x="0" y="0"/>
                          </a:moveTo>
                          <a:lnTo>
                            <a:pt x="157" y="66"/>
                          </a:lnTo>
                          <a:lnTo>
                            <a:pt x="157" y="226"/>
                          </a:lnTo>
                          <a:lnTo>
                            <a:pt x="0" y="15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C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36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3971" y="1030"/>
                      <a:ext cx="158" cy="228"/>
                    </a:xfrm>
                    <a:custGeom>
                      <a:avLst/>
                      <a:gdLst>
                        <a:gd name="T0" fmla="*/ 0 w 158"/>
                        <a:gd name="T1" fmla="*/ 0 h 228"/>
                        <a:gd name="T2" fmla="*/ 157 w 158"/>
                        <a:gd name="T3" fmla="*/ 67 h 228"/>
                        <a:gd name="T4" fmla="*/ 157 w 158"/>
                        <a:gd name="T5" fmla="*/ 227 h 228"/>
                        <a:gd name="T6" fmla="*/ 0 w 158"/>
                        <a:gd name="T7" fmla="*/ 156 h 228"/>
                        <a:gd name="T8" fmla="*/ 0 w 158"/>
                        <a:gd name="T9" fmla="*/ 0 h 22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8"/>
                        <a:gd name="T16" fmla="*/ 0 h 228"/>
                        <a:gd name="T17" fmla="*/ 158 w 158"/>
                        <a:gd name="T18" fmla="*/ 228 h 22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8" h="228">
                          <a:moveTo>
                            <a:pt x="0" y="0"/>
                          </a:moveTo>
                          <a:lnTo>
                            <a:pt x="157" y="67"/>
                          </a:lnTo>
                          <a:lnTo>
                            <a:pt x="157" y="227"/>
                          </a:lnTo>
                          <a:lnTo>
                            <a:pt x="0" y="15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C06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37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4132" y="1053"/>
                      <a:ext cx="113" cy="224"/>
                    </a:xfrm>
                    <a:custGeom>
                      <a:avLst/>
                      <a:gdLst>
                        <a:gd name="T0" fmla="*/ 112 w 113"/>
                        <a:gd name="T1" fmla="*/ 0 h 224"/>
                        <a:gd name="T2" fmla="*/ 0 w 113"/>
                        <a:gd name="T3" fmla="*/ 67 h 224"/>
                        <a:gd name="T4" fmla="*/ 0 w 113"/>
                        <a:gd name="T5" fmla="*/ 223 h 224"/>
                        <a:gd name="T6" fmla="*/ 112 w 113"/>
                        <a:gd name="T7" fmla="*/ 155 h 224"/>
                        <a:gd name="T8" fmla="*/ 112 w 113"/>
                        <a:gd name="T9" fmla="*/ 0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3"/>
                        <a:gd name="T16" fmla="*/ 0 h 224"/>
                        <a:gd name="T17" fmla="*/ 113 w 113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3" h="224">
                          <a:moveTo>
                            <a:pt x="112" y="0"/>
                          </a:moveTo>
                          <a:lnTo>
                            <a:pt x="0" y="67"/>
                          </a:lnTo>
                          <a:lnTo>
                            <a:pt x="0" y="223"/>
                          </a:lnTo>
                          <a:lnTo>
                            <a:pt x="112" y="155"/>
                          </a:lnTo>
                          <a:lnTo>
                            <a:pt x="112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38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3946" y="1042"/>
                      <a:ext cx="187" cy="236"/>
                    </a:xfrm>
                    <a:custGeom>
                      <a:avLst/>
                      <a:gdLst>
                        <a:gd name="T0" fmla="*/ 0 w 187"/>
                        <a:gd name="T1" fmla="*/ 0 h 236"/>
                        <a:gd name="T2" fmla="*/ 186 w 187"/>
                        <a:gd name="T3" fmla="*/ 79 h 236"/>
                        <a:gd name="T4" fmla="*/ 186 w 187"/>
                        <a:gd name="T5" fmla="*/ 235 h 236"/>
                        <a:gd name="T6" fmla="*/ 0 w 187"/>
                        <a:gd name="T7" fmla="*/ 155 h 236"/>
                        <a:gd name="T8" fmla="*/ 0 w 187"/>
                        <a:gd name="T9" fmla="*/ 0 h 23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87"/>
                        <a:gd name="T16" fmla="*/ 0 h 236"/>
                        <a:gd name="T17" fmla="*/ 187 w 187"/>
                        <a:gd name="T18" fmla="*/ 236 h 2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87" h="236">
                          <a:moveTo>
                            <a:pt x="0" y="0"/>
                          </a:moveTo>
                          <a:lnTo>
                            <a:pt x="186" y="79"/>
                          </a:lnTo>
                          <a:lnTo>
                            <a:pt x="186" y="235"/>
                          </a:lnTo>
                          <a:lnTo>
                            <a:pt x="0" y="15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2027" name="Freeform 63"/>
                  <p:cNvSpPr>
                    <a:spLocks/>
                  </p:cNvSpPr>
                  <p:nvPr/>
                </p:nvSpPr>
                <p:spPr bwMode="auto">
                  <a:xfrm>
                    <a:off x="4031" y="994"/>
                    <a:ext cx="17" cy="17"/>
                  </a:xfrm>
                  <a:custGeom>
                    <a:avLst/>
                    <a:gdLst>
                      <a:gd name="T0" fmla="*/ 0 w 17"/>
                      <a:gd name="T1" fmla="*/ 9 h 17"/>
                      <a:gd name="T2" fmla="*/ 16 w 17"/>
                      <a:gd name="T3" fmla="*/ 16 h 17"/>
                      <a:gd name="T4" fmla="*/ 16 w 17"/>
                      <a:gd name="T5" fmla="*/ 6 h 17"/>
                      <a:gd name="T6" fmla="*/ 0 w 17"/>
                      <a:gd name="T7" fmla="*/ 0 h 17"/>
                      <a:gd name="T8" fmla="*/ 0 w 17"/>
                      <a:gd name="T9" fmla="*/ 9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9"/>
                        </a:moveTo>
                        <a:lnTo>
                          <a:pt x="16" y="16"/>
                        </a:lnTo>
                        <a:lnTo>
                          <a:pt x="16" y="6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028" name="Freeform 64"/>
                  <p:cNvSpPr>
                    <a:spLocks/>
                  </p:cNvSpPr>
                  <p:nvPr/>
                </p:nvSpPr>
                <p:spPr bwMode="auto">
                  <a:xfrm>
                    <a:off x="4032" y="997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16 w 17"/>
                      <a:gd name="T3" fmla="*/ 16 h 17"/>
                      <a:gd name="T4" fmla="*/ 16 w 17"/>
                      <a:gd name="T5" fmla="*/ 16 h 17"/>
                      <a:gd name="T6" fmla="*/ 0 w 17"/>
                      <a:gd name="T7" fmla="*/ 0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16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029" name="Freeform 65"/>
                  <p:cNvSpPr>
                    <a:spLocks/>
                  </p:cNvSpPr>
                  <p:nvPr/>
                </p:nvSpPr>
                <p:spPr bwMode="auto">
                  <a:xfrm>
                    <a:off x="4032" y="999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16 w 17"/>
                      <a:gd name="T3" fmla="*/ 16 h 17"/>
                      <a:gd name="T4" fmla="*/ 16 w 17"/>
                      <a:gd name="T5" fmla="*/ 8 h 17"/>
                      <a:gd name="T6" fmla="*/ 0 w 17"/>
                      <a:gd name="T7" fmla="*/ 0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16" y="16"/>
                        </a:lnTo>
                        <a:lnTo>
                          <a:pt x="16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025" name="Freeform 66"/>
                <p:cNvSpPr>
                  <a:spLocks/>
                </p:cNvSpPr>
                <p:nvPr/>
              </p:nvSpPr>
              <p:spPr bwMode="auto">
                <a:xfrm>
                  <a:off x="4013" y="1095"/>
                  <a:ext cx="52" cy="44"/>
                </a:xfrm>
                <a:custGeom>
                  <a:avLst/>
                  <a:gdLst>
                    <a:gd name="T0" fmla="*/ 0 w 52"/>
                    <a:gd name="T1" fmla="*/ 0 h 44"/>
                    <a:gd name="T2" fmla="*/ 51 w 52"/>
                    <a:gd name="T3" fmla="*/ 22 h 44"/>
                    <a:gd name="T4" fmla="*/ 51 w 52"/>
                    <a:gd name="T5" fmla="*/ 43 h 44"/>
                    <a:gd name="T6" fmla="*/ 0 w 52"/>
                    <a:gd name="T7" fmla="*/ 22 h 44"/>
                    <a:gd name="T8" fmla="*/ 0 w 52"/>
                    <a:gd name="T9" fmla="*/ 0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4"/>
                    <a:gd name="T17" fmla="*/ 52 w 52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4">
                      <a:moveTo>
                        <a:pt x="0" y="0"/>
                      </a:moveTo>
                      <a:lnTo>
                        <a:pt x="51" y="22"/>
                      </a:lnTo>
                      <a:lnTo>
                        <a:pt x="51" y="43"/>
                      </a:lnTo>
                      <a:lnTo>
                        <a:pt x="0" y="2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010" name="Group 67"/>
            <p:cNvGrpSpPr>
              <a:grpSpLocks/>
            </p:cNvGrpSpPr>
            <p:nvPr/>
          </p:nvGrpSpPr>
          <p:grpSpPr bwMode="auto">
            <a:xfrm>
              <a:off x="3800" y="821"/>
              <a:ext cx="308" cy="682"/>
              <a:chOff x="3800" y="821"/>
              <a:chExt cx="308" cy="682"/>
            </a:xfrm>
          </p:grpSpPr>
          <p:grpSp>
            <p:nvGrpSpPr>
              <p:cNvPr id="42011" name="Group 68"/>
              <p:cNvGrpSpPr>
                <a:grpSpLocks/>
              </p:cNvGrpSpPr>
              <p:nvPr/>
            </p:nvGrpSpPr>
            <p:grpSpPr bwMode="auto">
              <a:xfrm>
                <a:off x="3842" y="1490"/>
                <a:ext cx="115" cy="13"/>
                <a:chOff x="3842" y="1490"/>
                <a:chExt cx="115" cy="13"/>
              </a:xfrm>
            </p:grpSpPr>
            <p:sp>
              <p:nvSpPr>
                <p:cNvPr id="42020" name="Oval 69"/>
                <p:cNvSpPr>
                  <a:spLocks noChangeArrowheads="1"/>
                </p:cNvSpPr>
                <p:nvPr/>
              </p:nvSpPr>
              <p:spPr bwMode="auto">
                <a:xfrm>
                  <a:off x="3842" y="1493"/>
                  <a:ext cx="61" cy="10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21" name="Oval 70"/>
                <p:cNvSpPr>
                  <a:spLocks noChangeArrowheads="1"/>
                </p:cNvSpPr>
                <p:nvPr/>
              </p:nvSpPr>
              <p:spPr bwMode="auto">
                <a:xfrm>
                  <a:off x="3894" y="1490"/>
                  <a:ext cx="63" cy="11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012" name="Group 71"/>
              <p:cNvGrpSpPr>
                <a:grpSpLocks/>
              </p:cNvGrpSpPr>
              <p:nvPr/>
            </p:nvGrpSpPr>
            <p:grpSpPr bwMode="auto">
              <a:xfrm>
                <a:off x="3820" y="1324"/>
                <a:ext cx="97" cy="175"/>
                <a:chOff x="3820" y="1324"/>
                <a:chExt cx="97" cy="175"/>
              </a:xfrm>
            </p:grpSpPr>
            <p:sp>
              <p:nvSpPr>
                <p:cNvPr id="42018" name="Freeform 72"/>
                <p:cNvSpPr>
                  <a:spLocks/>
                </p:cNvSpPr>
                <p:nvPr/>
              </p:nvSpPr>
              <p:spPr bwMode="auto">
                <a:xfrm>
                  <a:off x="3820" y="1324"/>
                  <a:ext cx="45" cy="175"/>
                </a:xfrm>
                <a:custGeom>
                  <a:avLst/>
                  <a:gdLst>
                    <a:gd name="T0" fmla="*/ 44 w 45"/>
                    <a:gd name="T1" fmla="*/ 9 h 175"/>
                    <a:gd name="T2" fmla="*/ 39 w 45"/>
                    <a:gd name="T3" fmla="*/ 168 h 175"/>
                    <a:gd name="T4" fmla="*/ 17 w 45"/>
                    <a:gd name="T5" fmla="*/ 174 h 175"/>
                    <a:gd name="T6" fmla="*/ 0 w 45"/>
                    <a:gd name="T7" fmla="*/ 0 h 175"/>
                    <a:gd name="T8" fmla="*/ 44 w 45"/>
                    <a:gd name="T9" fmla="*/ 9 h 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5"/>
                    <a:gd name="T16" fmla="*/ 0 h 175"/>
                    <a:gd name="T17" fmla="*/ 45 w 45"/>
                    <a:gd name="T18" fmla="*/ 175 h 1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5" h="175">
                      <a:moveTo>
                        <a:pt x="44" y="9"/>
                      </a:moveTo>
                      <a:lnTo>
                        <a:pt x="39" y="168"/>
                      </a:lnTo>
                      <a:lnTo>
                        <a:pt x="17" y="174"/>
                      </a:lnTo>
                      <a:lnTo>
                        <a:pt x="0" y="0"/>
                      </a:lnTo>
                      <a:lnTo>
                        <a:pt x="44" y="9"/>
                      </a:lnTo>
                    </a:path>
                  </a:pathLst>
                </a:custGeom>
                <a:solidFill>
                  <a:srgbClr val="FFC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9" name="Freeform 73"/>
                <p:cNvSpPr>
                  <a:spLocks/>
                </p:cNvSpPr>
                <p:nvPr/>
              </p:nvSpPr>
              <p:spPr bwMode="auto">
                <a:xfrm>
                  <a:off x="3874" y="1329"/>
                  <a:ext cx="43" cy="168"/>
                </a:xfrm>
                <a:custGeom>
                  <a:avLst/>
                  <a:gdLst>
                    <a:gd name="T0" fmla="*/ 42 w 43"/>
                    <a:gd name="T1" fmla="*/ 12 h 168"/>
                    <a:gd name="T2" fmla="*/ 37 w 43"/>
                    <a:gd name="T3" fmla="*/ 159 h 168"/>
                    <a:gd name="T4" fmla="*/ 17 w 43"/>
                    <a:gd name="T5" fmla="*/ 167 h 168"/>
                    <a:gd name="T6" fmla="*/ 0 w 43"/>
                    <a:gd name="T7" fmla="*/ 0 h 168"/>
                    <a:gd name="T8" fmla="*/ 42 w 43"/>
                    <a:gd name="T9" fmla="*/ 12 h 1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168"/>
                    <a:gd name="T17" fmla="*/ 43 w 43"/>
                    <a:gd name="T18" fmla="*/ 168 h 1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168">
                      <a:moveTo>
                        <a:pt x="42" y="12"/>
                      </a:moveTo>
                      <a:lnTo>
                        <a:pt x="37" y="159"/>
                      </a:lnTo>
                      <a:lnTo>
                        <a:pt x="17" y="167"/>
                      </a:lnTo>
                      <a:lnTo>
                        <a:pt x="0" y="0"/>
                      </a:lnTo>
                      <a:lnTo>
                        <a:pt x="42" y="12"/>
                      </a:lnTo>
                    </a:path>
                  </a:pathLst>
                </a:custGeom>
                <a:solidFill>
                  <a:srgbClr val="FFC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013" name="Group 74"/>
              <p:cNvGrpSpPr>
                <a:grpSpLocks/>
              </p:cNvGrpSpPr>
              <p:nvPr/>
            </p:nvGrpSpPr>
            <p:grpSpPr bwMode="auto">
              <a:xfrm>
                <a:off x="3896" y="821"/>
                <a:ext cx="212" cy="279"/>
                <a:chOff x="3896" y="821"/>
                <a:chExt cx="212" cy="279"/>
              </a:xfrm>
            </p:grpSpPr>
            <p:sp>
              <p:nvSpPr>
                <p:cNvPr id="42016" name="Oval 75"/>
                <p:cNvSpPr>
                  <a:spLocks noChangeArrowheads="1"/>
                </p:cNvSpPr>
                <p:nvPr/>
              </p:nvSpPr>
              <p:spPr bwMode="auto">
                <a:xfrm>
                  <a:off x="3896" y="821"/>
                  <a:ext cx="97" cy="104"/>
                </a:xfrm>
                <a:prstGeom prst="ellipse">
                  <a:avLst/>
                </a:prstGeom>
                <a:solidFill>
                  <a:srgbClr val="FFC08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7" name="Oval 76"/>
                <p:cNvSpPr>
                  <a:spLocks noChangeArrowheads="1"/>
                </p:cNvSpPr>
                <p:nvPr/>
              </p:nvSpPr>
              <p:spPr bwMode="auto">
                <a:xfrm>
                  <a:off x="4085" y="1077"/>
                  <a:ext cx="23" cy="23"/>
                </a:xfrm>
                <a:prstGeom prst="ellipse">
                  <a:avLst/>
                </a:prstGeom>
                <a:solidFill>
                  <a:srgbClr val="FFC08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2014" name="Freeform 77"/>
              <p:cNvSpPr>
                <a:spLocks/>
              </p:cNvSpPr>
              <p:nvPr/>
            </p:nvSpPr>
            <p:spPr bwMode="auto">
              <a:xfrm>
                <a:off x="3803" y="1167"/>
                <a:ext cx="148" cy="189"/>
              </a:xfrm>
              <a:custGeom>
                <a:avLst/>
                <a:gdLst>
                  <a:gd name="T0" fmla="*/ 0 w 148"/>
                  <a:gd name="T1" fmla="*/ 42 h 189"/>
                  <a:gd name="T2" fmla="*/ 8 w 148"/>
                  <a:gd name="T3" fmla="*/ 0 h 189"/>
                  <a:gd name="T4" fmla="*/ 147 w 148"/>
                  <a:gd name="T5" fmla="*/ 13 h 189"/>
                  <a:gd name="T6" fmla="*/ 129 w 148"/>
                  <a:gd name="T7" fmla="*/ 123 h 189"/>
                  <a:gd name="T8" fmla="*/ 120 w 148"/>
                  <a:gd name="T9" fmla="*/ 188 h 189"/>
                  <a:gd name="T10" fmla="*/ 16 w 148"/>
                  <a:gd name="T11" fmla="*/ 170 h 189"/>
                  <a:gd name="T12" fmla="*/ 10 w 148"/>
                  <a:gd name="T13" fmla="*/ 106 h 189"/>
                  <a:gd name="T14" fmla="*/ 0 w 148"/>
                  <a:gd name="T15" fmla="*/ 42 h 18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8"/>
                  <a:gd name="T25" fmla="*/ 0 h 189"/>
                  <a:gd name="T26" fmla="*/ 148 w 148"/>
                  <a:gd name="T27" fmla="*/ 189 h 18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8" h="189">
                    <a:moveTo>
                      <a:pt x="0" y="42"/>
                    </a:moveTo>
                    <a:lnTo>
                      <a:pt x="8" y="0"/>
                    </a:lnTo>
                    <a:lnTo>
                      <a:pt x="147" y="13"/>
                    </a:lnTo>
                    <a:lnTo>
                      <a:pt x="129" y="123"/>
                    </a:lnTo>
                    <a:lnTo>
                      <a:pt x="120" y="188"/>
                    </a:lnTo>
                    <a:lnTo>
                      <a:pt x="16" y="170"/>
                    </a:lnTo>
                    <a:lnTo>
                      <a:pt x="10" y="106"/>
                    </a:lnTo>
                    <a:lnTo>
                      <a:pt x="0" y="42"/>
                    </a:lnTo>
                  </a:path>
                </a:pathLst>
              </a:custGeom>
              <a:solidFill>
                <a:srgbClr val="00808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5" name="Freeform 78"/>
              <p:cNvSpPr>
                <a:spLocks/>
              </p:cNvSpPr>
              <p:nvPr/>
            </p:nvSpPr>
            <p:spPr bwMode="auto">
              <a:xfrm>
                <a:off x="3800" y="924"/>
                <a:ext cx="296" cy="271"/>
              </a:xfrm>
              <a:custGeom>
                <a:avLst/>
                <a:gdLst>
                  <a:gd name="T0" fmla="*/ 67 w 296"/>
                  <a:gd name="T1" fmla="*/ 10 h 271"/>
                  <a:gd name="T2" fmla="*/ 73 w 296"/>
                  <a:gd name="T3" fmla="*/ 5 h 271"/>
                  <a:gd name="T4" fmla="*/ 77 w 296"/>
                  <a:gd name="T5" fmla="*/ 3 h 271"/>
                  <a:gd name="T6" fmla="*/ 85 w 296"/>
                  <a:gd name="T7" fmla="*/ 0 h 271"/>
                  <a:gd name="T8" fmla="*/ 92 w 296"/>
                  <a:gd name="T9" fmla="*/ 1 h 271"/>
                  <a:gd name="T10" fmla="*/ 175 w 296"/>
                  <a:gd name="T11" fmla="*/ 20 h 271"/>
                  <a:gd name="T12" fmla="*/ 180 w 296"/>
                  <a:gd name="T13" fmla="*/ 23 h 271"/>
                  <a:gd name="T14" fmla="*/ 183 w 296"/>
                  <a:gd name="T15" fmla="*/ 28 h 271"/>
                  <a:gd name="T16" fmla="*/ 211 w 296"/>
                  <a:gd name="T17" fmla="*/ 159 h 271"/>
                  <a:gd name="T18" fmla="*/ 286 w 296"/>
                  <a:gd name="T19" fmla="*/ 151 h 271"/>
                  <a:gd name="T20" fmla="*/ 295 w 296"/>
                  <a:gd name="T21" fmla="*/ 183 h 271"/>
                  <a:gd name="T22" fmla="*/ 186 w 296"/>
                  <a:gd name="T23" fmla="*/ 203 h 271"/>
                  <a:gd name="T24" fmla="*/ 156 w 296"/>
                  <a:gd name="T25" fmla="*/ 120 h 271"/>
                  <a:gd name="T26" fmla="*/ 148 w 296"/>
                  <a:gd name="T27" fmla="*/ 190 h 271"/>
                  <a:gd name="T28" fmla="*/ 154 w 296"/>
                  <a:gd name="T29" fmla="*/ 270 h 271"/>
                  <a:gd name="T30" fmla="*/ 0 w 296"/>
                  <a:gd name="T31" fmla="*/ 255 h 271"/>
                  <a:gd name="T32" fmla="*/ 42 w 296"/>
                  <a:gd name="T33" fmla="*/ 174 h 271"/>
                  <a:gd name="T34" fmla="*/ 57 w 296"/>
                  <a:gd name="T35" fmla="*/ 34 h 271"/>
                  <a:gd name="T36" fmla="*/ 58 w 296"/>
                  <a:gd name="T37" fmla="*/ 28 h 271"/>
                  <a:gd name="T38" fmla="*/ 61 w 296"/>
                  <a:gd name="T39" fmla="*/ 20 h 271"/>
                  <a:gd name="T40" fmla="*/ 63 w 296"/>
                  <a:gd name="T41" fmla="*/ 15 h 271"/>
                  <a:gd name="T42" fmla="*/ 67 w 296"/>
                  <a:gd name="T43" fmla="*/ 10 h 27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96"/>
                  <a:gd name="T67" fmla="*/ 0 h 271"/>
                  <a:gd name="T68" fmla="*/ 296 w 296"/>
                  <a:gd name="T69" fmla="*/ 271 h 27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96" h="271">
                    <a:moveTo>
                      <a:pt x="67" y="10"/>
                    </a:moveTo>
                    <a:lnTo>
                      <a:pt x="73" y="5"/>
                    </a:lnTo>
                    <a:lnTo>
                      <a:pt x="77" y="3"/>
                    </a:lnTo>
                    <a:lnTo>
                      <a:pt x="85" y="0"/>
                    </a:lnTo>
                    <a:lnTo>
                      <a:pt x="92" y="1"/>
                    </a:lnTo>
                    <a:lnTo>
                      <a:pt x="175" y="20"/>
                    </a:lnTo>
                    <a:lnTo>
                      <a:pt x="180" y="23"/>
                    </a:lnTo>
                    <a:lnTo>
                      <a:pt x="183" y="28"/>
                    </a:lnTo>
                    <a:lnTo>
                      <a:pt x="211" y="159"/>
                    </a:lnTo>
                    <a:lnTo>
                      <a:pt x="286" y="151"/>
                    </a:lnTo>
                    <a:lnTo>
                      <a:pt x="295" y="183"/>
                    </a:lnTo>
                    <a:lnTo>
                      <a:pt x="186" y="203"/>
                    </a:lnTo>
                    <a:lnTo>
                      <a:pt x="156" y="120"/>
                    </a:lnTo>
                    <a:lnTo>
                      <a:pt x="148" y="190"/>
                    </a:lnTo>
                    <a:lnTo>
                      <a:pt x="154" y="270"/>
                    </a:lnTo>
                    <a:lnTo>
                      <a:pt x="0" y="255"/>
                    </a:lnTo>
                    <a:lnTo>
                      <a:pt x="42" y="174"/>
                    </a:lnTo>
                    <a:lnTo>
                      <a:pt x="57" y="34"/>
                    </a:lnTo>
                    <a:lnTo>
                      <a:pt x="58" y="28"/>
                    </a:lnTo>
                    <a:lnTo>
                      <a:pt x="61" y="20"/>
                    </a:lnTo>
                    <a:lnTo>
                      <a:pt x="63" y="15"/>
                    </a:lnTo>
                    <a:lnTo>
                      <a:pt x="67" y="10"/>
                    </a:lnTo>
                  </a:path>
                </a:pathLst>
              </a:custGeom>
              <a:solidFill>
                <a:srgbClr val="00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994" name="Group 79"/>
          <p:cNvGrpSpPr>
            <a:grpSpLocks/>
          </p:cNvGrpSpPr>
          <p:nvPr/>
        </p:nvGrpSpPr>
        <p:grpSpPr bwMode="auto">
          <a:xfrm>
            <a:off x="2419350" y="3260725"/>
            <a:ext cx="5324475" cy="579438"/>
            <a:chOff x="1524" y="2054"/>
            <a:chExt cx="3354" cy="365"/>
          </a:xfrm>
        </p:grpSpPr>
        <p:sp>
          <p:nvSpPr>
            <p:cNvPr id="42004" name="AutoShape 80"/>
            <p:cNvSpPr>
              <a:spLocks noChangeArrowheads="1"/>
            </p:cNvSpPr>
            <p:nvPr/>
          </p:nvSpPr>
          <p:spPr bwMode="auto">
            <a:xfrm>
              <a:off x="3151" y="2054"/>
              <a:ext cx="1727" cy="365"/>
            </a:xfrm>
            <a:prstGeom prst="rightArrow">
              <a:avLst>
                <a:gd name="adj1" fmla="val 50000"/>
                <a:gd name="adj2" fmla="val 8023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AutoShape 81"/>
            <p:cNvSpPr>
              <a:spLocks noChangeArrowheads="1"/>
            </p:cNvSpPr>
            <p:nvPr/>
          </p:nvSpPr>
          <p:spPr bwMode="auto">
            <a:xfrm>
              <a:off x="1524" y="2054"/>
              <a:ext cx="1727" cy="365"/>
            </a:xfrm>
            <a:prstGeom prst="leftArrow">
              <a:avLst>
                <a:gd name="adj1" fmla="val 50000"/>
                <a:gd name="adj2" fmla="val 801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Rectangle 82"/>
            <p:cNvSpPr>
              <a:spLocks noChangeArrowheads="1"/>
            </p:cNvSpPr>
            <p:nvPr/>
          </p:nvSpPr>
          <p:spPr bwMode="auto">
            <a:xfrm>
              <a:off x="3038" y="2157"/>
              <a:ext cx="326" cy="1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5" name="AutoShape 83"/>
          <p:cNvSpPr>
            <a:spLocks noChangeArrowheads="1"/>
          </p:cNvSpPr>
          <p:nvPr/>
        </p:nvSpPr>
        <p:spPr bwMode="auto">
          <a:xfrm>
            <a:off x="4022725" y="3717925"/>
            <a:ext cx="520700" cy="901700"/>
          </a:xfrm>
          <a:prstGeom prst="upArrow">
            <a:avLst>
              <a:gd name="adj1" fmla="val 50000"/>
              <a:gd name="adj2" fmla="val 6643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AutoShape 84"/>
          <p:cNvSpPr>
            <a:spLocks noChangeArrowheads="1"/>
          </p:cNvSpPr>
          <p:nvPr/>
        </p:nvSpPr>
        <p:spPr bwMode="auto">
          <a:xfrm>
            <a:off x="5564188" y="3671888"/>
            <a:ext cx="520700" cy="901700"/>
          </a:xfrm>
          <a:prstGeom prst="upArrow">
            <a:avLst>
              <a:gd name="adj1" fmla="val 50000"/>
              <a:gd name="adj2" fmla="val 6643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AutoShape 85"/>
          <p:cNvSpPr>
            <a:spLocks noChangeArrowheads="1"/>
          </p:cNvSpPr>
          <p:nvPr/>
        </p:nvSpPr>
        <p:spPr bwMode="auto">
          <a:xfrm>
            <a:off x="3711575" y="2430463"/>
            <a:ext cx="520700" cy="901700"/>
          </a:xfrm>
          <a:prstGeom prst="downArrow">
            <a:avLst>
              <a:gd name="adj1" fmla="val 50000"/>
              <a:gd name="adj2" fmla="val 6644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AutoShape 86"/>
          <p:cNvSpPr>
            <a:spLocks noChangeArrowheads="1"/>
          </p:cNvSpPr>
          <p:nvPr/>
        </p:nvSpPr>
        <p:spPr bwMode="auto">
          <a:xfrm>
            <a:off x="5397500" y="2420938"/>
            <a:ext cx="520700" cy="901700"/>
          </a:xfrm>
          <a:prstGeom prst="downArrow">
            <a:avLst>
              <a:gd name="adj1" fmla="val 50000"/>
              <a:gd name="adj2" fmla="val 6644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Rectangle 87"/>
          <p:cNvSpPr>
            <a:spLocks noChangeArrowheads="1"/>
          </p:cNvSpPr>
          <p:nvPr/>
        </p:nvSpPr>
        <p:spPr bwMode="auto">
          <a:xfrm>
            <a:off x="3505200" y="3363913"/>
            <a:ext cx="326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Customer-facing Process</a:t>
            </a:r>
          </a:p>
        </p:txBody>
      </p:sp>
      <p:graphicFrame>
        <p:nvGraphicFramePr>
          <p:cNvPr id="42000" name="Object 1028"/>
          <p:cNvGraphicFramePr>
            <a:graphicFrameLocks/>
          </p:cNvGraphicFramePr>
          <p:nvPr/>
        </p:nvGraphicFramePr>
        <p:xfrm>
          <a:off x="57150" y="2351088"/>
          <a:ext cx="225742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10" imgW="5821363" imgH="2887663" progId="">
                  <p:embed/>
                </p:oleObj>
              </mc:Choice>
              <mc:Fallback>
                <p:oleObj name="ClipArt" r:id="rId10" imgW="5821363" imgH="2887663" progId="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2351088"/>
                        <a:ext cx="2257425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001" name="Picture 89"/>
          <p:cNvPicPr>
            <a:picLocks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665288" y="2873375"/>
            <a:ext cx="7715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02" name="Rectangle 90"/>
          <p:cNvSpPr>
            <a:spLocks noChangeArrowheads="1"/>
          </p:cNvSpPr>
          <p:nvPr/>
        </p:nvSpPr>
        <p:spPr bwMode="auto">
          <a:xfrm>
            <a:off x="79375" y="1944688"/>
            <a:ext cx="2428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Manager as Coach</a:t>
            </a:r>
          </a:p>
        </p:txBody>
      </p:sp>
      <p:sp>
        <p:nvSpPr>
          <p:cNvPr id="42003" name="Rectangle 91"/>
          <p:cNvSpPr>
            <a:spLocks noChangeArrowheads="1"/>
          </p:cNvSpPr>
          <p:nvPr/>
        </p:nvSpPr>
        <p:spPr bwMode="auto">
          <a:xfrm>
            <a:off x="19050" y="3240088"/>
            <a:ext cx="143986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Teamwork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Think from the Customer Back </a:t>
            </a:r>
          </a:p>
        </p:txBody>
      </p:sp>
      <p:graphicFrame>
        <p:nvGraphicFramePr>
          <p:cNvPr id="43011" name="Object 1024"/>
          <p:cNvGraphicFramePr>
            <a:graphicFrameLocks/>
          </p:cNvGraphicFramePr>
          <p:nvPr/>
        </p:nvGraphicFramePr>
        <p:xfrm>
          <a:off x="796925" y="638175"/>
          <a:ext cx="917575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3687763" imgH="5662613" progId="">
                  <p:embed/>
                </p:oleObj>
              </mc:Choice>
              <mc:Fallback>
                <p:oleObj name="ClipArt" r:id="rId2" imgW="3687763" imgH="5662613" progId="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638175"/>
                        <a:ext cx="917575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2330450" y="1027113"/>
            <a:ext cx="3071813" cy="501650"/>
          </a:xfrm>
          <a:prstGeom prst="roundRect">
            <a:avLst>
              <a:gd name="adj" fmla="val 3238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sz="2000"/>
              <a:t>The Customer</a:t>
            </a: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 rot="10800000" flipH="1">
            <a:off x="1092200" y="2374900"/>
            <a:ext cx="5416550" cy="4464050"/>
          </a:xfrm>
          <a:prstGeom prst="triangle">
            <a:avLst>
              <a:gd name="adj" fmla="val 4999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1638300" y="324485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2209800" y="4216400"/>
            <a:ext cx="316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2762250" y="514985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2955925" y="5160963"/>
            <a:ext cx="173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Management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2784475" y="4371975"/>
            <a:ext cx="204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Organization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2193925" y="3457575"/>
            <a:ext cx="324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Functions/Processes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2727325" y="2562225"/>
            <a:ext cx="248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Activities/Tasks</a:t>
            </a: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3028950" y="1524000"/>
            <a:ext cx="0" cy="819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3790950" y="1543050"/>
            <a:ext cx="0" cy="819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4552950" y="1562100"/>
            <a:ext cx="0" cy="819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6897688" y="696913"/>
            <a:ext cx="1425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000"/>
              <a:t>Define</a:t>
            </a:r>
          </a:p>
          <a:p>
            <a:pPr algn="ctr"/>
            <a:r>
              <a:rPr lang="en-US" sz="2000" u="sng"/>
              <a:t>Outcomes</a:t>
            </a: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7004050" y="1897063"/>
            <a:ext cx="1327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Redesign</a:t>
            </a:r>
          </a:p>
          <a:p>
            <a:r>
              <a:rPr lang="en-US" sz="2000" u="sng"/>
              <a:t>Outputs</a:t>
            </a:r>
          </a:p>
          <a:p>
            <a:endParaRPr lang="en-US" sz="2000" u="sng"/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6992938" y="3040063"/>
            <a:ext cx="14271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Determine</a:t>
            </a:r>
          </a:p>
          <a:p>
            <a:r>
              <a:rPr lang="en-US" sz="2000" u="sng"/>
              <a:t>Activities</a:t>
            </a:r>
          </a:p>
          <a:p>
            <a:endParaRPr lang="en-US" sz="2000" u="sng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6303963" y="4259263"/>
            <a:ext cx="26543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Define</a:t>
            </a:r>
          </a:p>
          <a:p>
            <a:r>
              <a:rPr lang="en-US" sz="2000" u="sng"/>
              <a:t>Job Responsibilities</a:t>
            </a:r>
          </a:p>
          <a:p>
            <a:endParaRPr lang="en-US" sz="2000" u="sng"/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6086475" y="5611813"/>
            <a:ext cx="29368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Develop</a:t>
            </a:r>
          </a:p>
          <a:p>
            <a:r>
              <a:rPr lang="en-US" sz="2000" u="sng"/>
              <a:t>Organization Structure</a:t>
            </a:r>
          </a:p>
          <a:p>
            <a:endParaRPr lang="en-US" sz="2000" u="sng"/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7512050" y="1339850"/>
            <a:ext cx="215900" cy="558800"/>
          </a:xfrm>
          <a:prstGeom prst="downArrow">
            <a:avLst>
              <a:gd name="adj1" fmla="val 50000"/>
              <a:gd name="adj2" fmla="val 1207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AutoShape 22"/>
          <p:cNvSpPr>
            <a:spLocks noChangeArrowheads="1"/>
          </p:cNvSpPr>
          <p:nvPr/>
        </p:nvSpPr>
        <p:spPr bwMode="auto">
          <a:xfrm>
            <a:off x="7512050" y="2559050"/>
            <a:ext cx="215900" cy="558800"/>
          </a:xfrm>
          <a:prstGeom prst="downArrow">
            <a:avLst>
              <a:gd name="adj1" fmla="val 50000"/>
              <a:gd name="adj2" fmla="val 1207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AutoShape 23"/>
          <p:cNvSpPr>
            <a:spLocks noChangeArrowheads="1"/>
          </p:cNvSpPr>
          <p:nvPr/>
        </p:nvSpPr>
        <p:spPr bwMode="auto">
          <a:xfrm>
            <a:off x="7512050" y="3740150"/>
            <a:ext cx="215900" cy="558800"/>
          </a:xfrm>
          <a:prstGeom prst="downArrow">
            <a:avLst>
              <a:gd name="adj1" fmla="val 50000"/>
              <a:gd name="adj2" fmla="val 1207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AutoShape 24"/>
          <p:cNvSpPr>
            <a:spLocks noChangeArrowheads="1"/>
          </p:cNvSpPr>
          <p:nvPr/>
        </p:nvSpPr>
        <p:spPr bwMode="auto">
          <a:xfrm>
            <a:off x="7512050" y="4940300"/>
            <a:ext cx="215900" cy="558800"/>
          </a:xfrm>
          <a:prstGeom prst="downArrow">
            <a:avLst>
              <a:gd name="adj1" fmla="val 50000"/>
              <a:gd name="adj2" fmla="val 1207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41275" y="5516563"/>
            <a:ext cx="31591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28600" indent="-228600"/>
            <a:r>
              <a:rPr lang="en-US" sz="1600"/>
              <a:t>*	Adapted from The Price Waterhouse Change Integration Team, </a:t>
            </a:r>
            <a:r>
              <a:rPr lang="en-US" sz="1600" i="1"/>
              <a:t>Better Change</a:t>
            </a:r>
            <a:r>
              <a:rPr lang="en-US" sz="1600"/>
              <a:t>, Irwin, 1995, p. 163. </a:t>
            </a:r>
          </a:p>
          <a:p>
            <a:pPr marL="228600" indent="-228600"/>
            <a:endParaRPr lang="en-US" sz="160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3C5D-F2DB-4BE3-9F79-267C836D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43D0-8381-4679-89CB-9BC884BC2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BPR?</a:t>
            </a:r>
          </a:p>
          <a:p>
            <a:r>
              <a:rPr lang="en-US" dirty="0" err="1"/>
              <a:t>Tujuan</a:t>
            </a:r>
            <a:r>
              <a:rPr lang="en-US" dirty="0"/>
              <a:t> BPR ?</a:t>
            </a:r>
          </a:p>
          <a:p>
            <a:r>
              <a:rPr lang="en-US" dirty="0"/>
              <a:t>Langkah </a:t>
            </a:r>
            <a:r>
              <a:rPr lang="en-US" dirty="0" err="1"/>
              <a:t>melakukan</a:t>
            </a:r>
            <a:r>
              <a:rPr lang="en-US" dirty="0"/>
              <a:t> BPR?</a:t>
            </a:r>
          </a:p>
          <a:p>
            <a:r>
              <a:rPr lang="en-US" dirty="0"/>
              <a:t>Mode Framework BPR?</a:t>
            </a:r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57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253D-7DD2-43BC-BD7C-950A51A5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2EB4-3FE5-47CA-BB64-8C53D2FC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Proses BPR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kalian </a:t>
            </a:r>
            <a:r>
              <a:rPr lang="en-US" dirty="0" err="1"/>
              <a:t>miliki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861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2F5A-628F-4BA5-9D53-FF715589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</a:t>
            </a:r>
            <a:r>
              <a:rPr lang="en-US" dirty="0" err="1"/>
              <a:t>Materi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841329-F8DE-4BE1-86B6-6D1B4A9E7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813046"/>
              </p:ext>
            </p:extLst>
          </p:nvPr>
        </p:nvGraphicFramePr>
        <p:xfrm>
          <a:off x="228600" y="685800"/>
          <a:ext cx="8610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947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solidFill>
                  <a:schemeClr val="tx1"/>
                </a:solidFill>
                <a:ea typeface="PMingLiU" pitchFamily="18" charset="-120"/>
              </a:rPr>
              <a:t>References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1214423"/>
            <a:ext cx="7572428" cy="4071966"/>
          </a:xfrm>
          <a:noFill/>
        </p:spPr>
        <p:txBody>
          <a:bodyPr/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zh-TW" sz="1800" b="0" dirty="0">
                <a:ea typeface="PMingLiU" pitchFamily="18" charset="-120"/>
              </a:rPr>
              <a:t>Hammer, Michael and </a:t>
            </a:r>
            <a:r>
              <a:rPr lang="en-US" altLang="zh-TW" sz="1800" b="0" dirty="0" err="1">
                <a:ea typeface="PMingLiU" pitchFamily="18" charset="-120"/>
              </a:rPr>
              <a:t>Champy</a:t>
            </a:r>
            <a:r>
              <a:rPr lang="en-US" altLang="zh-TW" sz="1800" b="0" dirty="0">
                <a:ea typeface="PMingLiU" pitchFamily="18" charset="-120"/>
              </a:rPr>
              <a:t>, James, </a:t>
            </a:r>
            <a:r>
              <a:rPr lang="en-US" altLang="zh-TW" sz="1800" b="0" i="1" dirty="0">
                <a:ea typeface="PMingLiU" pitchFamily="18" charset="-120"/>
              </a:rPr>
              <a:t>Reengineering the Corporation: A Manifesto for Business Revolution,</a:t>
            </a:r>
            <a:r>
              <a:rPr lang="en-US" altLang="zh-TW" sz="1800" b="0" dirty="0">
                <a:ea typeface="PMingLiU" pitchFamily="18" charset="-120"/>
              </a:rPr>
              <a:t> New York: HarperCollins Publishers, Inc., 2001</a:t>
            </a:r>
          </a:p>
          <a:p>
            <a:pPr>
              <a:lnSpc>
                <a:spcPct val="85000"/>
              </a:lnSpc>
              <a:spcBef>
                <a:spcPct val="10000"/>
              </a:spcBef>
              <a:buNone/>
            </a:pPr>
            <a:endParaRPr lang="en-US" altLang="zh-TW" sz="1800" b="0" dirty="0">
              <a:ea typeface="PMingLiU" pitchFamily="18" charset="-120"/>
            </a:endParaRPr>
          </a:p>
          <a:p>
            <a:pPr algn="just">
              <a:lnSpc>
                <a:spcPct val="85000"/>
              </a:lnSpc>
              <a:spcBef>
                <a:spcPct val="10000"/>
              </a:spcBef>
            </a:pPr>
            <a:r>
              <a:rPr lang="en-US" altLang="zh-TW" sz="1800" b="0" dirty="0">
                <a:ea typeface="PMingLiU" pitchFamily="18" charset="-120"/>
              </a:rPr>
              <a:t>Davenport, Thomas H., </a:t>
            </a:r>
            <a:r>
              <a:rPr lang="en-US" altLang="zh-TW" sz="1800" b="0" i="1" dirty="0">
                <a:ea typeface="PMingLiU" pitchFamily="18" charset="-120"/>
              </a:rPr>
              <a:t>Process Innovation: Reengineering Work through Information Technology</a:t>
            </a:r>
            <a:r>
              <a:rPr lang="en-US" altLang="zh-TW" sz="1800" b="0" dirty="0">
                <a:ea typeface="PMingLiU" pitchFamily="18" charset="-120"/>
              </a:rPr>
              <a:t>, Harvard Business School Press, 1992. </a:t>
            </a:r>
          </a:p>
          <a:p>
            <a:pPr algn="just">
              <a:lnSpc>
                <a:spcPct val="85000"/>
              </a:lnSpc>
              <a:spcBef>
                <a:spcPct val="10000"/>
              </a:spcBef>
              <a:buNone/>
            </a:pPr>
            <a:endParaRPr lang="en-US" altLang="zh-TW" sz="1800" b="0" dirty="0">
              <a:ea typeface="PMingLiU" pitchFamily="18" charset="-120"/>
            </a:endParaRPr>
          </a:p>
          <a:p>
            <a:pPr algn="just">
              <a:spcBef>
                <a:spcPct val="15000"/>
              </a:spcBef>
            </a:pPr>
            <a:r>
              <a:rPr lang="en-US" altLang="zh-TW" sz="1800" b="0" dirty="0">
                <a:ea typeface="PMingLiU" pitchFamily="18" charset="-120"/>
              </a:rPr>
              <a:t>Hammer, Michael, “Reengineering Work: Don’t Automate, Obliterate,” </a:t>
            </a:r>
            <a:r>
              <a:rPr lang="en-US" altLang="zh-TW" sz="1800" b="0" i="1" dirty="0">
                <a:ea typeface="PMingLiU" pitchFamily="18" charset="-120"/>
              </a:rPr>
              <a:t>Harvard Business Review, </a:t>
            </a:r>
            <a:r>
              <a:rPr lang="en-US" altLang="zh-TW" sz="1800" b="0" dirty="0">
                <a:ea typeface="PMingLiU" pitchFamily="18" charset="-120"/>
              </a:rPr>
              <a:t>July-August, 1990. </a:t>
            </a:r>
          </a:p>
          <a:p>
            <a:pPr algn="just">
              <a:spcBef>
                <a:spcPct val="15000"/>
              </a:spcBef>
              <a:buNone/>
            </a:pPr>
            <a:endParaRPr lang="en-US" altLang="zh-TW" sz="1800" b="0" dirty="0">
              <a:ea typeface="PMingLiU" pitchFamily="18" charset="-120"/>
            </a:endParaRPr>
          </a:p>
          <a:p>
            <a:pPr algn="just">
              <a:spcBef>
                <a:spcPct val="15000"/>
              </a:spcBef>
            </a:pPr>
            <a:r>
              <a:rPr lang="en-US" altLang="zh-TW" sz="1800" b="0" dirty="0">
                <a:ea typeface="PMingLiU" pitchFamily="18" charset="-120"/>
              </a:rPr>
              <a:t>Davenport, Thomas H. and Short, James E.,  “The New Industrial Engineering: Information Technology and Business Process Redesign,” </a:t>
            </a:r>
            <a:r>
              <a:rPr lang="en-US" altLang="zh-TW" sz="1800" b="0" i="1" dirty="0">
                <a:ea typeface="PMingLiU" pitchFamily="18" charset="-120"/>
              </a:rPr>
              <a:t>Sloan Management Review,</a:t>
            </a:r>
            <a:r>
              <a:rPr lang="en-US" altLang="zh-TW" sz="1800" b="0" dirty="0">
                <a:ea typeface="PMingLiU" pitchFamily="18" charset="-120"/>
              </a:rPr>
              <a:t> Summer 1990, pp. 11-27. </a:t>
            </a:r>
          </a:p>
          <a:p>
            <a:pPr algn="just">
              <a:spcBef>
                <a:spcPct val="15000"/>
              </a:spcBef>
            </a:pPr>
            <a:r>
              <a:rPr lang="en-US" altLang="zh-TW" sz="1800" b="0" dirty="0">
                <a:ea typeface="PMingLiU" pitchFamily="18" charset="-120"/>
              </a:rPr>
              <a:t>Ilmukomputer.com </a:t>
            </a:r>
          </a:p>
          <a:p>
            <a:pPr algn="just">
              <a:spcBef>
                <a:spcPct val="15000"/>
              </a:spcBef>
            </a:pPr>
            <a:r>
              <a:rPr lang="en-US" altLang="zh-TW" sz="1800" b="0" dirty="0" err="1">
                <a:ea typeface="PMingLiU" pitchFamily="18" charset="-120"/>
              </a:rPr>
              <a:t>Materi</a:t>
            </a:r>
            <a:r>
              <a:rPr lang="en-US" altLang="zh-TW" sz="1800" b="0" dirty="0">
                <a:ea typeface="PMingLiU" pitchFamily="18" charset="-120"/>
              </a:rPr>
              <a:t> Short Course </a:t>
            </a:r>
            <a:r>
              <a:rPr lang="en-US" altLang="zh-TW" sz="1800" b="0" dirty="0" err="1">
                <a:ea typeface="PMingLiU" pitchFamily="18" charset="-120"/>
              </a:rPr>
              <a:t>Brainmatics</a:t>
            </a:r>
            <a:endParaRPr lang="en-US" altLang="zh-TW" sz="1800" b="0" dirty="0">
              <a:ea typeface="PMingLiU" pitchFamily="18" charset="-120"/>
            </a:endParaRPr>
          </a:p>
          <a:p>
            <a:pPr algn="just">
              <a:lnSpc>
                <a:spcPct val="85000"/>
              </a:lnSpc>
              <a:spcBef>
                <a:spcPct val="10000"/>
              </a:spcBef>
            </a:pPr>
            <a:endParaRPr lang="en-US" altLang="zh-TW" sz="2400" b="0" dirty="0">
              <a:ea typeface="PMingLiU" pitchFamily="18" charset="-120"/>
            </a:endParaRPr>
          </a:p>
          <a:p>
            <a:pPr algn="just">
              <a:lnSpc>
                <a:spcPct val="85000"/>
              </a:lnSpc>
              <a:spcBef>
                <a:spcPct val="10000"/>
              </a:spcBef>
              <a:buFontTx/>
              <a:buNone/>
            </a:pPr>
            <a:endParaRPr lang="en-US" altLang="zh-TW" sz="2400" b="0" dirty="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BE38-C55A-4D5D-95C8-FEE2F928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A29B-E433-4975-A6F9-511B5C40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Kumpulan </a:t>
            </a:r>
            <a:r>
              <a:rPr lang="id-ID" sz="2800" dirty="0"/>
              <a:t>dari aktifitas yang terstruktur pada suatu organisasi</a:t>
            </a:r>
            <a:r>
              <a:rPr lang="en-US" sz="2800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id-ID" sz="2800" dirty="0"/>
              <a:t>menghasilkan produ</a:t>
            </a:r>
            <a:r>
              <a:rPr lang="en-US" sz="2800" dirty="0"/>
              <a:t>k</a:t>
            </a:r>
            <a:r>
              <a:rPr lang="id-ID" sz="2800" dirty="0"/>
              <a:t>, untuk kebutuhan internal organisasi atau pelanggan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6731A-C042-47EC-A745-8B1A65D7E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92896"/>
            <a:ext cx="823198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2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Proses Bisnis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329B4-0D9A-4AD5-829C-BC6042EE3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695790"/>
            <a:ext cx="2057400" cy="16221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AF8232-BCAE-4858-96FA-610F4CD1D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221" y="2212623"/>
            <a:ext cx="4831924" cy="305216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062" y="985695"/>
            <a:ext cx="4493560" cy="55626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dirty="0">
                <a:solidFill>
                  <a:srgbClr val="C00000"/>
                </a:solidFill>
              </a:rPr>
              <a:t>Proses Utama</a:t>
            </a:r>
            <a:r>
              <a:rPr lang="id-ID" dirty="0"/>
              <a:t>: proses yang menjalankan fungsi utama, </a:t>
            </a:r>
            <a:r>
              <a:rPr lang="id-ID" dirty="0">
                <a:solidFill>
                  <a:srgbClr val="0070C0"/>
                </a:solidFill>
              </a:rPr>
              <a:t>menghasilkan produk dan layanan untuk pelanggan</a:t>
            </a:r>
            <a:r>
              <a:rPr lang="id-ID" dirty="0"/>
              <a:t>, serta menghasilkan nilai tambah untuk organisasi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Pelayanan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jasa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id-ID" dirty="0">
                <a:solidFill>
                  <a:srgbClr val="00B050"/>
                </a:solidFill>
              </a:rPr>
              <a:t>produksi barang</a:t>
            </a:r>
            <a:r>
              <a:rPr lang="id-ID" dirty="0"/>
              <a:t>, </a:t>
            </a:r>
            <a:r>
              <a:rPr lang="id-ID" dirty="0">
                <a:solidFill>
                  <a:srgbClr val="00B050"/>
                </a:solidFill>
              </a:rPr>
              <a:t>pemasaran</a:t>
            </a:r>
            <a:r>
              <a:rPr lang="id-ID" dirty="0"/>
              <a:t>, </a:t>
            </a:r>
            <a:r>
              <a:rPr lang="id-ID" dirty="0" err="1"/>
              <a:t>dsb</a:t>
            </a:r>
            <a:endParaRPr lang="id-ID" dirty="0"/>
          </a:p>
          <a:p>
            <a:pPr lvl="1"/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solidFill>
                  <a:srgbClr val="C00000"/>
                </a:solidFill>
              </a:rPr>
              <a:t>Proses Pendukung</a:t>
            </a:r>
            <a:r>
              <a:rPr lang="id-ID" dirty="0"/>
              <a:t>: proses yang mendukung proses utama, </a:t>
            </a:r>
            <a:r>
              <a:rPr lang="id-ID" dirty="0">
                <a:solidFill>
                  <a:srgbClr val="0070C0"/>
                </a:solidFill>
              </a:rPr>
              <a:t>menghasilkan produk dan layanan untuk internal</a:t>
            </a:r>
            <a:r>
              <a:rPr lang="id-ID" dirty="0"/>
              <a:t> organisasi</a:t>
            </a:r>
          </a:p>
          <a:p>
            <a:pPr lvl="1"/>
            <a:r>
              <a:rPr lang="id-ID" dirty="0">
                <a:solidFill>
                  <a:srgbClr val="00B050"/>
                </a:solidFill>
              </a:rPr>
              <a:t>Akuntansi</a:t>
            </a:r>
            <a:r>
              <a:rPr lang="id-ID" dirty="0"/>
              <a:t>, </a:t>
            </a:r>
            <a:r>
              <a:rPr lang="id-ID" dirty="0">
                <a:solidFill>
                  <a:srgbClr val="00B050"/>
                </a:solidFill>
              </a:rPr>
              <a:t>rekrutmen</a:t>
            </a:r>
            <a:r>
              <a:rPr lang="id-ID" dirty="0"/>
              <a:t>, </a:t>
            </a:r>
            <a:r>
              <a:rPr lang="id-ID" dirty="0">
                <a:solidFill>
                  <a:srgbClr val="00B050"/>
                </a:solidFill>
              </a:rPr>
              <a:t>pendukung teknis</a:t>
            </a:r>
            <a:r>
              <a:rPr lang="id-ID" dirty="0"/>
              <a:t>, </a:t>
            </a:r>
            <a:r>
              <a:rPr lang="id-ID" dirty="0">
                <a:solidFill>
                  <a:srgbClr val="00B050"/>
                </a:solidFill>
              </a:rPr>
              <a:t>pengelolaan infrastruktur</a:t>
            </a:r>
            <a:r>
              <a:rPr lang="id-ID" dirty="0"/>
              <a:t>, </a:t>
            </a:r>
            <a:r>
              <a:rPr lang="id-ID" dirty="0" err="1"/>
              <a:t>dsb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0966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Processes Are Often Cross Functional Areas</a:t>
            </a:r>
          </a:p>
        </p:txBody>
      </p:sp>
      <p:graphicFrame>
        <p:nvGraphicFramePr>
          <p:cNvPr id="10243" name="Object 2048"/>
          <p:cNvGraphicFramePr>
            <a:graphicFrameLocks/>
          </p:cNvGraphicFramePr>
          <p:nvPr/>
        </p:nvGraphicFramePr>
        <p:xfrm>
          <a:off x="2187575" y="1787525"/>
          <a:ext cx="5422900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S Org Chart" r:id="rId2" imgW="6089400" imgH="2317680" progId="OrgPlusWOPX.4">
                  <p:embed followColorScheme="full"/>
                </p:oleObj>
              </mc:Choice>
              <mc:Fallback>
                <p:oleObj name="MS Org Chart" r:id="rId2" imgW="6089400" imgH="2317680" progId="OrgPlusWOPX.4">
                  <p:embed followColorScheme="full"/>
                  <p:pic>
                    <p:nvPicPr>
                      <p:cNvPr id="0" name="Object 2048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1787525"/>
                        <a:ext cx="5422900" cy="31718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Freeform 4"/>
          <p:cNvSpPr>
            <a:spLocks/>
          </p:cNvSpPr>
          <p:nvPr/>
        </p:nvSpPr>
        <p:spPr bwMode="auto">
          <a:xfrm>
            <a:off x="1771650" y="3676650"/>
            <a:ext cx="6097588" cy="858838"/>
          </a:xfrm>
          <a:custGeom>
            <a:avLst/>
            <a:gdLst>
              <a:gd name="T0" fmla="*/ 0 w 3841"/>
              <a:gd name="T1" fmla="*/ 2147483647 h 541"/>
              <a:gd name="T2" fmla="*/ 2147483647 w 3841"/>
              <a:gd name="T3" fmla="*/ 2147483647 h 541"/>
              <a:gd name="T4" fmla="*/ 2147483647 w 3841"/>
              <a:gd name="T5" fmla="*/ 2147483647 h 541"/>
              <a:gd name="T6" fmla="*/ 2147483647 w 3841"/>
              <a:gd name="T7" fmla="*/ 2147483647 h 541"/>
              <a:gd name="T8" fmla="*/ 2147483647 w 3841"/>
              <a:gd name="T9" fmla="*/ 2147483647 h 541"/>
              <a:gd name="T10" fmla="*/ 2147483647 w 3841"/>
              <a:gd name="T11" fmla="*/ 2147483647 h 541"/>
              <a:gd name="T12" fmla="*/ 2147483647 w 3841"/>
              <a:gd name="T13" fmla="*/ 0 h 541"/>
              <a:gd name="T14" fmla="*/ 2147483647 w 3841"/>
              <a:gd name="T15" fmla="*/ 2147483647 h 541"/>
              <a:gd name="T16" fmla="*/ 2147483647 w 3841"/>
              <a:gd name="T17" fmla="*/ 2147483647 h 5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41"/>
              <a:gd name="T28" fmla="*/ 0 h 541"/>
              <a:gd name="T29" fmla="*/ 3841 w 3841"/>
              <a:gd name="T30" fmla="*/ 541 h 5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41" h="541">
                <a:moveTo>
                  <a:pt x="0" y="288"/>
                </a:moveTo>
                <a:lnTo>
                  <a:pt x="351" y="540"/>
                </a:lnTo>
                <a:lnTo>
                  <a:pt x="1196" y="253"/>
                </a:lnTo>
                <a:lnTo>
                  <a:pt x="1570" y="253"/>
                </a:lnTo>
                <a:lnTo>
                  <a:pt x="1824" y="517"/>
                </a:lnTo>
                <a:lnTo>
                  <a:pt x="2621" y="264"/>
                </a:lnTo>
                <a:lnTo>
                  <a:pt x="3116" y="0"/>
                </a:lnTo>
                <a:lnTo>
                  <a:pt x="3405" y="264"/>
                </a:lnTo>
                <a:lnTo>
                  <a:pt x="3840" y="264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45" name="Object 2049"/>
          <p:cNvGraphicFramePr>
            <a:graphicFrameLocks/>
          </p:cNvGraphicFramePr>
          <p:nvPr/>
        </p:nvGraphicFramePr>
        <p:xfrm>
          <a:off x="7753350" y="2659063"/>
          <a:ext cx="12446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3687763" imgH="5662613" progId="">
                  <p:embed/>
                </p:oleObj>
              </mc:Choice>
              <mc:Fallback>
                <p:oleObj name="Clip" r:id="rId4" imgW="3687763" imgH="5662613" progId="">
                  <p:embed/>
                  <p:pic>
                    <p:nvPicPr>
                      <p:cNvPr id="0" name="Object 204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350" y="2659063"/>
                        <a:ext cx="124460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2050"/>
          <p:cNvGraphicFramePr>
            <a:graphicFrameLocks/>
          </p:cNvGraphicFramePr>
          <p:nvPr/>
        </p:nvGraphicFramePr>
        <p:xfrm>
          <a:off x="76200" y="2935288"/>
          <a:ext cx="1849438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8101013" imgH="5508625" progId="">
                  <p:embed/>
                </p:oleObj>
              </mc:Choice>
              <mc:Fallback>
                <p:oleObj name="Clip" r:id="rId6" imgW="8101013" imgH="5508625" progId="">
                  <p:embed/>
                  <p:pic>
                    <p:nvPicPr>
                      <p:cNvPr id="0" name="Object 205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935288"/>
                        <a:ext cx="1849438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65125" y="2392363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Supplier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585075" y="1916113"/>
            <a:ext cx="1439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Customer/</a:t>
            </a:r>
          </a:p>
          <a:p>
            <a:r>
              <a:rPr lang="en-US" sz="2000"/>
              <a:t>Markets</a:t>
            </a:r>
          </a:p>
          <a:p>
            <a:r>
              <a:rPr lang="en-US" sz="2000"/>
              <a:t>Needs</a:t>
            </a:r>
          </a:p>
        </p:txBody>
      </p:sp>
      <p:sp>
        <p:nvSpPr>
          <p:cNvPr id="10249" name="Freeform 9"/>
          <p:cNvSpPr>
            <a:spLocks/>
          </p:cNvSpPr>
          <p:nvPr/>
        </p:nvSpPr>
        <p:spPr bwMode="auto">
          <a:xfrm>
            <a:off x="2019300" y="3067050"/>
            <a:ext cx="5659438" cy="954088"/>
          </a:xfrm>
          <a:custGeom>
            <a:avLst/>
            <a:gdLst>
              <a:gd name="T0" fmla="*/ 0 w 3565"/>
              <a:gd name="T1" fmla="*/ 2147483647 h 601"/>
              <a:gd name="T2" fmla="*/ 2147483647 w 3565"/>
              <a:gd name="T3" fmla="*/ 2147483647 h 601"/>
              <a:gd name="T4" fmla="*/ 2147483647 w 3565"/>
              <a:gd name="T5" fmla="*/ 2147483647 h 601"/>
              <a:gd name="T6" fmla="*/ 2147483647 w 3565"/>
              <a:gd name="T7" fmla="*/ 2147483647 h 601"/>
              <a:gd name="T8" fmla="*/ 2147483647 w 3565"/>
              <a:gd name="T9" fmla="*/ 2147483647 h 601"/>
              <a:gd name="T10" fmla="*/ 2147483647 w 3565"/>
              <a:gd name="T11" fmla="*/ 2147483647 h 601"/>
              <a:gd name="T12" fmla="*/ 2147483647 w 3565"/>
              <a:gd name="T13" fmla="*/ 2147483647 h 601"/>
              <a:gd name="T14" fmla="*/ 2147483647 w 3565"/>
              <a:gd name="T15" fmla="*/ 2147483647 h 601"/>
              <a:gd name="T16" fmla="*/ 2147483647 w 3565"/>
              <a:gd name="T17" fmla="*/ 0 h 60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565"/>
              <a:gd name="T28" fmla="*/ 0 h 601"/>
              <a:gd name="T29" fmla="*/ 3565 w 3565"/>
              <a:gd name="T30" fmla="*/ 601 h 60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565" h="601">
                <a:moveTo>
                  <a:pt x="0" y="468"/>
                </a:moveTo>
                <a:lnTo>
                  <a:pt x="684" y="347"/>
                </a:lnTo>
                <a:lnTo>
                  <a:pt x="1032" y="589"/>
                </a:lnTo>
                <a:lnTo>
                  <a:pt x="1488" y="276"/>
                </a:lnTo>
                <a:lnTo>
                  <a:pt x="1788" y="264"/>
                </a:lnTo>
                <a:lnTo>
                  <a:pt x="2279" y="600"/>
                </a:lnTo>
                <a:lnTo>
                  <a:pt x="2940" y="192"/>
                </a:lnTo>
                <a:lnTo>
                  <a:pt x="3429" y="24"/>
                </a:lnTo>
                <a:lnTo>
                  <a:pt x="3564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680325" y="4665663"/>
            <a:ext cx="1392238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Value-added</a:t>
            </a:r>
          </a:p>
          <a:p>
            <a:r>
              <a:rPr lang="en-US" sz="1600"/>
              <a:t>Products/</a:t>
            </a:r>
          </a:p>
          <a:p>
            <a:r>
              <a:rPr lang="en-US" sz="1600"/>
              <a:t>Services to</a:t>
            </a:r>
          </a:p>
          <a:p>
            <a:r>
              <a:rPr lang="en-US" sz="1600"/>
              <a:t>Customers</a:t>
            </a:r>
          </a:p>
          <a:p>
            <a:endParaRPr lang="en-US" sz="1600"/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7834313" y="3881438"/>
            <a:ext cx="381000" cy="650875"/>
            <a:chOff x="4935" y="2445"/>
            <a:chExt cx="240" cy="410"/>
          </a:xfrm>
        </p:grpSpPr>
        <p:grpSp>
          <p:nvGrpSpPr>
            <p:cNvPr id="10254" name="Group 12"/>
            <p:cNvGrpSpPr>
              <a:grpSpLocks/>
            </p:cNvGrpSpPr>
            <p:nvPr/>
          </p:nvGrpSpPr>
          <p:grpSpPr bwMode="auto">
            <a:xfrm>
              <a:off x="4935" y="2584"/>
              <a:ext cx="203" cy="271"/>
              <a:chOff x="4935" y="2584"/>
              <a:chExt cx="203" cy="271"/>
            </a:xfrm>
          </p:grpSpPr>
          <p:sp>
            <p:nvSpPr>
              <p:cNvPr id="10259" name="Freeform 13"/>
              <p:cNvSpPr>
                <a:spLocks/>
              </p:cNvSpPr>
              <p:nvPr/>
            </p:nvSpPr>
            <p:spPr bwMode="auto">
              <a:xfrm>
                <a:off x="4935" y="2638"/>
                <a:ext cx="139" cy="217"/>
              </a:xfrm>
              <a:custGeom>
                <a:avLst/>
                <a:gdLst>
                  <a:gd name="T0" fmla="*/ 0 w 139"/>
                  <a:gd name="T1" fmla="*/ 0 h 217"/>
                  <a:gd name="T2" fmla="*/ 138 w 139"/>
                  <a:gd name="T3" fmla="*/ 0 h 217"/>
                  <a:gd name="T4" fmla="*/ 138 w 139"/>
                  <a:gd name="T5" fmla="*/ 216 h 217"/>
                  <a:gd name="T6" fmla="*/ 0 w 139"/>
                  <a:gd name="T7" fmla="*/ 216 h 217"/>
                  <a:gd name="T8" fmla="*/ 0 w 139"/>
                  <a:gd name="T9" fmla="*/ 0 h 2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9"/>
                  <a:gd name="T16" fmla="*/ 0 h 217"/>
                  <a:gd name="T17" fmla="*/ 139 w 139"/>
                  <a:gd name="T18" fmla="*/ 217 h 2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9" h="217">
                    <a:moveTo>
                      <a:pt x="0" y="0"/>
                    </a:moveTo>
                    <a:lnTo>
                      <a:pt x="138" y="0"/>
                    </a:lnTo>
                    <a:lnTo>
                      <a:pt x="138" y="216"/>
                    </a:lnTo>
                    <a:lnTo>
                      <a:pt x="0" y="2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08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0" name="Freeform 14"/>
              <p:cNvSpPr>
                <a:spLocks/>
              </p:cNvSpPr>
              <p:nvPr/>
            </p:nvSpPr>
            <p:spPr bwMode="auto">
              <a:xfrm>
                <a:off x="4935" y="2584"/>
                <a:ext cx="203" cy="55"/>
              </a:xfrm>
              <a:custGeom>
                <a:avLst/>
                <a:gdLst>
                  <a:gd name="T0" fmla="*/ 0 w 203"/>
                  <a:gd name="T1" fmla="*/ 54 h 55"/>
                  <a:gd name="T2" fmla="*/ 75 w 203"/>
                  <a:gd name="T3" fmla="*/ 0 h 55"/>
                  <a:gd name="T4" fmla="*/ 202 w 203"/>
                  <a:gd name="T5" fmla="*/ 0 h 55"/>
                  <a:gd name="T6" fmla="*/ 138 w 203"/>
                  <a:gd name="T7" fmla="*/ 54 h 55"/>
                  <a:gd name="T8" fmla="*/ 0 w 203"/>
                  <a:gd name="T9" fmla="*/ 54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3"/>
                  <a:gd name="T16" fmla="*/ 0 h 55"/>
                  <a:gd name="T17" fmla="*/ 203 w 203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3" h="55">
                    <a:moveTo>
                      <a:pt x="0" y="54"/>
                    </a:moveTo>
                    <a:lnTo>
                      <a:pt x="75" y="0"/>
                    </a:lnTo>
                    <a:lnTo>
                      <a:pt x="202" y="0"/>
                    </a:lnTo>
                    <a:lnTo>
                      <a:pt x="138" y="54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FFE0C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1" name="Freeform 15"/>
              <p:cNvSpPr>
                <a:spLocks/>
              </p:cNvSpPr>
              <p:nvPr/>
            </p:nvSpPr>
            <p:spPr bwMode="auto">
              <a:xfrm>
                <a:off x="5073" y="2584"/>
                <a:ext cx="65" cy="271"/>
              </a:xfrm>
              <a:custGeom>
                <a:avLst/>
                <a:gdLst>
                  <a:gd name="T0" fmla="*/ 64 w 65"/>
                  <a:gd name="T1" fmla="*/ 0 h 271"/>
                  <a:gd name="T2" fmla="*/ 0 w 65"/>
                  <a:gd name="T3" fmla="*/ 54 h 271"/>
                  <a:gd name="T4" fmla="*/ 0 w 65"/>
                  <a:gd name="T5" fmla="*/ 270 h 271"/>
                  <a:gd name="T6" fmla="*/ 64 w 65"/>
                  <a:gd name="T7" fmla="*/ 202 h 271"/>
                  <a:gd name="T8" fmla="*/ 64 w 65"/>
                  <a:gd name="T9" fmla="*/ 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271"/>
                  <a:gd name="T17" fmla="*/ 65 w 65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271">
                    <a:moveTo>
                      <a:pt x="64" y="0"/>
                    </a:moveTo>
                    <a:lnTo>
                      <a:pt x="0" y="54"/>
                    </a:lnTo>
                    <a:lnTo>
                      <a:pt x="0" y="270"/>
                    </a:lnTo>
                    <a:lnTo>
                      <a:pt x="64" y="202"/>
                    </a:lnTo>
                    <a:lnTo>
                      <a:pt x="64" y="0"/>
                    </a:lnTo>
                  </a:path>
                </a:pathLst>
              </a:custGeom>
              <a:solidFill>
                <a:srgbClr val="FFA04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5" name="Group 16"/>
            <p:cNvGrpSpPr>
              <a:grpSpLocks/>
            </p:cNvGrpSpPr>
            <p:nvPr/>
          </p:nvGrpSpPr>
          <p:grpSpPr bwMode="auto">
            <a:xfrm>
              <a:off x="4995" y="2445"/>
              <a:ext cx="180" cy="203"/>
              <a:chOff x="4995" y="2445"/>
              <a:chExt cx="180" cy="203"/>
            </a:xfrm>
          </p:grpSpPr>
          <p:sp>
            <p:nvSpPr>
              <p:cNvPr id="10256" name="Freeform 17"/>
              <p:cNvSpPr>
                <a:spLocks/>
              </p:cNvSpPr>
              <p:nvPr/>
            </p:nvSpPr>
            <p:spPr bwMode="auto">
              <a:xfrm>
                <a:off x="4995" y="2497"/>
                <a:ext cx="99" cy="151"/>
              </a:xfrm>
              <a:custGeom>
                <a:avLst/>
                <a:gdLst>
                  <a:gd name="T0" fmla="*/ 0 w 99"/>
                  <a:gd name="T1" fmla="*/ 0 h 151"/>
                  <a:gd name="T2" fmla="*/ 98 w 99"/>
                  <a:gd name="T3" fmla="*/ 29 h 151"/>
                  <a:gd name="T4" fmla="*/ 98 w 99"/>
                  <a:gd name="T5" fmla="*/ 150 h 151"/>
                  <a:gd name="T6" fmla="*/ 0 w 99"/>
                  <a:gd name="T7" fmla="*/ 116 h 151"/>
                  <a:gd name="T8" fmla="*/ 0 w 99"/>
                  <a:gd name="T9" fmla="*/ 0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151"/>
                  <a:gd name="T17" fmla="*/ 99 w 99"/>
                  <a:gd name="T18" fmla="*/ 151 h 1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151">
                    <a:moveTo>
                      <a:pt x="0" y="0"/>
                    </a:moveTo>
                    <a:lnTo>
                      <a:pt x="98" y="29"/>
                    </a:lnTo>
                    <a:lnTo>
                      <a:pt x="98" y="150"/>
                    </a:lnTo>
                    <a:lnTo>
                      <a:pt x="0" y="1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08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7" name="Freeform 18"/>
              <p:cNvSpPr>
                <a:spLocks/>
              </p:cNvSpPr>
              <p:nvPr/>
            </p:nvSpPr>
            <p:spPr bwMode="auto">
              <a:xfrm>
                <a:off x="4995" y="2445"/>
                <a:ext cx="180" cy="82"/>
              </a:xfrm>
              <a:custGeom>
                <a:avLst/>
                <a:gdLst>
                  <a:gd name="T0" fmla="*/ 0 w 180"/>
                  <a:gd name="T1" fmla="*/ 52 h 82"/>
                  <a:gd name="T2" fmla="*/ 98 w 180"/>
                  <a:gd name="T3" fmla="*/ 0 h 82"/>
                  <a:gd name="T4" fmla="*/ 179 w 180"/>
                  <a:gd name="T5" fmla="*/ 23 h 82"/>
                  <a:gd name="T6" fmla="*/ 98 w 180"/>
                  <a:gd name="T7" fmla="*/ 81 h 82"/>
                  <a:gd name="T8" fmla="*/ 0 w 180"/>
                  <a:gd name="T9" fmla="*/ 52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82"/>
                  <a:gd name="T17" fmla="*/ 180 w 180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82">
                    <a:moveTo>
                      <a:pt x="0" y="52"/>
                    </a:moveTo>
                    <a:lnTo>
                      <a:pt x="98" y="0"/>
                    </a:lnTo>
                    <a:lnTo>
                      <a:pt x="179" y="23"/>
                    </a:lnTo>
                    <a:lnTo>
                      <a:pt x="98" y="81"/>
                    </a:lnTo>
                    <a:lnTo>
                      <a:pt x="0" y="52"/>
                    </a:lnTo>
                  </a:path>
                </a:pathLst>
              </a:custGeom>
              <a:solidFill>
                <a:srgbClr val="FFE0C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8" name="Freeform 19"/>
              <p:cNvSpPr>
                <a:spLocks/>
              </p:cNvSpPr>
              <p:nvPr/>
            </p:nvSpPr>
            <p:spPr bwMode="auto">
              <a:xfrm>
                <a:off x="5093" y="2468"/>
                <a:ext cx="82" cy="180"/>
              </a:xfrm>
              <a:custGeom>
                <a:avLst/>
                <a:gdLst>
                  <a:gd name="T0" fmla="*/ 0 w 82"/>
                  <a:gd name="T1" fmla="*/ 58 h 180"/>
                  <a:gd name="T2" fmla="*/ 81 w 82"/>
                  <a:gd name="T3" fmla="*/ 0 h 180"/>
                  <a:gd name="T4" fmla="*/ 81 w 82"/>
                  <a:gd name="T5" fmla="*/ 104 h 180"/>
                  <a:gd name="T6" fmla="*/ 0 w 82"/>
                  <a:gd name="T7" fmla="*/ 179 h 180"/>
                  <a:gd name="T8" fmla="*/ 0 w 82"/>
                  <a:gd name="T9" fmla="*/ 58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80"/>
                  <a:gd name="T17" fmla="*/ 82 w 82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80">
                    <a:moveTo>
                      <a:pt x="0" y="58"/>
                    </a:moveTo>
                    <a:lnTo>
                      <a:pt x="81" y="0"/>
                    </a:lnTo>
                    <a:lnTo>
                      <a:pt x="81" y="104"/>
                    </a:lnTo>
                    <a:lnTo>
                      <a:pt x="0" y="179"/>
                    </a:lnTo>
                    <a:lnTo>
                      <a:pt x="0" y="58"/>
                    </a:lnTo>
                  </a:path>
                </a:pathLst>
              </a:custGeom>
              <a:solidFill>
                <a:srgbClr val="FFA04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52" name="Rectangle 20"/>
          <p:cNvSpPr>
            <a:spLocks noChangeArrowheads="1"/>
          </p:cNvSpPr>
          <p:nvPr/>
        </p:nvSpPr>
        <p:spPr bwMode="auto">
          <a:xfrm>
            <a:off x="784225" y="822325"/>
            <a:ext cx="7875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/>
              <a:t>"Manage the </a:t>
            </a:r>
            <a:r>
              <a:rPr lang="en-US" sz="2400" i="1" dirty="0"/>
              <a:t>white space </a:t>
            </a:r>
            <a:r>
              <a:rPr lang="en-US" sz="2400" dirty="0"/>
              <a:t>on the organization chart!" </a:t>
            </a:r>
          </a:p>
        </p:txBody>
      </p:sp>
      <p:sp>
        <p:nvSpPr>
          <p:cNvPr id="10253" name="Rectangle 21"/>
          <p:cNvSpPr>
            <a:spLocks noChangeArrowheads="1"/>
          </p:cNvSpPr>
          <p:nvPr/>
        </p:nvSpPr>
        <p:spPr bwMode="auto">
          <a:xfrm>
            <a:off x="136525" y="5287963"/>
            <a:ext cx="7407275" cy="126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 dirty="0"/>
              <a:t>“</a:t>
            </a:r>
            <a:r>
              <a:rPr lang="en-US" b="0" dirty="0" err="1"/>
              <a:t>Organisasi</a:t>
            </a:r>
            <a:r>
              <a:rPr lang="en-US" b="0" dirty="0"/>
              <a:t>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meningkatkan</a:t>
            </a:r>
            <a:r>
              <a:rPr lang="en-US" b="0" dirty="0"/>
              <a:t> </a:t>
            </a:r>
            <a:r>
              <a:rPr lang="en-US" b="0" dirty="0" err="1"/>
              <a:t>atau</a:t>
            </a:r>
            <a:r>
              <a:rPr lang="en-US" b="0" dirty="0"/>
              <a:t> </a:t>
            </a:r>
            <a:r>
              <a:rPr lang="en-US" b="0" dirty="0" err="1"/>
              <a:t>mengukur</a:t>
            </a:r>
            <a:r>
              <a:rPr lang="en-US" b="0" dirty="0"/>
              <a:t> </a:t>
            </a:r>
            <a:r>
              <a:rPr lang="en-US" b="0" dirty="0" err="1"/>
              <a:t>kinerja</a:t>
            </a:r>
            <a:r>
              <a:rPr lang="en-US" b="0" dirty="0"/>
              <a:t> </a:t>
            </a:r>
            <a:r>
              <a:rPr lang="en-US" b="0" dirty="0" err="1"/>
              <a:t>struktur</a:t>
            </a:r>
            <a:r>
              <a:rPr lang="en-US" b="0" dirty="0"/>
              <a:t> </a:t>
            </a:r>
            <a:r>
              <a:rPr lang="en-US" b="0" dirty="0" err="1"/>
              <a:t>hirarkis</a:t>
            </a:r>
            <a:r>
              <a:rPr lang="en-US" b="0" dirty="0"/>
              <a:t>. </a:t>
            </a:r>
            <a:r>
              <a:rPr lang="en-US" b="0" dirty="0" err="1"/>
              <a:t>Tapi</a:t>
            </a:r>
            <a:r>
              <a:rPr lang="en-US" b="0" dirty="0"/>
              <a:t>,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meningkatkan</a:t>
            </a:r>
            <a:r>
              <a:rPr lang="en-US" b="0" dirty="0"/>
              <a:t> </a:t>
            </a:r>
            <a:r>
              <a:rPr lang="en-US" dirty="0" err="1"/>
              <a:t>kualitas</a:t>
            </a:r>
            <a:r>
              <a:rPr lang="en-US" dirty="0"/>
              <a:t> output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b="0" dirty="0"/>
              <a:t>, </a:t>
            </a:r>
            <a:r>
              <a:rPr lang="en-US" b="0" dirty="0" err="1"/>
              <a:t>serta</a:t>
            </a:r>
            <a:r>
              <a:rPr lang="en-US" b="0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memperbaikinya</a:t>
            </a:r>
            <a:r>
              <a:rPr lang="en-US" sz="2000" dirty="0"/>
              <a:t>."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143000"/>
            <a:ext cx="8119645" cy="5333549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Peraturan Presiden </a:t>
            </a:r>
            <a:r>
              <a:rPr lang="id-ID" dirty="0">
                <a:solidFill>
                  <a:srgbClr val="C00000"/>
                </a:solidFill>
              </a:rPr>
              <a:t>Nomor 81 Tahun 2010 </a:t>
            </a:r>
            <a:r>
              <a:rPr lang="id-ID" dirty="0"/>
              <a:t>tentang Grand Design Reformasi Birokrasi 2010-2025:</a:t>
            </a:r>
          </a:p>
          <a:p>
            <a:pPr lvl="1"/>
            <a:r>
              <a:rPr lang="id-ID" dirty="0"/>
              <a:t>Salah satu sasaran dalam reformasi birokrasi adalah </a:t>
            </a:r>
            <a:r>
              <a:rPr lang="id-ID" dirty="0">
                <a:solidFill>
                  <a:srgbClr val="0070C0"/>
                </a:solidFill>
              </a:rPr>
              <a:t>perubahan proses bisnis/tata laksana</a:t>
            </a:r>
            <a:r>
              <a:rPr lang="id-ID" dirty="0"/>
              <a:t>, yang didalamya termasuk prosedur operasi standar baik untuk kementerian/lembaga di pemerintah pusat dan pemerintah daerah</a:t>
            </a:r>
          </a:p>
          <a:p>
            <a:endParaRPr lang="id-ID" dirty="0"/>
          </a:p>
          <a:p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Nomor</a:t>
            </a:r>
            <a:r>
              <a:rPr lang="en-US" dirty="0">
                <a:solidFill>
                  <a:srgbClr val="C00000"/>
                </a:solidFill>
              </a:rPr>
              <a:t> 7 </a:t>
            </a:r>
            <a:r>
              <a:rPr lang="en-US" dirty="0" err="1">
                <a:solidFill>
                  <a:srgbClr val="C00000"/>
                </a:solidFill>
              </a:rPr>
              <a:t>Tahun</a:t>
            </a:r>
            <a:r>
              <a:rPr lang="en-US" dirty="0">
                <a:solidFill>
                  <a:srgbClr val="C00000"/>
                </a:solidFill>
              </a:rPr>
              <a:t> 2015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Kementerian Neg</a:t>
            </a:r>
            <a:r>
              <a:rPr lang="id-ID" dirty="0"/>
              <a:t>a</a:t>
            </a:r>
            <a:r>
              <a:rPr lang="en-US" dirty="0"/>
              <a:t>r</a:t>
            </a:r>
            <a:r>
              <a:rPr lang="id-ID" dirty="0"/>
              <a:t>a, </a:t>
            </a:r>
            <a:r>
              <a:rPr lang="en-US" dirty="0" err="1">
                <a:solidFill>
                  <a:srgbClr val="C00000"/>
                </a:solidFill>
              </a:rPr>
              <a:t>Pasal</a:t>
            </a:r>
            <a:r>
              <a:rPr lang="en-US" dirty="0">
                <a:solidFill>
                  <a:srgbClr val="C00000"/>
                </a:solidFill>
              </a:rPr>
              <a:t> 79</a:t>
            </a:r>
            <a:r>
              <a:rPr lang="id-ID" dirty="0"/>
              <a:t>: </a:t>
            </a:r>
          </a:p>
          <a:p>
            <a:pPr lvl="1"/>
            <a:r>
              <a:rPr lang="id-ID" dirty="0"/>
              <a:t>K</a:t>
            </a:r>
            <a:r>
              <a:rPr lang="en-US" dirty="0" err="1"/>
              <a:t>ementerian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harus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menyusun</a:t>
            </a:r>
            <a:r>
              <a:rPr lang="en-US" dirty="0">
                <a:solidFill>
                  <a:srgbClr val="0070C0"/>
                </a:solidFill>
              </a:rPr>
              <a:t> peta </a:t>
            </a:r>
            <a:r>
              <a:rPr lang="en-US" dirty="0" err="1">
                <a:solidFill>
                  <a:srgbClr val="0070C0"/>
                </a:solidFill>
              </a:rPr>
              <a:t>bisnis</a:t>
            </a:r>
            <a:r>
              <a:rPr lang="en-US" dirty="0">
                <a:solidFill>
                  <a:srgbClr val="0070C0"/>
                </a:solidFill>
              </a:rPr>
              <a:t> proses </a:t>
            </a:r>
            <a:r>
              <a:rPr lang="en-US" dirty="0"/>
              <a:t>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unit</a:t>
            </a:r>
            <a:r>
              <a:rPr lang="id-ID" dirty="0"/>
              <a:t> </a:t>
            </a:r>
            <a:r>
              <a:rPr lang="en-US" dirty="0" err="1"/>
              <a:t>organisasi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Kementerian </a:t>
            </a:r>
            <a:r>
              <a:rPr lang="en-US" dirty="0" err="1"/>
              <a:t>masing-masing</a:t>
            </a:r>
            <a:endParaRPr lang="id-ID" dirty="0"/>
          </a:p>
          <a:p>
            <a:endParaRPr lang="id-ID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Mengapa Perlu Proses Bisnis?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A24DE8-6EF3-4F64-AE2B-EFD508758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695790"/>
            <a:ext cx="2057400" cy="16221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7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Business Process </a:t>
            </a:r>
            <a:r>
              <a:rPr lang="id-ID" altLang="zh-TW" dirty="0">
                <a:ea typeface="PMingLiU" pitchFamily="18" charset="-120"/>
              </a:rPr>
              <a:t>Ree</a:t>
            </a:r>
            <a:r>
              <a:rPr lang="en-US" altLang="zh-TW" dirty="0" err="1">
                <a:ea typeface="PMingLiU" pitchFamily="18" charset="-120"/>
              </a:rPr>
              <a:t>ngineering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 rot="-3120000">
            <a:off x="1373188" y="2485356"/>
            <a:ext cx="289877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15000"/>
              </a:spcBef>
            </a:pPr>
            <a:r>
              <a:rPr lang="en-US" sz="3200" dirty="0"/>
              <a:t>Organization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 rot="3060000">
            <a:off x="4795837" y="2631406"/>
            <a:ext cx="288766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15000"/>
              </a:spcBef>
            </a:pPr>
            <a:r>
              <a:rPr lang="en-US" sz="3200" dirty="0"/>
              <a:t>Technology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570288" y="5133306"/>
            <a:ext cx="40259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85000"/>
              </a:lnSpc>
              <a:spcBef>
                <a:spcPct val="10000"/>
              </a:spcBef>
            </a:pPr>
            <a:r>
              <a:rPr lang="en-US" sz="3200" dirty="0"/>
              <a:t>Process</a:t>
            </a: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1454150" y="1340768"/>
            <a:ext cx="5854700" cy="3613150"/>
          </a:xfrm>
          <a:prstGeom prst="triangle">
            <a:avLst>
              <a:gd name="adj" fmla="val 5129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6" name="Group 82"/>
          <p:cNvGrpSpPr>
            <a:grpSpLocks/>
          </p:cNvGrpSpPr>
          <p:nvPr/>
        </p:nvGrpSpPr>
        <p:grpSpPr bwMode="auto">
          <a:xfrm>
            <a:off x="2514600" y="1639218"/>
            <a:ext cx="3810000" cy="3200400"/>
            <a:chOff x="1584" y="1776"/>
            <a:chExt cx="2400" cy="2016"/>
          </a:xfrm>
        </p:grpSpPr>
        <p:pic>
          <p:nvPicPr>
            <p:cNvPr id="2057" name="Picture 8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4" y="3217"/>
              <a:ext cx="733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8" name="Oval 9"/>
            <p:cNvSpPr>
              <a:spLocks noChangeArrowheads="1"/>
            </p:cNvSpPr>
            <p:nvPr/>
          </p:nvSpPr>
          <p:spPr bwMode="auto">
            <a:xfrm>
              <a:off x="3204" y="3015"/>
              <a:ext cx="739" cy="7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059" name="Picture 10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92" y="3318"/>
              <a:ext cx="4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0" name="Picture 11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53" y="3413"/>
              <a:ext cx="331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1" name="Picture 12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38" y="2874"/>
              <a:ext cx="155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2" name="Picture 13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03" y="2874"/>
              <a:ext cx="155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3" name="Picture 14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880" y="2666"/>
              <a:ext cx="1253" cy="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4" name="Picture 15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98" y="1776"/>
              <a:ext cx="41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65" name="Group 76"/>
            <p:cNvGrpSpPr>
              <a:grpSpLocks/>
            </p:cNvGrpSpPr>
            <p:nvPr/>
          </p:nvGrpSpPr>
          <p:grpSpPr bwMode="auto">
            <a:xfrm>
              <a:off x="2530" y="2306"/>
              <a:ext cx="705" cy="764"/>
              <a:chOff x="2530" y="2306"/>
              <a:chExt cx="705" cy="764"/>
            </a:xfrm>
          </p:grpSpPr>
          <p:grpSp>
            <p:nvGrpSpPr>
              <p:cNvPr id="2071" name="Group 31"/>
              <p:cNvGrpSpPr>
                <a:grpSpLocks/>
              </p:cNvGrpSpPr>
              <p:nvPr/>
            </p:nvGrpSpPr>
            <p:grpSpPr bwMode="auto">
              <a:xfrm>
                <a:off x="2530" y="2486"/>
                <a:ext cx="325" cy="217"/>
                <a:chOff x="2530" y="2486"/>
                <a:chExt cx="325" cy="217"/>
              </a:xfrm>
            </p:grpSpPr>
            <p:grpSp>
              <p:nvGrpSpPr>
                <p:cNvPr id="2116" name="Group 19"/>
                <p:cNvGrpSpPr>
                  <a:grpSpLocks/>
                </p:cNvGrpSpPr>
                <p:nvPr/>
              </p:nvGrpSpPr>
              <p:grpSpPr bwMode="auto">
                <a:xfrm>
                  <a:off x="2705" y="2573"/>
                  <a:ext cx="150" cy="130"/>
                  <a:chOff x="2705" y="2573"/>
                  <a:chExt cx="150" cy="130"/>
                </a:xfrm>
              </p:grpSpPr>
              <p:sp>
                <p:nvSpPr>
                  <p:cNvPr id="2128" name="Freeform 16"/>
                  <p:cNvSpPr>
                    <a:spLocks/>
                  </p:cNvSpPr>
                  <p:nvPr/>
                </p:nvSpPr>
                <p:spPr bwMode="auto">
                  <a:xfrm>
                    <a:off x="2705" y="2573"/>
                    <a:ext cx="150" cy="130"/>
                  </a:xfrm>
                  <a:custGeom>
                    <a:avLst/>
                    <a:gdLst>
                      <a:gd name="T0" fmla="*/ 86 w 150"/>
                      <a:gd name="T1" fmla="*/ 0 h 130"/>
                      <a:gd name="T2" fmla="*/ 38 w 150"/>
                      <a:gd name="T3" fmla="*/ 23 h 130"/>
                      <a:gd name="T4" fmla="*/ 14 w 150"/>
                      <a:gd name="T5" fmla="*/ 36 h 130"/>
                      <a:gd name="T6" fmla="*/ 4 w 150"/>
                      <a:gd name="T7" fmla="*/ 47 h 130"/>
                      <a:gd name="T8" fmla="*/ 0 w 150"/>
                      <a:gd name="T9" fmla="*/ 66 h 130"/>
                      <a:gd name="T10" fmla="*/ 2 w 150"/>
                      <a:gd name="T11" fmla="*/ 86 h 130"/>
                      <a:gd name="T12" fmla="*/ 12 w 150"/>
                      <a:gd name="T13" fmla="*/ 106 h 130"/>
                      <a:gd name="T14" fmla="*/ 28 w 150"/>
                      <a:gd name="T15" fmla="*/ 118 h 130"/>
                      <a:gd name="T16" fmla="*/ 35 w 150"/>
                      <a:gd name="T17" fmla="*/ 129 h 130"/>
                      <a:gd name="T18" fmla="*/ 60 w 150"/>
                      <a:gd name="T19" fmla="*/ 116 h 130"/>
                      <a:gd name="T20" fmla="*/ 79 w 150"/>
                      <a:gd name="T21" fmla="*/ 108 h 130"/>
                      <a:gd name="T22" fmla="*/ 97 w 150"/>
                      <a:gd name="T23" fmla="*/ 98 h 130"/>
                      <a:gd name="T24" fmla="*/ 112 w 150"/>
                      <a:gd name="T25" fmla="*/ 84 h 130"/>
                      <a:gd name="T26" fmla="*/ 127 w 150"/>
                      <a:gd name="T27" fmla="*/ 72 h 130"/>
                      <a:gd name="T28" fmla="*/ 137 w 150"/>
                      <a:gd name="T29" fmla="*/ 57 h 130"/>
                      <a:gd name="T30" fmla="*/ 149 w 150"/>
                      <a:gd name="T31" fmla="*/ 44 h 130"/>
                      <a:gd name="T32" fmla="*/ 111 w 150"/>
                      <a:gd name="T33" fmla="*/ 23 h 130"/>
                      <a:gd name="T34" fmla="*/ 86 w 150"/>
                      <a:gd name="T35" fmla="*/ 0 h 13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50"/>
                      <a:gd name="T55" fmla="*/ 0 h 130"/>
                      <a:gd name="T56" fmla="*/ 150 w 150"/>
                      <a:gd name="T57" fmla="*/ 130 h 130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50" h="130">
                        <a:moveTo>
                          <a:pt x="86" y="0"/>
                        </a:moveTo>
                        <a:lnTo>
                          <a:pt x="38" y="23"/>
                        </a:lnTo>
                        <a:lnTo>
                          <a:pt x="14" y="36"/>
                        </a:lnTo>
                        <a:lnTo>
                          <a:pt x="4" y="47"/>
                        </a:lnTo>
                        <a:lnTo>
                          <a:pt x="0" y="66"/>
                        </a:lnTo>
                        <a:lnTo>
                          <a:pt x="2" y="86"/>
                        </a:lnTo>
                        <a:lnTo>
                          <a:pt x="12" y="106"/>
                        </a:lnTo>
                        <a:lnTo>
                          <a:pt x="28" y="118"/>
                        </a:lnTo>
                        <a:lnTo>
                          <a:pt x="35" y="129"/>
                        </a:lnTo>
                        <a:lnTo>
                          <a:pt x="60" y="116"/>
                        </a:lnTo>
                        <a:lnTo>
                          <a:pt x="79" y="108"/>
                        </a:lnTo>
                        <a:lnTo>
                          <a:pt x="97" y="98"/>
                        </a:lnTo>
                        <a:lnTo>
                          <a:pt x="112" y="84"/>
                        </a:lnTo>
                        <a:lnTo>
                          <a:pt x="127" y="72"/>
                        </a:lnTo>
                        <a:lnTo>
                          <a:pt x="137" y="57"/>
                        </a:lnTo>
                        <a:lnTo>
                          <a:pt x="149" y="44"/>
                        </a:lnTo>
                        <a:lnTo>
                          <a:pt x="111" y="23"/>
                        </a:lnTo>
                        <a:lnTo>
                          <a:pt x="86" y="0"/>
                        </a:lnTo>
                      </a:path>
                    </a:pathLst>
                  </a:custGeom>
                  <a:solidFill>
                    <a:srgbClr val="0000FF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9" name="Freeform 17"/>
                  <p:cNvSpPr>
                    <a:spLocks/>
                  </p:cNvSpPr>
                  <p:nvPr/>
                </p:nvSpPr>
                <p:spPr bwMode="auto">
                  <a:xfrm>
                    <a:off x="2706" y="2624"/>
                    <a:ext cx="44" cy="64"/>
                  </a:xfrm>
                  <a:custGeom>
                    <a:avLst/>
                    <a:gdLst>
                      <a:gd name="T0" fmla="*/ 25 w 44"/>
                      <a:gd name="T1" fmla="*/ 8 h 64"/>
                      <a:gd name="T2" fmla="*/ 15 w 44"/>
                      <a:gd name="T3" fmla="*/ 1 h 64"/>
                      <a:gd name="T4" fmla="*/ 5 w 44"/>
                      <a:gd name="T5" fmla="*/ 0 h 64"/>
                      <a:gd name="T6" fmla="*/ 0 w 44"/>
                      <a:gd name="T7" fmla="*/ 1 h 64"/>
                      <a:gd name="T8" fmla="*/ 11 w 44"/>
                      <a:gd name="T9" fmla="*/ 13 h 64"/>
                      <a:gd name="T10" fmla="*/ 17 w 44"/>
                      <a:gd name="T11" fmla="*/ 24 h 64"/>
                      <a:gd name="T12" fmla="*/ 20 w 44"/>
                      <a:gd name="T13" fmla="*/ 37 h 64"/>
                      <a:gd name="T14" fmla="*/ 17 w 44"/>
                      <a:gd name="T15" fmla="*/ 44 h 64"/>
                      <a:gd name="T16" fmla="*/ 9 w 44"/>
                      <a:gd name="T17" fmla="*/ 53 h 64"/>
                      <a:gd name="T18" fmla="*/ 21 w 44"/>
                      <a:gd name="T19" fmla="*/ 59 h 64"/>
                      <a:gd name="T20" fmla="*/ 31 w 44"/>
                      <a:gd name="T21" fmla="*/ 58 h 64"/>
                      <a:gd name="T22" fmla="*/ 42 w 44"/>
                      <a:gd name="T23" fmla="*/ 63 h 64"/>
                      <a:gd name="T24" fmla="*/ 43 w 44"/>
                      <a:gd name="T25" fmla="*/ 49 h 64"/>
                      <a:gd name="T26" fmla="*/ 41 w 44"/>
                      <a:gd name="T27" fmla="*/ 37 h 64"/>
                      <a:gd name="T28" fmla="*/ 33 w 44"/>
                      <a:gd name="T29" fmla="*/ 21 h 64"/>
                      <a:gd name="T30" fmla="*/ 25 w 44"/>
                      <a:gd name="T31" fmla="*/ 8 h 64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4"/>
                      <a:gd name="T49" fmla="*/ 0 h 64"/>
                      <a:gd name="T50" fmla="*/ 44 w 44"/>
                      <a:gd name="T51" fmla="*/ 64 h 64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4" h="64">
                        <a:moveTo>
                          <a:pt x="25" y="8"/>
                        </a:moveTo>
                        <a:lnTo>
                          <a:pt x="15" y="1"/>
                        </a:lnTo>
                        <a:lnTo>
                          <a:pt x="5" y="0"/>
                        </a:lnTo>
                        <a:lnTo>
                          <a:pt x="0" y="1"/>
                        </a:lnTo>
                        <a:lnTo>
                          <a:pt x="11" y="13"/>
                        </a:lnTo>
                        <a:lnTo>
                          <a:pt x="17" y="24"/>
                        </a:lnTo>
                        <a:lnTo>
                          <a:pt x="20" y="37"/>
                        </a:lnTo>
                        <a:lnTo>
                          <a:pt x="17" y="44"/>
                        </a:lnTo>
                        <a:lnTo>
                          <a:pt x="9" y="53"/>
                        </a:lnTo>
                        <a:lnTo>
                          <a:pt x="21" y="59"/>
                        </a:lnTo>
                        <a:lnTo>
                          <a:pt x="31" y="58"/>
                        </a:lnTo>
                        <a:lnTo>
                          <a:pt x="42" y="63"/>
                        </a:lnTo>
                        <a:lnTo>
                          <a:pt x="43" y="49"/>
                        </a:lnTo>
                        <a:lnTo>
                          <a:pt x="41" y="37"/>
                        </a:lnTo>
                        <a:lnTo>
                          <a:pt x="33" y="21"/>
                        </a:lnTo>
                        <a:lnTo>
                          <a:pt x="25" y="8"/>
                        </a:lnTo>
                      </a:path>
                    </a:pathLst>
                  </a:custGeom>
                  <a:solidFill>
                    <a:srgbClr val="E0E0FF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30" name="Freeform 18"/>
                  <p:cNvSpPr>
                    <a:spLocks/>
                  </p:cNvSpPr>
                  <p:nvPr/>
                </p:nvSpPr>
                <p:spPr bwMode="auto">
                  <a:xfrm>
                    <a:off x="2708" y="2624"/>
                    <a:ext cx="42" cy="79"/>
                  </a:xfrm>
                  <a:custGeom>
                    <a:avLst/>
                    <a:gdLst>
                      <a:gd name="T0" fmla="*/ 32 w 42"/>
                      <a:gd name="T1" fmla="*/ 78 h 79"/>
                      <a:gd name="T2" fmla="*/ 37 w 42"/>
                      <a:gd name="T3" fmla="*/ 69 h 79"/>
                      <a:gd name="T4" fmla="*/ 41 w 42"/>
                      <a:gd name="T5" fmla="*/ 54 h 79"/>
                      <a:gd name="T6" fmla="*/ 39 w 42"/>
                      <a:gd name="T7" fmla="*/ 38 h 79"/>
                      <a:gd name="T8" fmla="*/ 32 w 42"/>
                      <a:gd name="T9" fmla="*/ 20 h 79"/>
                      <a:gd name="T10" fmla="*/ 21 w 42"/>
                      <a:gd name="T11" fmla="*/ 8 h 79"/>
                      <a:gd name="T12" fmla="*/ 12 w 42"/>
                      <a:gd name="T13" fmla="*/ 1 h 79"/>
                      <a:gd name="T14" fmla="*/ 0 w 42"/>
                      <a:gd name="T15" fmla="*/ 0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2"/>
                      <a:gd name="T25" fmla="*/ 0 h 79"/>
                      <a:gd name="T26" fmla="*/ 42 w 42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2" h="79">
                        <a:moveTo>
                          <a:pt x="32" y="78"/>
                        </a:moveTo>
                        <a:lnTo>
                          <a:pt x="37" y="69"/>
                        </a:lnTo>
                        <a:lnTo>
                          <a:pt x="41" y="54"/>
                        </a:lnTo>
                        <a:lnTo>
                          <a:pt x="39" y="38"/>
                        </a:lnTo>
                        <a:lnTo>
                          <a:pt x="32" y="20"/>
                        </a:lnTo>
                        <a:lnTo>
                          <a:pt x="21" y="8"/>
                        </a:lnTo>
                        <a:lnTo>
                          <a:pt x="12" y="1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17" name="Group 30"/>
                <p:cNvGrpSpPr>
                  <a:grpSpLocks/>
                </p:cNvGrpSpPr>
                <p:nvPr/>
              </p:nvGrpSpPr>
              <p:grpSpPr bwMode="auto">
                <a:xfrm>
                  <a:off x="2530" y="2486"/>
                  <a:ext cx="197" cy="209"/>
                  <a:chOff x="2530" y="2486"/>
                  <a:chExt cx="197" cy="209"/>
                </a:xfrm>
              </p:grpSpPr>
              <p:sp>
                <p:nvSpPr>
                  <p:cNvPr id="2118" name="Freeform 20"/>
                  <p:cNvSpPr>
                    <a:spLocks/>
                  </p:cNvSpPr>
                  <p:nvPr/>
                </p:nvSpPr>
                <p:spPr bwMode="auto">
                  <a:xfrm>
                    <a:off x="2641" y="2573"/>
                    <a:ext cx="86" cy="115"/>
                  </a:xfrm>
                  <a:custGeom>
                    <a:avLst/>
                    <a:gdLst>
                      <a:gd name="T0" fmla="*/ 82 w 86"/>
                      <a:gd name="T1" fmla="*/ 75 h 115"/>
                      <a:gd name="T2" fmla="*/ 78 w 86"/>
                      <a:gd name="T3" fmla="*/ 67 h 115"/>
                      <a:gd name="T4" fmla="*/ 75 w 86"/>
                      <a:gd name="T5" fmla="*/ 63 h 115"/>
                      <a:gd name="T6" fmla="*/ 71 w 86"/>
                      <a:gd name="T7" fmla="*/ 59 h 115"/>
                      <a:gd name="T8" fmla="*/ 65 w 86"/>
                      <a:gd name="T9" fmla="*/ 55 h 115"/>
                      <a:gd name="T10" fmla="*/ 61 w 86"/>
                      <a:gd name="T11" fmla="*/ 51 h 115"/>
                      <a:gd name="T12" fmla="*/ 57 w 86"/>
                      <a:gd name="T13" fmla="*/ 46 h 115"/>
                      <a:gd name="T14" fmla="*/ 53 w 86"/>
                      <a:gd name="T15" fmla="*/ 41 h 115"/>
                      <a:gd name="T16" fmla="*/ 48 w 86"/>
                      <a:gd name="T17" fmla="*/ 37 h 115"/>
                      <a:gd name="T18" fmla="*/ 41 w 86"/>
                      <a:gd name="T19" fmla="*/ 34 h 115"/>
                      <a:gd name="T20" fmla="*/ 35 w 86"/>
                      <a:gd name="T21" fmla="*/ 29 h 115"/>
                      <a:gd name="T22" fmla="*/ 33 w 86"/>
                      <a:gd name="T23" fmla="*/ 21 h 115"/>
                      <a:gd name="T24" fmla="*/ 28 w 86"/>
                      <a:gd name="T25" fmla="*/ 16 h 115"/>
                      <a:gd name="T26" fmla="*/ 22 w 86"/>
                      <a:gd name="T27" fmla="*/ 1 h 115"/>
                      <a:gd name="T28" fmla="*/ 17 w 86"/>
                      <a:gd name="T29" fmla="*/ 0 h 115"/>
                      <a:gd name="T30" fmla="*/ 14 w 86"/>
                      <a:gd name="T31" fmla="*/ 3 h 115"/>
                      <a:gd name="T32" fmla="*/ 11 w 86"/>
                      <a:gd name="T33" fmla="*/ 7 h 115"/>
                      <a:gd name="T34" fmla="*/ 10 w 86"/>
                      <a:gd name="T35" fmla="*/ 13 h 115"/>
                      <a:gd name="T36" fmla="*/ 12 w 86"/>
                      <a:gd name="T37" fmla="*/ 21 h 115"/>
                      <a:gd name="T38" fmla="*/ 16 w 86"/>
                      <a:gd name="T39" fmla="*/ 25 h 115"/>
                      <a:gd name="T40" fmla="*/ 19 w 86"/>
                      <a:gd name="T41" fmla="*/ 29 h 115"/>
                      <a:gd name="T42" fmla="*/ 23 w 86"/>
                      <a:gd name="T43" fmla="*/ 37 h 115"/>
                      <a:gd name="T44" fmla="*/ 18 w 86"/>
                      <a:gd name="T45" fmla="*/ 35 h 115"/>
                      <a:gd name="T46" fmla="*/ 12 w 86"/>
                      <a:gd name="T47" fmla="*/ 35 h 115"/>
                      <a:gd name="T48" fmla="*/ 10 w 86"/>
                      <a:gd name="T49" fmla="*/ 37 h 115"/>
                      <a:gd name="T50" fmla="*/ 3 w 86"/>
                      <a:gd name="T51" fmla="*/ 41 h 115"/>
                      <a:gd name="T52" fmla="*/ 1 w 86"/>
                      <a:gd name="T53" fmla="*/ 48 h 115"/>
                      <a:gd name="T54" fmla="*/ 0 w 86"/>
                      <a:gd name="T55" fmla="*/ 59 h 115"/>
                      <a:gd name="T56" fmla="*/ 2 w 86"/>
                      <a:gd name="T57" fmla="*/ 72 h 115"/>
                      <a:gd name="T58" fmla="*/ 6 w 86"/>
                      <a:gd name="T59" fmla="*/ 81 h 115"/>
                      <a:gd name="T60" fmla="*/ 10 w 86"/>
                      <a:gd name="T61" fmla="*/ 92 h 115"/>
                      <a:gd name="T62" fmla="*/ 17 w 86"/>
                      <a:gd name="T63" fmla="*/ 102 h 115"/>
                      <a:gd name="T64" fmla="*/ 22 w 86"/>
                      <a:gd name="T65" fmla="*/ 110 h 115"/>
                      <a:gd name="T66" fmla="*/ 26 w 86"/>
                      <a:gd name="T67" fmla="*/ 113 h 115"/>
                      <a:gd name="T68" fmla="*/ 33 w 86"/>
                      <a:gd name="T69" fmla="*/ 114 h 115"/>
                      <a:gd name="T70" fmla="*/ 40 w 86"/>
                      <a:gd name="T71" fmla="*/ 113 h 115"/>
                      <a:gd name="T72" fmla="*/ 46 w 86"/>
                      <a:gd name="T73" fmla="*/ 110 h 115"/>
                      <a:gd name="T74" fmla="*/ 50 w 86"/>
                      <a:gd name="T75" fmla="*/ 107 h 115"/>
                      <a:gd name="T76" fmla="*/ 53 w 86"/>
                      <a:gd name="T77" fmla="*/ 105 h 115"/>
                      <a:gd name="T78" fmla="*/ 57 w 86"/>
                      <a:gd name="T79" fmla="*/ 107 h 115"/>
                      <a:gd name="T80" fmla="*/ 62 w 86"/>
                      <a:gd name="T81" fmla="*/ 107 h 115"/>
                      <a:gd name="T82" fmla="*/ 68 w 86"/>
                      <a:gd name="T83" fmla="*/ 109 h 115"/>
                      <a:gd name="T84" fmla="*/ 75 w 86"/>
                      <a:gd name="T85" fmla="*/ 107 h 115"/>
                      <a:gd name="T86" fmla="*/ 79 w 86"/>
                      <a:gd name="T87" fmla="*/ 104 h 115"/>
                      <a:gd name="T88" fmla="*/ 84 w 86"/>
                      <a:gd name="T89" fmla="*/ 97 h 115"/>
                      <a:gd name="T90" fmla="*/ 85 w 86"/>
                      <a:gd name="T91" fmla="*/ 86 h 115"/>
                      <a:gd name="T92" fmla="*/ 83 w 86"/>
                      <a:gd name="T93" fmla="*/ 76 h 115"/>
                      <a:gd name="T94" fmla="*/ 82 w 86"/>
                      <a:gd name="T95" fmla="*/ 75 h 115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86"/>
                      <a:gd name="T145" fmla="*/ 0 h 115"/>
                      <a:gd name="T146" fmla="*/ 86 w 86"/>
                      <a:gd name="T147" fmla="*/ 115 h 115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86" h="115">
                        <a:moveTo>
                          <a:pt x="82" y="75"/>
                        </a:moveTo>
                        <a:lnTo>
                          <a:pt x="78" y="67"/>
                        </a:lnTo>
                        <a:lnTo>
                          <a:pt x="75" y="63"/>
                        </a:lnTo>
                        <a:lnTo>
                          <a:pt x="71" y="59"/>
                        </a:lnTo>
                        <a:lnTo>
                          <a:pt x="65" y="55"/>
                        </a:lnTo>
                        <a:lnTo>
                          <a:pt x="61" y="51"/>
                        </a:lnTo>
                        <a:lnTo>
                          <a:pt x="57" y="46"/>
                        </a:lnTo>
                        <a:lnTo>
                          <a:pt x="53" y="41"/>
                        </a:lnTo>
                        <a:lnTo>
                          <a:pt x="48" y="37"/>
                        </a:lnTo>
                        <a:lnTo>
                          <a:pt x="41" y="34"/>
                        </a:lnTo>
                        <a:lnTo>
                          <a:pt x="35" y="29"/>
                        </a:lnTo>
                        <a:lnTo>
                          <a:pt x="33" y="21"/>
                        </a:lnTo>
                        <a:lnTo>
                          <a:pt x="28" y="16"/>
                        </a:lnTo>
                        <a:lnTo>
                          <a:pt x="22" y="1"/>
                        </a:lnTo>
                        <a:lnTo>
                          <a:pt x="17" y="0"/>
                        </a:lnTo>
                        <a:lnTo>
                          <a:pt x="14" y="3"/>
                        </a:lnTo>
                        <a:lnTo>
                          <a:pt x="11" y="7"/>
                        </a:lnTo>
                        <a:lnTo>
                          <a:pt x="10" y="13"/>
                        </a:lnTo>
                        <a:lnTo>
                          <a:pt x="12" y="21"/>
                        </a:lnTo>
                        <a:lnTo>
                          <a:pt x="16" y="25"/>
                        </a:lnTo>
                        <a:lnTo>
                          <a:pt x="19" y="29"/>
                        </a:lnTo>
                        <a:lnTo>
                          <a:pt x="23" y="37"/>
                        </a:lnTo>
                        <a:lnTo>
                          <a:pt x="18" y="35"/>
                        </a:lnTo>
                        <a:lnTo>
                          <a:pt x="12" y="35"/>
                        </a:lnTo>
                        <a:lnTo>
                          <a:pt x="10" y="37"/>
                        </a:lnTo>
                        <a:lnTo>
                          <a:pt x="3" y="41"/>
                        </a:lnTo>
                        <a:lnTo>
                          <a:pt x="1" y="48"/>
                        </a:lnTo>
                        <a:lnTo>
                          <a:pt x="0" y="59"/>
                        </a:lnTo>
                        <a:lnTo>
                          <a:pt x="2" y="72"/>
                        </a:lnTo>
                        <a:lnTo>
                          <a:pt x="6" y="81"/>
                        </a:lnTo>
                        <a:lnTo>
                          <a:pt x="10" y="92"/>
                        </a:lnTo>
                        <a:lnTo>
                          <a:pt x="17" y="102"/>
                        </a:lnTo>
                        <a:lnTo>
                          <a:pt x="22" y="110"/>
                        </a:lnTo>
                        <a:lnTo>
                          <a:pt x="26" y="113"/>
                        </a:lnTo>
                        <a:lnTo>
                          <a:pt x="33" y="114"/>
                        </a:lnTo>
                        <a:lnTo>
                          <a:pt x="40" y="113"/>
                        </a:lnTo>
                        <a:lnTo>
                          <a:pt x="46" y="110"/>
                        </a:lnTo>
                        <a:lnTo>
                          <a:pt x="50" y="107"/>
                        </a:lnTo>
                        <a:lnTo>
                          <a:pt x="53" y="105"/>
                        </a:lnTo>
                        <a:lnTo>
                          <a:pt x="57" y="107"/>
                        </a:lnTo>
                        <a:lnTo>
                          <a:pt x="62" y="107"/>
                        </a:lnTo>
                        <a:lnTo>
                          <a:pt x="68" y="109"/>
                        </a:lnTo>
                        <a:lnTo>
                          <a:pt x="75" y="107"/>
                        </a:lnTo>
                        <a:lnTo>
                          <a:pt x="79" y="104"/>
                        </a:lnTo>
                        <a:lnTo>
                          <a:pt x="84" y="97"/>
                        </a:lnTo>
                        <a:lnTo>
                          <a:pt x="85" y="86"/>
                        </a:lnTo>
                        <a:lnTo>
                          <a:pt x="83" y="76"/>
                        </a:lnTo>
                        <a:lnTo>
                          <a:pt x="82" y="75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11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2530" y="2486"/>
                    <a:ext cx="179" cy="209"/>
                    <a:chOff x="2530" y="2486"/>
                    <a:chExt cx="179" cy="209"/>
                  </a:xfrm>
                </p:grpSpPr>
                <p:grpSp>
                  <p:nvGrpSpPr>
                    <p:cNvPr id="2120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30" y="2486"/>
                      <a:ext cx="179" cy="181"/>
                      <a:chOff x="2530" y="2486"/>
                      <a:chExt cx="179" cy="181"/>
                    </a:xfrm>
                  </p:grpSpPr>
                  <p:sp>
                    <p:nvSpPr>
                      <p:cNvPr id="2126" name="Freeform 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30" y="2486"/>
                        <a:ext cx="179" cy="181"/>
                      </a:xfrm>
                      <a:custGeom>
                        <a:avLst/>
                        <a:gdLst>
                          <a:gd name="T0" fmla="*/ 176 w 179"/>
                          <a:gd name="T1" fmla="*/ 160 h 181"/>
                          <a:gd name="T2" fmla="*/ 167 w 179"/>
                          <a:gd name="T3" fmla="*/ 148 h 181"/>
                          <a:gd name="T4" fmla="*/ 154 w 179"/>
                          <a:gd name="T5" fmla="*/ 131 h 181"/>
                          <a:gd name="T6" fmla="*/ 138 w 179"/>
                          <a:gd name="T7" fmla="*/ 115 h 181"/>
                          <a:gd name="T8" fmla="*/ 126 w 179"/>
                          <a:gd name="T9" fmla="*/ 105 h 181"/>
                          <a:gd name="T10" fmla="*/ 116 w 179"/>
                          <a:gd name="T11" fmla="*/ 101 h 181"/>
                          <a:gd name="T12" fmla="*/ 109 w 179"/>
                          <a:gd name="T13" fmla="*/ 100 h 181"/>
                          <a:gd name="T14" fmla="*/ 104 w 179"/>
                          <a:gd name="T15" fmla="*/ 95 h 181"/>
                          <a:gd name="T16" fmla="*/ 107 w 179"/>
                          <a:gd name="T17" fmla="*/ 84 h 181"/>
                          <a:gd name="T18" fmla="*/ 103 w 179"/>
                          <a:gd name="T19" fmla="*/ 72 h 181"/>
                          <a:gd name="T20" fmla="*/ 97 w 179"/>
                          <a:gd name="T21" fmla="*/ 60 h 181"/>
                          <a:gd name="T22" fmla="*/ 88 w 179"/>
                          <a:gd name="T23" fmla="*/ 47 h 181"/>
                          <a:gd name="T24" fmla="*/ 74 w 179"/>
                          <a:gd name="T25" fmla="*/ 32 h 181"/>
                          <a:gd name="T26" fmla="*/ 59 w 179"/>
                          <a:gd name="T27" fmla="*/ 20 h 181"/>
                          <a:gd name="T28" fmla="*/ 45 w 179"/>
                          <a:gd name="T29" fmla="*/ 9 h 181"/>
                          <a:gd name="T30" fmla="*/ 28 w 179"/>
                          <a:gd name="T31" fmla="*/ 3 h 181"/>
                          <a:gd name="T32" fmla="*/ 18 w 179"/>
                          <a:gd name="T33" fmla="*/ 0 h 181"/>
                          <a:gd name="T34" fmla="*/ 8 w 179"/>
                          <a:gd name="T35" fmla="*/ 4 h 181"/>
                          <a:gd name="T36" fmla="*/ 2 w 179"/>
                          <a:gd name="T37" fmla="*/ 9 h 181"/>
                          <a:gd name="T38" fmla="*/ 0 w 179"/>
                          <a:gd name="T39" fmla="*/ 19 h 181"/>
                          <a:gd name="T40" fmla="*/ 1 w 179"/>
                          <a:gd name="T41" fmla="*/ 31 h 181"/>
                          <a:gd name="T42" fmla="*/ 6 w 179"/>
                          <a:gd name="T43" fmla="*/ 44 h 181"/>
                          <a:gd name="T44" fmla="*/ 13 w 179"/>
                          <a:gd name="T45" fmla="*/ 56 h 181"/>
                          <a:gd name="T46" fmla="*/ 21 w 179"/>
                          <a:gd name="T47" fmla="*/ 69 h 181"/>
                          <a:gd name="T48" fmla="*/ 32 w 179"/>
                          <a:gd name="T49" fmla="*/ 79 h 181"/>
                          <a:gd name="T50" fmla="*/ 47 w 179"/>
                          <a:gd name="T51" fmla="*/ 91 h 181"/>
                          <a:gd name="T52" fmla="*/ 61 w 179"/>
                          <a:gd name="T53" fmla="*/ 101 h 181"/>
                          <a:gd name="T54" fmla="*/ 72 w 179"/>
                          <a:gd name="T55" fmla="*/ 107 h 181"/>
                          <a:gd name="T56" fmla="*/ 82 w 179"/>
                          <a:gd name="T57" fmla="*/ 108 h 181"/>
                          <a:gd name="T58" fmla="*/ 93 w 179"/>
                          <a:gd name="T59" fmla="*/ 107 h 181"/>
                          <a:gd name="T60" fmla="*/ 98 w 179"/>
                          <a:gd name="T61" fmla="*/ 108 h 181"/>
                          <a:gd name="T62" fmla="*/ 102 w 179"/>
                          <a:gd name="T63" fmla="*/ 115 h 181"/>
                          <a:gd name="T64" fmla="*/ 106 w 179"/>
                          <a:gd name="T65" fmla="*/ 125 h 181"/>
                          <a:gd name="T66" fmla="*/ 114 w 179"/>
                          <a:gd name="T67" fmla="*/ 136 h 181"/>
                          <a:gd name="T68" fmla="*/ 127 w 179"/>
                          <a:gd name="T69" fmla="*/ 149 h 181"/>
                          <a:gd name="T70" fmla="*/ 138 w 179"/>
                          <a:gd name="T71" fmla="*/ 160 h 181"/>
                          <a:gd name="T72" fmla="*/ 147 w 179"/>
                          <a:gd name="T73" fmla="*/ 171 h 181"/>
                          <a:gd name="T74" fmla="*/ 155 w 179"/>
                          <a:gd name="T75" fmla="*/ 176 h 181"/>
                          <a:gd name="T76" fmla="*/ 164 w 179"/>
                          <a:gd name="T77" fmla="*/ 179 h 181"/>
                          <a:gd name="T78" fmla="*/ 172 w 179"/>
                          <a:gd name="T79" fmla="*/ 180 h 181"/>
                          <a:gd name="T80" fmla="*/ 178 w 179"/>
                          <a:gd name="T81" fmla="*/ 176 h 181"/>
                          <a:gd name="T82" fmla="*/ 178 w 179"/>
                          <a:gd name="T83" fmla="*/ 168 h 181"/>
                          <a:gd name="T84" fmla="*/ 176 w 179"/>
                          <a:gd name="T85" fmla="*/ 160 h 181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w 179"/>
                          <a:gd name="T130" fmla="*/ 0 h 181"/>
                          <a:gd name="T131" fmla="*/ 179 w 179"/>
                          <a:gd name="T132" fmla="*/ 181 h 181"/>
                        </a:gdLst>
                        <a:ahLst/>
                        <a:cxnLst>
                          <a:cxn ang="T86">
                            <a:pos x="T0" y="T1"/>
                          </a:cxn>
                          <a:cxn ang="T87">
                            <a:pos x="T2" y="T3"/>
                          </a:cxn>
                          <a:cxn ang="T88">
                            <a:pos x="T4" y="T5"/>
                          </a:cxn>
                          <a:cxn ang="T89">
                            <a:pos x="T6" y="T7"/>
                          </a:cxn>
                          <a:cxn ang="T90">
                            <a:pos x="T8" y="T9"/>
                          </a:cxn>
                          <a:cxn ang="T91">
                            <a:pos x="T10" y="T11"/>
                          </a:cxn>
                          <a:cxn ang="T92">
                            <a:pos x="T12" y="T13"/>
                          </a:cxn>
                          <a:cxn ang="T93">
                            <a:pos x="T14" y="T15"/>
                          </a:cxn>
                          <a:cxn ang="T94">
                            <a:pos x="T16" y="T17"/>
                          </a:cxn>
                          <a:cxn ang="T95">
                            <a:pos x="T18" y="T19"/>
                          </a:cxn>
                          <a:cxn ang="T96">
                            <a:pos x="T20" y="T21"/>
                          </a:cxn>
                          <a:cxn ang="T97">
                            <a:pos x="T22" y="T23"/>
                          </a:cxn>
                          <a:cxn ang="T98">
                            <a:pos x="T24" y="T25"/>
                          </a:cxn>
                          <a:cxn ang="T99">
                            <a:pos x="T26" y="T27"/>
                          </a:cxn>
                          <a:cxn ang="T100">
                            <a:pos x="T28" y="T29"/>
                          </a:cxn>
                          <a:cxn ang="T101">
                            <a:pos x="T30" y="T31"/>
                          </a:cxn>
                          <a:cxn ang="T102">
                            <a:pos x="T32" y="T33"/>
                          </a:cxn>
                          <a:cxn ang="T103">
                            <a:pos x="T34" y="T35"/>
                          </a:cxn>
                          <a:cxn ang="T104">
                            <a:pos x="T36" y="T37"/>
                          </a:cxn>
                          <a:cxn ang="T105">
                            <a:pos x="T38" y="T39"/>
                          </a:cxn>
                          <a:cxn ang="T106">
                            <a:pos x="T40" y="T41"/>
                          </a:cxn>
                          <a:cxn ang="T107">
                            <a:pos x="T42" y="T43"/>
                          </a:cxn>
                          <a:cxn ang="T108">
                            <a:pos x="T44" y="T45"/>
                          </a:cxn>
                          <a:cxn ang="T109">
                            <a:pos x="T46" y="T47"/>
                          </a:cxn>
                          <a:cxn ang="T110">
                            <a:pos x="T48" y="T49"/>
                          </a:cxn>
                          <a:cxn ang="T111">
                            <a:pos x="T50" y="T51"/>
                          </a:cxn>
                          <a:cxn ang="T112">
                            <a:pos x="T52" y="T53"/>
                          </a:cxn>
                          <a:cxn ang="T113">
                            <a:pos x="T54" y="T55"/>
                          </a:cxn>
                          <a:cxn ang="T114">
                            <a:pos x="T56" y="T57"/>
                          </a:cxn>
                          <a:cxn ang="T115">
                            <a:pos x="T58" y="T59"/>
                          </a:cxn>
                          <a:cxn ang="T116">
                            <a:pos x="T60" y="T61"/>
                          </a:cxn>
                          <a:cxn ang="T117">
                            <a:pos x="T62" y="T63"/>
                          </a:cxn>
                          <a:cxn ang="T118">
                            <a:pos x="T64" y="T65"/>
                          </a:cxn>
                          <a:cxn ang="T119">
                            <a:pos x="T66" y="T67"/>
                          </a:cxn>
                          <a:cxn ang="T120">
                            <a:pos x="T68" y="T69"/>
                          </a:cxn>
                          <a:cxn ang="T121">
                            <a:pos x="T70" y="T71"/>
                          </a:cxn>
                          <a:cxn ang="T122">
                            <a:pos x="T72" y="T73"/>
                          </a:cxn>
                          <a:cxn ang="T123">
                            <a:pos x="T74" y="T75"/>
                          </a:cxn>
                          <a:cxn ang="T124">
                            <a:pos x="T76" y="T77"/>
                          </a:cxn>
                          <a:cxn ang="T125">
                            <a:pos x="T78" y="T79"/>
                          </a:cxn>
                          <a:cxn ang="T126">
                            <a:pos x="T80" y="T81"/>
                          </a:cxn>
                          <a:cxn ang="T127">
                            <a:pos x="T82" y="T83"/>
                          </a:cxn>
                          <a:cxn ang="T128">
                            <a:pos x="T84" y="T85"/>
                          </a:cxn>
                        </a:cxnLst>
                        <a:rect l="T129" t="T130" r="T131" b="T132"/>
                        <a:pathLst>
                          <a:path w="179" h="181">
                            <a:moveTo>
                              <a:pt x="176" y="160"/>
                            </a:moveTo>
                            <a:lnTo>
                              <a:pt x="167" y="148"/>
                            </a:lnTo>
                            <a:lnTo>
                              <a:pt x="154" y="131"/>
                            </a:lnTo>
                            <a:lnTo>
                              <a:pt x="138" y="115"/>
                            </a:lnTo>
                            <a:lnTo>
                              <a:pt x="126" y="105"/>
                            </a:lnTo>
                            <a:lnTo>
                              <a:pt x="116" y="101"/>
                            </a:lnTo>
                            <a:lnTo>
                              <a:pt x="109" y="100"/>
                            </a:lnTo>
                            <a:lnTo>
                              <a:pt x="104" y="95"/>
                            </a:lnTo>
                            <a:lnTo>
                              <a:pt x="107" y="84"/>
                            </a:lnTo>
                            <a:lnTo>
                              <a:pt x="103" y="72"/>
                            </a:lnTo>
                            <a:lnTo>
                              <a:pt x="97" y="60"/>
                            </a:lnTo>
                            <a:lnTo>
                              <a:pt x="88" y="47"/>
                            </a:lnTo>
                            <a:lnTo>
                              <a:pt x="74" y="32"/>
                            </a:lnTo>
                            <a:lnTo>
                              <a:pt x="59" y="20"/>
                            </a:lnTo>
                            <a:lnTo>
                              <a:pt x="45" y="9"/>
                            </a:lnTo>
                            <a:lnTo>
                              <a:pt x="28" y="3"/>
                            </a:lnTo>
                            <a:lnTo>
                              <a:pt x="18" y="0"/>
                            </a:lnTo>
                            <a:lnTo>
                              <a:pt x="8" y="4"/>
                            </a:lnTo>
                            <a:lnTo>
                              <a:pt x="2" y="9"/>
                            </a:lnTo>
                            <a:lnTo>
                              <a:pt x="0" y="19"/>
                            </a:lnTo>
                            <a:lnTo>
                              <a:pt x="1" y="31"/>
                            </a:lnTo>
                            <a:lnTo>
                              <a:pt x="6" y="44"/>
                            </a:lnTo>
                            <a:lnTo>
                              <a:pt x="13" y="56"/>
                            </a:lnTo>
                            <a:lnTo>
                              <a:pt x="21" y="69"/>
                            </a:lnTo>
                            <a:lnTo>
                              <a:pt x="32" y="79"/>
                            </a:lnTo>
                            <a:lnTo>
                              <a:pt x="47" y="91"/>
                            </a:lnTo>
                            <a:lnTo>
                              <a:pt x="61" y="101"/>
                            </a:lnTo>
                            <a:lnTo>
                              <a:pt x="72" y="107"/>
                            </a:lnTo>
                            <a:lnTo>
                              <a:pt x="82" y="108"/>
                            </a:lnTo>
                            <a:lnTo>
                              <a:pt x="93" y="107"/>
                            </a:lnTo>
                            <a:lnTo>
                              <a:pt x="98" y="108"/>
                            </a:lnTo>
                            <a:lnTo>
                              <a:pt x="102" y="115"/>
                            </a:lnTo>
                            <a:lnTo>
                              <a:pt x="106" y="125"/>
                            </a:lnTo>
                            <a:lnTo>
                              <a:pt x="114" y="136"/>
                            </a:lnTo>
                            <a:lnTo>
                              <a:pt x="127" y="149"/>
                            </a:lnTo>
                            <a:lnTo>
                              <a:pt x="138" y="160"/>
                            </a:lnTo>
                            <a:lnTo>
                              <a:pt x="147" y="171"/>
                            </a:lnTo>
                            <a:lnTo>
                              <a:pt x="155" y="176"/>
                            </a:lnTo>
                            <a:lnTo>
                              <a:pt x="164" y="179"/>
                            </a:lnTo>
                            <a:lnTo>
                              <a:pt x="172" y="180"/>
                            </a:lnTo>
                            <a:lnTo>
                              <a:pt x="178" y="176"/>
                            </a:lnTo>
                            <a:lnTo>
                              <a:pt x="178" y="168"/>
                            </a:lnTo>
                            <a:lnTo>
                              <a:pt x="176" y="160"/>
                            </a:lnTo>
                          </a:path>
                        </a:pathLst>
                      </a:custGeom>
                      <a:solidFill>
                        <a:srgbClr val="A0A0C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27" name="Freeform 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40" y="2502"/>
                        <a:ext cx="86" cy="87"/>
                      </a:xfrm>
                      <a:custGeom>
                        <a:avLst/>
                        <a:gdLst>
                          <a:gd name="T0" fmla="*/ 85 w 86"/>
                          <a:gd name="T1" fmla="*/ 70 h 87"/>
                          <a:gd name="T2" fmla="*/ 83 w 86"/>
                          <a:gd name="T3" fmla="*/ 59 h 87"/>
                          <a:gd name="T4" fmla="*/ 77 w 86"/>
                          <a:gd name="T5" fmla="*/ 50 h 87"/>
                          <a:gd name="T6" fmla="*/ 65 w 86"/>
                          <a:gd name="T7" fmla="*/ 36 h 87"/>
                          <a:gd name="T8" fmla="*/ 55 w 86"/>
                          <a:gd name="T9" fmla="*/ 26 h 87"/>
                          <a:gd name="T10" fmla="*/ 41 w 86"/>
                          <a:gd name="T11" fmla="*/ 15 h 87"/>
                          <a:gd name="T12" fmla="*/ 28 w 86"/>
                          <a:gd name="T13" fmla="*/ 7 h 87"/>
                          <a:gd name="T14" fmla="*/ 18 w 86"/>
                          <a:gd name="T15" fmla="*/ 0 h 87"/>
                          <a:gd name="T16" fmla="*/ 9 w 86"/>
                          <a:gd name="T17" fmla="*/ 0 h 87"/>
                          <a:gd name="T18" fmla="*/ 2 w 86"/>
                          <a:gd name="T19" fmla="*/ 3 h 87"/>
                          <a:gd name="T20" fmla="*/ 0 w 86"/>
                          <a:gd name="T21" fmla="*/ 11 h 87"/>
                          <a:gd name="T22" fmla="*/ 4 w 86"/>
                          <a:gd name="T23" fmla="*/ 20 h 87"/>
                          <a:gd name="T24" fmla="*/ 9 w 86"/>
                          <a:gd name="T25" fmla="*/ 32 h 87"/>
                          <a:gd name="T26" fmla="*/ 20 w 86"/>
                          <a:gd name="T27" fmla="*/ 46 h 87"/>
                          <a:gd name="T28" fmla="*/ 31 w 86"/>
                          <a:gd name="T29" fmla="*/ 56 h 87"/>
                          <a:gd name="T30" fmla="*/ 41 w 86"/>
                          <a:gd name="T31" fmla="*/ 67 h 87"/>
                          <a:gd name="T32" fmla="*/ 53 w 86"/>
                          <a:gd name="T33" fmla="*/ 77 h 87"/>
                          <a:gd name="T34" fmla="*/ 68 w 86"/>
                          <a:gd name="T35" fmla="*/ 86 h 87"/>
                          <a:gd name="T36" fmla="*/ 79 w 86"/>
                          <a:gd name="T37" fmla="*/ 85 h 87"/>
                          <a:gd name="T38" fmla="*/ 84 w 86"/>
                          <a:gd name="T39" fmla="*/ 79 h 87"/>
                          <a:gd name="T40" fmla="*/ 85 w 86"/>
                          <a:gd name="T41" fmla="*/ 70 h 87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w 86"/>
                          <a:gd name="T64" fmla="*/ 0 h 87"/>
                          <a:gd name="T65" fmla="*/ 86 w 86"/>
                          <a:gd name="T66" fmla="*/ 87 h 87"/>
                        </a:gdLst>
                        <a:ahLst/>
                        <a:cxnLst>
                          <a:cxn ang="T42">
                            <a:pos x="T0" y="T1"/>
                          </a:cxn>
                          <a:cxn ang="T43">
                            <a:pos x="T2" y="T3"/>
                          </a:cxn>
                          <a:cxn ang="T44">
                            <a:pos x="T4" y="T5"/>
                          </a:cxn>
                          <a:cxn ang="T45">
                            <a:pos x="T6" y="T7"/>
                          </a:cxn>
                          <a:cxn ang="T46">
                            <a:pos x="T8" y="T9"/>
                          </a:cxn>
                          <a:cxn ang="T47">
                            <a:pos x="T10" y="T11"/>
                          </a:cxn>
                          <a:cxn ang="T48">
                            <a:pos x="T12" y="T13"/>
                          </a:cxn>
                          <a:cxn ang="T49">
                            <a:pos x="T14" y="T15"/>
                          </a:cxn>
                          <a:cxn ang="T50">
                            <a:pos x="T16" y="T17"/>
                          </a:cxn>
                          <a:cxn ang="T51">
                            <a:pos x="T18" y="T19"/>
                          </a:cxn>
                          <a:cxn ang="T52">
                            <a:pos x="T20" y="T21"/>
                          </a:cxn>
                          <a:cxn ang="T53">
                            <a:pos x="T22" y="T23"/>
                          </a:cxn>
                          <a:cxn ang="T54">
                            <a:pos x="T24" y="T25"/>
                          </a:cxn>
                          <a:cxn ang="T55">
                            <a:pos x="T26" y="T27"/>
                          </a:cxn>
                          <a:cxn ang="T56">
                            <a:pos x="T28" y="T29"/>
                          </a:cxn>
                          <a:cxn ang="T57">
                            <a:pos x="T30" y="T31"/>
                          </a:cxn>
                          <a:cxn ang="T58">
                            <a:pos x="T32" y="T33"/>
                          </a:cxn>
                          <a:cxn ang="T59">
                            <a:pos x="T34" y="T35"/>
                          </a:cxn>
                          <a:cxn ang="T60">
                            <a:pos x="T36" y="T37"/>
                          </a:cxn>
                          <a:cxn ang="T61">
                            <a:pos x="T38" y="T39"/>
                          </a:cxn>
                          <a:cxn ang="T62">
                            <a:pos x="T40" y="T41"/>
                          </a:cxn>
                        </a:cxnLst>
                        <a:rect l="T63" t="T64" r="T65" b="T66"/>
                        <a:pathLst>
                          <a:path w="86" h="87">
                            <a:moveTo>
                              <a:pt x="85" y="70"/>
                            </a:moveTo>
                            <a:lnTo>
                              <a:pt x="83" y="59"/>
                            </a:lnTo>
                            <a:lnTo>
                              <a:pt x="77" y="50"/>
                            </a:lnTo>
                            <a:lnTo>
                              <a:pt x="65" y="36"/>
                            </a:lnTo>
                            <a:lnTo>
                              <a:pt x="55" y="26"/>
                            </a:lnTo>
                            <a:lnTo>
                              <a:pt x="41" y="15"/>
                            </a:lnTo>
                            <a:lnTo>
                              <a:pt x="28" y="7"/>
                            </a:lnTo>
                            <a:lnTo>
                              <a:pt x="18" y="0"/>
                            </a:lnTo>
                            <a:lnTo>
                              <a:pt x="9" y="0"/>
                            </a:lnTo>
                            <a:lnTo>
                              <a:pt x="2" y="3"/>
                            </a:lnTo>
                            <a:lnTo>
                              <a:pt x="0" y="11"/>
                            </a:lnTo>
                            <a:lnTo>
                              <a:pt x="4" y="20"/>
                            </a:lnTo>
                            <a:lnTo>
                              <a:pt x="9" y="32"/>
                            </a:lnTo>
                            <a:lnTo>
                              <a:pt x="20" y="46"/>
                            </a:lnTo>
                            <a:lnTo>
                              <a:pt x="31" y="56"/>
                            </a:lnTo>
                            <a:lnTo>
                              <a:pt x="41" y="67"/>
                            </a:lnTo>
                            <a:lnTo>
                              <a:pt x="53" y="77"/>
                            </a:lnTo>
                            <a:lnTo>
                              <a:pt x="68" y="86"/>
                            </a:lnTo>
                            <a:lnTo>
                              <a:pt x="79" y="85"/>
                            </a:lnTo>
                            <a:lnTo>
                              <a:pt x="84" y="79"/>
                            </a:lnTo>
                            <a:lnTo>
                              <a:pt x="85" y="70"/>
                            </a:lnTo>
                          </a:path>
                        </a:pathLst>
                      </a:custGeom>
                      <a:solidFill>
                        <a:srgbClr val="E0E0FF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121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2625" y="2616"/>
                      <a:ext cx="60" cy="79"/>
                    </a:xfrm>
                    <a:custGeom>
                      <a:avLst/>
                      <a:gdLst>
                        <a:gd name="T0" fmla="*/ 14 w 60"/>
                        <a:gd name="T1" fmla="*/ 0 h 79"/>
                        <a:gd name="T2" fmla="*/ 10 w 60"/>
                        <a:gd name="T3" fmla="*/ 1 h 79"/>
                        <a:gd name="T4" fmla="*/ 6 w 60"/>
                        <a:gd name="T5" fmla="*/ 5 h 79"/>
                        <a:gd name="T6" fmla="*/ 6 w 60"/>
                        <a:gd name="T7" fmla="*/ 10 h 79"/>
                        <a:gd name="T8" fmla="*/ 7 w 60"/>
                        <a:gd name="T9" fmla="*/ 14 h 79"/>
                        <a:gd name="T10" fmla="*/ 5 w 60"/>
                        <a:gd name="T11" fmla="*/ 16 h 79"/>
                        <a:gd name="T12" fmla="*/ 1 w 60"/>
                        <a:gd name="T13" fmla="*/ 21 h 79"/>
                        <a:gd name="T14" fmla="*/ 0 w 60"/>
                        <a:gd name="T15" fmla="*/ 27 h 79"/>
                        <a:gd name="T16" fmla="*/ 4 w 60"/>
                        <a:gd name="T17" fmla="*/ 30 h 79"/>
                        <a:gd name="T18" fmla="*/ 10 w 60"/>
                        <a:gd name="T19" fmla="*/ 33 h 79"/>
                        <a:gd name="T20" fmla="*/ 6 w 60"/>
                        <a:gd name="T21" fmla="*/ 40 h 79"/>
                        <a:gd name="T22" fmla="*/ 6 w 60"/>
                        <a:gd name="T23" fmla="*/ 45 h 79"/>
                        <a:gd name="T24" fmla="*/ 8 w 60"/>
                        <a:gd name="T25" fmla="*/ 51 h 79"/>
                        <a:gd name="T26" fmla="*/ 16 w 60"/>
                        <a:gd name="T27" fmla="*/ 53 h 79"/>
                        <a:gd name="T28" fmla="*/ 26 w 60"/>
                        <a:gd name="T29" fmla="*/ 52 h 79"/>
                        <a:gd name="T30" fmla="*/ 25 w 60"/>
                        <a:gd name="T31" fmla="*/ 56 h 79"/>
                        <a:gd name="T32" fmla="*/ 26 w 60"/>
                        <a:gd name="T33" fmla="*/ 64 h 79"/>
                        <a:gd name="T34" fmla="*/ 28 w 60"/>
                        <a:gd name="T35" fmla="*/ 71 h 79"/>
                        <a:gd name="T36" fmla="*/ 31 w 60"/>
                        <a:gd name="T37" fmla="*/ 75 h 79"/>
                        <a:gd name="T38" fmla="*/ 35 w 60"/>
                        <a:gd name="T39" fmla="*/ 78 h 79"/>
                        <a:gd name="T40" fmla="*/ 41 w 60"/>
                        <a:gd name="T41" fmla="*/ 78 h 79"/>
                        <a:gd name="T42" fmla="*/ 48 w 60"/>
                        <a:gd name="T43" fmla="*/ 75 h 79"/>
                        <a:gd name="T44" fmla="*/ 53 w 60"/>
                        <a:gd name="T45" fmla="*/ 71 h 79"/>
                        <a:gd name="T46" fmla="*/ 58 w 60"/>
                        <a:gd name="T47" fmla="*/ 62 h 79"/>
                        <a:gd name="T48" fmla="*/ 59 w 60"/>
                        <a:gd name="T49" fmla="*/ 55 h 79"/>
                        <a:gd name="T50" fmla="*/ 57 w 60"/>
                        <a:gd name="T51" fmla="*/ 52 h 79"/>
                        <a:gd name="T52" fmla="*/ 53 w 60"/>
                        <a:gd name="T53" fmla="*/ 49 h 79"/>
                        <a:gd name="T54" fmla="*/ 49 w 60"/>
                        <a:gd name="T55" fmla="*/ 49 h 79"/>
                        <a:gd name="T56" fmla="*/ 51 w 60"/>
                        <a:gd name="T57" fmla="*/ 44 h 79"/>
                        <a:gd name="T58" fmla="*/ 55 w 60"/>
                        <a:gd name="T59" fmla="*/ 41 h 79"/>
                        <a:gd name="T60" fmla="*/ 57 w 60"/>
                        <a:gd name="T61" fmla="*/ 37 h 79"/>
                        <a:gd name="T62" fmla="*/ 54 w 60"/>
                        <a:gd name="T63" fmla="*/ 31 h 79"/>
                        <a:gd name="T64" fmla="*/ 49 w 60"/>
                        <a:gd name="T65" fmla="*/ 29 h 79"/>
                        <a:gd name="T66" fmla="*/ 52 w 60"/>
                        <a:gd name="T67" fmla="*/ 26 h 79"/>
                        <a:gd name="T68" fmla="*/ 52 w 60"/>
                        <a:gd name="T69" fmla="*/ 21 h 79"/>
                        <a:gd name="T70" fmla="*/ 47 w 60"/>
                        <a:gd name="T71" fmla="*/ 18 h 79"/>
                        <a:gd name="T72" fmla="*/ 49 w 60"/>
                        <a:gd name="T73" fmla="*/ 14 h 79"/>
                        <a:gd name="T74" fmla="*/ 47 w 60"/>
                        <a:gd name="T75" fmla="*/ 8 h 79"/>
                        <a:gd name="T76" fmla="*/ 43 w 60"/>
                        <a:gd name="T77" fmla="*/ 5 h 79"/>
                        <a:gd name="T78" fmla="*/ 37 w 60"/>
                        <a:gd name="T79" fmla="*/ 4 h 79"/>
                        <a:gd name="T80" fmla="*/ 34 w 60"/>
                        <a:gd name="T81" fmla="*/ 5 h 79"/>
                        <a:gd name="T82" fmla="*/ 30 w 60"/>
                        <a:gd name="T83" fmla="*/ 5 h 79"/>
                        <a:gd name="T84" fmla="*/ 25 w 60"/>
                        <a:gd name="T85" fmla="*/ 3 h 79"/>
                        <a:gd name="T86" fmla="*/ 14 w 60"/>
                        <a:gd name="T87" fmla="*/ 0 h 79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w 60"/>
                        <a:gd name="T133" fmla="*/ 0 h 79"/>
                        <a:gd name="T134" fmla="*/ 60 w 60"/>
                        <a:gd name="T135" fmla="*/ 79 h 79"/>
                      </a:gdLst>
                      <a:ahLst/>
                      <a:cxnLst>
                        <a:cxn ang="T88">
                          <a:pos x="T0" y="T1"/>
                        </a:cxn>
                        <a:cxn ang="T89">
                          <a:pos x="T2" y="T3"/>
                        </a:cxn>
                        <a:cxn ang="T90">
                          <a:pos x="T4" y="T5"/>
                        </a:cxn>
                        <a:cxn ang="T91">
                          <a:pos x="T6" y="T7"/>
                        </a:cxn>
                        <a:cxn ang="T92">
                          <a:pos x="T8" y="T9"/>
                        </a:cxn>
                        <a:cxn ang="T93">
                          <a:pos x="T10" y="T11"/>
                        </a:cxn>
                        <a:cxn ang="T94">
                          <a:pos x="T12" y="T13"/>
                        </a:cxn>
                        <a:cxn ang="T95">
                          <a:pos x="T14" y="T15"/>
                        </a:cxn>
                        <a:cxn ang="T96">
                          <a:pos x="T16" y="T17"/>
                        </a:cxn>
                        <a:cxn ang="T97">
                          <a:pos x="T18" y="T19"/>
                        </a:cxn>
                        <a:cxn ang="T98">
                          <a:pos x="T20" y="T21"/>
                        </a:cxn>
                        <a:cxn ang="T99">
                          <a:pos x="T22" y="T23"/>
                        </a:cxn>
                        <a:cxn ang="T100">
                          <a:pos x="T24" y="T25"/>
                        </a:cxn>
                        <a:cxn ang="T101">
                          <a:pos x="T26" y="T27"/>
                        </a:cxn>
                        <a:cxn ang="T102">
                          <a:pos x="T28" y="T29"/>
                        </a:cxn>
                        <a:cxn ang="T103">
                          <a:pos x="T30" y="T31"/>
                        </a:cxn>
                        <a:cxn ang="T104">
                          <a:pos x="T32" y="T33"/>
                        </a:cxn>
                        <a:cxn ang="T105">
                          <a:pos x="T34" y="T35"/>
                        </a:cxn>
                        <a:cxn ang="T106">
                          <a:pos x="T36" y="T37"/>
                        </a:cxn>
                        <a:cxn ang="T107">
                          <a:pos x="T38" y="T39"/>
                        </a:cxn>
                        <a:cxn ang="T108">
                          <a:pos x="T40" y="T41"/>
                        </a:cxn>
                        <a:cxn ang="T109">
                          <a:pos x="T42" y="T43"/>
                        </a:cxn>
                        <a:cxn ang="T110">
                          <a:pos x="T44" y="T45"/>
                        </a:cxn>
                        <a:cxn ang="T111">
                          <a:pos x="T46" y="T47"/>
                        </a:cxn>
                        <a:cxn ang="T112">
                          <a:pos x="T48" y="T49"/>
                        </a:cxn>
                        <a:cxn ang="T113">
                          <a:pos x="T50" y="T51"/>
                        </a:cxn>
                        <a:cxn ang="T114">
                          <a:pos x="T52" y="T53"/>
                        </a:cxn>
                        <a:cxn ang="T115">
                          <a:pos x="T54" y="T55"/>
                        </a:cxn>
                        <a:cxn ang="T116">
                          <a:pos x="T56" y="T57"/>
                        </a:cxn>
                        <a:cxn ang="T117">
                          <a:pos x="T58" y="T59"/>
                        </a:cxn>
                        <a:cxn ang="T118">
                          <a:pos x="T60" y="T61"/>
                        </a:cxn>
                        <a:cxn ang="T119">
                          <a:pos x="T62" y="T63"/>
                        </a:cxn>
                        <a:cxn ang="T120">
                          <a:pos x="T64" y="T65"/>
                        </a:cxn>
                        <a:cxn ang="T121">
                          <a:pos x="T66" y="T67"/>
                        </a:cxn>
                        <a:cxn ang="T122">
                          <a:pos x="T68" y="T69"/>
                        </a:cxn>
                        <a:cxn ang="T123">
                          <a:pos x="T70" y="T71"/>
                        </a:cxn>
                        <a:cxn ang="T124">
                          <a:pos x="T72" y="T73"/>
                        </a:cxn>
                        <a:cxn ang="T125">
                          <a:pos x="T74" y="T75"/>
                        </a:cxn>
                        <a:cxn ang="T126">
                          <a:pos x="T76" y="T77"/>
                        </a:cxn>
                        <a:cxn ang="T127">
                          <a:pos x="T78" y="T79"/>
                        </a:cxn>
                        <a:cxn ang="T128">
                          <a:pos x="T80" y="T81"/>
                        </a:cxn>
                        <a:cxn ang="T129">
                          <a:pos x="T82" y="T83"/>
                        </a:cxn>
                        <a:cxn ang="T130">
                          <a:pos x="T84" y="T85"/>
                        </a:cxn>
                        <a:cxn ang="T131">
                          <a:pos x="T86" y="T87"/>
                        </a:cxn>
                      </a:cxnLst>
                      <a:rect l="T132" t="T133" r="T134" b="T135"/>
                      <a:pathLst>
                        <a:path w="60" h="79">
                          <a:moveTo>
                            <a:pt x="14" y="0"/>
                          </a:moveTo>
                          <a:lnTo>
                            <a:pt x="10" y="1"/>
                          </a:lnTo>
                          <a:lnTo>
                            <a:pt x="6" y="5"/>
                          </a:lnTo>
                          <a:lnTo>
                            <a:pt x="6" y="10"/>
                          </a:lnTo>
                          <a:lnTo>
                            <a:pt x="7" y="14"/>
                          </a:lnTo>
                          <a:lnTo>
                            <a:pt x="5" y="16"/>
                          </a:lnTo>
                          <a:lnTo>
                            <a:pt x="1" y="21"/>
                          </a:lnTo>
                          <a:lnTo>
                            <a:pt x="0" y="27"/>
                          </a:lnTo>
                          <a:lnTo>
                            <a:pt x="4" y="30"/>
                          </a:lnTo>
                          <a:lnTo>
                            <a:pt x="10" y="33"/>
                          </a:lnTo>
                          <a:lnTo>
                            <a:pt x="6" y="40"/>
                          </a:lnTo>
                          <a:lnTo>
                            <a:pt x="6" y="45"/>
                          </a:lnTo>
                          <a:lnTo>
                            <a:pt x="8" y="51"/>
                          </a:lnTo>
                          <a:lnTo>
                            <a:pt x="16" y="53"/>
                          </a:lnTo>
                          <a:lnTo>
                            <a:pt x="26" y="52"/>
                          </a:lnTo>
                          <a:lnTo>
                            <a:pt x="25" y="56"/>
                          </a:lnTo>
                          <a:lnTo>
                            <a:pt x="26" y="64"/>
                          </a:lnTo>
                          <a:lnTo>
                            <a:pt x="28" y="71"/>
                          </a:lnTo>
                          <a:lnTo>
                            <a:pt x="31" y="75"/>
                          </a:lnTo>
                          <a:lnTo>
                            <a:pt x="35" y="78"/>
                          </a:lnTo>
                          <a:lnTo>
                            <a:pt x="41" y="78"/>
                          </a:lnTo>
                          <a:lnTo>
                            <a:pt x="48" y="75"/>
                          </a:lnTo>
                          <a:lnTo>
                            <a:pt x="53" y="71"/>
                          </a:lnTo>
                          <a:lnTo>
                            <a:pt x="58" y="62"/>
                          </a:lnTo>
                          <a:lnTo>
                            <a:pt x="59" y="55"/>
                          </a:lnTo>
                          <a:lnTo>
                            <a:pt x="57" y="52"/>
                          </a:lnTo>
                          <a:lnTo>
                            <a:pt x="53" y="49"/>
                          </a:lnTo>
                          <a:lnTo>
                            <a:pt x="49" y="49"/>
                          </a:lnTo>
                          <a:lnTo>
                            <a:pt x="51" y="44"/>
                          </a:lnTo>
                          <a:lnTo>
                            <a:pt x="55" y="41"/>
                          </a:lnTo>
                          <a:lnTo>
                            <a:pt x="57" y="37"/>
                          </a:lnTo>
                          <a:lnTo>
                            <a:pt x="54" y="31"/>
                          </a:lnTo>
                          <a:lnTo>
                            <a:pt x="49" y="29"/>
                          </a:lnTo>
                          <a:lnTo>
                            <a:pt x="52" y="26"/>
                          </a:lnTo>
                          <a:lnTo>
                            <a:pt x="52" y="21"/>
                          </a:lnTo>
                          <a:lnTo>
                            <a:pt x="47" y="18"/>
                          </a:lnTo>
                          <a:lnTo>
                            <a:pt x="49" y="14"/>
                          </a:lnTo>
                          <a:lnTo>
                            <a:pt x="47" y="8"/>
                          </a:lnTo>
                          <a:lnTo>
                            <a:pt x="43" y="5"/>
                          </a:lnTo>
                          <a:lnTo>
                            <a:pt x="37" y="4"/>
                          </a:lnTo>
                          <a:lnTo>
                            <a:pt x="34" y="5"/>
                          </a:lnTo>
                          <a:lnTo>
                            <a:pt x="30" y="5"/>
                          </a:lnTo>
                          <a:lnTo>
                            <a:pt x="25" y="3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E0A08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22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2634" y="2645"/>
                      <a:ext cx="30" cy="17"/>
                    </a:xfrm>
                    <a:custGeom>
                      <a:avLst/>
                      <a:gdLst>
                        <a:gd name="T0" fmla="*/ 29 w 30"/>
                        <a:gd name="T1" fmla="*/ 4 h 17"/>
                        <a:gd name="T2" fmla="*/ 24 w 30"/>
                        <a:gd name="T3" fmla="*/ 9 h 17"/>
                        <a:gd name="T4" fmla="*/ 17 w 30"/>
                        <a:gd name="T5" fmla="*/ 16 h 17"/>
                        <a:gd name="T6" fmla="*/ 10 w 30"/>
                        <a:gd name="T7" fmla="*/ 11 h 17"/>
                        <a:gd name="T8" fmla="*/ 5 w 30"/>
                        <a:gd name="T9" fmla="*/ 4 h 17"/>
                        <a:gd name="T10" fmla="*/ 0 w 30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30"/>
                        <a:gd name="T19" fmla="*/ 0 h 17"/>
                        <a:gd name="T20" fmla="*/ 30 w 30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30" h="17">
                          <a:moveTo>
                            <a:pt x="29" y="4"/>
                          </a:moveTo>
                          <a:lnTo>
                            <a:pt x="24" y="9"/>
                          </a:lnTo>
                          <a:lnTo>
                            <a:pt x="17" y="16"/>
                          </a:lnTo>
                          <a:lnTo>
                            <a:pt x="10" y="11"/>
                          </a:lnTo>
                          <a:lnTo>
                            <a:pt x="5" y="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23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2651" y="266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4 w 17"/>
                        <a:gd name="T3" fmla="*/ 16 h 17"/>
                        <a:gd name="T4" fmla="*/ 10 w 17"/>
                        <a:gd name="T5" fmla="*/ 8 h 17"/>
                        <a:gd name="T6" fmla="*/ 16 w 17"/>
                        <a:gd name="T7" fmla="*/ 0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4" y="16"/>
                          </a:lnTo>
                          <a:lnTo>
                            <a:pt x="10" y="8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24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654" y="266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4 w 17"/>
                        <a:gd name="T3" fmla="*/ 11 h 17"/>
                        <a:gd name="T4" fmla="*/ 9 w 17"/>
                        <a:gd name="T5" fmla="*/ 11 h 17"/>
                        <a:gd name="T6" fmla="*/ 12 w 17"/>
                        <a:gd name="T7" fmla="*/ 16 h 17"/>
                        <a:gd name="T8" fmla="*/ 13 w 17"/>
                        <a:gd name="T9" fmla="*/ 9 h 17"/>
                        <a:gd name="T10" fmla="*/ 16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4" y="11"/>
                          </a:lnTo>
                          <a:lnTo>
                            <a:pt x="9" y="11"/>
                          </a:lnTo>
                          <a:lnTo>
                            <a:pt x="12" y="16"/>
                          </a:lnTo>
                          <a:lnTo>
                            <a:pt x="13" y="9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25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2634" y="2631"/>
                      <a:ext cx="30" cy="17"/>
                    </a:xfrm>
                    <a:custGeom>
                      <a:avLst/>
                      <a:gdLst>
                        <a:gd name="T0" fmla="*/ 0 w 30"/>
                        <a:gd name="T1" fmla="*/ 0 h 17"/>
                        <a:gd name="T2" fmla="*/ 3 w 30"/>
                        <a:gd name="T3" fmla="*/ 2 h 17"/>
                        <a:gd name="T4" fmla="*/ 8 w 30"/>
                        <a:gd name="T5" fmla="*/ 5 h 17"/>
                        <a:gd name="T6" fmla="*/ 10 w 30"/>
                        <a:gd name="T7" fmla="*/ 10 h 17"/>
                        <a:gd name="T8" fmla="*/ 14 w 30"/>
                        <a:gd name="T9" fmla="*/ 13 h 17"/>
                        <a:gd name="T10" fmla="*/ 19 w 30"/>
                        <a:gd name="T11" fmla="*/ 16 h 17"/>
                        <a:gd name="T12" fmla="*/ 22 w 30"/>
                        <a:gd name="T13" fmla="*/ 16 h 17"/>
                        <a:gd name="T14" fmla="*/ 26 w 30"/>
                        <a:gd name="T15" fmla="*/ 10 h 17"/>
                        <a:gd name="T16" fmla="*/ 29 w 30"/>
                        <a:gd name="T17" fmla="*/ 5 h 1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30"/>
                        <a:gd name="T28" fmla="*/ 0 h 17"/>
                        <a:gd name="T29" fmla="*/ 30 w 30"/>
                        <a:gd name="T30" fmla="*/ 17 h 17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30" h="17">
                          <a:moveTo>
                            <a:pt x="0" y="0"/>
                          </a:moveTo>
                          <a:lnTo>
                            <a:pt x="3" y="2"/>
                          </a:lnTo>
                          <a:lnTo>
                            <a:pt x="8" y="5"/>
                          </a:lnTo>
                          <a:lnTo>
                            <a:pt x="10" y="10"/>
                          </a:lnTo>
                          <a:lnTo>
                            <a:pt x="14" y="13"/>
                          </a:lnTo>
                          <a:lnTo>
                            <a:pt x="19" y="16"/>
                          </a:lnTo>
                          <a:lnTo>
                            <a:pt x="22" y="16"/>
                          </a:lnTo>
                          <a:lnTo>
                            <a:pt x="26" y="10"/>
                          </a:lnTo>
                          <a:lnTo>
                            <a:pt x="29" y="5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2072" name="Group 45"/>
              <p:cNvGrpSpPr>
                <a:grpSpLocks/>
              </p:cNvGrpSpPr>
              <p:nvPr/>
            </p:nvGrpSpPr>
            <p:grpSpPr bwMode="auto">
              <a:xfrm>
                <a:off x="2591" y="2364"/>
                <a:ext cx="145" cy="232"/>
                <a:chOff x="2591" y="2364"/>
                <a:chExt cx="145" cy="232"/>
              </a:xfrm>
            </p:grpSpPr>
            <p:grpSp>
              <p:nvGrpSpPr>
                <p:cNvPr id="2103" name="Group 43"/>
                <p:cNvGrpSpPr>
                  <a:grpSpLocks/>
                </p:cNvGrpSpPr>
                <p:nvPr/>
              </p:nvGrpSpPr>
              <p:grpSpPr bwMode="auto">
                <a:xfrm>
                  <a:off x="2614" y="2400"/>
                  <a:ext cx="122" cy="196"/>
                  <a:chOff x="2614" y="2400"/>
                  <a:chExt cx="122" cy="196"/>
                </a:xfrm>
              </p:grpSpPr>
              <p:sp>
                <p:nvSpPr>
                  <p:cNvPr id="2105" name="Freeform 32"/>
                  <p:cNvSpPr>
                    <a:spLocks/>
                  </p:cNvSpPr>
                  <p:nvPr/>
                </p:nvSpPr>
                <p:spPr bwMode="auto">
                  <a:xfrm>
                    <a:off x="2614" y="2400"/>
                    <a:ext cx="122" cy="196"/>
                  </a:xfrm>
                  <a:custGeom>
                    <a:avLst/>
                    <a:gdLst>
                      <a:gd name="T0" fmla="*/ 117 w 122"/>
                      <a:gd name="T1" fmla="*/ 53 h 196"/>
                      <a:gd name="T2" fmla="*/ 120 w 122"/>
                      <a:gd name="T3" fmla="*/ 65 h 196"/>
                      <a:gd name="T4" fmla="*/ 121 w 122"/>
                      <a:gd name="T5" fmla="*/ 77 h 196"/>
                      <a:gd name="T6" fmla="*/ 119 w 122"/>
                      <a:gd name="T7" fmla="*/ 103 h 196"/>
                      <a:gd name="T8" fmla="*/ 116 w 122"/>
                      <a:gd name="T9" fmla="*/ 126 h 196"/>
                      <a:gd name="T10" fmla="*/ 110 w 122"/>
                      <a:gd name="T11" fmla="*/ 139 h 196"/>
                      <a:gd name="T12" fmla="*/ 104 w 122"/>
                      <a:gd name="T13" fmla="*/ 157 h 196"/>
                      <a:gd name="T14" fmla="*/ 101 w 122"/>
                      <a:gd name="T15" fmla="*/ 166 h 196"/>
                      <a:gd name="T16" fmla="*/ 96 w 122"/>
                      <a:gd name="T17" fmla="*/ 176 h 196"/>
                      <a:gd name="T18" fmla="*/ 92 w 122"/>
                      <a:gd name="T19" fmla="*/ 186 h 196"/>
                      <a:gd name="T20" fmla="*/ 89 w 122"/>
                      <a:gd name="T21" fmla="*/ 192 h 196"/>
                      <a:gd name="T22" fmla="*/ 84 w 122"/>
                      <a:gd name="T23" fmla="*/ 195 h 196"/>
                      <a:gd name="T24" fmla="*/ 80 w 122"/>
                      <a:gd name="T25" fmla="*/ 195 h 196"/>
                      <a:gd name="T26" fmla="*/ 75 w 122"/>
                      <a:gd name="T27" fmla="*/ 194 h 196"/>
                      <a:gd name="T28" fmla="*/ 72 w 122"/>
                      <a:gd name="T29" fmla="*/ 195 h 196"/>
                      <a:gd name="T30" fmla="*/ 69 w 122"/>
                      <a:gd name="T31" fmla="*/ 194 h 196"/>
                      <a:gd name="T32" fmla="*/ 66 w 122"/>
                      <a:gd name="T33" fmla="*/ 188 h 196"/>
                      <a:gd name="T34" fmla="*/ 60 w 122"/>
                      <a:gd name="T35" fmla="*/ 176 h 196"/>
                      <a:gd name="T36" fmla="*/ 56 w 122"/>
                      <a:gd name="T37" fmla="*/ 163 h 196"/>
                      <a:gd name="T38" fmla="*/ 53 w 122"/>
                      <a:gd name="T39" fmla="*/ 151 h 196"/>
                      <a:gd name="T40" fmla="*/ 50 w 122"/>
                      <a:gd name="T41" fmla="*/ 141 h 196"/>
                      <a:gd name="T42" fmla="*/ 48 w 122"/>
                      <a:gd name="T43" fmla="*/ 133 h 196"/>
                      <a:gd name="T44" fmla="*/ 43 w 122"/>
                      <a:gd name="T45" fmla="*/ 123 h 196"/>
                      <a:gd name="T46" fmla="*/ 38 w 122"/>
                      <a:gd name="T47" fmla="*/ 115 h 196"/>
                      <a:gd name="T48" fmla="*/ 43 w 122"/>
                      <a:gd name="T49" fmla="*/ 111 h 196"/>
                      <a:gd name="T50" fmla="*/ 49 w 122"/>
                      <a:gd name="T51" fmla="*/ 109 h 196"/>
                      <a:gd name="T52" fmla="*/ 44 w 122"/>
                      <a:gd name="T53" fmla="*/ 103 h 196"/>
                      <a:gd name="T54" fmla="*/ 43 w 122"/>
                      <a:gd name="T55" fmla="*/ 97 h 196"/>
                      <a:gd name="T56" fmla="*/ 42 w 122"/>
                      <a:gd name="T57" fmla="*/ 94 h 196"/>
                      <a:gd name="T58" fmla="*/ 40 w 122"/>
                      <a:gd name="T59" fmla="*/ 90 h 196"/>
                      <a:gd name="T60" fmla="*/ 37 w 122"/>
                      <a:gd name="T61" fmla="*/ 92 h 196"/>
                      <a:gd name="T62" fmla="*/ 35 w 122"/>
                      <a:gd name="T63" fmla="*/ 93 h 196"/>
                      <a:gd name="T64" fmla="*/ 31 w 122"/>
                      <a:gd name="T65" fmla="*/ 97 h 196"/>
                      <a:gd name="T66" fmla="*/ 30 w 122"/>
                      <a:gd name="T67" fmla="*/ 102 h 196"/>
                      <a:gd name="T68" fmla="*/ 29 w 122"/>
                      <a:gd name="T69" fmla="*/ 103 h 196"/>
                      <a:gd name="T70" fmla="*/ 25 w 122"/>
                      <a:gd name="T71" fmla="*/ 103 h 196"/>
                      <a:gd name="T72" fmla="*/ 23 w 122"/>
                      <a:gd name="T73" fmla="*/ 102 h 196"/>
                      <a:gd name="T74" fmla="*/ 20 w 122"/>
                      <a:gd name="T75" fmla="*/ 99 h 196"/>
                      <a:gd name="T76" fmla="*/ 18 w 122"/>
                      <a:gd name="T77" fmla="*/ 89 h 196"/>
                      <a:gd name="T78" fmla="*/ 12 w 122"/>
                      <a:gd name="T79" fmla="*/ 82 h 196"/>
                      <a:gd name="T80" fmla="*/ 10 w 122"/>
                      <a:gd name="T81" fmla="*/ 78 h 196"/>
                      <a:gd name="T82" fmla="*/ 8 w 122"/>
                      <a:gd name="T83" fmla="*/ 73 h 196"/>
                      <a:gd name="T84" fmla="*/ 11 w 122"/>
                      <a:gd name="T85" fmla="*/ 62 h 196"/>
                      <a:gd name="T86" fmla="*/ 13 w 122"/>
                      <a:gd name="T87" fmla="*/ 56 h 196"/>
                      <a:gd name="T88" fmla="*/ 11 w 122"/>
                      <a:gd name="T89" fmla="*/ 49 h 196"/>
                      <a:gd name="T90" fmla="*/ 5 w 122"/>
                      <a:gd name="T91" fmla="*/ 42 h 196"/>
                      <a:gd name="T92" fmla="*/ 0 w 122"/>
                      <a:gd name="T93" fmla="*/ 37 h 196"/>
                      <a:gd name="T94" fmla="*/ 4 w 122"/>
                      <a:gd name="T95" fmla="*/ 24 h 196"/>
                      <a:gd name="T96" fmla="*/ 10 w 122"/>
                      <a:gd name="T97" fmla="*/ 13 h 196"/>
                      <a:gd name="T98" fmla="*/ 26 w 122"/>
                      <a:gd name="T99" fmla="*/ 4 h 196"/>
                      <a:gd name="T100" fmla="*/ 44 w 122"/>
                      <a:gd name="T101" fmla="*/ 0 h 196"/>
                      <a:gd name="T102" fmla="*/ 62 w 122"/>
                      <a:gd name="T103" fmla="*/ 1 h 196"/>
                      <a:gd name="T104" fmla="*/ 81 w 122"/>
                      <a:gd name="T105" fmla="*/ 8 h 196"/>
                      <a:gd name="T106" fmla="*/ 87 w 122"/>
                      <a:gd name="T107" fmla="*/ 16 h 196"/>
                      <a:gd name="T108" fmla="*/ 90 w 122"/>
                      <a:gd name="T109" fmla="*/ 23 h 196"/>
                      <a:gd name="T110" fmla="*/ 92 w 122"/>
                      <a:gd name="T111" fmla="*/ 32 h 196"/>
                      <a:gd name="T112" fmla="*/ 95 w 122"/>
                      <a:gd name="T113" fmla="*/ 36 h 196"/>
                      <a:gd name="T114" fmla="*/ 108 w 122"/>
                      <a:gd name="T115" fmla="*/ 44 h 196"/>
                      <a:gd name="T116" fmla="*/ 114 w 122"/>
                      <a:gd name="T117" fmla="*/ 48 h 196"/>
                      <a:gd name="T118" fmla="*/ 117 w 122"/>
                      <a:gd name="T119" fmla="*/ 53 h 19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w 122"/>
                      <a:gd name="T181" fmla="*/ 0 h 196"/>
                      <a:gd name="T182" fmla="*/ 122 w 122"/>
                      <a:gd name="T183" fmla="*/ 196 h 196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T180" t="T181" r="T182" b="T183"/>
                    <a:pathLst>
                      <a:path w="122" h="196">
                        <a:moveTo>
                          <a:pt x="117" y="53"/>
                        </a:moveTo>
                        <a:lnTo>
                          <a:pt x="120" y="65"/>
                        </a:lnTo>
                        <a:lnTo>
                          <a:pt x="121" y="77"/>
                        </a:lnTo>
                        <a:lnTo>
                          <a:pt x="119" y="103"/>
                        </a:lnTo>
                        <a:lnTo>
                          <a:pt x="116" y="126"/>
                        </a:lnTo>
                        <a:lnTo>
                          <a:pt x="110" y="139"/>
                        </a:lnTo>
                        <a:lnTo>
                          <a:pt x="104" y="157"/>
                        </a:lnTo>
                        <a:lnTo>
                          <a:pt x="101" y="166"/>
                        </a:lnTo>
                        <a:lnTo>
                          <a:pt x="96" y="176"/>
                        </a:lnTo>
                        <a:lnTo>
                          <a:pt x="92" y="186"/>
                        </a:lnTo>
                        <a:lnTo>
                          <a:pt x="89" y="192"/>
                        </a:lnTo>
                        <a:lnTo>
                          <a:pt x="84" y="195"/>
                        </a:lnTo>
                        <a:lnTo>
                          <a:pt x="80" y="195"/>
                        </a:lnTo>
                        <a:lnTo>
                          <a:pt x="75" y="194"/>
                        </a:lnTo>
                        <a:lnTo>
                          <a:pt x="72" y="195"/>
                        </a:lnTo>
                        <a:lnTo>
                          <a:pt x="69" y="194"/>
                        </a:lnTo>
                        <a:lnTo>
                          <a:pt x="66" y="188"/>
                        </a:lnTo>
                        <a:lnTo>
                          <a:pt x="60" y="176"/>
                        </a:lnTo>
                        <a:lnTo>
                          <a:pt x="56" y="163"/>
                        </a:lnTo>
                        <a:lnTo>
                          <a:pt x="53" y="151"/>
                        </a:lnTo>
                        <a:lnTo>
                          <a:pt x="50" y="141"/>
                        </a:lnTo>
                        <a:lnTo>
                          <a:pt x="48" y="133"/>
                        </a:lnTo>
                        <a:lnTo>
                          <a:pt x="43" y="123"/>
                        </a:lnTo>
                        <a:lnTo>
                          <a:pt x="38" y="115"/>
                        </a:lnTo>
                        <a:lnTo>
                          <a:pt x="43" y="111"/>
                        </a:lnTo>
                        <a:lnTo>
                          <a:pt x="49" y="109"/>
                        </a:lnTo>
                        <a:lnTo>
                          <a:pt x="44" y="103"/>
                        </a:lnTo>
                        <a:lnTo>
                          <a:pt x="43" y="97"/>
                        </a:lnTo>
                        <a:lnTo>
                          <a:pt x="42" y="94"/>
                        </a:lnTo>
                        <a:lnTo>
                          <a:pt x="40" y="90"/>
                        </a:lnTo>
                        <a:lnTo>
                          <a:pt x="37" y="92"/>
                        </a:lnTo>
                        <a:lnTo>
                          <a:pt x="35" y="93"/>
                        </a:lnTo>
                        <a:lnTo>
                          <a:pt x="31" y="97"/>
                        </a:lnTo>
                        <a:lnTo>
                          <a:pt x="30" y="102"/>
                        </a:lnTo>
                        <a:lnTo>
                          <a:pt x="29" y="103"/>
                        </a:lnTo>
                        <a:lnTo>
                          <a:pt x="25" y="103"/>
                        </a:lnTo>
                        <a:lnTo>
                          <a:pt x="23" y="102"/>
                        </a:lnTo>
                        <a:lnTo>
                          <a:pt x="20" y="99"/>
                        </a:lnTo>
                        <a:lnTo>
                          <a:pt x="18" y="89"/>
                        </a:lnTo>
                        <a:lnTo>
                          <a:pt x="12" y="82"/>
                        </a:lnTo>
                        <a:lnTo>
                          <a:pt x="10" y="78"/>
                        </a:lnTo>
                        <a:lnTo>
                          <a:pt x="8" y="73"/>
                        </a:lnTo>
                        <a:lnTo>
                          <a:pt x="11" y="62"/>
                        </a:lnTo>
                        <a:lnTo>
                          <a:pt x="13" y="56"/>
                        </a:lnTo>
                        <a:lnTo>
                          <a:pt x="11" y="49"/>
                        </a:lnTo>
                        <a:lnTo>
                          <a:pt x="5" y="42"/>
                        </a:lnTo>
                        <a:lnTo>
                          <a:pt x="0" y="37"/>
                        </a:lnTo>
                        <a:lnTo>
                          <a:pt x="4" y="24"/>
                        </a:lnTo>
                        <a:lnTo>
                          <a:pt x="10" y="13"/>
                        </a:lnTo>
                        <a:lnTo>
                          <a:pt x="26" y="4"/>
                        </a:lnTo>
                        <a:lnTo>
                          <a:pt x="44" y="0"/>
                        </a:lnTo>
                        <a:lnTo>
                          <a:pt x="62" y="1"/>
                        </a:lnTo>
                        <a:lnTo>
                          <a:pt x="81" y="8"/>
                        </a:lnTo>
                        <a:lnTo>
                          <a:pt x="87" y="16"/>
                        </a:lnTo>
                        <a:lnTo>
                          <a:pt x="90" y="23"/>
                        </a:lnTo>
                        <a:lnTo>
                          <a:pt x="92" y="32"/>
                        </a:lnTo>
                        <a:lnTo>
                          <a:pt x="95" y="36"/>
                        </a:lnTo>
                        <a:lnTo>
                          <a:pt x="108" y="44"/>
                        </a:lnTo>
                        <a:lnTo>
                          <a:pt x="114" y="48"/>
                        </a:lnTo>
                        <a:lnTo>
                          <a:pt x="117" y="53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106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2628" y="2429"/>
                    <a:ext cx="92" cy="101"/>
                    <a:chOff x="2628" y="2429"/>
                    <a:chExt cx="92" cy="101"/>
                  </a:xfrm>
                </p:grpSpPr>
                <p:grpSp>
                  <p:nvGrpSpPr>
                    <p:cNvPr id="2107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28" y="2429"/>
                      <a:ext cx="92" cy="101"/>
                      <a:chOff x="2628" y="2429"/>
                      <a:chExt cx="92" cy="101"/>
                    </a:xfrm>
                  </p:grpSpPr>
                  <p:sp>
                    <p:nvSpPr>
                      <p:cNvPr id="2109" name="Freeform 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93" y="2436"/>
                        <a:ext cx="27" cy="94"/>
                      </a:xfrm>
                      <a:custGeom>
                        <a:avLst/>
                        <a:gdLst>
                          <a:gd name="T0" fmla="*/ 26 w 27"/>
                          <a:gd name="T1" fmla="*/ 93 h 94"/>
                          <a:gd name="T2" fmla="*/ 23 w 27"/>
                          <a:gd name="T3" fmla="*/ 84 h 94"/>
                          <a:gd name="T4" fmla="*/ 20 w 27"/>
                          <a:gd name="T5" fmla="*/ 78 h 94"/>
                          <a:gd name="T6" fmla="*/ 21 w 27"/>
                          <a:gd name="T7" fmla="*/ 66 h 94"/>
                          <a:gd name="T8" fmla="*/ 24 w 27"/>
                          <a:gd name="T9" fmla="*/ 57 h 94"/>
                          <a:gd name="T10" fmla="*/ 26 w 27"/>
                          <a:gd name="T11" fmla="*/ 45 h 94"/>
                          <a:gd name="T12" fmla="*/ 26 w 27"/>
                          <a:gd name="T13" fmla="*/ 36 h 94"/>
                          <a:gd name="T14" fmla="*/ 20 w 27"/>
                          <a:gd name="T15" fmla="*/ 27 h 94"/>
                          <a:gd name="T16" fmla="*/ 15 w 27"/>
                          <a:gd name="T17" fmla="*/ 20 h 94"/>
                          <a:gd name="T18" fmla="*/ 8 w 27"/>
                          <a:gd name="T19" fmla="*/ 15 h 94"/>
                          <a:gd name="T20" fmla="*/ 0 w 27"/>
                          <a:gd name="T21" fmla="*/ 11 h 94"/>
                          <a:gd name="T22" fmla="*/ 5 w 27"/>
                          <a:gd name="T23" fmla="*/ 11 h 94"/>
                          <a:gd name="T24" fmla="*/ 7 w 27"/>
                          <a:gd name="T25" fmla="*/ 9 h 94"/>
                          <a:gd name="T26" fmla="*/ 9 w 27"/>
                          <a:gd name="T27" fmla="*/ 7 h 94"/>
                          <a:gd name="T28" fmla="*/ 10 w 27"/>
                          <a:gd name="T29" fmla="*/ 3 h 94"/>
                          <a:gd name="T30" fmla="*/ 10 w 27"/>
                          <a:gd name="T31" fmla="*/ 0 h 94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w 27"/>
                          <a:gd name="T49" fmla="*/ 0 h 94"/>
                          <a:gd name="T50" fmla="*/ 27 w 27"/>
                          <a:gd name="T51" fmla="*/ 94 h 94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T48" t="T49" r="T50" b="T51"/>
                        <a:pathLst>
                          <a:path w="27" h="94">
                            <a:moveTo>
                              <a:pt x="26" y="93"/>
                            </a:moveTo>
                            <a:lnTo>
                              <a:pt x="23" y="84"/>
                            </a:lnTo>
                            <a:lnTo>
                              <a:pt x="20" y="78"/>
                            </a:lnTo>
                            <a:lnTo>
                              <a:pt x="21" y="66"/>
                            </a:lnTo>
                            <a:lnTo>
                              <a:pt x="24" y="57"/>
                            </a:lnTo>
                            <a:lnTo>
                              <a:pt x="26" y="45"/>
                            </a:lnTo>
                            <a:lnTo>
                              <a:pt x="26" y="36"/>
                            </a:lnTo>
                            <a:lnTo>
                              <a:pt x="20" y="27"/>
                            </a:lnTo>
                            <a:lnTo>
                              <a:pt x="15" y="20"/>
                            </a:lnTo>
                            <a:lnTo>
                              <a:pt x="8" y="15"/>
                            </a:lnTo>
                            <a:lnTo>
                              <a:pt x="0" y="11"/>
                            </a:lnTo>
                            <a:lnTo>
                              <a:pt x="5" y="11"/>
                            </a:lnTo>
                            <a:lnTo>
                              <a:pt x="7" y="9"/>
                            </a:lnTo>
                            <a:lnTo>
                              <a:pt x="9" y="7"/>
                            </a:lnTo>
                            <a:lnTo>
                              <a:pt x="10" y="3"/>
                            </a:lnTo>
                            <a:lnTo>
                              <a:pt x="10" y="0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10" name="Freeform 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48" y="2459"/>
                        <a:ext cx="33" cy="17"/>
                      </a:xfrm>
                      <a:custGeom>
                        <a:avLst/>
                        <a:gdLst>
                          <a:gd name="T0" fmla="*/ 32 w 33"/>
                          <a:gd name="T1" fmla="*/ 9 h 17"/>
                          <a:gd name="T2" fmla="*/ 26 w 33"/>
                          <a:gd name="T3" fmla="*/ 13 h 17"/>
                          <a:gd name="T4" fmla="*/ 20 w 33"/>
                          <a:gd name="T5" fmla="*/ 13 h 17"/>
                          <a:gd name="T6" fmla="*/ 13 w 33"/>
                          <a:gd name="T7" fmla="*/ 16 h 17"/>
                          <a:gd name="T8" fmla="*/ 7 w 33"/>
                          <a:gd name="T9" fmla="*/ 13 h 17"/>
                          <a:gd name="T10" fmla="*/ 2 w 33"/>
                          <a:gd name="T11" fmla="*/ 13 h 17"/>
                          <a:gd name="T12" fmla="*/ 0 w 33"/>
                          <a:gd name="T13" fmla="*/ 9 h 17"/>
                          <a:gd name="T14" fmla="*/ 0 w 33"/>
                          <a:gd name="T15" fmla="*/ 2 h 17"/>
                          <a:gd name="T16" fmla="*/ 4 w 33"/>
                          <a:gd name="T17" fmla="*/ 0 h 17"/>
                          <a:gd name="T18" fmla="*/ 8 w 33"/>
                          <a:gd name="T19" fmla="*/ 0 h 17"/>
                          <a:gd name="T20" fmla="*/ 14 w 33"/>
                          <a:gd name="T21" fmla="*/ 2 h 17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w 33"/>
                          <a:gd name="T34" fmla="*/ 0 h 17"/>
                          <a:gd name="T35" fmla="*/ 33 w 33"/>
                          <a:gd name="T36" fmla="*/ 17 h 17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T33" t="T34" r="T35" b="T36"/>
                        <a:pathLst>
                          <a:path w="33" h="17">
                            <a:moveTo>
                              <a:pt x="32" y="9"/>
                            </a:moveTo>
                            <a:lnTo>
                              <a:pt x="26" y="13"/>
                            </a:lnTo>
                            <a:lnTo>
                              <a:pt x="20" y="13"/>
                            </a:lnTo>
                            <a:lnTo>
                              <a:pt x="13" y="16"/>
                            </a:lnTo>
                            <a:lnTo>
                              <a:pt x="7" y="13"/>
                            </a:lnTo>
                            <a:lnTo>
                              <a:pt x="2" y="13"/>
                            </a:lnTo>
                            <a:lnTo>
                              <a:pt x="0" y="9"/>
                            </a:lnTo>
                            <a:lnTo>
                              <a:pt x="0" y="2"/>
                            </a:lnTo>
                            <a:lnTo>
                              <a:pt x="4" y="0"/>
                            </a:lnTo>
                            <a:lnTo>
                              <a:pt x="8" y="0"/>
                            </a:lnTo>
                            <a:lnTo>
                              <a:pt x="14" y="2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11" name="Freeform 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75" y="2486"/>
                        <a:ext cx="17" cy="17"/>
                      </a:xfrm>
                      <a:custGeom>
                        <a:avLst/>
                        <a:gdLst>
                          <a:gd name="T0" fmla="*/ 0 w 17"/>
                          <a:gd name="T1" fmla="*/ 0 h 17"/>
                          <a:gd name="T2" fmla="*/ 6 w 17"/>
                          <a:gd name="T3" fmla="*/ 2 h 17"/>
                          <a:gd name="T4" fmla="*/ 12 w 17"/>
                          <a:gd name="T5" fmla="*/ 6 h 17"/>
                          <a:gd name="T6" fmla="*/ 14 w 17"/>
                          <a:gd name="T7" fmla="*/ 11 h 17"/>
                          <a:gd name="T8" fmla="*/ 16 w 17"/>
                          <a:gd name="T9" fmla="*/ 16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7"/>
                          <a:gd name="T16" fmla="*/ 0 h 17"/>
                          <a:gd name="T17" fmla="*/ 17 w 17"/>
                          <a:gd name="T18" fmla="*/ 17 h 1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7" h="17">
                            <a:moveTo>
                              <a:pt x="0" y="0"/>
                            </a:moveTo>
                            <a:lnTo>
                              <a:pt x="6" y="2"/>
                            </a:lnTo>
                            <a:lnTo>
                              <a:pt x="12" y="6"/>
                            </a:lnTo>
                            <a:lnTo>
                              <a:pt x="14" y="11"/>
                            </a:lnTo>
                            <a:lnTo>
                              <a:pt x="16" y="16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12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44" y="2436"/>
                        <a:ext cx="17" cy="17"/>
                      </a:xfrm>
                      <a:custGeom>
                        <a:avLst/>
                        <a:gdLst>
                          <a:gd name="T0" fmla="*/ 16 w 17"/>
                          <a:gd name="T1" fmla="*/ 0 h 17"/>
                          <a:gd name="T2" fmla="*/ 8 w 17"/>
                          <a:gd name="T3" fmla="*/ 16 h 17"/>
                          <a:gd name="T4" fmla="*/ 8 w 17"/>
                          <a:gd name="T5" fmla="*/ 11 h 17"/>
                          <a:gd name="T6" fmla="*/ 4 w 17"/>
                          <a:gd name="T7" fmla="*/ 9 h 17"/>
                          <a:gd name="T8" fmla="*/ 0 w 17"/>
                          <a:gd name="T9" fmla="*/ 9 h 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7"/>
                          <a:gd name="T16" fmla="*/ 0 h 17"/>
                          <a:gd name="T17" fmla="*/ 17 w 17"/>
                          <a:gd name="T18" fmla="*/ 17 h 1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7" h="17">
                            <a:moveTo>
                              <a:pt x="16" y="0"/>
                            </a:moveTo>
                            <a:lnTo>
                              <a:pt x="8" y="16"/>
                            </a:lnTo>
                            <a:lnTo>
                              <a:pt x="8" y="11"/>
                            </a:lnTo>
                            <a:lnTo>
                              <a:pt x="4" y="9"/>
                            </a:lnTo>
                            <a:lnTo>
                              <a:pt x="0" y="9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13" name="Freeform 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41" y="2451"/>
                        <a:ext cx="17" cy="17"/>
                      </a:xfrm>
                      <a:custGeom>
                        <a:avLst/>
                        <a:gdLst>
                          <a:gd name="T0" fmla="*/ 9 w 17"/>
                          <a:gd name="T1" fmla="*/ 12 h 17"/>
                          <a:gd name="T2" fmla="*/ 13 w 17"/>
                          <a:gd name="T3" fmla="*/ 12 h 17"/>
                          <a:gd name="T4" fmla="*/ 16 w 17"/>
                          <a:gd name="T5" fmla="*/ 8 h 17"/>
                          <a:gd name="T6" fmla="*/ 16 w 17"/>
                          <a:gd name="T7" fmla="*/ 4 h 17"/>
                          <a:gd name="T8" fmla="*/ 13 w 17"/>
                          <a:gd name="T9" fmla="*/ 0 h 17"/>
                          <a:gd name="T10" fmla="*/ 6 w 17"/>
                          <a:gd name="T11" fmla="*/ 0 h 17"/>
                          <a:gd name="T12" fmla="*/ 2 w 17"/>
                          <a:gd name="T13" fmla="*/ 0 h 17"/>
                          <a:gd name="T14" fmla="*/ 2 w 17"/>
                          <a:gd name="T15" fmla="*/ 4 h 17"/>
                          <a:gd name="T16" fmla="*/ 2 w 17"/>
                          <a:gd name="T17" fmla="*/ 8 h 17"/>
                          <a:gd name="T18" fmla="*/ 0 w 17"/>
                          <a:gd name="T19" fmla="*/ 12 h 17"/>
                          <a:gd name="T20" fmla="*/ 0 w 17"/>
                          <a:gd name="T21" fmla="*/ 16 h 17"/>
                          <a:gd name="T22" fmla="*/ 2 w 17"/>
                          <a:gd name="T23" fmla="*/ 16 h 17"/>
                          <a:gd name="T24" fmla="*/ 9 w 17"/>
                          <a:gd name="T25" fmla="*/ 12 h 1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17"/>
                          <a:gd name="T40" fmla="*/ 0 h 17"/>
                          <a:gd name="T41" fmla="*/ 17 w 17"/>
                          <a:gd name="T42" fmla="*/ 17 h 1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17" h="17">
                            <a:moveTo>
                              <a:pt x="9" y="12"/>
                            </a:moveTo>
                            <a:lnTo>
                              <a:pt x="13" y="12"/>
                            </a:lnTo>
                            <a:lnTo>
                              <a:pt x="16" y="8"/>
                            </a:lnTo>
                            <a:lnTo>
                              <a:pt x="16" y="4"/>
                            </a:lnTo>
                            <a:lnTo>
                              <a:pt x="13" y="0"/>
                            </a:lnTo>
                            <a:lnTo>
                              <a:pt x="6" y="0"/>
                            </a:lnTo>
                            <a:lnTo>
                              <a:pt x="2" y="0"/>
                            </a:lnTo>
                            <a:lnTo>
                              <a:pt x="2" y="4"/>
                            </a:lnTo>
                            <a:lnTo>
                              <a:pt x="2" y="8"/>
                            </a:lnTo>
                            <a:lnTo>
                              <a:pt x="0" y="12"/>
                            </a:lnTo>
                            <a:lnTo>
                              <a:pt x="0" y="16"/>
                            </a:lnTo>
                            <a:lnTo>
                              <a:pt x="2" y="16"/>
                            </a:lnTo>
                            <a:lnTo>
                              <a:pt x="9" y="12"/>
                            </a:lnTo>
                          </a:path>
                        </a:pathLst>
                      </a:custGeom>
                      <a:solidFill>
                        <a:srgbClr val="C0804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14" name="Freeform 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28" y="2429"/>
                        <a:ext cx="17" cy="31"/>
                      </a:xfrm>
                      <a:custGeom>
                        <a:avLst/>
                        <a:gdLst>
                          <a:gd name="T0" fmla="*/ 0 w 17"/>
                          <a:gd name="T1" fmla="*/ 30 h 31"/>
                          <a:gd name="T2" fmla="*/ 0 w 17"/>
                          <a:gd name="T3" fmla="*/ 21 h 31"/>
                          <a:gd name="T4" fmla="*/ 3 w 17"/>
                          <a:gd name="T5" fmla="*/ 12 h 31"/>
                          <a:gd name="T6" fmla="*/ 9 w 17"/>
                          <a:gd name="T7" fmla="*/ 11 h 31"/>
                          <a:gd name="T8" fmla="*/ 15 w 17"/>
                          <a:gd name="T9" fmla="*/ 6 h 31"/>
                          <a:gd name="T10" fmla="*/ 16 w 17"/>
                          <a:gd name="T11" fmla="*/ 0 h 31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17"/>
                          <a:gd name="T19" fmla="*/ 0 h 31"/>
                          <a:gd name="T20" fmla="*/ 17 w 17"/>
                          <a:gd name="T21" fmla="*/ 31 h 31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17" h="31">
                            <a:moveTo>
                              <a:pt x="0" y="30"/>
                            </a:moveTo>
                            <a:lnTo>
                              <a:pt x="0" y="21"/>
                            </a:lnTo>
                            <a:lnTo>
                              <a:pt x="3" y="12"/>
                            </a:lnTo>
                            <a:lnTo>
                              <a:pt x="9" y="11"/>
                            </a:lnTo>
                            <a:lnTo>
                              <a:pt x="15" y="6"/>
                            </a:lnTo>
                            <a:lnTo>
                              <a:pt x="16" y="0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15" name="Freeform 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44" y="2466"/>
                        <a:ext cx="21" cy="29"/>
                      </a:xfrm>
                      <a:custGeom>
                        <a:avLst/>
                        <a:gdLst>
                          <a:gd name="T0" fmla="*/ 9 w 21"/>
                          <a:gd name="T1" fmla="*/ 27 h 29"/>
                          <a:gd name="T2" fmla="*/ 14 w 21"/>
                          <a:gd name="T3" fmla="*/ 28 h 29"/>
                          <a:gd name="T4" fmla="*/ 18 w 21"/>
                          <a:gd name="T5" fmla="*/ 27 h 29"/>
                          <a:gd name="T6" fmla="*/ 20 w 21"/>
                          <a:gd name="T7" fmla="*/ 24 h 29"/>
                          <a:gd name="T8" fmla="*/ 20 w 21"/>
                          <a:gd name="T9" fmla="*/ 18 h 29"/>
                          <a:gd name="T10" fmla="*/ 16 w 21"/>
                          <a:gd name="T11" fmla="*/ 15 h 29"/>
                          <a:gd name="T12" fmla="*/ 11 w 21"/>
                          <a:gd name="T13" fmla="*/ 12 h 29"/>
                          <a:gd name="T14" fmla="*/ 5 w 21"/>
                          <a:gd name="T15" fmla="*/ 7 h 29"/>
                          <a:gd name="T16" fmla="*/ 1 w 21"/>
                          <a:gd name="T17" fmla="*/ 4 h 29"/>
                          <a:gd name="T18" fmla="*/ 0 w 21"/>
                          <a:gd name="T19" fmla="*/ 0 h 2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1"/>
                          <a:gd name="T31" fmla="*/ 0 h 29"/>
                          <a:gd name="T32" fmla="*/ 21 w 21"/>
                          <a:gd name="T33" fmla="*/ 29 h 29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1" h="29">
                            <a:moveTo>
                              <a:pt x="9" y="27"/>
                            </a:moveTo>
                            <a:lnTo>
                              <a:pt x="14" y="28"/>
                            </a:lnTo>
                            <a:lnTo>
                              <a:pt x="18" y="27"/>
                            </a:lnTo>
                            <a:lnTo>
                              <a:pt x="20" y="24"/>
                            </a:lnTo>
                            <a:lnTo>
                              <a:pt x="20" y="18"/>
                            </a:lnTo>
                            <a:lnTo>
                              <a:pt x="16" y="15"/>
                            </a:lnTo>
                            <a:lnTo>
                              <a:pt x="11" y="12"/>
                            </a:lnTo>
                            <a:lnTo>
                              <a:pt x="5" y="7"/>
                            </a:lnTo>
                            <a:lnTo>
                              <a:pt x="1" y="4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108" name="Line 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59" y="2494"/>
                      <a:ext cx="25" cy="1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104" name="Freeform 44"/>
                <p:cNvSpPr>
                  <a:spLocks/>
                </p:cNvSpPr>
                <p:nvPr/>
              </p:nvSpPr>
              <p:spPr bwMode="auto">
                <a:xfrm>
                  <a:off x="2591" y="2364"/>
                  <a:ext cx="130" cy="82"/>
                </a:xfrm>
                <a:custGeom>
                  <a:avLst/>
                  <a:gdLst>
                    <a:gd name="T0" fmla="*/ 124 w 130"/>
                    <a:gd name="T1" fmla="*/ 81 h 82"/>
                    <a:gd name="T2" fmla="*/ 116 w 130"/>
                    <a:gd name="T3" fmla="*/ 77 h 82"/>
                    <a:gd name="T4" fmla="*/ 111 w 130"/>
                    <a:gd name="T5" fmla="*/ 71 h 82"/>
                    <a:gd name="T6" fmla="*/ 109 w 130"/>
                    <a:gd name="T7" fmla="*/ 63 h 82"/>
                    <a:gd name="T8" fmla="*/ 106 w 130"/>
                    <a:gd name="T9" fmla="*/ 55 h 82"/>
                    <a:gd name="T10" fmla="*/ 104 w 130"/>
                    <a:gd name="T11" fmla="*/ 48 h 82"/>
                    <a:gd name="T12" fmla="*/ 98 w 130"/>
                    <a:gd name="T13" fmla="*/ 46 h 82"/>
                    <a:gd name="T14" fmla="*/ 93 w 130"/>
                    <a:gd name="T15" fmla="*/ 43 h 82"/>
                    <a:gd name="T16" fmla="*/ 87 w 130"/>
                    <a:gd name="T17" fmla="*/ 44 h 82"/>
                    <a:gd name="T18" fmla="*/ 82 w 130"/>
                    <a:gd name="T19" fmla="*/ 48 h 82"/>
                    <a:gd name="T20" fmla="*/ 79 w 130"/>
                    <a:gd name="T21" fmla="*/ 55 h 82"/>
                    <a:gd name="T22" fmla="*/ 81 w 130"/>
                    <a:gd name="T23" fmla="*/ 63 h 82"/>
                    <a:gd name="T24" fmla="*/ 86 w 130"/>
                    <a:gd name="T25" fmla="*/ 73 h 82"/>
                    <a:gd name="T26" fmla="*/ 75 w 130"/>
                    <a:gd name="T27" fmla="*/ 76 h 82"/>
                    <a:gd name="T28" fmla="*/ 74 w 130"/>
                    <a:gd name="T29" fmla="*/ 71 h 82"/>
                    <a:gd name="T30" fmla="*/ 69 w 130"/>
                    <a:gd name="T31" fmla="*/ 67 h 82"/>
                    <a:gd name="T32" fmla="*/ 65 w 130"/>
                    <a:gd name="T33" fmla="*/ 61 h 82"/>
                    <a:gd name="T34" fmla="*/ 63 w 130"/>
                    <a:gd name="T35" fmla="*/ 56 h 82"/>
                    <a:gd name="T36" fmla="*/ 62 w 130"/>
                    <a:gd name="T37" fmla="*/ 52 h 82"/>
                    <a:gd name="T38" fmla="*/ 59 w 130"/>
                    <a:gd name="T39" fmla="*/ 55 h 82"/>
                    <a:gd name="T40" fmla="*/ 54 w 130"/>
                    <a:gd name="T41" fmla="*/ 55 h 82"/>
                    <a:gd name="T42" fmla="*/ 50 w 130"/>
                    <a:gd name="T43" fmla="*/ 56 h 82"/>
                    <a:gd name="T44" fmla="*/ 45 w 130"/>
                    <a:gd name="T45" fmla="*/ 55 h 82"/>
                    <a:gd name="T46" fmla="*/ 43 w 130"/>
                    <a:gd name="T47" fmla="*/ 55 h 82"/>
                    <a:gd name="T48" fmla="*/ 39 w 130"/>
                    <a:gd name="T49" fmla="*/ 59 h 82"/>
                    <a:gd name="T50" fmla="*/ 36 w 130"/>
                    <a:gd name="T51" fmla="*/ 65 h 82"/>
                    <a:gd name="T52" fmla="*/ 30 w 130"/>
                    <a:gd name="T53" fmla="*/ 69 h 82"/>
                    <a:gd name="T54" fmla="*/ 24 w 130"/>
                    <a:gd name="T55" fmla="*/ 72 h 82"/>
                    <a:gd name="T56" fmla="*/ 18 w 130"/>
                    <a:gd name="T57" fmla="*/ 74 h 82"/>
                    <a:gd name="T58" fmla="*/ 11 w 130"/>
                    <a:gd name="T59" fmla="*/ 76 h 82"/>
                    <a:gd name="T60" fmla="*/ 5 w 130"/>
                    <a:gd name="T61" fmla="*/ 74 h 82"/>
                    <a:gd name="T62" fmla="*/ 1 w 130"/>
                    <a:gd name="T63" fmla="*/ 69 h 82"/>
                    <a:gd name="T64" fmla="*/ 0 w 130"/>
                    <a:gd name="T65" fmla="*/ 63 h 82"/>
                    <a:gd name="T66" fmla="*/ 1 w 130"/>
                    <a:gd name="T67" fmla="*/ 57 h 82"/>
                    <a:gd name="T68" fmla="*/ 5 w 130"/>
                    <a:gd name="T69" fmla="*/ 51 h 82"/>
                    <a:gd name="T70" fmla="*/ 7 w 130"/>
                    <a:gd name="T71" fmla="*/ 43 h 82"/>
                    <a:gd name="T72" fmla="*/ 10 w 130"/>
                    <a:gd name="T73" fmla="*/ 39 h 82"/>
                    <a:gd name="T74" fmla="*/ 16 w 130"/>
                    <a:gd name="T75" fmla="*/ 34 h 82"/>
                    <a:gd name="T76" fmla="*/ 20 w 130"/>
                    <a:gd name="T77" fmla="*/ 31 h 82"/>
                    <a:gd name="T78" fmla="*/ 26 w 130"/>
                    <a:gd name="T79" fmla="*/ 31 h 82"/>
                    <a:gd name="T80" fmla="*/ 30 w 130"/>
                    <a:gd name="T81" fmla="*/ 31 h 82"/>
                    <a:gd name="T82" fmla="*/ 35 w 130"/>
                    <a:gd name="T83" fmla="*/ 24 h 82"/>
                    <a:gd name="T84" fmla="*/ 42 w 130"/>
                    <a:gd name="T85" fmla="*/ 16 h 82"/>
                    <a:gd name="T86" fmla="*/ 53 w 130"/>
                    <a:gd name="T87" fmla="*/ 9 h 82"/>
                    <a:gd name="T88" fmla="*/ 67 w 130"/>
                    <a:gd name="T89" fmla="*/ 3 h 82"/>
                    <a:gd name="T90" fmla="*/ 82 w 130"/>
                    <a:gd name="T91" fmla="*/ 0 h 82"/>
                    <a:gd name="T92" fmla="*/ 92 w 130"/>
                    <a:gd name="T93" fmla="*/ 1 h 82"/>
                    <a:gd name="T94" fmla="*/ 94 w 130"/>
                    <a:gd name="T95" fmla="*/ 4 h 82"/>
                    <a:gd name="T96" fmla="*/ 98 w 130"/>
                    <a:gd name="T97" fmla="*/ 8 h 82"/>
                    <a:gd name="T98" fmla="*/ 103 w 130"/>
                    <a:gd name="T99" fmla="*/ 10 h 82"/>
                    <a:gd name="T100" fmla="*/ 110 w 130"/>
                    <a:gd name="T101" fmla="*/ 14 h 82"/>
                    <a:gd name="T102" fmla="*/ 115 w 130"/>
                    <a:gd name="T103" fmla="*/ 17 h 82"/>
                    <a:gd name="T104" fmla="*/ 118 w 130"/>
                    <a:gd name="T105" fmla="*/ 21 h 82"/>
                    <a:gd name="T106" fmla="*/ 122 w 130"/>
                    <a:gd name="T107" fmla="*/ 26 h 82"/>
                    <a:gd name="T108" fmla="*/ 124 w 130"/>
                    <a:gd name="T109" fmla="*/ 31 h 82"/>
                    <a:gd name="T110" fmla="*/ 124 w 130"/>
                    <a:gd name="T111" fmla="*/ 38 h 82"/>
                    <a:gd name="T112" fmla="*/ 127 w 130"/>
                    <a:gd name="T113" fmla="*/ 44 h 82"/>
                    <a:gd name="T114" fmla="*/ 129 w 130"/>
                    <a:gd name="T115" fmla="*/ 52 h 82"/>
                    <a:gd name="T116" fmla="*/ 129 w 130"/>
                    <a:gd name="T117" fmla="*/ 61 h 82"/>
                    <a:gd name="T118" fmla="*/ 129 w 130"/>
                    <a:gd name="T119" fmla="*/ 68 h 82"/>
                    <a:gd name="T120" fmla="*/ 128 w 130"/>
                    <a:gd name="T121" fmla="*/ 76 h 82"/>
                    <a:gd name="T122" fmla="*/ 124 w 130"/>
                    <a:gd name="T123" fmla="*/ 81 h 82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30"/>
                    <a:gd name="T187" fmla="*/ 0 h 82"/>
                    <a:gd name="T188" fmla="*/ 130 w 130"/>
                    <a:gd name="T189" fmla="*/ 82 h 82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30" h="82">
                      <a:moveTo>
                        <a:pt x="124" y="81"/>
                      </a:moveTo>
                      <a:lnTo>
                        <a:pt x="116" y="77"/>
                      </a:lnTo>
                      <a:lnTo>
                        <a:pt x="111" y="71"/>
                      </a:lnTo>
                      <a:lnTo>
                        <a:pt x="109" y="63"/>
                      </a:lnTo>
                      <a:lnTo>
                        <a:pt x="106" y="55"/>
                      </a:lnTo>
                      <a:lnTo>
                        <a:pt x="104" y="48"/>
                      </a:lnTo>
                      <a:lnTo>
                        <a:pt x="98" y="46"/>
                      </a:lnTo>
                      <a:lnTo>
                        <a:pt x="93" y="43"/>
                      </a:lnTo>
                      <a:lnTo>
                        <a:pt x="87" y="44"/>
                      </a:lnTo>
                      <a:lnTo>
                        <a:pt x="82" y="48"/>
                      </a:lnTo>
                      <a:lnTo>
                        <a:pt x="79" y="55"/>
                      </a:lnTo>
                      <a:lnTo>
                        <a:pt x="81" y="63"/>
                      </a:lnTo>
                      <a:lnTo>
                        <a:pt x="86" y="73"/>
                      </a:lnTo>
                      <a:lnTo>
                        <a:pt x="75" y="76"/>
                      </a:lnTo>
                      <a:lnTo>
                        <a:pt x="74" y="71"/>
                      </a:lnTo>
                      <a:lnTo>
                        <a:pt x="69" y="67"/>
                      </a:lnTo>
                      <a:lnTo>
                        <a:pt x="65" y="61"/>
                      </a:lnTo>
                      <a:lnTo>
                        <a:pt x="63" y="56"/>
                      </a:lnTo>
                      <a:lnTo>
                        <a:pt x="62" y="52"/>
                      </a:lnTo>
                      <a:lnTo>
                        <a:pt x="59" y="55"/>
                      </a:lnTo>
                      <a:lnTo>
                        <a:pt x="54" y="55"/>
                      </a:lnTo>
                      <a:lnTo>
                        <a:pt x="50" y="56"/>
                      </a:lnTo>
                      <a:lnTo>
                        <a:pt x="45" y="55"/>
                      </a:lnTo>
                      <a:lnTo>
                        <a:pt x="43" y="55"/>
                      </a:lnTo>
                      <a:lnTo>
                        <a:pt x="39" y="59"/>
                      </a:lnTo>
                      <a:lnTo>
                        <a:pt x="36" y="65"/>
                      </a:lnTo>
                      <a:lnTo>
                        <a:pt x="30" y="69"/>
                      </a:lnTo>
                      <a:lnTo>
                        <a:pt x="24" y="72"/>
                      </a:lnTo>
                      <a:lnTo>
                        <a:pt x="18" y="74"/>
                      </a:lnTo>
                      <a:lnTo>
                        <a:pt x="11" y="76"/>
                      </a:lnTo>
                      <a:lnTo>
                        <a:pt x="5" y="74"/>
                      </a:lnTo>
                      <a:lnTo>
                        <a:pt x="1" y="69"/>
                      </a:lnTo>
                      <a:lnTo>
                        <a:pt x="0" y="63"/>
                      </a:lnTo>
                      <a:lnTo>
                        <a:pt x="1" y="57"/>
                      </a:lnTo>
                      <a:lnTo>
                        <a:pt x="5" y="51"/>
                      </a:lnTo>
                      <a:lnTo>
                        <a:pt x="7" y="43"/>
                      </a:lnTo>
                      <a:lnTo>
                        <a:pt x="10" y="39"/>
                      </a:lnTo>
                      <a:lnTo>
                        <a:pt x="16" y="34"/>
                      </a:lnTo>
                      <a:lnTo>
                        <a:pt x="20" y="31"/>
                      </a:lnTo>
                      <a:lnTo>
                        <a:pt x="26" y="31"/>
                      </a:lnTo>
                      <a:lnTo>
                        <a:pt x="30" y="31"/>
                      </a:lnTo>
                      <a:lnTo>
                        <a:pt x="35" y="24"/>
                      </a:lnTo>
                      <a:lnTo>
                        <a:pt x="42" y="16"/>
                      </a:lnTo>
                      <a:lnTo>
                        <a:pt x="53" y="9"/>
                      </a:lnTo>
                      <a:lnTo>
                        <a:pt x="67" y="3"/>
                      </a:lnTo>
                      <a:lnTo>
                        <a:pt x="82" y="0"/>
                      </a:lnTo>
                      <a:lnTo>
                        <a:pt x="92" y="1"/>
                      </a:lnTo>
                      <a:lnTo>
                        <a:pt x="94" y="4"/>
                      </a:lnTo>
                      <a:lnTo>
                        <a:pt x="98" y="8"/>
                      </a:lnTo>
                      <a:lnTo>
                        <a:pt x="103" y="10"/>
                      </a:lnTo>
                      <a:lnTo>
                        <a:pt x="110" y="14"/>
                      </a:lnTo>
                      <a:lnTo>
                        <a:pt x="115" y="17"/>
                      </a:lnTo>
                      <a:lnTo>
                        <a:pt x="118" y="21"/>
                      </a:lnTo>
                      <a:lnTo>
                        <a:pt x="122" y="26"/>
                      </a:lnTo>
                      <a:lnTo>
                        <a:pt x="124" y="31"/>
                      </a:lnTo>
                      <a:lnTo>
                        <a:pt x="124" y="38"/>
                      </a:lnTo>
                      <a:lnTo>
                        <a:pt x="127" y="44"/>
                      </a:lnTo>
                      <a:lnTo>
                        <a:pt x="129" y="52"/>
                      </a:lnTo>
                      <a:lnTo>
                        <a:pt x="129" y="61"/>
                      </a:lnTo>
                      <a:lnTo>
                        <a:pt x="129" y="68"/>
                      </a:lnTo>
                      <a:lnTo>
                        <a:pt x="128" y="76"/>
                      </a:lnTo>
                      <a:lnTo>
                        <a:pt x="124" y="81"/>
                      </a:lnTo>
                    </a:path>
                  </a:pathLst>
                </a:custGeom>
                <a:solidFill>
                  <a:srgbClr val="A0A0A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73" name="Group 48"/>
              <p:cNvGrpSpPr>
                <a:grpSpLocks/>
              </p:cNvGrpSpPr>
              <p:nvPr/>
            </p:nvGrpSpPr>
            <p:grpSpPr bwMode="auto">
              <a:xfrm>
                <a:off x="2925" y="2996"/>
                <a:ext cx="240" cy="74"/>
                <a:chOff x="2925" y="2996"/>
                <a:chExt cx="240" cy="74"/>
              </a:xfrm>
            </p:grpSpPr>
            <p:sp>
              <p:nvSpPr>
                <p:cNvPr id="2101" name="Freeform 46"/>
                <p:cNvSpPr>
                  <a:spLocks/>
                </p:cNvSpPr>
                <p:nvPr/>
              </p:nvSpPr>
              <p:spPr bwMode="auto">
                <a:xfrm>
                  <a:off x="2927" y="2996"/>
                  <a:ext cx="238" cy="59"/>
                </a:xfrm>
                <a:custGeom>
                  <a:avLst/>
                  <a:gdLst>
                    <a:gd name="T0" fmla="*/ 124 w 238"/>
                    <a:gd name="T1" fmla="*/ 0 h 59"/>
                    <a:gd name="T2" fmla="*/ 109 w 238"/>
                    <a:gd name="T3" fmla="*/ 1 h 59"/>
                    <a:gd name="T4" fmla="*/ 96 w 238"/>
                    <a:gd name="T5" fmla="*/ 7 h 59"/>
                    <a:gd name="T6" fmla="*/ 83 w 238"/>
                    <a:gd name="T7" fmla="*/ 12 h 59"/>
                    <a:gd name="T8" fmla="*/ 64 w 238"/>
                    <a:gd name="T9" fmla="*/ 18 h 59"/>
                    <a:gd name="T10" fmla="*/ 51 w 238"/>
                    <a:gd name="T11" fmla="*/ 18 h 59"/>
                    <a:gd name="T12" fmla="*/ 33 w 238"/>
                    <a:gd name="T13" fmla="*/ 22 h 59"/>
                    <a:gd name="T14" fmla="*/ 18 w 238"/>
                    <a:gd name="T15" fmla="*/ 28 h 59"/>
                    <a:gd name="T16" fmla="*/ 1 w 238"/>
                    <a:gd name="T17" fmla="*/ 33 h 59"/>
                    <a:gd name="T18" fmla="*/ 0 w 238"/>
                    <a:gd name="T19" fmla="*/ 41 h 59"/>
                    <a:gd name="T20" fmla="*/ 7 w 238"/>
                    <a:gd name="T21" fmla="*/ 50 h 59"/>
                    <a:gd name="T22" fmla="*/ 20 w 238"/>
                    <a:gd name="T23" fmla="*/ 57 h 59"/>
                    <a:gd name="T24" fmla="*/ 38 w 238"/>
                    <a:gd name="T25" fmla="*/ 58 h 59"/>
                    <a:gd name="T26" fmla="*/ 96 w 238"/>
                    <a:gd name="T27" fmla="*/ 58 h 59"/>
                    <a:gd name="T28" fmla="*/ 117 w 238"/>
                    <a:gd name="T29" fmla="*/ 57 h 59"/>
                    <a:gd name="T30" fmla="*/ 139 w 238"/>
                    <a:gd name="T31" fmla="*/ 54 h 59"/>
                    <a:gd name="T32" fmla="*/ 158 w 238"/>
                    <a:gd name="T33" fmla="*/ 48 h 59"/>
                    <a:gd name="T34" fmla="*/ 169 w 238"/>
                    <a:gd name="T35" fmla="*/ 46 h 59"/>
                    <a:gd name="T36" fmla="*/ 169 w 238"/>
                    <a:gd name="T37" fmla="*/ 52 h 59"/>
                    <a:gd name="T38" fmla="*/ 223 w 238"/>
                    <a:gd name="T39" fmla="*/ 54 h 59"/>
                    <a:gd name="T40" fmla="*/ 231 w 238"/>
                    <a:gd name="T41" fmla="*/ 46 h 59"/>
                    <a:gd name="T42" fmla="*/ 236 w 238"/>
                    <a:gd name="T43" fmla="*/ 33 h 59"/>
                    <a:gd name="T44" fmla="*/ 237 w 238"/>
                    <a:gd name="T45" fmla="*/ 25 h 59"/>
                    <a:gd name="T46" fmla="*/ 236 w 238"/>
                    <a:gd name="T47" fmla="*/ 11 h 59"/>
                    <a:gd name="T48" fmla="*/ 233 w 238"/>
                    <a:gd name="T49" fmla="*/ 1 h 59"/>
                    <a:gd name="T50" fmla="*/ 220 w 238"/>
                    <a:gd name="T51" fmla="*/ 1 h 59"/>
                    <a:gd name="T52" fmla="*/ 205 w 238"/>
                    <a:gd name="T53" fmla="*/ 8 h 59"/>
                    <a:gd name="T54" fmla="*/ 187 w 238"/>
                    <a:gd name="T55" fmla="*/ 14 h 59"/>
                    <a:gd name="T56" fmla="*/ 174 w 238"/>
                    <a:gd name="T57" fmla="*/ 14 h 59"/>
                    <a:gd name="T58" fmla="*/ 160 w 238"/>
                    <a:gd name="T59" fmla="*/ 11 h 59"/>
                    <a:gd name="T60" fmla="*/ 145 w 238"/>
                    <a:gd name="T61" fmla="*/ 8 h 59"/>
                    <a:gd name="T62" fmla="*/ 116 w 238"/>
                    <a:gd name="T63" fmla="*/ 12 h 59"/>
                    <a:gd name="T64" fmla="*/ 124 w 238"/>
                    <a:gd name="T65" fmla="*/ 0 h 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8"/>
                    <a:gd name="T100" fmla="*/ 0 h 59"/>
                    <a:gd name="T101" fmla="*/ 238 w 238"/>
                    <a:gd name="T102" fmla="*/ 59 h 5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8" h="59">
                      <a:moveTo>
                        <a:pt x="124" y="0"/>
                      </a:moveTo>
                      <a:lnTo>
                        <a:pt x="109" y="1"/>
                      </a:lnTo>
                      <a:lnTo>
                        <a:pt x="96" y="7"/>
                      </a:lnTo>
                      <a:lnTo>
                        <a:pt x="83" y="12"/>
                      </a:lnTo>
                      <a:lnTo>
                        <a:pt x="64" y="18"/>
                      </a:lnTo>
                      <a:lnTo>
                        <a:pt x="51" y="18"/>
                      </a:lnTo>
                      <a:lnTo>
                        <a:pt x="33" y="22"/>
                      </a:lnTo>
                      <a:lnTo>
                        <a:pt x="18" y="28"/>
                      </a:lnTo>
                      <a:lnTo>
                        <a:pt x="1" y="33"/>
                      </a:lnTo>
                      <a:lnTo>
                        <a:pt x="0" y="41"/>
                      </a:lnTo>
                      <a:lnTo>
                        <a:pt x="7" y="50"/>
                      </a:lnTo>
                      <a:lnTo>
                        <a:pt x="20" y="57"/>
                      </a:lnTo>
                      <a:lnTo>
                        <a:pt x="38" y="58"/>
                      </a:lnTo>
                      <a:lnTo>
                        <a:pt x="96" y="58"/>
                      </a:lnTo>
                      <a:lnTo>
                        <a:pt x="117" y="57"/>
                      </a:lnTo>
                      <a:lnTo>
                        <a:pt x="139" y="54"/>
                      </a:lnTo>
                      <a:lnTo>
                        <a:pt x="158" y="48"/>
                      </a:lnTo>
                      <a:lnTo>
                        <a:pt x="169" y="46"/>
                      </a:lnTo>
                      <a:lnTo>
                        <a:pt x="169" y="52"/>
                      </a:lnTo>
                      <a:lnTo>
                        <a:pt x="223" y="54"/>
                      </a:lnTo>
                      <a:lnTo>
                        <a:pt x="231" y="46"/>
                      </a:lnTo>
                      <a:lnTo>
                        <a:pt x="236" y="33"/>
                      </a:lnTo>
                      <a:lnTo>
                        <a:pt x="237" y="25"/>
                      </a:lnTo>
                      <a:lnTo>
                        <a:pt x="236" y="11"/>
                      </a:lnTo>
                      <a:lnTo>
                        <a:pt x="233" y="1"/>
                      </a:lnTo>
                      <a:lnTo>
                        <a:pt x="220" y="1"/>
                      </a:lnTo>
                      <a:lnTo>
                        <a:pt x="205" y="8"/>
                      </a:lnTo>
                      <a:lnTo>
                        <a:pt x="187" y="14"/>
                      </a:lnTo>
                      <a:lnTo>
                        <a:pt x="174" y="14"/>
                      </a:lnTo>
                      <a:lnTo>
                        <a:pt x="160" y="11"/>
                      </a:lnTo>
                      <a:lnTo>
                        <a:pt x="145" y="8"/>
                      </a:lnTo>
                      <a:lnTo>
                        <a:pt x="116" y="12"/>
                      </a:lnTo>
                      <a:lnTo>
                        <a:pt x="124" y="0"/>
                      </a:lnTo>
                    </a:path>
                  </a:pathLst>
                </a:custGeom>
                <a:solidFill>
                  <a:srgbClr val="60606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2" name="Freeform 47"/>
                <p:cNvSpPr>
                  <a:spLocks/>
                </p:cNvSpPr>
                <p:nvPr/>
              </p:nvSpPr>
              <p:spPr bwMode="auto">
                <a:xfrm>
                  <a:off x="2925" y="3011"/>
                  <a:ext cx="236" cy="59"/>
                </a:xfrm>
                <a:custGeom>
                  <a:avLst/>
                  <a:gdLst>
                    <a:gd name="T0" fmla="*/ 123 w 236"/>
                    <a:gd name="T1" fmla="*/ 0 h 59"/>
                    <a:gd name="T2" fmla="*/ 107 w 236"/>
                    <a:gd name="T3" fmla="*/ 3 h 59"/>
                    <a:gd name="T4" fmla="*/ 96 w 236"/>
                    <a:gd name="T5" fmla="*/ 7 h 59"/>
                    <a:gd name="T6" fmla="*/ 83 w 236"/>
                    <a:gd name="T7" fmla="*/ 12 h 59"/>
                    <a:gd name="T8" fmla="*/ 64 w 236"/>
                    <a:gd name="T9" fmla="*/ 18 h 59"/>
                    <a:gd name="T10" fmla="*/ 51 w 236"/>
                    <a:gd name="T11" fmla="*/ 18 h 59"/>
                    <a:gd name="T12" fmla="*/ 32 w 236"/>
                    <a:gd name="T13" fmla="*/ 22 h 59"/>
                    <a:gd name="T14" fmla="*/ 17 w 236"/>
                    <a:gd name="T15" fmla="*/ 28 h 59"/>
                    <a:gd name="T16" fmla="*/ 1 w 236"/>
                    <a:gd name="T17" fmla="*/ 35 h 59"/>
                    <a:gd name="T18" fmla="*/ 0 w 236"/>
                    <a:gd name="T19" fmla="*/ 41 h 59"/>
                    <a:gd name="T20" fmla="*/ 6 w 236"/>
                    <a:gd name="T21" fmla="*/ 50 h 59"/>
                    <a:gd name="T22" fmla="*/ 20 w 236"/>
                    <a:gd name="T23" fmla="*/ 55 h 59"/>
                    <a:gd name="T24" fmla="*/ 37 w 236"/>
                    <a:gd name="T25" fmla="*/ 57 h 59"/>
                    <a:gd name="T26" fmla="*/ 94 w 236"/>
                    <a:gd name="T27" fmla="*/ 58 h 59"/>
                    <a:gd name="T28" fmla="*/ 117 w 236"/>
                    <a:gd name="T29" fmla="*/ 57 h 59"/>
                    <a:gd name="T30" fmla="*/ 137 w 236"/>
                    <a:gd name="T31" fmla="*/ 54 h 59"/>
                    <a:gd name="T32" fmla="*/ 157 w 236"/>
                    <a:gd name="T33" fmla="*/ 48 h 59"/>
                    <a:gd name="T34" fmla="*/ 168 w 236"/>
                    <a:gd name="T35" fmla="*/ 46 h 59"/>
                    <a:gd name="T36" fmla="*/ 168 w 236"/>
                    <a:gd name="T37" fmla="*/ 52 h 59"/>
                    <a:gd name="T38" fmla="*/ 221 w 236"/>
                    <a:gd name="T39" fmla="*/ 52 h 59"/>
                    <a:gd name="T40" fmla="*/ 229 w 236"/>
                    <a:gd name="T41" fmla="*/ 46 h 59"/>
                    <a:gd name="T42" fmla="*/ 234 w 236"/>
                    <a:gd name="T43" fmla="*/ 35 h 59"/>
                    <a:gd name="T44" fmla="*/ 235 w 236"/>
                    <a:gd name="T45" fmla="*/ 25 h 59"/>
                    <a:gd name="T46" fmla="*/ 234 w 236"/>
                    <a:gd name="T47" fmla="*/ 11 h 59"/>
                    <a:gd name="T48" fmla="*/ 233 w 236"/>
                    <a:gd name="T49" fmla="*/ 1 h 59"/>
                    <a:gd name="T50" fmla="*/ 220 w 236"/>
                    <a:gd name="T51" fmla="*/ 1 h 59"/>
                    <a:gd name="T52" fmla="*/ 203 w 236"/>
                    <a:gd name="T53" fmla="*/ 8 h 59"/>
                    <a:gd name="T54" fmla="*/ 185 w 236"/>
                    <a:gd name="T55" fmla="*/ 14 h 59"/>
                    <a:gd name="T56" fmla="*/ 174 w 236"/>
                    <a:gd name="T57" fmla="*/ 14 h 59"/>
                    <a:gd name="T58" fmla="*/ 159 w 236"/>
                    <a:gd name="T59" fmla="*/ 11 h 59"/>
                    <a:gd name="T60" fmla="*/ 144 w 236"/>
                    <a:gd name="T61" fmla="*/ 8 h 59"/>
                    <a:gd name="T62" fmla="*/ 116 w 236"/>
                    <a:gd name="T63" fmla="*/ 12 h 59"/>
                    <a:gd name="T64" fmla="*/ 123 w 236"/>
                    <a:gd name="T65" fmla="*/ 0 h 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36"/>
                    <a:gd name="T100" fmla="*/ 0 h 59"/>
                    <a:gd name="T101" fmla="*/ 236 w 236"/>
                    <a:gd name="T102" fmla="*/ 59 h 5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36" h="59">
                      <a:moveTo>
                        <a:pt x="123" y="0"/>
                      </a:moveTo>
                      <a:lnTo>
                        <a:pt x="107" y="3"/>
                      </a:lnTo>
                      <a:lnTo>
                        <a:pt x="96" y="7"/>
                      </a:lnTo>
                      <a:lnTo>
                        <a:pt x="83" y="12"/>
                      </a:lnTo>
                      <a:lnTo>
                        <a:pt x="64" y="18"/>
                      </a:lnTo>
                      <a:lnTo>
                        <a:pt x="51" y="18"/>
                      </a:lnTo>
                      <a:lnTo>
                        <a:pt x="32" y="22"/>
                      </a:lnTo>
                      <a:lnTo>
                        <a:pt x="17" y="28"/>
                      </a:lnTo>
                      <a:lnTo>
                        <a:pt x="1" y="35"/>
                      </a:lnTo>
                      <a:lnTo>
                        <a:pt x="0" y="41"/>
                      </a:lnTo>
                      <a:lnTo>
                        <a:pt x="6" y="50"/>
                      </a:lnTo>
                      <a:lnTo>
                        <a:pt x="20" y="55"/>
                      </a:lnTo>
                      <a:lnTo>
                        <a:pt x="37" y="57"/>
                      </a:lnTo>
                      <a:lnTo>
                        <a:pt x="94" y="58"/>
                      </a:lnTo>
                      <a:lnTo>
                        <a:pt x="117" y="57"/>
                      </a:lnTo>
                      <a:lnTo>
                        <a:pt x="137" y="54"/>
                      </a:lnTo>
                      <a:lnTo>
                        <a:pt x="157" y="48"/>
                      </a:lnTo>
                      <a:lnTo>
                        <a:pt x="168" y="46"/>
                      </a:lnTo>
                      <a:lnTo>
                        <a:pt x="168" y="52"/>
                      </a:lnTo>
                      <a:lnTo>
                        <a:pt x="221" y="52"/>
                      </a:lnTo>
                      <a:lnTo>
                        <a:pt x="229" y="46"/>
                      </a:lnTo>
                      <a:lnTo>
                        <a:pt x="234" y="35"/>
                      </a:lnTo>
                      <a:lnTo>
                        <a:pt x="235" y="25"/>
                      </a:lnTo>
                      <a:lnTo>
                        <a:pt x="234" y="11"/>
                      </a:lnTo>
                      <a:lnTo>
                        <a:pt x="233" y="1"/>
                      </a:lnTo>
                      <a:lnTo>
                        <a:pt x="220" y="1"/>
                      </a:lnTo>
                      <a:lnTo>
                        <a:pt x="203" y="8"/>
                      </a:lnTo>
                      <a:lnTo>
                        <a:pt x="185" y="14"/>
                      </a:lnTo>
                      <a:lnTo>
                        <a:pt x="174" y="14"/>
                      </a:lnTo>
                      <a:lnTo>
                        <a:pt x="159" y="11"/>
                      </a:lnTo>
                      <a:lnTo>
                        <a:pt x="144" y="8"/>
                      </a:lnTo>
                      <a:lnTo>
                        <a:pt x="116" y="12"/>
                      </a:lnTo>
                      <a:lnTo>
                        <a:pt x="123" y="0"/>
                      </a:lnTo>
                    </a:path>
                  </a:pathLst>
                </a:custGeom>
                <a:solidFill>
                  <a:srgbClr val="808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74" name="Group 51"/>
              <p:cNvGrpSpPr>
                <a:grpSpLocks/>
              </p:cNvGrpSpPr>
              <p:nvPr/>
            </p:nvGrpSpPr>
            <p:grpSpPr bwMode="auto">
              <a:xfrm>
                <a:off x="3046" y="2343"/>
                <a:ext cx="189" cy="690"/>
                <a:chOff x="3046" y="2343"/>
                <a:chExt cx="189" cy="690"/>
              </a:xfrm>
            </p:grpSpPr>
            <p:sp>
              <p:nvSpPr>
                <p:cNvPr id="2099" name="Freeform 49"/>
                <p:cNvSpPr>
                  <a:spLocks/>
                </p:cNvSpPr>
                <p:nvPr/>
              </p:nvSpPr>
              <p:spPr bwMode="auto">
                <a:xfrm>
                  <a:off x="3046" y="2343"/>
                  <a:ext cx="189" cy="690"/>
                </a:xfrm>
                <a:custGeom>
                  <a:avLst/>
                  <a:gdLst>
                    <a:gd name="T0" fmla="*/ 134 w 189"/>
                    <a:gd name="T1" fmla="*/ 0 h 690"/>
                    <a:gd name="T2" fmla="*/ 115 w 189"/>
                    <a:gd name="T3" fmla="*/ 29 h 690"/>
                    <a:gd name="T4" fmla="*/ 100 w 189"/>
                    <a:gd name="T5" fmla="*/ 56 h 690"/>
                    <a:gd name="T6" fmla="*/ 93 w 189"/>
                    <a:gd name="T7" fmla="*/ 76 h 690"/>
                    <a:gd name="T8" fmla="*/ 54 w 189"/>
                    <a:gd name="T9" fmla="*/ 162 h 690"/>
                    <a:gd name="T10" fmla="*/ 38 w 189"/>
                    <a:gd name="T11" fmla="*/ 213 h 690"/>
                    <a:gd name="T12" fmla="*/ 36 w 189"/>
                    <a:gd name="T13" fmla="*/ 262 h 690"/>
                    <a:gd name="T14" fmla="*/ 33 w 189"/>
                    <a:gd name="T15" fmla="*/ 332 h 690"/>
                    <a:gd name="T16" fmla="*/ 31 w 189"/>
                    <a:gd name="T17" fmla="*/ 371 h 690"/>
                    <a:gd name="T18" fmla="*/ 23 w 189"/>
                    <a:gd name="T19" fmla="*/ 401 h 690"/>
                    <a:gd name="T20" fmla="*/ 19 w 189"/>
                    <a:gd name="T21" fmla="*/ 427 h 690"/>
                    <a:gd name="T22" fmla="*/ 20 w 189"/>
                    <a:gd name="T23" fmla="*/ 452 h 690"/>
                    <a:gd name="T24" fmla="*/ 26 w 189"/>
                    <a:gd name="T25" fmla="*/ 470 h 690"/>
                    <a:gd name="T26" fmla="*/ 29 w 189"/>
                    <a:gd name="T27" fmla="*/ 492 h 690"/>
                    <a:gd name="T28" fmla="*/ 26 w 189"/>
                    <a:gd name="T29" fmla="*/ 528 h 690"/>
                    <a:gd name="T30" fmla="*/ 25 w 189"/>
                    <a:gd name="T31" fmla="*/ 589 h 690"/>
                    <a:gd name="T32" fmla="*/ 21 w 189"/>
                    <a:gd name="T33" fmla="*/ 618 h 690"/>
                    <a:gd name="T34" fmla="*/ 13 w 189"/>
                    <a:gd name="T35" fmla="*/ 645 h 690"/>
                    <a:gd name="T36" fmla="*/ 0 w 189"/>
                    <a:gd name="T37" fmla="*/ 672 h 690"/>
                    <a:gd name="T38" fmla="*/ 24 w 189"/>
                    <a:gd name="T39" fmla="*/ 681 h 690"/>
                    <a:gd name="T40" fmla="*/ 51 w 189"/>
                    <a:gd name="T41" fmla="*/ 689 h 690"/>
                    <a:gd name="T42" fmla="*/ 71 w 189"/>
                    <a:gd name="T43" fmla="*/ 688 h 690"/>
                    <a:gd name="T44" fmla="*/ 112 w 189"/>
                    <a:gd name="T45" fmla="*/ 678 h 690"/>
                    <a:gd name="T46" fmla="*/ 117 w 189"/>
                    <a:gd name="T47" fmla="*/ 646 h 690"/>
                    <a:gd name="T48" fmla="*/ 120 w 189"/>
                    <a:gd name="T49" fmla="*/ 617 h 690"/>
                    <a:gd name="T50" fmla="*/ 118 w 189"/>
                    <a:gd name="T51" fmla="*/ 598 h 690"/>
                    <a:gd name="T52" fmla="*/ 114 w 189"/>
                    <a:gd name="T53" fmla="*/ 571 h 690"/>
                    <a:gd name="T54" fmla="*/ 118 w 189"/>
                    <a:gd name="T55" fmla="*/ 546 h 690"/>
                    <a:gd name="T56" fmla="*/ 126 w 189"/>
                    <a:gd name="T57" fmla="*/ 522 h 690"/>
                    <a:gd name="T58" fmla="*/ 133 w 189"/>
                    <a:gd name="T59" fmla="*/ 503 h 690"/>
                    <a:gd name="T60" fmla="*/ 134 w 189"/>
                    <a:gd name="T61" fmla="*/ 474 h 690"/>
                    <a:gd name="T62" fmla="*/ 139 w 189"/>
                    <a:gd name="T63" fmla="*/ 459 h 690"/>
                    <a:gd name="T64" fmla="*/ 144 w 189"/>
                    <a:gd name="T65" fmla="*/ 403 h 690"/>
                    <a:gd name="T66" fmla="*/ 151 w 189"/>
                    <a:gd name="T67" fmla="*/ 357 h 690"/>
                    <a:gd name="T68" fmla="*/ 155 w 189"/>
                    <a:gd name="T69" fmla="*/ 324 h 690"/>
                    <a:gd name="T70" fmla="*/ 162 w 189"/>
                    <a:gd name="T71" fmla="*/ 309 h 690"/>
                    <a:gd name="T72" fmla="*/ 169 w 189"/>
                    <a:gd name="T73" fmla="*/ 273 h 690"/>
                    <a:gd name="T74" fmla="*/ 174 w 189"/>
                    <a:gd name="T75" fmla="*/ 230 h 690"/>
                    <a:gd name="T76" fmla="*/ 173 w 189"/>
                    <a:gd name="T77" fmla="*/ 191 h 690"/>
                    <a:gd name="T78" fmla="*/ 174 w 189"/>
                    <a:gd name="T79" fmla="*/ 166 h 690"/>
                    <a:gd name="T80" fmla="*/ 180 w 189"/>
                    <a:gd name="T81" fmla="*/ 135 h 690"/>
                    <a:gd name="T82" fmla="*/ 182 w 189"/>
                    <a:gd name="T83" fmla="*/ 106 h 690"/>
                    <a:gd name="T84" fmla="*/ 186 w 189"/>
                    <a:gd name="T85" fmla="*/ 71 h 690"/>
                    <a:gd name="T86" fmla="*/ 188 w 189"/>
                    <a:gd name="T87" fmla="*/ 40 h 690"/>
                    <a:gd name="T88" fmla="*/ 183 w 189"/>
                    <a:gd name="T89" fmla="*/ 24 h 690"/>
                    <a:gd name="T90" fmla="*/ 174 w 189"/>
                    <a:gd name="T91" fmla="*/ 12 h 690"/>
                    <a:gd name="T92" fmla="*/ 157 w 189"/>
                    <a:gd name="T93" fmla="*/ 3 h 690"/>
                    <a:gd name="T94" fmla="*/ 134 w 189"/>
                    <a:gd name="T95" fmla="*/ 0 h 69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89"/>
                    <a:gd name="T145" fmla="*/ 0 h 690"/>
                    <a:gd name="T146" fmla="*/ 189 w 189"/>
                    <a:gd name="T147" fmla="*/ 690 h 69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89" h="690">
                      <a:moveTo>
                        <a:pt x="134" y="0"/>
                      </a:moveTo>
                      <a:lnTo>
                        <a:pt x="115" y="29"/>
                      </a:lnTo>
                      <a:lnTo>
                        <a:pt x="100" y="56"/>
                      </a:lnTo>
                      <a:lnTo>
                        <a:pt x="93" y="76"/>
                      </a:lnTo>
                      <a:lnTo>
                        <a:pt x="54" y="162"/>
                      </a:lnTo>
                      <a:lnTo>
                        <a:pt x="38" y="213"/>
                      </a:lnTo>
                      <a:lnTo>
                        <a:pt x="36" y="262"/>
                      </a:lnTo>
                      <a:lnTo>
                        <a:pt x="33" y="332"/>
                      </a:lnTo>
                      <a:lnTo>
                        <a:pt x="31" y="371"/>
                      </a:lnTo>
                      <a:lnTo>
                        <a:pt x="23" y="401"/>
                      </a:lnTo>
                      <a:lnTo>
                        <a:pt x="19" y="427"/>
                      </a:lnTo>
                      <a:lnTo>
                        <a:pt x="20" y="452"/>
                      </a:lnTo>
                      <a:lnTo>
                        <a:pt x="26" y="470"/>
                      </a:lnTo>
                      <a:lnTo>
                        <a:pt x="29" y="492"/>
                      </a:lnTo>
                      <a:lnTo>
                        <a:pt x="26" y="528"/>
                      </a:lnTo>
                      <a:lnTo>
                        <a:pt x="25" y="589"/>
                      </a:lnTo>
                      <a:lnTo>
                        <a:pt x="21" y="618"/>
                      </a:lnTo>
                      <a:lnTo>
                        <a:pt x="13" y="645"/>
                      </a:lnTo>
                      <a:lnTo>
                        <a:pt x="0" y="672"/>
                      </a:lnTo>
                      <a:lnTo>
                        <a:pt x="24" y="681"/>
                      </a:lnTo>
                      <a:lnTo>
                        <a:pt x="51" y="689"/>
                      </a:lnTo>
                      <a:lnTo>
                        <a:pt x="71" y="688"/>
                      </a:lnTo>
                      <a:lnTo>
                        <a:pt x="112" y="678"/>
                      </a:lnTo>
                      <a:lnTo>
                        <a:pt x="117" y="646"/>
                      </a:lnTo>
                      <a:lnTo>
                        <a:pt x="120" y="617"/>
                      </a:lnTo>
                      <a:lnTo>
                        <a:pt x="118" y="598"/>
                      </a:lnTo>
                      <a:lnTo>
                        <a:pt x="114" y="571"/>
                      </a:lnTo>
                      <a:lnTo>
                        <a:pt x="118" y="546"/>
                      </a:lnTo>
                      <a:lnTo>
                        <a:pt x="126" y="522"/>
                      </a:lnTo>
                      <a:lnTo>
                        <a:pt x="133" y="503"/>
                      </a:lnTo>
                      <a:lnTo>
                        <a:pt x="134" y="474"/>
                      </a:lnTo>
                      <a:lnTo>
                        <a:pt x="139" y="459"/>
                      </a:lnTo>
                      <a:lnTo>
                        <a:pt x="144" y="403"/>
                      </a:lnTo>
                      <a:lnTo>
                        <a:pt x="151" y="357"/>
                      </a:lnTo>
                      <a:lnTo>
                        <a:pt x="155" y="324"/>
                      </a:lnTo>
                      <a:lnTo>
                        <a:pt x="162" y="309"/>
                      </a:lnTo>
                      <a:lnTo>
                        <a:pt x="169" y="273"/>
                      </a:lnTo>
                      <a:lnTo>
                        <a:pt x="174" y="230"/>
                      </a:lnTo>
                      <a:lnTo>
                        <a:pt x="173" y="191"/>
                      </a:lnTo>
                      <a:lnTo>
                        <a:pt x="174" y="166"/>
                      </a:lnTo>
                      <a:lnTo>
                        <a:pt x="180" y="135"/>
                      </a:lnTo>
                      <a:lnTo>
                        <a:pt x="182" y="106"/>
                      </a:lnTo>
                      <a:lnTo>
                        <a:pt x="186" y="71"/>
                      </a:lnTo>
                      <a:lnTo>
                        <a:pt x="188" y="40"/>
                      </a:lnTo>
                      <a:lnTo>
                        <a:pt x="183" y="24"/>
                      </a:lnTo>
                      <a:lnTo>
                        <a:pt x="174" y="12"/>
                      </a:lnTo>
                      <a:lnTo>
                        <a:pt x="157" y="3"/>
                      </a:lnTo>
                      <a:lnTo>
                        <a:pt x="134" y="0"/>
                      </a:lnTo>
                    </a:path>
                  </a:pathLst>
                </a:custGeom>
                <a:solidFill>
                  <a:srgbClr val="0000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0" name="Freeform 50"/>
                <p:cNvSpPr>
                  <a:spLocks/>
                </p:cNvSpPr>
                <p:nvPr/>
              </p:nvSpPr>
              <p:spPr bwMode="auto">
                <a:xfrm>
                  <a:off x="3160" y="2537"/>
                  <a:ext cx="50" cy="281"/>
                </a:xfrm>
                <a:custGeom>
                  <a:avLst/>
                  <a:gdLst>
                    <a:gd name="T0" fmla="*/ 11 w 50"/>
                    <a:gd name="T1" fmla="*/ 280 h 281"/>
                    <a:gd name="T2" fmla="*/ 11 w 50"/>
                    <a:gd name="T3" fmla="*/ 243 h 281"/>
                    <a:gd name="T4" fmla="*/ 4 w 50"/>
                    <a:gd name="T5" fmla="*/ 222 h 281"/>
                    <a:gd name="T6" fmla="*/ 0 w 50"/>
                    <a:gd name="T7" fmla="*/ 205 h 281"/>
                    <a:gd name="T8" fmla="*/ 11 w 50"/>
                    <a:gd name="T9" fmla="*/ 185 h 281"/>
                    <a:gd name="T10" fmla="*/ 11 w 50"/>
                    <a:gd name="T11" fmla="*/ 176 h 281"/>
                    <a:gd name="T12" fmla="*/ 16 w 50"/>
                    <a:gd name="T13" fmla="*/ 160 h 281"/>
                    <a:gd name="T14" fmla="*/ 23 w 50"/>
                    <a:gd name="T15" fmla="*/ 147 h 281"/>
                    <a:gd name="T16" fmla="*/ 20 w 50"/>
                    <a:gd name="T17" fmla="*/ 128 h 281"/>
                    <a:gd name="T18" fmla="*/ 30 w 50"/>
                    <a:gd name="T19" fmla="*/ 116 h 281"/>
                    <a:gd name="T20" fmla="*/ 35 w 50"/>
                    <a:gd name="T21" fmla="*/ 96 h 281"/>
                    <a:gd name="T22" fmla="*/ 35 w 50"/>
                    <a:gd name="T23" fmla="*/ 75 h 281"/>
                    <a:gd name="T24" fmla="*/ 38 w 50"/>
                    <a:gd name="T25" fmla="*/ 53 h 281"/>
                    <a:gd name="T26" fmla="*/ 44 w 50"/>
                    <a:gd name="T27" fmla="*/ 30 h 281"/>
                    <a:gd name="T28" fmla="*/ 49 w 50"/>
                    <a:gd name="T29" fmla="*/ 7 h 281"/>
                    <a:gd name="T30" fmla="*/ 49 w 50"/>
                    <a:gd name="T31" fmla="*/ 0 h 28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0"/>
                    <a:gd name="T49" fmla="*/ 0 h 281"/>
                    <a:gd name="T50" fmla="*/ 50 w 50"/>
                    <a:gd name="T51" fmla="*/ 281 h 28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0" h="281">
                      <a:moveTo>
                        <a:pt x="11" y="280"/>
                      </a:moveTo>
                      <a:lnTo>
                        <a:pt x="11" y="243"/>
                      </a:lnTo>
                      <a:lnTo>
                        <a:pt x="4" y="222"/>
                      </a:lnTo>
                      <a:lnTo>
                        <a:pt x="0" y="205"/>
                      </a:lnTo>
                      <a:lnTo>
                        <a:pt x="11" y="185"/>
                      </a:lnTo>
                      <a:lnTo>
                        <a:pt x="11" y="176"/>
                      </a:lnTo>
                      <a:lnTo>
                        <a:pt x="16" y="160"/>
                      </a:lnTo>
                      <a:lnTo>
                        <a:pt x="23" y="147"/>
                      </a:lnTo>
                      <a:lnTo>
                        <a:pt x="20" y="128"/>
                      </a:lnTo>
                      <a:lnTo>
                        <a:pt x="30" y="116"/>
                      </a:lnTo>
                      <a:lnTo>
                        <a:pt x="35" y="96"/>
                      </a:lnTo>
                      <a:lnTo>
                        <a:pt x="35" y="75"/>
                      </a:lnTo>
                      <a:lnTo>
                        <a:pt x="38" y="53"/>
                      </a:lnTo>
                      <a:lnTo>
                        <a:pt x="44" y="30"/>
                      </a:lnTo>
                      <a:lnTo>
                        <a:pt x="49" y="7"/>
                      </a:lnTo>
                      <a:lnTo>
                        <a:pt x="49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75" name="Group 75"/>
              <p:cNvGrpSpPr>
                <a:grpSpLocks/>
              </p:cNvGrpSpPr>
              <p:nvPr/>
            </p:nvGrpSpPr>
            <p:grpSpPr bwMode="auto">
              <a:xfrm>
                <a:off x="2714" y="2306"/>
                <a:ext cx="482" cy="376"/>
                <a:chOff x="2714" y="2306"/>
                <a:chExt cx="482" cy="376"/>
              </a:xfrm>
            </p:grpSpPr>
            <p:sp>
              <p:nvSpPr>
                <p:cNvPr id="2076" name="Freeform 52"/>
                <p:cNvSpPr>
                  <a:spLocks/>
                </p:cNvSpPr>
                <p:nvPr/>
              </p:nvSpPr>
              <p:spPr bwMode="auto">
                <a:xfrm>
                  <a:off x="2726" y="2552"/>
                  <a:ext cx="179" cy="101"/>
                </a:xfrm>
                <a:custGeom>
                  <a:avLst/>
                  <a:gdLst>
                    <a:gd name="T0" fmla="*/ 27 w 179"/>
                    <a:gd name="T1" fmla="*/ 0 h 101"/>
                    <a:gd name="T2" fmla="*/ 2 w 179"/>
                    <a:gd name="T3" fmla="*/ 19 h 101"/>
                    <a:gd name="T4" fmla="*/ 0 w 179"/>
                    <a:gd name="T5" fmla="*/ 27 h 101"/>
                    <a:gd name="T6" fmla="*/ 2 w 179"/>
                    <a:gd name="T7" fmla="*/ 40 h 101"/>
                    <a:gd name="T8" fmla="*/ 6 w 179"/>
                    <a:gd name="T9" fmla="*/ 52 h 101"/>
                    <a:gd name="T10" fmla="*/ 14 w 179"/>
                    <a:gd name="T11" fmla="*/ 63 h 101"/>
                    <a:gd name="T12" fmla="*/ 27 w 179"/>
                    <a:gd name="T13" fmla="*/ 73 h 101"/>
                    <a:gd name="T14" fmla="*/ 46 w 179"/>
                    <a:gd name="T15" fmla="*/ 83 h 101"/>
                    <a:gd name="T16" fmla="*/ 69 w 179"/>
                    <a:gd name="T17" fmla="*/ 92 h 101"/>
                    <a:gd name="T18" fmla="*/ 91 w 179"/>
                    <a:gd name="T19" fmla="*/ 99 h 101"/>
                    <a:gd name="T20" fmla="*/ 115 w 179"/>
                    <a:gd name="T21" fmla="*/ 100 h 101"/>
                    <a:gd name="T22" fmla="*/ 135 w 179"/>
                    <a:gd name="T23" fmla="*/ 99 h 101"/>
                    <a:gd name="T24" fmla="*/ 155 w 179"/>
                    <a:gd name="T25" fmla="*/ 89 h 101"/>
                    <a:gd name="T26" fmla="*/ 178 w 179"/>
                    <a:gd name="T27" fmla="*/ 79 h 101"/>
                    <a:gd name="T28" fmla="*/ 147 w 179"/>
                    <a:gd name="T29" fmla="*/ 85 h 101"/>
                    <a:gd name="T30" fmla="*/ 114 w 179"/>
                    <a:gd name="T31" fmla="*/ 88 h 101"/>
                    <a:gd name="T32" fmla="*/ 89 w 179"/>
                    <a:gd name="T33" fmla="*/ 79 h 101"/>
                    <a:gd name="T34" fmla="*/ 61 w 179"/>
                    <a:gd name="T35" fmla="*/ 65 h 101"/>
                    <a:gd name="T36" fmla="*/ 40 w 179"/>
                    <a:gd name="T37" fmla="*/ 45 h 101"/>
                    <a:gd name="T38" fmla="*/ 27 w 179"/>
                    <a:gd name="T39" fmla="*/ 0 h 10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79"/>
                    <a:gd name="T61" fmla="*/ 0 h 101"/>
                    <a:gd name="T62" fmla="*/ 179 w 179"/>
                    <a:gd name="T63" fmla="*/ 101 h 10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79" h="101">
                      <a:moveTo>
                        <a:pt x="27" y="0"/>
                      </a:moveTo>
                      <a:lnTo>
                        <a:pt x="2" y="19"/>
                      </a:lnTo>
                      <a:lnTo>
                        <a:pt x="0" y="27"/>
                      </a:lnTo>
                      <a:lnTo>
                        <a:pt x="2" y="40"/>
                      </a:lnTo>
                      <a:lnTo>
                        <a:pt x="6" y="52"/>
                      </a:lnTo>
                      <a:lnTo>
                        <a:pt x="14" y="63"/>
                      </a:lnTo>
                      <a:lnTo>
                        <a:pt x="27" y="73"/>
                      </a:lnTo>
                      <a:lnTo>
                        <a:pt x="46" y="83"/>
                      </a:lnTo>
                      <a:lnTo>
                        <a:pt x="69" y="92"/>
                      </a:lnTo>
                      <a:lnTo>
                        <a:pt x="91" y="99"/>
                      </a:lnTo>
                      <a:lnTo>
                        <a:pt x="115" y="100"/>
                      </a:lnTo>
                      <a:lnTo>
                        <a:pt x="135" y="99"/>
                      </a:lnTo>
                      <a:lnTo>
                        <a:pt x="155" y="89"/>
                      </a:lnTo>
                      <a:lnTo>
                        <a:pt x="178" y="79"/>
                      </a:lnTo>
                      <a:lnTo>
                        <a:pt x="147" y="85"/>
                      </a:lnTo>
                      <a:lnTo>
                        <a:pt x="114" y="88"/>
                      </a:lnTo>
                      <a:lnTo>
                        <a:pt x="89" y="79"/>
                      </a:lnTo>
                      <a:lnTo>
                        <a:pt x="61" y="65"/>
                      </a:lnTo>
                      <a:lnTo>
                        <a:pt x="40" y="45"/>
                      </a:lnTo>
                      <a:lnTo>
                        <a:pt x="27" y="0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" name="Freeform 53"/>
                <p:cNvSpPr>
                  <a:spLocks/>
                </p:cNvSpPr>
                <p:nvPr/>
              </p:nvSpPr>
              <p:spPr bwMode="auto">
                <a:xfrm>
                  <a:off x="2714" y="2552"/>
                  <a:ext cx="77" cy="73"/>
                </a:xfrm>
                <a:custGeom>
                  <a:avLst/>
                  <a:gdLst>
                    <a:gd name="T0" fmla="*/ 18 w 77"/>
                    <a:gd name="T1" fmla="*/ 3 h 73"/>
                    <a:gd name="T2" fmla="*/ 5 w 77"/>
                    <a:gd name="T3" fmla="*/ 0 h 73"/>
                    <a:gd name="T4" fmla="*/ 1 w 77"/>
                    <a:gd name="T5" fmla="*/ 4 h 73"/>
                    <a:gd name="T6" fmla="*/ 0 w 77"/>
                    <a:gd name="T7" fmla="*/ 11 h 73"/>
                    <a:gd name="T8" fmla="*/ 4 w 77"/>
                    <a:gd name="T9" fmla="*/ 21 h 73"/>
                    <a:gd name="T10" fmla="*/ 12 w 77"/>
                    <a:gd name="T11" fmla="*/ 25 h 73"/>
                    <a:gd name="T12" fmla="*/ 20 w 77"/>
                    <a:gd name="T13" fmla="*/ 27 h 73"/>
                    <a:gd name="T14" fmla="*/ 30 w 77"/>
                    <a:gd name="T15" fmla="*/ 47 h 73"/>
                    <a:gd name="T16" fmla="*/ 50 w 77"/>
                    <a:gd name="T17" fmla="*/ 61 h 73"/>
                    <a:gd name="T18" fmla="*/ 63 w 77"/>
                    <a:gd name="T19" fmla="*/ 68 h 73"/>
                    <a:gd name="T20" fmla="*/ 76 w 77"/>
                    <a:gd name="T21" fmla="*/ 72 h 73"/>
                    <a:gd name="T22" fmla="*/ 61 w 77"/>
                    <a:gd name="T23" fmla="*/ 56 h 73"/>
                    <a:gd name="T24" fmla="*/ 51 w 77"/>
                    <a:gd name="T25" fmla="*/ 45 h 73"/>
                    <a:gd name="T26" fmla="*/ 43 w 77"/>
                    <a:gd name="T27" fmla="*/ 34 h 73"/>
                    <a:gd name="T28" fmla="*/ 29 w 77"/>
                    <a:gd name="T29" fmla="*/ 18 h 73"/>
                    <a:gd name="T30" fmla="*/ 24 w 77"/>
                    <a:gd name="T31" fmla="*/ 14 h 73"/>
                    <a:gd name="T32" fmla="*/ 23 w 77"/>
                    <a:gd name="T33" fmla="*/ 10 h 73"/>
                    <a:gd name="T34" fmla="*/ 21 w 77"/>
                    <a:gd name="T35" fmla="*/ 6 h 73"/>
                    <a:gd name="T36" fmla="*/ 18 w 77"/>
                    <a:gd name="T37" fmla="*/ 3 h 7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7"/>
                    <a:gd name="T58" fmla="*/ 0 h 73"/>
                    <a:gd name="T59" fmla="*/ 77 w 77"/>
                    <a:gd name="T60" fmla="*/ 73 h 73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7" h="73">
                      <a:moveTo>
                        <a:pt x="18" y="3"/>
                      </a:moveTo>
                      <a:lnTo>
                        <a:pt x="5" y="0"/>
                      </a:lnTo>
                      <a:lnTo>
                        <a:pt x="1" y="4"/>
                      </a:lnTo>
                      <a:lnTo>
                        <a:pt x="0" y="11"/>
                      </a:lnTo>
                      <a:lnTo>
                        <a:pt x="4" y="21"/>
                      </a:lnTo>
                      <a:lnTo>
                        <a:pt x="12" y="25"/>
                      </a:lnTo>
                      <a:lnTo>
                        <a:pt x="20" y="27"/>
                      </a:lnTo>
                      <a:lnTo>
                        <a:pt x="30" y="47"/>
                      </a:lnTo>
                      <a:lnTo>
                        <a:pt x="50" y="61"/>
                      </a:lnTo>
                      <a:lnTo>
                        <a:pt x="63" y="68"/>
                      </a:lnTo>
                      <a:lnTo>
                        <a:pt x="76" y="72"/>
                      </a:lnTo>
                      <a:lnTo>
                        <a:pt x="61" y="56"/>
                      </a:lnTo>
                      <a:lnTo>
                        <a:pt x="51" y="45"/>
                      </a:lnTo>
                      <a:lnTo>
                        <a:pt x="43" y="34"/>
                      </a:lnTo>
                      <a:lnTo>
                        <a:pt x="29" y="18"/>
                      </a:lnTo>
                      <a:lnTo>
                        <a:pt x="24" y="14"/>
                      </a:lnTo>
                      <a:lnTo>
                        <a:pt x="23" y="10"/>
                      </a:lnTo>
                      <a:lnTo>
                        <a:pt x="21" y="6"/>
                      </a:lnTo>
                      <a:lnTo>
                        <a:pt x="18" y="3"/>
                      </a:lnTo>
                    </a:path>
                  </a:pathLst>
                </a:custGeom>
                <a:solidFill>
                  <a:srgbClr val="FF000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78" name="Group 74"/>
                <p:cNvGrpSpPr>
                  <a:grpSpLocks/>
                </p:cNvGrpSpPr>
                <p:nvPr/>
              </p:nvGrpSpPr>
              <p:grpSpPr bwMode="auto">
                <a:xfrm>
                  <a:off x="2719" y="2306"/>
                  <a:ext cx="477" cy="376"/>
                  <a:chOff x="2719" y="2306"/>
                  <a:chExt cx="477" cy="376"/>
                </a:xfrm>
              </p:grpSpPr>
              <p:grpSp>
                <p:nvGrpSpPr>
                  <p:cNvPr id="2079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2719" y="2306"/>
                    <a:ext cx="477" cy="376"/>
                    <a:chOff x="2719" y="2306"/>
                    <a:chExt cx="477" cy="376"/>
                  </a:xfrm>
                </p:grpSpPr>
                <p:grpSp>
                  <p:nvGrpSpPr>
                    <p:cNvPr id="2091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19" y="2306"/>
                      <a:ext cx="477" cy="376"/>
                      <a:chOff x="2719" y="2306"/>
                      <a:chExt cx="477" cy="376"/>
                    </a:xfrm>
                  </p:grpSpPr>
                  <p:grpSp>
                    <p:nvGrpSpPr>
                      <p:cNvPr id="2093" name="Group 5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35" y="2306"/>
                        <a:ext cx="78" cy="110"/>
                        <a:chOff x="3035" y="2306"/>
                        <a:chExt cx="78" cy="110"/>
                      </a:xfrm>
                    </p:grpSpPr>
                    <p:sp>
                      <p:nvSpPr>
                        <p:cNvPr id="2095" name="Freeform 5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35" y="2306"/>
                          <a:ext cx="78" cy="110"/>
                        </a:xfrm>
                        <a:custGeom>
                          <a:avLst/>
                          <a:gdLst>
                            <a:gd name="T0" fmla="*/ 0 w 78"/>
                            <a:gd name="T1" fmla="*/ 67 h 110"/>
                            <a:gd name="T2" fmla="*/ 12 w 78"/>
                            <a:gd name="T3" fmla="*/ 58 h 110"/>
                            <a:gd name="T4" fmla="*/ 18 w 78"/>
                            <a:gd name="T5" fmla="*/ 50 h 110"/>
                            <a:gd name="T6" fmla="*/ 15 w 78"/>
                            <a:gd name="T7" fmla="*/ 43 h 110"/>
                            <a:gd name="T8" fmla="*/ 15 w 78"/>
                            <a:gd name="T9" fmla="*/ 38 h 110"/>
                            <a:gd name="T10" fmla="*/ 16 w 78"/>
                            <a:gd name="T11" fmla="*/ 33 h 110"/>
                            <a:gd name="T12" fmla="*/ 20 w 78"/>
                            <a:gd name="T13" fmla="*/ 32 h 110"/>
                            <a:gd name="T14" fmla="*/ 18 w 78"/>
                            <a:gd name="T15" fmla="*/ 28 h 110"/>
                            <a:gd name="T16" fmla="*/ 19 w 78"/>
                            <a:gd name="T17" fmla="*/ 22 h 110"/>
                            <a:gd name="T18" fmla="*/ 21 w 78"/>
                            <a:gd name="T19" fmla="*/ 17 h 110"/>
                            <a:gd name="T20" fmla="*/ 25 w 78"/>
                            <a:gd name="T21" fmla="*/ 16 h 110"/>
                            <a:gd name="T22" fmla="*/ 29 w 78"/>
                            <a:gd name="T23" fmla="*/ 14 h 110"/>
                            <a:gd name="T24" fmla="*/ 33 w 78"/>
                            <a:gd name="T25" fmla="*/ 16 h 110"/>
                            <a:gd name="T26" fmla="*/ 32 w 78"/>
                            <a:gd name="T27" fmla="*/ 12 h 110"/>
                            <a:gd name="T28" fmla="*/ 33 w 78"/>
                            <a:gd name="T29" fmla="*/ 7 h 110"/>
                            <a:gd name="T30" fmla="*/ 35 w 78"/>
                            <a:gd name="T31" fmla="*/ 5 h 110"/>
                            <a:gd name="T32" fmla="*/ 39 w 78"/>
                            <a:gd name="T33" fmla="*/ 4 h 110"/>
                            <a:gd name="T34" fmla="*/ 42 w 78"/>
                            <a:gd name="T35" fmla="*/ 4 h 110"/>
                            <a:gd name="T36" fmla="*/ 46 w 78"/>
                            <a:gd name="T37" fmla="*/ 5 h 110"/>
                            <a:gd name="T38" fmla="*/ 49 w 78"/>
                            <a:gd name="T39" fmla="*/ 1 h 110"/>
                            <a:gd name="T40" fmla="*/ 54 w 78"/>
                            <a:gd name="T41" fmla="*/ 0 h 110"/>
                            <a:gd name="T42" fmla="*/ 61 w 78"/>
                            <a:gd name="T43" fmla="*/ 0 h 110"/>
                            <a:gd name="T44" fmla="*/ 69 w 78"/>
                            <a:gd name="T45" fmla="*/ 3 h 110"/>
                            <a:gd name="T46" fmla="*/ 74 w 78"/>
                            <a:gd name="T47" fmla="*/ 8 h 110"/>
                            <a:gd name="T48" fmla="*/ 77 w 78"/>
                            <a:gd name="T49" fmla="*/ 12 h 110"/>
                            <a:gd name="T50" fmla="*/ 77 w 78"/>
                            <a:gd name="T51" fmla="*/ 18 h 110"/>
                            <a:gd name="T52" fmla="*/ 76 w 78"/>
                            <a:gd name="T53" fmla="*/ 25 h 110"/>
                            <a:gd name="T54" fmla="*/ 74 w 78"/>
                            <a:gd name="T55" fmla="*/ 32 h 110"/>
                            <a:gd name="T56" fmla="*/ 71 w 78"/>
                            <a:gd name="T57" fmla="*/ 41 h 110"/>
                            <a:gd name="T58" fmla="*/ 68 w 78"/>
                            <a:gd name="T59" fmla="*/ 49 h 110"/>
                            <a:gd name="T60" fmla="*/ 61 w 78"/>
                            <a:gd name="T61" fmla="*/ 55 h 110"/>
                            <a:gd name="T62" fmla="*/ 49 w 78"/>
                            <a:gd name="T63" fmla="*/ 64 h 110"/>
                            <a:gd name="T64" fmla="*/ 36 w 78"/>
                            <a:gd name="T65" fmla="*/ 70 h 110"/>
                            <a:gd name="T66" fmla="*/ 23 w 78"/>
                            <a:gd name="T67" fmla="*/ 75 h 110"/>
                            <a:gd name="T68" fmla="*/ 8 w 78"/>
                            <a:gd name="T69" fmla="*/ 91 h 110"/>
                            <a:gd name="T70" fmla="*/ 2 w 78"/>
                            <a:gd name="T71" fmla="*/ 109 h 110"/>
                            <a:gd name="T72" fmla="*/ 0 w 78"/>
                            <a:gd name="T73" fmla="*/ 67 h 110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w 78"/>
                            <a:gd name="T112" fmla="*/ 0 h 110"/>
                            <a:gd name="T113" fmla="*/ 78 w 78"/>
                            <a:gd name="T114" fmla="*/ 110 h 110"/>
                          </a:gdLst>
                          <a:ahLst/>
                          <a:cxnLst>
                            <a:cxn ang="T74">
                              <a:pos x="T0" y="T1"/>
                            </a:cxn>
                            <a:cxn ang="T75">
                              <a:pos x="T2" y="T3"/>
                            </a:cxn>
                            <a:cxn ang="T76">
                              <a:pos x="T4" y="T5"/>
                            </a:cxn>
                            <a:cxn ang="T77">
                              <a:pos x="T6" y="T7"/>
                            </a:cxn>
                            <a:cxn ang="T78">
                              <a:pos x="T8" y="T9"/>
                            </a:cxn>
                            <a:cxn ang="T79">
                              <a:pos x="T10" y="T11"/>
                            </a:cxn>
                            <a:cxn ang="T80">
                              <a:pos x="T12" y="T13"/>
                            </a:cxn>
                            <a:cxn ang="T81">
                              <a:pos x="T14" y="T15"/>
                            </a:cxn>
                            <a:cxn ang="T82">
                              <a:pos x="T16" y="T17"/>
                            </a:cxn>
                            <a:cxn ang="T83">
                              <a:pos x="T18" y="T19"/>
                            </a:cxn>
                            <a:cxn ang="T84">
                              <a:pos x="T20" y="T21"/>
                            </a:cxn>
                            <a:cxn ang="T85">
                              <a:pos x="T22" y="T23"/>
                            </a:cxn>
                            <a:cxn ang="T86">
                              <a:pos x="T24" y="T25"/>
                            </a:cxn>
                            <a:cxn ang="T87">
                              <a:pos x="T26" y="T27"/>
                            </a:cxn>
                            <a:cxn ang="T88">
                              <a:pos x="T28" y="T29"/>
                            </a:cxn>
                            <a:cxn ang="T89">
                              <a:pos x="T30" y="T31"/>
                            </a:cxn>
                            <a:cxn ang="T90">
                              <a:pos x="T32" y="T33"/>
                            </a:cxn>
                            <a:cxn ang="T91">
                              <a:pos x="T34" y="T35"/>
                            </a:cxn>
                            <a:cxn ang="T92">
                              <a:pos x="T36" y="T37"/>
                            </a:cxn>
                            <a:cxn ang="T93">
                              <a:pos x="T38" y="T39"/>
                            </a:cxn>
                            <a:cxn ang="T94">
                              <a:pos x="T40" y="T41"/>
                            </a:cxn>
                            <a:cxn ang="T95">
                              <a:pos x="T42" y="T43"/>
                            </a:cxn>
                            <a:cxn ang="T96">
                              <a:pos x="T44" y="T45"/>
                            </a:cxn>
                            <a:cxn ang="T97">
                              <a:pos x="T46" y="T47"/>
                            </a:cxn>
                            <a:cxn ang="T98">
                              <a:pos x="T48" y="T49"/>
                            </a:cxn>
                            <a:cxn ang="T99">
                              <a:pos x="T50" y="T51"/>
                            </a:cxn>
                            <a:cxn ang="T100">
                              <a:pos x="T52" y="T53"/>
                            </a:cxn>
                            <a:cxn ang="T101">
                              <a:pos x="T54" y="T55"/>
                            </a:cxn>
                            <a:cxn ang="T102">
                              <a:pos x="T56" y="T57"/>
                            </a:cxn>
                            <a:cxn ang="T103">
                              <a:pos x="T58" y="T59"/>
                            </a:cxn>
                            <a:cxn ang="T104">
                              <a:pos x="T60" y="T61"/>
                            </a:cxn>
                            <a:cxn ang="T105">
                              <a:pos x="T62" y="T63"/>
                            </a:cxn>
                            <a:cxn ang="T106">
                              <a:pos x="T64" y="T65"/>
                            </a:cxn>
                            <a:cxn ang="T107">
                              <a:pos x="T66" y="T67"/>
                            </a:cxn>
                            <a:cxn ang="T108">
                              <a:pos x="T68" y="T69"/>
                            </a:cxn>
                            <a:cxn ang="T109">
                              <a:pos x="T70" y="T71"/>
                            </a:cxn>
                            <a:cxn ang="T110">
                              <a:pos x="T72" y="T73"/>
                            </a:cxn>
                          </a:cxnLst>
                          <a:rect l="T111" t="T112" r="T113" b="T114"/>
                          <a:pathLst>
                            <a:path w="78" h="110">
                              <a:moveTo>
                                <a:pt x="0" y="67"/>
                              </a:moveTo>
                              <a:lnTo>
                                <a:pt x="12" y="58"/>
                              </a:lnTo>
                              <a:lnTo>
                                <a:pt x="18" y="50"/>
                              </a:lnTo>
                              <a:lnTo>
                                <a:pt x="15" y="43"/>
                              </a:lnTo>
                              <a:lnTo>
                                <a:pt x="15" y="38"/>
                              </a:lnTo>
                              <a:lnTo>
                                <a:pt x="16" y="33"/>
                              </a:lnTo>
                              <a:lnTo>
                                <a:pt x="20" y="32"/>
                              </a:lnTo>
                              <a:lnTo>
                                <a:pt x="18" y="28"/>
                              </a:lnTo>
                              <a:lnTo>
                                <a:pt x="19" y="22"/>
                              </a:lnTo>
                              <a:lnTo>
                                <a:pt x="21" y="17"/>
                              </a:lnTo>
                              <a:lnTo>
                                <a:pt x="25" y="16"/>
                              </a:lnTo>
                              <a:lnTo>
                                <a:pt x="29" y="14"/>
                              </a:lnTo>
                              <a:lnTo>
                                <a:pt x="33" y="16"/>
                              </a:lnTo>
                              <a:lnTo>
                                <a:pt x="32" y="12"/>
                              </a:lnTo>
                              <a:lnTo>
                                <a:pt x="33" y="7"/>
                              </a:lnTo>
                              <a:lnTo>
                                <a:pt x="35" y="5"/>
                              </a:lnTo>
                              <a:lnTo>
                                <a:pt x="39" y="4"/>
                              </a:lnTo>
                              <a:lnTo>
                                <a:pt x="42" y="4"/>
                              </a:lnTo>
                              <a:lnTo>
                                <a:pt x="46" y="5"/>
                              </a:lnTo>
                              <a:lnTo>
                                <a:pt x="49" y="1"/>
                              </a:lnTo>
                              <a:lnTo>
                                <a:pt x="54" y="0"/>
                              </a:lnTo>
                              <a:lnTo>
                                <a:pt x="61" y="0"/>
                              </a:lnTo>
                              <a:lnTo>
                                <a:pt x="69" y="3"/>
                              </a:lnTo>
                              <a:lnTo>
                                <a:pt x="74" y="8"/>
                              </a:lnTo>
                              <a:lnTo>
                                <a:pt x="77" y="12"/>
                              </a:lnTo>
                              <a:lnTo>
                                <a:pt x="77" y="18"/>
                              </a:lnTo>
                              <a:lnTo>
                                <a:pt x="76" y="25"/>
                              </a:lnTo>
                              <a:lnTo>
                                <a:pt x="74" y="32"/>
                              </a:lnTo>
                              <a:lnTo>
                                <a:pt x="71" y="41"/>
                              </a:lnTo>
                              <a:lnTo>
                                <a:pt x="68" y="49"/>
                              </a:lnTo>
                              <a:lnTo>
                                <a:pt x="61" y="55"/>
                              </a:lnTo>
                              <a:lnTo>
                                <a:pt x="49" y="64"/>
                              </a:lnTo>
                              <a:lnTo>
                                <a:pt x="36" y="70"/>
                              </a:lnTo>
                              <a:lnTo>
                                <a:pt x="23" y="75"/>
                              </a:lnTo>
                              <a:lnTo>
                                <a:pt x="8" y="91"/>
                              </a:lnTo>
                              <a:lnTo>
                                <a:pt x="2" y="109"/>
                              </a:lnTo>
                              <a:lnTo>
                                <a:pt x="0" y="67"/>
                              </a:lnTo>
                            </a:path>
                          </a:pathLst>
                        </a:custGeom>
                        <a:solidFill>
                          <a:srgbClr val="E0A080"/>
                        </a:solidFill>
                        <a:ln w="12700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96" name="Freeform 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82" y="2315"/>
                          <a:ext cx="17" cy="22"/>
                        </a:xfrm>
                        <a:custGeom>
                          <a:avLst/>
                          <a:gdLst>
                            <a:gd name="T0" fmla="*/ 15 w 17"/>
                            <a:gd name="T1" fmla="*/ 21 h 22"/>
                            <a:gd name="T2" fmla="*/ 16 w 17"/>
                            <a:gd name="T3" fmla="*/ 14 h 22"/>
                            <a:gd name="T4" fmla="*/ 15 w 17"/>
                            <a:gd name="T5" fmla="*/ 9 h 22"/>
                            <a:gd name="T6" fmla="*/ 13 w 17"/>
                            <a:gd name="T7" fmla="*/ 4 h 22"/>
                            <a:gd name="T8" fmla="*/ 9 w 17"/>
                            <a:gd name="T9" fmla="*/ 3 h 22"/>
                            <a:gd name="T10" fmla="*/ 6 w 17"/>
                            <a:gd name="T11" fmla="*/ 1 h 22"/>
                            <a:gd name="T12" fmla="*/ 3 w 17"/>
                            <a:gd name="T13" fmla="*/ 1 h 22"/>
                            <a:gd name="T14" fmla="*/ 0 w 17"/>
                            <a:gd name="T15" fmla="*/ 0 h 22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w 17"/>
                            <a:gd name="T25" fmla="*/ 0 h 22"/>
                            <a:gd name="T26" fmla="*/ 17 w 17"/>
                            <a:gd name="T27" fmla="*/ 22 h 22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T24" t="T25" r="T26" b="T27"/>
                          <a:pathLst>
                            <a:path w="17" h="22">
                              <a:moveTo>
                                <a:pt x="15" y="21"/>
                              </a:moveTo>
                              <a:lnTo>
                                <a:pt x="16" y="14"/>
                              </a:lnTo>
                              <a:lnTo>
                                <a:pt x="15" y="9"/>
                              </a:lnTo>
                              <a:lnTo>
                                <a:pt x="13" y="4"/>
                              </a:lnTo>
                              <a:lnTo>
                                <a:pt x="9" y="3"/>
                              </a:lnTo>
                              <a:lnTo>
                                <a:pt x="6" y="1"/>
                              </a:lnTo>
                              <a:lnTo>
                                <a:pt x="3" y="1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12700" cap="rnd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97" name="Freeform 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0" y="2322"/>
                          <a:ext cx="17" cy="22"/>
                        </a:xfrm>
                        <a:custGeom>
                          <a:avLst/>
                          <a:gdLst>
                            <a:gd name="T0" fmla="*/ 0 w 17"/>
                            <a:gd name="T1" fmla="*/ 0 h 22"/>
                            <a:gd name="T2" fmla="*/ 6 w 17"/>
                            <a:gd name="T3" fmla="*/ 1 h 22"/>
                            <a:gd name="T4" fmla="*/ 12 w 17"/>
                            <a:gd name="T5" fmla="*/ 4 h 22"/>
                            <a:gd name="T6" fmla="*/ 16 w 17"/>
                            <a:gd name="T7" fmla="*/ 8 h 22"/>
                            <a:gd name="T8" fmla="*/ 16 w 17"/>
                            <a:gd name="T9" fmla="*/ 12 h 22"/>
                            <a:gd name="T10" fmla="*/ 11 w 17"/>
                            <a:gd name="T11" fmla="*/ 16 h 22"/>
                            <a:gd name="T12" fmla="*/ 10 w 17"/>
                            <a:gd name="T13" fmla="*/ 21 h 22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7"/>
                            <a:gd name="T22" fmla="*/ 0 h 22"/>
                            <a:gd name="T23" fmla="*/ 17 w 17"/>
                            <a:gd name="T24" fmla="*/ 22 h 22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7" h="22">
                              <a:moveTo>
                                <a:pt x="0" y="0"/>
                              </a:moveTo>
                              <a:lnTo>
                                <a:pt x="6" y="1"/>
                              </a:lnTo>
                              <a:lnTo>
                                <a:pt x="12" y="4"/>
                              </a:lnTo>
                              <a:lnTo>
                                <a:pt x="16" y="8"/>
                              </a:lnTo>
                              <a:lnTo>
                                <a:pt x="16" y="12"/>
                              </a:lnTo>
                              <a:lnTo>
                                <a:pt x="11" y="16"/>
                              </a:lnTo>
                              <a:lnTo>
                                <a:pt x="10" y="21"/>
                              </a:lnTo>
                            </a:path>
                          </a:pathLst>
                        </a:custGeom>
                        <a:noFill/>
                        <a:ln w="12700" cap="rnd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98" name="Freeform 5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56" y="2336"/>
                          <a:ext cx="17" cy="17"/>
                        </a:xfrm>
                        <a:custGeom>
                          <a:avLst/>
                          <a:gdLst>
                            <a:gd name="T0" fmla="*/ 0 w 17"/>
                            <a:gd name="T1" fmla="*/ 2 h 17"/>
                            <a:gd name="T2" fmla="*/ 5 w 17"/>
                            <a:gd name="T3" fmla="*/ 0 h 17"/>
                            <a:gd name="T4" fmla="*/ 10 w 17"/>
                            <a:gd name="T5" fmla="*/ 1 h 17"/>
                            <a:gd name="T6" fmla="*/ 14 w 17"/>
                            <a:gd name="T7" fmla="*/ 3 h 17"/>
                            <a:gd name="T8" fmla="*/ 16 w 17"/>
                            <a:gd name="T9" fmla="*/ 8 h 17"/>
                            <a:gd name="T10" fmla="*/ 13 w 17"/>
                            <a:gd name="T11" fmla="*/ 10 h 17"/>
                            <a:gd name="T12" fmla="*/ 10 w 17"/>
                            <a:gd name="T13" fmla="*/ 16 h 17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7"/>
                            <a:gd name="T22" fmla="*/ 0 h 17"/>
                            <a:gd name="T23" fmla="*/ 17 w 17"/>
                            <a:gd name="T24" fmla="*/ 17 h 17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7" h="17">
                              <a:moveTo>
                                <a:pt x="0" y="2"/>
                              </a:moveTo>
                              <a:lnTo>
                                <a:pt x="5" y="0"/>
                              </a:lnTo>
                              <a:lnTo>
                                <a:pt x="10" y="1"/>
                              </a:lnTo>
                              <a:lnTo>
                                <a:pt x="14" y="3"/>
                              </a:lnTo>
                              <a:lnTo>
                                <a:pt x="16" y="8"/>
                              </a:lnTo>
                              <a:lnTo>
                                <a:pt x="13" y="10"/>
                              </a:lnTo>
                              <a:lnTo>
                                <a:pt x="10" y="16"/>
                              </a:lnTo>
                            </a:path>
                          </a:pathLst>
                        </a:custGeom>
                        <a:noFill/>
                        <a:ln w="12700" cap="rnd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94" name="Freeform 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19" y="2330"/>
                        <a:ext cx="477" cy="352"/>
                      </a:xfrm>
                      <a:custGeom>
                        <a:avLst/>
                        <a:gdLst>
                          <a:gd name="T0" fmla="*/ 293 w 477"/>
                          <a:gd name="T1" fmla="*/ 269 h 352"/>
                          <a:gd name="T2" fmla="*/ 308 w 477"/>
                          <a:gd name="T3" fmla="*/ 290 h 352"/>
                          <a:gd name="T4" fmla="*/ 322 w 477"/>
                          <a:gd name="T5" fmla="*/ 302 h 352"/>
                          <a:gd name="T6" fmla="*/ 341 w 477"/>
                          <a:gd name="T7" fmla="*/ 313 h 352"/>
                          <a:gd name="T8" fmla="*/ 345 w 477"/>
                          <a:gd name="T9" fmla="*/ 326 h 352"/>
                          <a:gd name="T10" fmla="*/ 353 w 477"/>
                          <a:gd name="T11" fmla="*/ 335 h 352"/>
                          <a:gd name="T12" fmla="*/ 360 w 477"/>
                          <a:gd name="T13" fmla="*/ 351 h 352"/>
                          <a:gd name="T14" fmla="*/ 366 w 477"/>
                          <a:gd name="T15" fmla="*/ 310 h 352"/>
                          <a:gd name="T16" fmla="*/ 372 w 477"/>
                          <a:gd name="T17" fmla="*/ 283 h 352"/>
                          <a:gd name="T18" fmla="*/ 366 w 477"/>
                          <a:gd name="T19" fmla="*/ 237 h 352"/>
                          <a:gd name="T20" fmla="*/ 377 w 477"/>
                          <a:gd name="T21" fmla="*/ 213 h 352"/>
                          <a:gd name="T22" fmla="*/ 392 w 477"/>
                          <a:gd name="T23" fmla="*/ 168 h 352"/>
                          <a:gd name="T24" fmla="*/ 420 w 477"/>
                          <a:gd name="T25" fmla="*/ 119 h 352"/>
                          <a:gd name="T26" fmla="*/ 429 w 477"/>
                          <a:gd name="T27" fmla="*/ 89 h 352"/>
                          <a:gd name="T28" fmla="*/ 445 w 477"/>
                          <a:gd name="T29" fmla="*/ 50 h 352"/>
                          <a:gd name="T30" fmla="*/ 462 w 477"/>
                          <a:gd name="T31" fmla="*/ 24 h 352"/>
                          <a:gd name="T32" fmla="*/ 476 w 477"/>
                          <a:gd name="T33" fmla="*/ 13 h 352"/>
                          <a:gd name="T34" fmla="*/ 459 w 477"/>
                          <a:gd name="T35" fmla="*/ 5 h 352"/>
                          <a:gd name="T36" fmla="*/ 438 w 477"/>
                          <a:gd name="T37" fmla="*/ 0 h 352"/>
                          <a:gd name="T38" fmla="*/ 413 w 477"/>
                          <a:gd name="T39" fmla="*/ 3 h 352"/>
                          <a:gd name="T40" fmla="*/ 387 w 477"/>
                          <a:gd name="T41" fmla="*/ 11 h 352"/>
                          <a:gd name="T42" fmla="*/ 363 w 477"/>
                          <a:gd name="T43" fmla="*/ 21 h 352"/>
                          <a:gd name="T44" fmla="*/ 346 w 477"/>
                          <a:gd name="T45" fmla="*/ 30 h 352"/>
                          <a:gd name="T46" fmla="*/ 339 w 477"/>
                          <a:gd name="T47" fmla="*/ 28 h 352"/>
                          <a:gd name="T48" fmla="*/ 328 w 477"/>
                          <a:gd name="T49" fmla="*/ 21 h 352"/>
                          <a:gd name="T50" fmla="*/ 326 w 477"/>
                          <a:gd name="T51" fmla="*/ 5 h 352"/>
                          <a:gd name="T52" fmla="*/ 315 w 477"/>
                          <a:gd name="T53" fmla="*/ 13 h 352"/>
                          <a:gd name="T54" fmla="*/ 301 w 477"/>
                          <a:gd name="T55" fmla="*/ 17 h 352"/>
                          <a:gd name="T56" fmla="*/ 282 w 477"/>
                          <a:gd name="T57" fmla="*/ 21 h 352"/>
                          <a:gd name="T58" fmla="*/ 265 w 477"/>
                          <a:gd name="T59" fmla="*/ 23 h 352"/>
                          <a:gd name="T60" fmla="*/ 248 w 477"/>
                          <a:gd name="T61" fmla="*/ 25 h 352"/>
                          <a:gd name="T62" fmla="*/ 223 w 477"/>
                          <a:gd name="T63" fmla="*/ 24 h 352"/>
                          <a:gd name="T64" fmla="*/ 203 w 477"/>
                          <a:gd name="T65" fmla="*/ 32 h 352"/>
                          <a:gd name="T66" fmla="*/ 185 w 477"/>
                          <a:gd name="T67" fmla="*/ 48 h 352"/>
                          <a:gd name="T68" fmla="*/ 168 w 477"/>
                          <a:gd name="T69" fmla="*/ 70 h 352"/>
                          <a:gd name="T70" fmla="*/ 155 w 477"/>
                          <a:gd name="T71" fmla="*/ 87 h 352"/>
                          <a:gd name="T72" fmla="*/ 138 w 477"/>
                          <a:gd name="T73" fmla="*/ 102 h 352"/>
                          <a:gd name="T74" fmla="*/ 122 w 477"/>
                          <a:gd name="T75" fmla="*/ 111 h 352"/>
                          <a:gd name="T76" fmla="*/ 106 w 477"/>
                          <a:gd name="T77" fmla="*/ 123 h 352"/>
                          <a:gd name="T78" fmla="*/ 99 w 477"/>
                          <a:gd name="T79" fmla="*/ 138 h 352"/>
                          <a:gd name="T80" fmla="*/ 72 w 477"/>
                          <a:gd name="T81" fmla="*/ 134 h 352"/>
                          <a:gd name="T82" fmla="*/ 38 w 477"/>
                          <a:gd name="T83" fmla="*/ 139 h 352"/>
                          <a:gd name="T84" fmla="*/ 44 w 477"/>
                          <a:gd name="T85" fmla="*/ 123 h 352"/>
                          <a:gd name="T86" fmla="*/ 8 w 477"/>
                          <a:gd name="T87" fmla="*/ 128 h 352"/>
                          <a:gd name="T88" fmla="*/ 6 w 477"/>
                          <a:gd name="T89" fmla="*/ 171 h 352"/>
                          <a:gd name="T90" fmla="*/ 5 w 477"/>
                          <a:gd name="T91" fmla="*/ 207 h 352"/>
                          <a:gd name="T92" fmla="*/ 0 w 477"/>
                          <a:gd name="T93" fmla="*/ 217 h 352"/>
                          <a:gd name="T94" fmla="*/ 8 w 477"/>
                          <a:gd name="T95" fmla="*/ 221 h 352"/>
                          <a:gd name="T96" fmla="*/ 18 w 477"/>
                          <a:gd name="T97" fmla="*/ 221 h 352"/>
                          <a:gd name="T98" fmla="*/ 26 w 477"/>
                          <a:gd name="T99" fmla="*/ 246 h 352"/>
                          <a:gd name="T100" fmla="*/ 44 w 477"/>
                          <a:gd name="T101" fmla="*/ 273 h 352"/>
                          <a:gd name="T102" fmla="*/ 58 w 477"/>
                          <a:gd name="T103" fmla="*/ 286 h 352"/>
                          <a:gd name="T104" fmla="*/ 72 w 477"/>
                          <a:gd name="T105" fmla="*/ 295 h 352"/>
                          <a:gd name="T106" fmla="*/ 102 w 477"/>
                          <a:gd name="T107" fmla="*/ 309 h 352"/>
                          <a:gd name="T108" fmla="*/ 130 w 477"/>
                          <a:gd name="T109" fmla="*/ 314 h 352"/>
                          <a:gd name="T110" fmla="*/ 161 w 477"/>
                          <a:gd name="T111" fmla="*/ 315 h 352"/>
                          <a:gd name="T112" fmla="*/ 184 w 477"/>
                          <a:gd name="T113" fmla="*/ 310 h 352"/>
                          <a:gd name="T114" fmla="*/ 204 w 477"/>
                          <a:gd name="T115" fmla="*/ 302 h 352"/>
                          <a:gd name="T116" fmla="*/ 222 w 477"/>
                          <a:gd name="T117" fmla="*/ 293 h 352"/>
                          <a:gd name="T118" fmla="*/ 236 w 477"/>
                          <a:gd name="T119" fmla="*/ 279 h 352"/>
                          <a:gd name="T120" fmla="*/ 247 w 477"/>
                          <a:gd name="T121" fmla="*/ 269 h 352"/>
                          <a:gd name="T122" fmla="*/ 268 w 477"/>
                          <a:gd name="T123" fmla="*/ 262 h 352"/>
                          <a:gd name="T124" fmla="*/ 293 w 477"/>
                          <a:gd name="T125" fmla="*/ 269 h 352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60000 65536"/>
                          <a:gd name="T166" fmla="*/ 0 60000 65536"/>
                          <a:gd name="T167" fmla="*/ 0 60000 65536"/>
                          <a:gd name="T168" fmla="*/ 0 60000 65536"/>
                          <a:gd name="T169" fmla="*/ 0 60000 65536"/>
                          <a:gd name="T170" fmla="*/ 0 60000 65536"/>
                          <a:gd name="T171" fmla="*/ 0 60000 65536"/>
                          <a:gd name="T172" fmla="*/ 0 60000 65536"/>
                          <a:gd name="T173" fmla="*/ 0 60000 65536"/>
                          <a:gd name="T174" fmla="*/ 0 60000 65536"/>
                          <a:gd name="T175" fmla="*/ 0 60000 65536"/>
                          <a:gd name="T176" fmla="*/ 0 60000 65536"/>
                          <a:gd name="T177" fmla="*/ 0 60000 65536"/>
                          <a:gd name="T178" fmla="*/ 0 60000 65536"/>
                          <a:gd name="T179" fmla="*/ 0 60000 65536"/>
                          <a:gd name="T180" fmla="*/ 0 60000 65536"/>
                          <a:gd name="T181" fmla="*/ 0 60000 65536"/>
                          <a:gd name="T182" fmla="*/ 0 60000 65536"/>
                          <a:gd name="T183" fmla="*/ 0 60000 65536"/>
                          <a:gd name="T184" fmla="*/ 0 60000 65536"/>
                          <a:gd name="T185" fmla="*/ 0 60000 65536"/>
                          <a:gd name="T186" fmla="*/ 0 60000 65536"/>
                          <a:gd name="T187" fmla="*/ 0 60000 65536"/>
                          <a:gd name="T188" fmla="*/ 0 60000 65536"/>
                          <a:gd name="T189" fmla="*/ 0 w 477"/>
                          <a:gd name="T190" fmla="*/ 0 h 352"/>
                          <a:gd name="T191" fmla="*/ 477 w 477"/>
                          <a:gd name="T192" fmla="*/ 352 h 352"/>
                        </a:gdLst>
                        <a:ahLst/>
                        <a:cxnLst>
                          <a:cxn ang="T126">
                            <a:pos x="T0" y="T1"/>
                          </a:cxn>
                          <a:cxn ang="T127">
                            <a:pos x="T2" y="T3"/>
                          </a:cxn>
                          <a:cxn ang="T128">
                            <a:pos x="T4" y="T5"/>
                          </a:cxn>
                          <a:cxn ang="T129">
                            <a:pos x="T6" y="T7"/>
                          </a:cxn>
                          <a:cxn ang="T130">
                            <a:pos x="T8" y="T9"/>
                          </a:cxn>
                          <a:cxn ang="T131">
                            <a:pos x="T10" y="T11"/>
                          </a:cxn>
                          <a:cxn ang="T132">
                            <a:pos x="T12" y="T13"/>
                          </a:cxn>
                          <a:cxn ang="T133">
                            <a:pos x="T14" y="T15"/>
                          </a:cxn>
                          <a:cxn ang="T134">
                            <a:pos x="T16" y="T17"/>
                          </a:cxn>
                          <a:cxn ang="T135">
                            <a:pos x="T18" y="T19"/>
                          </a:cxn>
                          <a:cxn ang="T136">
                            <a:pos x="T20" y="T21"/>
                          </a:cxn>
                          <a:cxn ang="T137">
                            <a:pos x="T22" y="T23"/>
                          </a:cxn>
                          <a:cxn ang="T138">
                            <a:pos x="T24" y="T25"/>
                          </a:cxn>
                          <a:cxn ang="T139">
                            <a:pos x="T26" y="T27"/>
                          </a:cxn>
                          <a:cxn ang="T140">
                            <a:pos x="T28" y="T29"/>
                          </a:cxn>
                          <a:cxn ang="T141">
                            <a:pos x="T30" y="T31"/>
                          </a:cxn>
                          <a:cxn ang="T142">
                            <a:pos x="T32" y="T33"/>
                          </a:cxn>
                          <a:cxn ang="T143">
                            <a:pos x="T34" y="T35"/>
                          </a:cxn>
                          <a:cxn ang="T144">
                            <a:pos x="T36" y="T37"/>
                          </a:cxn>
                          <a:cxn ang="T145">
                            <a:pos x="T38" y="T39"/>
                          </a:cxn>
                          <a:cxn ang="T146">
                            <a:pos x="T40" y="T41"/>
                          </a:cxn>
                          <a:cxn ang="T147">
                            <a:pos x="T42" y="T43"/>
                          </a:cxn>
                          <a:cxn ang="T148">
                            <a:pos x="T44" y="T45"/>
                          </a:cxn>
                          <a:cxn ang="T149">
                            <a:pos x="T46" y="T47"/>
                          </a:cxn>
                          <a:cxn ang="T150">
                            <a:pos x="T48" y="T49"/>
                          </a:cxn>
                          <a:cxn ang="T151">
                            <a:pos x="T50" y="T51"/>
                          </a:cxn>
                          <a:cxn ang="T152">
                            <a:pos x="T52" y="T53"/>
                          </a:cxn>
                          <a:cxn ang="T153">
                            <a:pos x="T54" y="T55"/>
                          </a:cxn>
                          <a:cxn ang="T154">
                            <a:pos x="T56" y="T57"/>
                          </a:cxn>
                          <a:cxn ang="T155">
                            <a:pos x="T58" y="T59"/>
                          </a:cxn>
                          <a:cxn ang="T156">
                            <a:pos x="T60" y="T61"/>
                          </a:cxn>
                          <a:cxn ang="T157">
                            <a:pos x="T62" y="T63"/>
                          </a:cxn>
                          <a:cxn ang="T158">
                            <a:pos x="T64" y="T65"/>
                          </a:cxn>
                          <a:cxn ang="T159">
                            <a:pos x="T66" y="T67"/>
                          </a:cxn>
                          <a:cxn ang="T160">
                            <a:pos x="T68" y="T69"/>
                          </a:cxn>
                          <a:cxn ang="T161">
                            <a:pos x="T70" y="T71"/>
                          </a:cxn>
                          <a:cxn ang="T162">
                            <a:pos x="T72" y="T73"/>
                          </a:cxn>
                          <a:cxn ang="T163">
                            <a:pos x="T74" y="T75"/>
                          </a:cxn>
                          <a:cxn ang="T164">
                            <a:pos x="T76" y="T77"/>
                          </a:cxn>
                          <a:cxn ang="T165">
                            <a:pos x="T78" y="T79"/>
                          </a:cxn>
                          <a:cxn ang="T166">
                            <a:pos x="T80" y="T81"/>
                          </a:cxn>
                          <a:cxn ang="T167">
                            <a:pos x="T82" y="T83"/>
                          </a:cxn>
                          <a:cxn ang="T168">
                            <a:pos x="T84" y="T85"/>
                          </a:cxn>
                          <a:cxn ang="T169">
                            <a:pos x="T86" y="T87"/>
                          </a:cxn>
                          <a:cxn ang="T170">
                            <a:pos x="T88" y="T89"/>
                          </a:cxn>
                          <a:cxn ang="T171">
                            <a:pos x="T90" y="T91"/>
                          </a:cxn>
                          <a:cxn ang="T172">
                            <a:pos x="T92" y="T93"/>
                          </a:cxn>
                          <a:cxn ang="T173">
                            <a:pos x="T94" y="T95"/>
                          </a:cxn>
                          <a:cxn ang="T174">
                            <a:pos x="T96" y="T97"/>
                          </a:cxn>
                          <a:cxn ang="T175">
                            <a:pos x="T98" y="T99"/>
                          </a:cxn>
                          <a:cxn ang="T176">
                            <a:pos x="T100" y="T101"/>
                          </a:cxn>
                          <a:cxn ang="T177">
                            <a:pos x="T102" y="T103"/>
                          </a:cxn>
                          <a:cxn ang="T178">
                            <a:pos x="T104" y="T105"/>
                          </a:cxn>
                          <a:cxn ang="T179">
                            <a:pos x="T106" y="T107"/>
                          </a:cxn>
                          <a:cxn ang="T180">
                            <a:pos x="T108" y="T109"/>
                          </a:cxn>
                          <a:cxn ang="T181">
                            <a:pos x="T110" y="T111"/>
                          </a:cxn>
                          <a:cxn ang="T182">
                            <a:pos x="T112" y="T113"/>
                          </a:cxn>
                          <a:cxn ang="T183">
                            <a:pos x="T114" y="T115"/>
                          </a:cxn>
                          <a:cxn ang="T184">
                            <a:pos x="T116" y="T117"/>
                          </a:cxn>
                          <a:cxn ang="T185">
                            <a:pos x="T118" y="T119"/>
                          </a:cxn>
                          <a:cxn ang="T186">
                            <a:pos x="T120" y="T121"/>
                          </a:cxn>
                          <a:cxn ang="T187">
                            <a:pos x="T122" y="T123"/>
                          </a:cxn>
                          <a:cxn ang="T188">
                            <a:pos x="T124" y="T125"/>
                          </a:cxn>
                        </a:cxnLst>
                        <a:rect l="T189" t="T190" r="T191" b="T192"/>
                        <a:pathLst>
                          <a:path w="477" h="352">
                            <a:moveTo>
                              <a:pt x="293" y="269"/>
                            </a:moveTo>
                            <a:lnTo>
                              <a:pt x="308" y="290"/>
                            </a:lnTo>
                            <a:lnTo>
                              <a:pt x="322" y="302"/>
                            </a:lnTo>
                            <a:lnTo>
                              <a:pt x="341" y="313"/>
                            </a:lnTo>
                            <a:lnTo>
                              <a:pt x="345" y="326"/>
                            </a:lnTo>
                            <a:lnTo>
                              <a:pt x="353" y="335"/>
                            </a:lnTo>
                            <a:lnTo>
                              <a:pt x="360" y="351"/>
                            </a:lnTo>
                            <a:lnTo>
                              <a:pt x="366" y="310"/>
                            </a:lnTo>
                            <a:lnTo>
                              <a:pt x="372" y="283"/>
                            </a:lnTo>
                            <a:lnTo>
                              <a:pt x="366" y="237"/>
                            </a:lnTo>
                            <a:lnTo>
                              <a:pt x="377" y="213"/>
                            </a:lnTo>
                            <a:lnTo>
                              <a:pt x="392" y="168"/>
                            </a:lnTo>
                            <a:lnTo>
                              <a:pt x="420" y="119"/>
                            </a:lnTo>
                            <a:lnTo>
                              <a:pt x="429" y="89"/>
                            </a:lnTo>
                            <a:lnTo>
                              <a:pt x="445" y="50"/>
                            </a:lnTo>
                            <a:lnTo>
                              <a:pt x="462" y="24"/>
                            </a:lnTo>
                            <a:lnTo>
                              <a:pt x="476" y="13"/>
                            </a:lnTo>
                            <a:lnTo>
                              <a:pt x="459" y="5"/>
                            </a:lnTo>
                            <a:lnTo>
                              <a:pt x="438" y="0"/>
                            </a:lnTo>
                            <a:lnTo>
                              <a:pt x="413" y="3"/>
                            </a:lnTo>
                            <a:lnTo>
                              <a:pt x="387" y="11"/>
                            </a:lnTo>
                            <a:lnTo>
                              <a:pt x="363" y="21"/>
                            </a:lnTo>
                            <a:lnTo>
                              <a:pt x="346" y="30"/>
                            </a:lnTo>
                            <a:lnTo>
                              <a:pt x="339" y="28"/>
                            </a:lnTo>
                            <a:lnTo>
                              <a:pt x="328" y="21"/>
                            </a:lnTo>
                            <a:lnTo>
                              <a:pt x="326" y="5"/>
                            </a:lnTo>
                            <a:lnTo>
                              <a:pt x="315" y="13"/>
                            </a:lnTo>
                            <a:lnTo>
                              <a:pt x="301" y="17"/>
                            </a:lnTo>
                            <a:lnTo>
                              <a:pt x="282" y="21"/>
                            </a:lnTo>
                            <a:lnTo>
                              <a:pt x="265" y="23"/>
                            </a:lnTo>
                            <a:lnTo>
                              <a:pt x="248" y="25"/>
                            </a:lnTo>
                            <a:lnTo>
                              <a:pt x="223" y="24"/>
                            </a:lnTo>
                            <a:lnTo>
                              <a:pt x="203" y="32"/>
                            </a:lnTo>
                            <a:lnTo>
                              <a:pt x="185" y="48"/>
                            </a:lnTo>
                            <a:lnTo>
                              <a:pt x="168" y="70"/>
                            </a:lnTo>
                            <a:lnTo>
                              <a:pt x="155" y="87"/>
                            </a:lnTo>
                            <a:lnTo>
                              <a:pt x="138" y="102"/>
                            </a:lnTo>
                            <a:lnTo>
                              <a:pt x="122" y="111"/>
                            </a:lnTo>
                            <a:lnTo>
                              <a:pt x="106" y="123"/>
                            </a:lnTo>
                            <a:lnTo>
                              <a:pt x="99" y="138"/>
                            </a:lnTo>
                            <a:lnTo>
                              <a:pt x="72" y="134"/>
                            </a:lnTo>
                            <a:lnTo>
                              <a:pt x="38" y="139"/>
                            </a:lnTo>
                            <a:lnTo>
                              <a:pt x="44" y="123"/>
                            </a:lnTo>
                            <a:lnTo>
                              <a:pt x="8" y="128"/>
                            </a:lnTo>
                            <a:lnTo>
                              <a:pt x="6" y="171"/>
                            </a:lnTo>
                            <a:lnTo>
                              <a:pt x="5" y="207"/>
                            </a:lnTo>
                            <a:lnTo>
                              <a:pt x="0" y="217"/>
                            </a:lnTo>
                            <a:lnTo>
                              <a:pt x="8" y="221"/>
                            </a:lnTo>
                            <a:lnTo>
                              <a:pt x="18" y="221"/>
                            </a:lnTo>
                            <a:lnTo>
                              <a:pt x="26" y="246"/>
                            </a:lnTo>
                            <a:lnTo>
                              <a:pt x="44" y="273"/>
                            </a:lnTo>
                            <a:lnTo>
                              <a:pt x="58" y="286"/>
                            </a:lnTo>
                            <a:lnTo>
                              <a:pt x="72" y="295"/>
                            </a:lnTo>
                            <a:lnTo>
                              <a:pt x="102" y="309"/>
                            </a:lnTo>
                            <a:lnTo>
                              <a:pt x="130" y="314"/>
                            </a:lnTo>
                            <a:lnTo>
                              <a:pt x="161" y="315"/>
                            </a:lnTo>
                            <a:lnTo>
                              <a:pt x="184" y="310"/>
                            </a:lnTo>
                            <a:lnTo>
                              <a:pt x="204" y="302"/>
                            </a:lnTo>
                            <a:lnTo>
                              <a:pt x="222" y="293"/>
                            </a:lnTo>
                            <a:lnTo>
                              <a:pt x="236" y="279"/>
                            </a:lnTo>
                            <a:lnTo>
                              <a:pt x="247" y="269"/>
                            </a:lnTo>
                            <a:lnTo>
                              <a:pt x="268" y="262"/>
                            </a:lnTo>
                            <a:lnTo>
                              <a:pt x="293" y="269"/>
                            </a:lnTo>
                          </a:path>
                        </a:pathLst>
                      </a:custGeom>
                      <a:solidFill>
                        <a:srgbClr val="0000FF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092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2814" y="2358"/>
                      <a:ext cx="252" cy="172"/>
                    </a:xfrm>
                    <a:custGeom>
                      <a:avLst/>
                      <a:gdLst>
                        <a:gd name="T0" fmla="*/ 251 w 252"/>
                        <a:gd name="T1" fmla="*/ 0 h 172"/>
                        <a:gd name="T2" fmla="*/ 234 w 252"/>
                        <a:gd name="T3" fmla="*/ 16 h 172"/>
                        <a:gd name="T4" fmla="*/ 219 w 252"/>
                        <a:gd name="T5" fmla="*/ 25 h 172"/>
                        <a:gd name="T6" fmla="*/ 205 w 252"/>
                        <a:gd name="T7" fmla="*/ 34 h 172"/>
                        <a:gd name="T8" fmla="*/ 197 w 252"/>
                        <a:gd name="T9" fmla="*/ 44 h 172"/>
                        <a:gd name="T10" fmla="*/ 190 w 252"/>
                        <a:gd name="T11" fmla="*/ 54 h 172"/>
                        <a:gd name="T12" fmla="*/ 180 w 252"/>
                        <a:gd name="T13" fmla="*/ 61 h 172"/>
                        <a:gd name="T14" fmla="*/ 165 w 252"/>
                        <a:gd name="T15" fmla="*/ 67 h 172"/>
                        <a:gd name="T16" fmla="*/ 156 w 252"/>
                        <a:gd name="T17" fmla="*/ 76 h 172"/>
                        <a:gd name="T18" fmla="*/ 148 w 252"/>
                        <a:gd name="T19" fmla="*/ 86 h 172"/>
                        <a:gd name="T20" fmla="*/ 139 w 252"/>
                        <a:gd name="T21" fmla="*/ 99 h 172"/>
                        <a:gd name="T22" fmla="*/ 132 w 252"/>
                        <a:gd name="T23" fmla="*/ 114 h 172"/>
                        <a:gd name="T24" fmla="*/ 126 w 252"/>
                        <a:gd name="T25" fmla="*/ 131 h 172"/>
                        <a:gd name="T26" fmla="*/ 117 w 252"/>
                        <a:gd name="T27" fmla="*/ 145 h 172"/>
                        <a:gd name="T28" fmla="*/ 107 w 252"/>
                        <a:gd name="T29" fmla="*/ 155 h 172"/>
                        <a:gd name="T30" fmla="*/ 94 w 252"/>
                        <a:gd name="T31" fmla="*/ 163 h 172"/>
                        <a:gd name="T32" fmla="*/ 81 w 252"/>
                        <a:gd name="T33" fmla="*/ 168 h 172"/>
                        <a:gd name="T34" fmla="*/ 69 w 252"/>
                        <a:gd name="T35" fmla="*/ 171 h 172"/>
                        <a:gd name="T36" fmla="*/ 55 w 252"/>
                        <a:gd name="T37" fmla="*/ 170 h 172"/>
                        <a:gd name="T38" fmla="*/ 42 w 252"/>
                        <a:gd name="T39" fmla="*/ 167 h 172"/>
                        <a:gd name="T40" fmla="*/ 27 w 252"/>
                        <a:gd name="T41" fmla="*/ 161 h 172"/>
                        <a:gd name="T42" fmla="*/ 15 w 252"/>
                        <a:gd name="T43" fmla="*/ 153 h 172"/>
                        <a:gd name="T44" fmla="*/ 7 w 252"/>
                        <a:gd name="T45" fmla="*/ 142 h 172"/>
                        <a:gd name="T46" fmla="*/ 2 w 252"/>
                        <a:gd name="T47" fmla="*/ 131 h 172"/>
                        <a:gd name="T48" fmla="*/ 0 w 252"/>
                        <a:gd name="T49" fmla="*/ 117 h 172"/>
                        <a:gd name="T50" fmla="*/ 2 w 252"/>
                        <a:gd name="T51" fmla="*/ 104 h 172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252"/>
                        <a:gd name="T79" fmla="*/ 0 h 172"/>
                        <a:gd name="T80" fmla="*/ 252 w 252"/>
                        <a:gd name="T81" fmla="*/ 172 h 172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252" h="172">
                          <a:moveTo>
                            <a:pt x="251" y="0"/>
                          </a:moveTo>
                          <a:lnTo>
                            <a:pt x="234" y="16"/>
                          </a:lnTo>
                          <a:lnTo>
                            <a:pt x="219" y="25"/>
                          </a:lnTo>
                          <a:lnTo>
                            <a:pt x="205" y="34"/>
                          </a:lnTo>
                          <a:lnTo>
                            <a:pt x="197" y="44"/>
                          </a:lnTo>
                          <a:lnTo>
                            <a:pt x="190" y="54"/>
                          </a:lnTo>
                          <a:lnTo>
                            <a:pt x="180" y="61"/>
                          </a:lnTo>
                          <a:lnTo>
                            <a:pt x="165" y="67"/>
                          </a:lnTo>
                          <a:lnTo>
                            <a:pt x="156" y="76"/>
                          </a:lnTo>
                          <a:lnTo>
                            <a:pt x="148" y="86"/>
                          </a:lnTo>
                          <a:lnTo>
                            <a:pt x="139" y="99"/>
                          </a:lnTo>
                          <a:lnTo>
                            <a:pt x="132" y="114"/>
                          </a:lnTo>
                          <a:lnTo>
                            <a:pt x="126" y="131"/>
                          </a:lnTo>
                          <a:lnTo>
                            <a:pt x="117" y="145"/>
                          </a:lnTo>
                          <a:lnTo>
                            <a:pt x="107" y="155"/>
                          </a:lnTo>
                          <a:lnTo>
                            <a:pt x="94" y="163"/>
                          </a:lnTo>
                          <a:lnTo>
                            <a:pt x="81" y="168"/>
                          </a:lnTo>
                          <a:lnTo>
                            <a:pt x="69" y="171"/>
                          </a:lnTo>
                          <a:lnTo>
                            <a:pt x="55" y="170"/>
                          </a:lnTo>
                          <a:lnTo>
                            <a:pt x="42" y="167"/>
                          </a:lnTo>
                          <a:lnTo>
                            <a:pt x="27" y="161"/>
                          </a:lnTo>
                          <a:lnTo>
                            <a:pt x="15" y="153"/>
                          </a:lnTo>
                          <a:lnTo>
                            <a:pt x="7" y="142"/>
                          </a:lnTo>
                          <a:lnTo>
                            <a:pt x="2" y="131"/>
                          </a:lnTo>
                          <a:lnTo>
                            <a:pt x="0" y="117"/>
                          </a:lnTo>
                          <a:lnTo>
                            <a:pt x="2" y="10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80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723" y="2372"/>
                    <a:ext cx="301" cy="274"/>
                    <a:chOff x="2723" y="2372"/>
                    <a:chExt cx="301" cy="274"/>
                  </a:xfrm>
                </p:grpSpPr>
                <p:sp>
                  <p:nvSpPr>
                    <p:cNvPr id="2081" name="Line 6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62" y="2502"/>
                      <a:ext cx="60" cy="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82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2953" y="2481"/>
                      <a:ext cx="26" cy="57"/>
                    </a:xfrm>
                    <a:custGeom>
                      <a:avLst/>
                      <a:gdLst>
                        <a:gd name="T0" fmla="*/ 23 w 26"/>
                        <a:gd name="T1" fmla="*/ 56 h 57"/>
                        <a:gd name="T2" fmla="*/ 25 w 26"/>
                        <a:gd name="T3" fmla="*/ 42 h 57"/>
                        <a:gd name="T4" fmla="*/ 22 w 26"/>
                        <a:gd name="T5" fmla="*/ 25 h 57"/>
                        <a:gd name="T6" fmla="*/ 14 w 26"/>
                        <a:gd name="T7" fmla="*/ 10 h 57"/>
                        <a:gd name="T8" fmla="*/ 0 w 26"/>
                        <a:gd name="T9" fmla="*/ 0 h 5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6"/>
                        <a:gd name="T16" fmla="*/ 0 h 57"/>
                        <a:gd name="T17" fmla="*/ 26 w 26"/>
                        <a:gd name="T18" fmla="*/ 57 h 5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6" h="57">
                          <a:moveTo>
                            <a:pt x="23" y="56"/>
                          </a:moveTo>
                          <a:lnTo>
                            <a:pt x="25" y="42"/>
                          </a:lnTo>
                          <a:lnTo>
                            <a:pt x="22" y="25"/>
                          </a:lnTo>
                          <a:lnTo>
                            <a:pt x="14" y="1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83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2945" y="2494"/>
                      <a:ext cx="19" cy="59"/>
                    </a:xfrm>
                    <a:custGeom>
                      <a:avLst/>
                      <a:gdLst>
                        <a:gd name="T0" fmla="*/ 0 w 19"/>
                        <a:gd name="T1" fmla="*/ 58 h 59"/>
                        <a:gd name="T2" fmla="*/ 10 w 19"/>
                        <a:gd name="T3" fmla="*/ 53 h 59"/>
                        <a:gd name="T4" fmla="*/ 16 w 19"/>
                        <a:gd name="T5" fmla="*/ 44 h 59"/>
                        <a:gd name="T6" fmla="*/ 18 w 19"/>
                        <a:gd name="T7" fmla="*/ 32 h 59"/>
                        <a:gd name="T8" fmla="*/ 17 w 19"/>
                        <a:gd name="T9" fmla="*/ 21 h 59"/>
                        <a:gd name="T10" fmla="*/ 10 w 19"/>
                        <a:gd name="T11" fmla="*/ 9 h 59"/>
                        <a:gd name="T12" fmla="*/ 1 w 19"/>
                        <a:gd name="T13" fmla="*/ 0 h 59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9"/>
                        <a:gd name="T22" fmla="*/ 0 h 59"/>
                        <a:gd name="T23" fmla="*/ 19 w 19"/>
                        <a:gd name="T24" fmla="*/ 59 h 59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9" h="59">
                          <a:moveTo>
                            <a:pt x="0" y="58"/>
                          </a:moveTo>
                          <a:lnTo>
                            <a:pt x="10" y="53"/>
                          </a:lnTo>
                          <a:lnTo>
                            <a:pt x="16" y="44"/>
                          </a:lnTo>
                          <a:lnTo>
                            <a:pt x="18" y="32"/>
                          </a:lnTo>
                          <a:lnTo>
                            <a:pt x="17" y="21"/>
                          </a:lnTo>
                          <a:lnTo>
                            <a:pt x="10" y="9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84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2924" y="2502"/>
                      <a:ext cx="17" cy="28"/>
                    </a:xfrm>
                    <a:custGeom>
                      <a:avLst/>
                      <a:gdLst>
                        <a:gd name="T0" fmla="*/ 16 w 17"/>
                        <a:gd name="T1" fmla="*/ 0 h 28"/>
                        <a:gd name="T2" fmla="*/ 14 w 17"/>
                        <a:gd name="T3" fmla="*/ 12 h 28"/>
                        <a:gd name="T4" fmla="*/ 9 w 17"/>
                        <a:gd name="T5" fmla="*/ 22 h 28"/>
                        <a:gd name="T6" fmla="*/ 0 w 17"/>
                        <a:gd name="T7" fmla="*/ 27 h 2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28"/>
                        <a:gd name="T14" fmla="*/ 17 w 17"/>
                        <a:gd name="T15" fmla="*/ 28 h 28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28">
                          <a:moveTo>
                            <a:pt x="16" y="0"/>
                          </a:moveTo>
                          <a:lnTo>
                            <a:pt x="14" y="12"/>
                          </a:lnTo>
                          <a:lnTo>
                            <a:pt x="9" y="22"/>
                          </a:lnTo>
                          <a:lnTo>
                            <a:pt x="0" y="27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85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2958" y="2459"/>
                      <a:ext cx="66" cy="36"/>
                    </a:xfrm>
                    <a:custGeom>
                      <a:avLst/>
                      <a:gdLst>
                        <a:gd name="T0" fmla="*/ 65 w 66"/>
                        <a:gd name="T1" fmla="*/ 35 h 36"/>
                        <a:gd name="T2" fmla="*/ 59 w 66"/>
                        <a:gd name="T3" fmla="*/ 24 h 36"/>
                        <a:gd name="T4" fmla="*/ 50 w 66"/>
                        <a:gd name="T5" fmla="*/ 13 h 36"/>
                        <a:gd name="T6" fmla="*/ 39 w 66"/>
                        <a:gd name="T7" fmla="*/ 5 h 36"/>
                        <a:gd name="T8" fmla="*/ 29 w 66"/>
                        <a:gd name="T9" fmla="*/ 1 h 36"/>
                        <a:gd name="T10" fmla="*/ 20 w 66"/>
                        <a:gd name="T11" fmla="*/ 0 h 36"/>
                        <a:gd name="T12" fmla="*/ 8 w 66"/>
                        <a:gd name="T13" fmla="*/ 3 h 36"/>
                        <a:gd name="T14" fmla="*/ 0 w 66"/>
                        <a:gd name="T15" fmla="*/ 8 h 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6"/>
                        <a:gd name="T25" fmla="*/ 0 h 36"/>
                        <a:gd name="T26" fmla="*/ 66 w 66"/>
                        <a:gd name="T27" fmla="*/ 36 h 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6" h="36">
                          <a:moveTo>
                            <a:pt x="65" y="35"/>
                          </a:moveTo>
                          <a:lnTo>
                            <a:pt x="59" y="24"/>
                          </a:lnTo>
                          <a:lnTo>
                            <a:pt x="50" y="13"/>
                          </a:lnTo>
                          <a:lnTo>
                            <a:pt x="39" y="5"/>
                          </a:lnTo>
                          <a:lnTo>
                            <a:pt x="29" y="1"/>
                          </a:lnTo>
                          <a:lnTo>
                            <a:pt x="20" y="0"/>
                          </a:lnTo>
                          <a:lnTo>
                            <a:pt x="8" y="3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86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822" y="2552"/>
                      <a:ext cx="146" cy="94"/>
                    </a:xfrm>
                    <a:custGeom>
                      <a:avLst/>
                      <a:gdLst>
                        <a:gd name="T0" fmla="*/ 145 w 146"/>
                        <a:gd name="T1" fmla="*/ 49 h 94"/>
                        <a:gd name="T2" fmla="*/ 123 w 146"/>
                        <a:gd name="T3" fmla="*/ 42 h 94"/>
                        <a:gd name="T4" fmla="*/ 103 w 146"/>
                        <a:gd name="T5" fmla="*/ 34 h 94"/>
                        <a:gd name="T6" fmla="*/ 81 w 146"/>
                        <a:gd name="T7" fmla="*/ 23 h 94"/>
                        <a:gd name="T8" fmla="*/ 62 w 146"/>
                        <a:gd name="T9" fmla="*/ 12 h 94"/>
                        <a:gd name="T10" fmla="*/ 47 w 146"/>
                        <a:gd name="T11" fmla="*/ 0 h 94"/>
                        <a:gd name="T12" fmla="*/ 40 w 146"/>
                        <a:gd name="T13" fmla="*/ 18 h 94"/>
                        <a:gd name="T14" fmla="*/ 29 w 146"/>
                        <a:gd name="T15" fmla="*/ 35 h 94"/>
                        <a:gd name="T16" fmla="*/ 16 w 146"/>
                        <a:gd name="T17" fmla="*/ 50 h 94"/>
                        <a:gd name="T18" fmla="*/ 0 w 146"/>
                        <a:gd name="T19" fmla="*/ 62 h 94"/>
                        <a:gd name="T20" fmla="*/ 14 w 146"/>
                        <a:gd name="T21" fmla="*/ 74 h 94"/>
                        <a:gd name="T22" fmla="*/ 28 w 146"/>
                        <a:gd name="T23" fmla="*/ 82 h 94"/>
                        <a:gd name="T24" fmla="*/ 47 w 146"/>
                        <a:gd name="T25" fmla="*/ 89 h 94"/>
                        <a:gd name="T26" fmla="*/ 64 w 146"/>
                        <a:gd name="T27" fmla="*/ 93 h 94"/>
                        <a:gd name="T28" fmla="*/ 75 w 146"/>
                        <a:gd name="T29" fmla="*/ 92 h 94"/>
                        <a:gd name="T30" fmla="*/ 86 w 146"/>
                        <a:gd name="T31" fmla="*/ 89 h 9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46"/>
                        <a:gd name="T49" fmla="*/ 0 h 94"/>
                        <a:gd name="T50" fmla="*/ 146 w 146"/>
                        <a:gd name="T51" fmla="*/ 94 h 9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46" h="94">
                          <a:moveTo>
                            <a:pt x="145" y="49"/>
                          </a:moveTo>
                          <a:lnTo>
                            <a:pt x="123" y="42"/>
                          </a:lnTo>
                          <a:lnTo>
                            <a:pt x="103" y="34"/>
                          </a:lnTo>
                          <a:lnTo>
                            <a:pt x="81" y="23"/>
                          </a:lnTo>
                          <a:lnTo>
                            <a:pt x="62" y="12"/>
                          </a:lnTo>
                          <a:lnTo>
                            <a:pt x="47" y="0"/>
                          </a:lnTo>
                          <a:lnTo>
                            <a:pt x="40" y="18"/>
                          </a:lnTo>
                          <a:lnTo>
                            <a:pt x="29" y="35"/>
                          </a:lnTo>
                          <a:lnTo>
                            <a:pt x="16" y="50"/>
                          </a:lnTo>
                          <a:lnTo>
                            <a:pt x="0" y="62"/>
                          </a:lnTo>
                          <a:lnTo>
                            <a:pt x="14" y="74"/>
                          </a:lnTo>
                          <a:lnTo>
                            <a:pt x="28" y="82"/>
                          </a:lnTo>
                          <a:lnTo>
                            <a:pt x="47" y="89"/>
                          </a:lnTo>
                          <a:lnTo>
                            <a:pt x="64" y="93"/>
                          </a:lnTo>
                          <a:lnTo>
                            <a:pt x="75" y="92"/>
                          </a:lnTo>
                          <a:lnTo>
                            <a:pt x="86" y="89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87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2865" y="2579"/>
                      <a:ext cx="50" cy="59"/>
                    </a:xfrm>
                    <a:custGeom>
                      <a:avLst/>
                      <a:gdLst>
                        <a:gd name="T0" fmla="*/ 49 w 50"/>
                        <a:gd name="T1" fmla="*/ 0 h 59"/>
                        <a:gd name="T2" fmla="*/ 38 w 50"/>
                        <a:gd name="T3" fmla="*/ 41 h 59"/>
                        <a:gd name="T4" fmla="*/ 0 w 50"/>
                        <a:gd name="T5" fmla="*/ 58 h 59"/>
                        <a:gd name="T6" fmla="*/ 0 60000 65536"/>
                        <a:gd name="T7" fmla="*/ 0 60000 65536"/>
                        <a:gd name="T8" fmla="*/ 0 60000 65536"/>
                        <a:gd name="T9" fmla="*/ 0 w 50"/>
                        <a:gd name="T10" fmla="*/ 0 h 59"/>
                        <a:gd name="T11" fmla="*/ 50 w 50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0" h="59">
                          <a:moveTo>
                            <a:pt x="49" y="0"/>
                          </a:moveTo>
                          <a:lnTo>
                            <a:pt x="38" y="41"/>
                          </a:lnTo>
                          <a:lnTo>
                            <a:pt x="0" y="58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88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2967" y="2372"/>
                      <a:ext cx="19" cy="58"/>
                    </a:xfrm>
                    <a:custGeom>
                      <a:avLst/>
                      <a:gdLst>
                        <a:gd name="T0" fmla="*/ 18 w 19"/>
                        <a:gd name="T1" fmla="*/ 0 h 58"/>
                        <a:gd name="T2" fmla="*/ 10 w 19"/>
                        <a:gd name="T3" fmla="*/ 7 h 58"/>
                        <a:gd name="T4" fmla="*/ 6 w 19"/>
                        <a:gd name="T5" fmla="*/ 17 h 58"/>
                        <a:gd name="T6" fmla="*/ 5 w 19"/>
                        <a:gd name="T7" fmla="*/ 25 h 58"/>
                        <a:gd name="T8" fmla="*/ 1 w 19"/>
                        <a:gd name="T9" fmla="*/ 36 h 58"/>
                        <a:gd name="T10" fmla="*/ 0 w 19"/>
                        <a:gd name="T11" fmla="*/ 46 h 58"/>
                        <a:gd name="T12" fmla="*/ 0 w 19"/>
                        <a:gd name="T13" fmla="*/ 57 h 5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9"/>
                        <a:gd name="T22" fmla="*/ 0 h 58"/>
                        <a:gd name="T23" fmla="*/ 19 w 19"/>
                        <a:gd name="T24" fmla="*/ 58 h 5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9" h="58">
                          <a:moveTo>
                            <a:pt x="18" y="0"/>
                          </a:moveTo>
                          <a:lnTo>
                            <a:pt x="10" y="7"/>
                          </a:lnTo>
                          <a:lnTo>
                            <a:pt x="6" y="17"/>
                          </a:lnTo>
                          <a:lnTo>
                            <a:pt x="5" y="25"/>
                          </a:lnTo>
                          <a:lnTo>
                            <a:pt x="1" y="36"/>
                          </a:lnTo>
                          <a:lnTo>
                            <a:pt x="0" y="46"/>
                          </a:lnTo>
                          <a:lnTo>
                            <a:pt x="0" y="57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89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2974" y="2387"/>
                      <a:ext cx="18" cy="29"/>
                    </a:xfrm>
                    <a:custGeom>
                      <a:avLst/>
                      <a:gdLst>
                        <a:gd name="T0" fmla="*/ 14 w 18"/>
                        <a:gd name="T1" fmla="*/ 0 h 29"/>
                        <a:gd name="T2" fmla="*/ 17 w 18"/>
                        <a:gd name="T3" fmla="*/ 6 h 29"/>
                        <a:gd name="T4" fmla="*/ 16 w 18"/>
                        <a:gd name="T5" fmla="*/ 12 h 29"/>
                        <a:gd name="T6" fmla="*/ 14 w 18"/>
                        <a:gd name="T7" fmla="*/ 18 h 29"/>
                        <a:gd name="T8" fmla="*/ 9 w 18"/>
                        <a:gd name="T9" fmla="*/ 21 h 29"/>
                        <a:gd name="T10" fmla="*/ 6 w 18"/>
                        <a:gd name="T11" fmla="*/ 25 h 29"/>
                        <a:gd name="T12" fmla="*/ 0 w 18"/>
                        <a:gd name="T13" fmla="*/ 28 h 29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8"/>
                        <a:gd name="T22" fmla="*/ 0 h 29"/>
                        <a:gd name="T23" fmla="*/ 18 w 18"/>
                        <a:gd name="T24" fmla="*/ 29 h 29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8" h="29">
                          <a:moveTo>
                            <a:pt x="14" y="0"/>
                          </a:moveTo>
                          <a:lnTo>
                            <a:pt x="17" y="6"/>
                          </a:lnTo>
                          <a:lnTo>
                            <a:pt x="16" y="12"/>
                          </a:lnTo>
                          <a:lnTo>
                            <a:pt x="14" y="18"/>
                          </a:lnTo>
                          <a:lnTo>
                            <a:pt x="9" y="21"/>
                          </a:lnTo>
                          <a:lnTo>
                            <a:pt x="6" y="25"/>
                          </a:lnTo>
                          <a:lnTo>
                            <a:pt x="0" y="28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90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2723" y="2451"/>
                      <a:ext cx="94" cy="187"/>
                    </a:xfrm>
                    <a:custGeom>
                      <a:avLst/>
                      <a:gdLst>
                        <a:gd name="T0" fmla="*/ 0 w 94"/>
                        <a:gd name="T1" fmla="*/ 97 h 187"/>
                        <a:gd name="T2" fmla="*/ 12 w 94"/>
                        <a:gd name="T3" fmla="*/ 98 h 187"/>
                        <a:gd name="T4" fmla="*/ 14 w 94"/>
                        <a:gd name="T5" fmla="*/ 105 h 187"/>
                        <a:gd name="T6" fmla="*/ 16 w 94"/>
                        <a:gd name="T7" fmla="*/ 111 h 187"/>
                        <a:gd name="T8" fmla="*/ 22 w 94"/>
                        <a:gd name="T9" fmla="*/ 113 h 187"/>
                        <a:gd name="T10" fmla="*/ 38 w 94"/>
                        <a:gd name="T11" fmla="*/ 133 h 187"/>
                        <a:gd name="T12" fmla="*/ 48 w 94"/>
                        <a:gd name="T13" fmla="*/ 151 h 187"/>
                        <a:gd name="T14" fmla="*/ 64 w 94"/>
                        <a:gd name="T15" fmla="*/ 166 h 187"/>
                        <a:gd name="T16" fmla="*/ 69 w 94"/>
                        <a:gd name="T17" fmla="*/ 175 h 187"/>
                        <a:gd name="T18" fmla="*/ 93 w 94"/>
                        <a:gd name="T19" fmla="*/ 186 h 187"/>
                        <a:gd name="T20" fmla="*/ 82 w 94"/>
                        <a:gd name="T21" fmla="*/ 177 h 187"/>
                        <a:gd name="T22" fmla="*/ 73 w 94"/>
                        <a:gd name="T23" fmla="*/ 163 h 187"/>
                        <a:gd name="T24" fmla="*/ 69 w 94"/>
                        <a:gd name="T25" fmla="*/ 151 h 187"/>
                        <a:gd name="T26" fmla="*/ 68 w 94"/>
                        <a:gd name="T27" fmla="*/ 136 h 187"/>
                        <a:gd name="T28" fmla="*/ 72 w 94"/>
                        <a:gd name="T29" fmla="*/ 117 h 187"/>
                        <a:gd name="T30" fmla="*/ 61 w 94"/>
                        <a:gd name="T31" fmla="*/ 106 h 187"/>
                        <a:gd name="T32" fmla="*/ 60 w 94"/>
                        <a:gd name="T33" fmla="*/ 88 h 187"/>
                        <a:gd name="T34" fmla="*/ 60 w 94"/>
                        <a:gd name="T35" fmla="*/ 80 h 187"/>
                        <a:gd name="T36" fmla="*/ 29 w 94"/>
                        <a:gd name="T37" fmla="*/ 100 h 187"/>
                        <a:gd name="T38" fmla="*/ 45 w 94"/>
                        <a:gd name="T39" fmla="*/ 74 h 187"/>
                        <a:gd name="T40" fmla="*/ 40 w 94"/>
                        <a:gd name="T41" fmla="*/ 62 h 187"/>
                        <a:gd name="T42" fmla="*/ 34 w 94"/>
                        <a:gd name="T43" fmla="*/ 40 h 187"/>
                        <a:gd name="T44" fmla="*/ 33 w 94"/>
                        <a:gd name="T45" fmla="*/ 26 h 187"/>
                        <a:gd name="T46" fmla="*/ 38 w 94"/>
                        <a:gd name="T47" fmla="*/ 12 h 187"/>
                        <a:gd name="T48" fmla="*/ 41 w 94"/>
                        <a:gd name="T49" fmla="*/ 0 h 187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94"/>
                        <a:gd name="T76" fmla="*/ 0 h 187"/>
                        <a:gd name="T77" fmla="*/ 94 w 94"/>
                        <a:gd name="T78" fmla="*/ 187 h 187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94" h="187">
                          <a:moveTo>
                            <a:pt x="0" y="97"/>
                          </a:moveTo>
                          <a:lnTo>
                            <a:pt x="12" y="98"/>
                          </a:lnTo>
                          <a:lnTo>
                            <a:pt x="14" y="105"/>
                          </a:lnTo>
                          <a:lnTo>
                            <a:pt x="16" y="111"/>
                          </a:lnTo>
                          <a:lnTo>
                            <a:pt x="22" y="113"/>
                          </a:lnTo>
                          <a:lnTo>
                            <a:pt x="38" y="133"/>
                          </a:lnTo>
                          <a:lnTo>
                            <a:pt x="48" y="151"/>
                          </a:lnTo>
                          <a:lnTo>
                            <a:pt x="64" y="166"/>
                          </a:lnTo>
                          <a:lnTo>
                            <a:pt x="69" y="175"/>
                          </a:lnTo>
                          <a:lnTo>
                            <a:pt x="93" y="186"/>
                          </a:lnTo>
                          <a:lnTo>
                            <a:pt x="82" y="177"/>
                          </a:lnTo>
                          <a:lnTo>
                            <a:pt x="73" y="163"/>
                          </a:lnTo>
                          <a:lnTo>
                            <a:pt x="69" y="151"/>
                          </a:lnTo>
                          <a:lnTo>
                            <a:pt x="68" y="136"/>
                          </a:lnTo>
                          <a:lnTo>
                            <a:pt x="72" y="117"/>
                          </a:lnTo>
                          <a:lnTo>
                            <a:pt x="61" y="106"/>
                          </a:lnTo>
                          <a:lnTo>
                            <a:pt x="60" y="88"/>
                          </a:lnTo>
                          <a:lnTo>
                            <a:pt x="60" y="80"/>
                          </a:lnTo>
                          <a:lnTo>
                            <a:pt x="29" y="100"/>
                          </a:lnTo>
                          <a:lnTo>
                            <a:pt x="45" y="74"/>
                          </a:lnTo>
                          <a:lnTo>
                            <a:pt x="40" y="62"/>
                          </a:lnTo>
                          <a:lnTo>
                            <a:pt x="34" y="40"/>
                          </a:lnTo>
                          <a:lnTo>
                            <a:pt x="33" y="26"/>
                          </a:lnTo>
                          <a:lnTo>
                            <a:pt x="38" y="12"/>
                          </a:lnTo>
                          <a:lnTo>
                            <a:pt x="41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2066" name="Line 77"/>
            <p:cNvSpPr>
              <a:spLocks noChangeShapeType="1"/>
            </p:cNvSpPr>
            <p:nvPr/>
          </p:nvSpPr>
          <p:spPr bwMode="auto">
            <a:xfrm>
              <a:off x="2468" y="3342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78"/>
            <p:cNvSpPr>
              <a:spLocks noChangeShapeType="1"/>
            </p:cNvSpPr>
            <p:nvPr/>
          </p:nvSpPr>
          <p:spPr bwMode="auto">
            <a:xfrm>
              <a:off x="2468" y="3792"/>
              <a:ext cx="5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79"/>
            <p:cNvSpPr>
              <a:spLocks noChangeShapeType="1"/>
            </p:cNvSpPr>
            <p:nvPr/>
          </p:nvSpPr>
          <p:spPr bwMode="auto">
            <a:xfrm flipV="1">
              <a:off x="2495" y="3612"/>
              <a:ext cx="283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Line 80"/>
            <p:cNvSpPr>
              <a:spLocks noChangeShapeType="1"/>
            </p:cNvSpPr>
            <p:nvPr/>
          </p:nvSpPr>
          <p:spPr bwMode="auto">
            <a:xfrm flipV="1">
              <a:off x="2795" y="3390"/>
              <a:ext cx="40" cy="2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81"/>
            <p:cNvSpPr>
              <a:spLocks noChangeShapeType="1"/>
            </p:cNvSpPr>
            <p:nvPr/>
          </p:nvSpPr>
          <p:spPr bwMode="auto">
            <a:xfrm flipV="1">
              <a:off x="2835" y="3354"/>
              <a:ext cx="173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Tutorial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Tuto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utoria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tori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toria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toria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toria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toria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toria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1086</TotalTime>
  <Pages>3</Pages>
  <Words>1910</Words>
  <Application>Microsoft Office PowerPoint</Application>
  <PresentationFormat>Letter Paper (8.5x11 in)</PresentationFormat>
  <Paragraphs>275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Roboto</vt:lpstr>
      <vt:lpstr>Symbol</vt:lpstr>
      <vt:lpstr>Times New Roman</vt:lpstr>
      <vt:lpstr>Tutorial</vt:lpstr>
      <vt:lpstr>MS Org Chart</vt:lpstr>
      <vt:lpstr>Clip</vt:lpstr>
      <vt:lpstr>ClipArt</vt:lpstr>
      <vt:lpstr>Business Process Reengineering (BPR)</vt:lpstr>
      <vt:lpstr>PowerPoint Presentation</vt:lpstr>
      <vt:lpstr>Indikator Ketercapaian CLO</vt:lpstr>
      <vt:lpstr>Daftar Materi</vt:lpstr>
      <vt:lpstr>Business Process ?</vt:lpstr>
      <vt:lpstr>Jenis Proses Bisnis</vt:lpstr>
      <vt:lpstr>Processes Are Often Cross Functional Areas</vt:lpstr>
      <vt:lpstr>Mengapa Perlu Proses Bisnis?</vt:lpstr>
      <vt:lpstr>Business Process Reengineering</vt:lpstr>
      <vt:lpstr>Reengineering Is ...</vt:lpstr>
      <vt:lpstr>BPR ??</vt:lpstr>
      <vt:lpstr>BPR …</vt:lpstr>
      <vt:lpstr>TUJUAN BPR</vt:lpstr>
      <vt:lpstr>PowerPoint Presentation</vt:lpstr>
      <vt:lpstr>CONTOH BPR</vt:lpstr>
      <vt:lpstr>Ford Accounts Payable Process*</vt:lpstr>
      <vt:lpstr>Trigger for Ford’s Accounts Payable Reengineering</vt:lpstr>
      <vt:lpstr>Ford  After Bussiness Process Reengineering</vt:lpstr>
      <vt:lpstr>Ford Accounts Payable</vt:lpstr>
      <vt:lpstr>PT Kereta Api Indonesia.</vt:lpstr>
      <vt:lpstr>Ditjen Imigrasi</vt:lpstr>
      <vt:lpstr>Reengineering Example</vt:lpstr>
      <vt:lpstr>Reengineered Process</vt:lpstr>
      <vt:lpstr>BPR Principles</vt:lpstr>
      <vt:lpstr>Langkah-langkah dalam melakukan BPR</vt:lpstr>
      <vt:lpstr>PowerPoint Presentation</vt:lpstr>
      <vt:lpstr>PowerPoint Presentation</vt:lpstr>
      <vt:lpstr>PowerPoint Presentation</vt:lpstr>
      <vt:lpstr>A BPR Framework</vt:lpstr>
      <vt:lpstr>Business Process Reengineering Life Cycle </vt:lpstr>
      <vt:lpstr>Using Value Chain to Identify High-Level Processes</vt:lpstr>
      <vt:lpstr>Redesigning</vt:lpstr>
      <vt:lpstr>Evaluation</vt:lpstr>
      <vt:lpstr>Enabling IT to Consider</vt:lpstr>
      <vt:lpstr>End-to-End Processes</vt:lpstr>
      <vt:lpstr>Empowered Customer-Focus Processes</vt:lpstr>
      <vt:lpstr>Think from the Customer Back </vt:lpstr>
      <vt:lpstr>Evaluasi</vt:lpstr>
      <vt:lpstr>Tugas</vt:lpstr>
      <vt:lpstr>References</vt:lpstr>
    </vt:vector>
  </TitlesOfParts>
  <Company>Advanced IT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Reengineering:  Principles, Methods, and Tools</dc:title>
  <dc:creator>Minder Chen</dc:creator>
  <cp:lastModifiedBy>Jefree</cp:lastModifiedBy>
  <cp:revision>84</cp:revision>
  <cp:lastPrinted>1998-03-06T19:14:16Z</cp:lastPrinted>
  <dcterms:created xsi:type="dcterms:W3CDTF">1998-03-06T18:09:26Z</dcterms:created>
  <dcterms:modified xsi:type="dcterms:W3CDTF">2022-11-22T04:18:18Z</dcterms:modified>
</cp:coreProperties>
</file>