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handoutMasterIdLst>
    <p:handoutMasterId r:id="rId37"/>
  </p:handoutMasterIdLst>
  <p:sldIdLst>
    <p:sldId id="256" r:id="rId2"/>
    <p:sldId id="306" r:id="rId3"/>
    <p:sldId id="268" r:id="rId4"/>
    <p:sldId id="269" r:id="rId5"/>
    <p:sldId id="270" r:id="rId6"/>
    <p:sldId id="272" r:id="rId7"/>
    <p:sldId id="276" r:id="rId8"/>
    <p:sldId id="277" r:id="rId9"/>
    <p:sldId id="278" r:id="rId10"/>
    <p:sldId id="281" r:id="rId11"/>
    <p:sldId id="307" r:id="rId12"/>
    <p:sldId id="282" r:id="rId13"/>
    <p:sldId id="308" r:id="rId14"/>
    <p:sldId id="309" r:id="rId15"/>
    <p:sldId id="283" r:id="rId16"/>
    <p:sldId id="284" r:id="rId17"/>
    <p:sldId id="285" r:id="rId18"/>
    <p:sldId id="286" r:id="rId19"/>
    <p:sldId id="287" r:id="rId20"/>
    <p:sldId id="288" r:id="rId21"/>
    <p:sldId id="290" r:id="rId22"/>
    <p:sldId id="291" r:id="rId23"/>
    <p:sldId id="292" r:id="rId24"/>
    <p:sldId id="293" r:id="rId25"/>
    <p:sldId id="294" r:id="rId26"/>
    <p:sldId id="310" r:id="rId27"/>
    <p:sldId id="296" r:id="rId28"/>
    <p:sldId id="312" r:id="rId29"/>
    <p:sldId id="311" r:id="rId30"/>
    <p:sldId id="297" r:id="rId31"/>
    <p:sldId id="298" r:id="rId32"/>
    <p:sldId id="300" r:id="rId33"/>
    <p:sldId id="301" r:id="rId34"/>
    <p:sldId id="313" r:id="rId35"/>
  </p:sldIdLst>
  <p:sldSz cx="9144000" cy="6858000" type="letter"/>
  <p:notesSz cx="7010400" cy="9296400"/>
  <p:defaultTex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8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090"/>
    </p:cViewPr>
  </p:sorterViewPr>
  <p:notesViewPr>
    <p:cSldViewPr>
      <p:cViewPr varScale="1">
        <p:scale>
          <a:sx n="30" d="100"/>
          <a:sy n="30" d="100"/>
        </p:scale>
        <p:origin x="-1014" y="-72"/>
      </p:cViewPr>
      <p:guideLst>
        <p:guide orient="horz" pos="2188"/>
        <p:guide pos="29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19336" tIns="0" rIns="19336" bIns="0" numCol="1" anchor="t" anchorCtr="0" compatLnSpc="1">
            <a:prstTxWarp prst="textNoShape">
              <a:avLst/>
            </a:prstTxWarp>
          </a:bodyPr>
          <a:lstStyle>
            <a:lvl1pPr defTabSz="928688">
              <a:defRPr sz="1000" b="0" i="1"/>
            </a:lvl1pPr>
          </a:lstStyle>
          <a:p>
            <a:endParaRPr lang="en-US"/>
          </a:p>
        </p:txBody>
      </p:sp>
      <p:sp>
        <p:nvSpPr>
          <p:cNvPr id="307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19336" tIns="0" rIns="19336" bIns="0" numCol="1" anchor="t" anchorCtr="0" compatLnSpc="1">
            <a:prstTxWarp prst="textNoShape">
              <a:avLst/>
            </a:prstTxWarp>
          </a:bodyPr>
          <a:lstStyle>
            <a:lvl1pPr algn="r" defTabSz="928688">
              <a:defRPr sz="1000" b="0" i="1"/>
            </a:lvl1pPr>
          </a:lstStyle>
          <a:p>
            <a:endParaRPr lang="en-US"/>
          </a:p>
        </p:txBody>
      </p:sp>
      <p:sp>
        <p:nvSpPr>
          <p:cNvPr id="307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19336" tIns="0" rIns="19336" bIns="0" numCol="1" anchor="b" anchorCtr="0" compatLnSpc="1">
            <a:prstTxWarp prst="textNoShape">
              <a:avLst/>
            </a:prstTxWarp>
          </a:bodyPr>
          <a:lstStyle>
            <a:lvl1pPr defTabSz="928688">
              <a:defRPr sz="1000" b="0" i="1"/>
            </a:lvl1pPr>
          </a:lstStyle>
          <a:p>
            <a:endParaRPr lang="en-US"/>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19336" tIns="0" rIns="19336" bIns="0" numCol="1" anchor="b" anchorCtr="0" compatLnSpc="1">
            <a:prstTxWarp prst="textNoShape">
              <a:avLst/>
            </a:prstTxWarp>
          </a:bodyPr>
          <a:lstStyle>
            <a:lvl1pPr algn="r" defTabSz="928688">
              <a:defRPr sz="1000" b="0" i="1"/>
            </a:lvl1pPr>
          </a:lstStyle>
          <a:p>
            <a:fld id="{FA1BBCA9-70AA-45F4-A91B-F4B668C85D91}" type="slidenum">
              <a:rPr lang="en-US"/>
              <a:pPr/>
              <a:t>‹#›</a:t>
            </a:fld>
            <a:endParaRPr lang="en-US"/>
          </a:p>
        </p:txBody>
      </p:sp>
      <p:sp>
        <p:nvSpPr>
          <p:cNvPr id="54278" name="Rectangle 6"/>
          <p:cNvSpPr>
            <a:spLocks noChangeArrowheads="1"/>
          </p:cNvSpPr>
          <p:nvPr/>
        </p:nvSpPr>
        <p:spPr bwMode="auto">
          <a:xfrm>
            <a:off x="3225800" y="8932863"/>
            <a:ext cx="560388" cy="255587"/>
          </a:xfrm>
          <a:prstGeom prst="rect">
            <a:avLst/>
          </a:prstGeom>
          <a:noFill/>
          <a:ln w="9525">
            <a:noFill/>
            <a:miter lim="800000"/>
            <a:headEnd/>
            <a:tailEnd/>
          </a:ln>
        </p:spPr>
        <p:txBody>
          <a:bodyPr wrap="none" lIns="88622" tIns="45117" rIns="88622" bIns="45117">
            <a:spAutoFit/>
          </a:bodyPr>
          <a:lstStyle/>
          <a:p>
            <a:pPr algn="ctr" defTabSz="881063">
              <a:lnSpc>
                <a:spcPct val="90000"/>
              </a:lnSpc>
            </a:pPr>
            <a:r>
              <a:rPr lang="en-US" sz="1200" b="0"/>
              <a:t>- </a:t>
            </a:r>
            <a:fld id="{65CA9F91-B330-41E8-9D9A-17D0ABD93A94}" type="slidenum">
              <a:rPr lang="en-US" sz="1200" b="0"/>
              <a:pPr algn="ctr" defTabSz="881063">
                <a:lnSpc>
                  <a:spcPct val="90000"/>
                </a:lnSpc>
              </a:pPr>
              <a:t>‹#›</a:t>
            </a:fld>
            <a:r>
              <a:rPr lang="en-US" sz="1200" b="0"/>
              <a:t> -</a:t>
            </a:r>
          </a:p>
        </p:txBody>
      </p:sp>
    </p:spTree>
    <p:extLst>
      <p:ext uri="{BB962C8B-B14F-4D97-AF65-F5344CB8AC3E}">
        <p14:creationId xmlns:p14="http://schemas.microsoft.com/office/powerpoint/2010/main" val="268729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19336" tIns="0" rIns="19336" bIns="0" numCol="1" anchor="t" anchorCtr="0" compatLnSpc="1">
            <a:prstTxWarp prst="textNoShape">
              <a:avLst/>
            </a:prstTxWarp>
          </a:bodyPr>
          <a:lstStyle>
            <a:lvl1pPr defTabSz="928688">
              <a:defRPr sz="1000" b="0" i="1">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19336" tIns="0" rIns="19336" bIns="0" numCol="1" anchor="t" anchorCtr="0" compatLnSpc="1">
            <a:prstTxWarp prst="textNoShape">
              <a:avLst/>
            </a:prstTxWarp>
          </a:bodyPr>
          <a:lstStyle>
            <a:lvl1pPr algn="r" defTabSz="928688">
              <a:defRPr sz="1000" b="0" i="1">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19336" tIns="0" rIns="19336" bIns="0" numCol="1" anchor="b" anchorCtr="0" compatLnSpc="1">
            <a:prstTxWarp prst="textNoShape">
              <a:avLst/>
            </a:prstTxWarp>
          </a:bodyPr>
          <a:lstStyle>
            <a:lvl1pPr defTabSz="928688">
              <a:defRPr sz="1000" b="0" i="1">
                <a:latin typeface="Times New Roman" pitchFamily="18" charset="0"/>
              </a:defRPr>
            </a:lvl1pPr>
          </a:lstStyle>
          <a:p>
            <a:endParaRPr lang="en-US"/>
          </a:p>
        </p:txBody>
      </p:sp>
      <p:sp>
        <p:nvSpPr>
          <p:cNvPr id="52229" name="Rectangle 5"/>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p:spPr>
      </p:sp>
      <p:sp>
        <p:nvSpPr>
          <p:cNvPr id="2054" name="Rectangle 6"/>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456" tIns="46729" rIns="93456" bIns="4672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4702476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0489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en-US" altLang="zh-TW"/>
          </a:p>
        </p:txBody>
      </p:sp>
      <p:sp>
        <p:nvSpPr>
          <p:cNvPr id="17" name="Footer Placeholder 16"/>
          <p:cNvSpPr>
            <a:spLocks noGrp="1"/>
          </p:cNvSpPr>
          <p:nvPr>
            <p:ph type="ftr" sz="quarter" idx="11"/>
          </p:nvPr>
        </p:nvSpPr>
        <p:spPr>
          <a:xfrm>
            <a:off x="2898648" y="6355080"/>
            <a:ext cx="3474720" cy="365760"/>
          </a:xfrm>
        </p:spPr>
        <p:txBody>
          <a:bodyPr/>
          <a:lstStyle/>
          <a:p>
            <a:endParaRPr lang="en-US" altLang="zh-TW"/>
          </a:p>
        </p:txBody>
      </p:sp>
      <p:sp>
        <p:nvSpPr>
          <p:cNvPr id="29" name="Slide Number Placeholder 28"/>
          <p:cNvSpPr>
            <a:spLocks noGrp="1"/>
          </p:cNvSpPr>
          <p:nvPr>
            <p:ph type="sldNum" sz="quarter" idx="12"/>
          </p:nvPr>
        </p:nvSpPr>
        <p:spPr>
          <a:xfrm>
            <a:off x="1216152" y="6355080"/>
            <a:ext cx="1219200" cy="365760"/>
          </a:xfrm>
        </p:spPr>
        <p:txBody>
          <a:bodyPr/>
          <a:lstStyle/>
          <a:p>
            <a:fld id="{778578B9-82AF-41FB-96FB-4E3DFE7B737A}" type="slidenum">
              <a:rPr lang="zh-TW" altLang="en-US" smtClean="0"/>
              <a:pPr/>
              <a:t>‹#›</a:t>
            </a:fld>
            <a:endParaRPr lang="en-US" altLang="zh-TW"/>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D6D04580-31AD-4CAB-A483-032B03DC9DEF}" type="slidenum">
              <a:rPr lang="zh-TW" altLang="en-US"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93636787-7F07-4792-AC18-8EF20F0BBF75}" type="slidenum">
              <a:rPr lang="zh-TW" altLang="en-US" smtClean="0"/>
              <a:pPr/>
              <a:t>‹#›</a:t>
            </a:fld>
            <a:endParaRPr lang="en-US" altLang="zh-TW"/>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43F9A372-C5E5-4636-BCCB-EBEF1B1BCCD9}" type="slidenum">
              <a:rPr lang="zh-TW" altLang="en-US" smtClean="0"/>
              <a:pPr/>
              <a:t>‹#›</a:t>
            </a:fld>
            <a:endParaRPr lang="en-US" altLang="zh-TW"/>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endParaRPr lang="en-US" altLang="zh-TW"/>
          </a:p>
        </p:txBody>
      </p:sp>
      <p:sp>
        <p:nvSpPr>
          <p:cNvPr id="5" name="Footer Placeholder 4"/>
          <p:cNvSpPr>
            <a:spLocks noGrp="1"/>
          </p:cNvSpPr>
          <p:nvPr>
            <p:ph type="ftr" sz="quarter" idx="11"/>
          </p:nvPr>
        </p:nvSpPr>
        <p:spPr>
          <a:xfrm>
            <a:off x="2898648" y="6355080"/>
            <a:ext cx="3474720" cy="365760"/>
          </a:xfrm>
        </p:spPr>
        <p:txBody>
          <a:bodyPr/>
          <a:lstStyle/>
          <a:p>
            <a:endParaRPr lang="en-US" altLang="zh-TW"/>
          </a:p>
        </p:txBody>
      </p:sp>
      <p:sp>
        <p:nvSpPr>
          <p:cNvPr id="6" name="Slide Number Placeholder 5"/>
          <p:cNvSpPr>
            <a:spLocks noGrp="1"/>
          </p:cNvSpPr>
          <p:nvPr>
            <p:ph type="sldNum" sz="quarter" idx="12"/>
          </p:nvPr>
        </p:nvSpPr>
        <p:spPr>
          <a:xfrm>
            <a:off x="1069848" y="6355080"/>
            <a:ext cx="1520952" cy="365760"/>
          </a:xfrm>
        </p:spPr>
        <p:txBody>
          <a:bodyPr/>
          <a:lstStyle/>
          <a:p>
            <a:fld id="{E88F9386-A0C3-41E3-A587-6D989A5B954F}" type="slidenum">
              <a:rPr lang="zh-TW" altLang="en-US" smtClean="0"/>
              <a:pPr/>
              <a:t>‹#›</a:t>
            </a:fld>
            <a:endParaRPr lang="en-US" altLang="zh-TW"/>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7C17B9D-D69D-4C36-8551-BC7EC2681225}" type="slidenum">
              <a:rPr lang="zh-TW" altLang="en-US" smtClean="0"/>
              <a:pPr/>
              <a:t>‹#›</a:t>
            </a:fld>
            <a:endParaRPr lang="en-US" altLang="zh-TW"/>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85E6B2C-3EB3-4558-90B8-6F3C98002394}" type="slidenum">
              <a:rPr lang="zh-TW" altLang="en-US" smtClean="0"/>
              <a:pPr/>
              <a:t>‹#›</a:t>
            </a:fld>
            <a:endParaRPr lang="en-US" altLang="zh-TW"/>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80B2CECF-D0BD-4191-B2C7-1A8392EC5DE6}" type="slidenum">
              <a:rPr lang="zh-TW" altLang="en-US" smtClean="0"/>
              <a:pPr/>
              <a:t>‹#›</a:t>
            </a:fld>
            <a:endParaRPr lang="en-US" altLang="zh-TW"/>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8408A268-11F7-4853-8B30-1C09242B155A}" type="slidenum">
              <a:rPr lang="zh-TW" altLang="en-US" smtClean="0"/>
              <a:pPr/>
              <a:t>‹#›</a:t>
            </a:fld>
            <a:endParaRPr lang="en-US" altLang="zh-TW"/>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3A743C88-A8B3-411D-A0EE-6937A80AD27E}" type="slidenum">
              <a:rPr lang="zh-TW" altLang="en-US" smtClean="0"/>
              <a:pPr/>
              <a:t>‹#›</a:t>
            </a:fld>
            <a:endParaRPr lang="en-US" altLang="zh-TW"/>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2AD540D3-A0ED-4921-BCBE-E7797358BD10}" type="slidenum">
              <a:rPr lang="zh-TW" altLang="en-US" smtClean="0"/>
              <a:pPr/>
              <a:t>‹#›</a:t>
            </a:fld>
            <a:endParaRPr lang="en-US" altLang="zh-TW"/>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TW"/>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TW"/>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4726D7C-517D-433B-9AFF-418068769F8D}" type="slidenum">
              <a:rPr lang="zh-TW" altLang="en-US" smtClean="0"/>
              <a:pPr/>
              <a:t>‹#›</a:t>
            </a:fld>
            <a:endParaRPr lang="en-US" altLang="zh-TW"/>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285852" y="1428736"/>
            <a:ext cx="6357982" cy="2143140"/>
          </a:xfrm>
          <a:noFill/>
        </p:spPr>
        <p:txBody>
          <a:bodyPr>
            <a:normAutofit/>
          </a:bodyPr>
          <a:lstStyle/>
          <a:p>
            <a:pPr algn="ctr"/>
            <a:r>
              <a:rPr lang="en-US" altLang="zh-TW" b="1" dirty="0" err="1">
                <a:latin typeface="Adobe Caslon Pro Bold" pitchFamily="18" charset="0"/>
                <a:ea typeface="PMingLiU" pitchFamily="18" charset="-120"/>
              </a:rPr>
              <a:t>Proses</a:t>
            </a:r>
            <a:r>
              <a:rPr lang="en-US" altLang="zh-TW" b="1" dirty="0">
                <a:latin typeface="Adobe Caslon Pro Bold" pitchFamily="18" charset="0"/>
                <a:ea typeface="PMingLiU" pitchFamily="18" charset="-120"/>
              </a:rPr>
              <a:t> </a:t>
            </a:r>
            <a:r>
              <a:rPr lang="en-US" altLang="zh-TW" b="1" dirty="0" err="1">
                <a:latin typeface="Adobe Caslon Pro Bold" pitchFamily="18" charset="0"/>
                <a:ea typeface="PMingLiU" pitchFamily="18" charset="-120"/>
              </a:rPr>
              <a:t>Penyimpan</a:t>
            </a:r>
            <a:r>
              <a:rPr lang="en-US" altLang="zh-TW" b="1" dirty="0">
                <a:latin typeface="Adobe Caslon Pro Bold" pitchFamily="18" charset="0"/>
                <a:ea typeface="PMingLiU" pitchFamily="18" charset="-120"/>
              </a:rPr>
              <a:t> </a:t>
            </a:r>
            <a:br>
              <a:rPr lang="en-US" altLang="zh-TW" b="1" dirty="0">
                <a:latin typeface="Adobe Caslon Pro Bold" pitchFamily="18" charset="0"/>
                <a:ea typeface="PMingLiU" pitchFamily="18" charset="-120"/>
              </a:rPr>
            </a:br>
            <a:r>
              <a:rPr lang="en-US" altLang="zh-TW" b="1" dirty="0" err="1">
                <a:latin typeface="Adobe Caslon Pro Bold" pitchFamily="18" charset="0"/>
                <a:ea typeface="PMingLiU" pitchFamily="18" charset="-120"/>
              </a:rPr>
              <a:t>dan</a:t>
            </a:r>
            <a:r>
              <a:rPr lang="en-US" altLang="zh-TW" b="1" dirty="0">
                <a:latin typeface="Adobe Caslon Pro Bold" pitchFamily="18" charset="0"/>
                <a:ea typeface="PMingLiU" pitchFamily="18" charset="-120"/>
              </a:rPr>
              <a:t> </a:t>
            </a:r>
            <a:br>
              <a:rPr lang="en-US" altLang="zh-TW" b="1" dirty="0">
                <a:latin typeface="Adobe Caslon Pro Bold" pitchFamily="18" charset="0"/>
                <a:ea typeface="PMingLiU" pitchFamily="18" charset="-120"/>
              </a:rPr>
            </a:br>
            <a:r>
              <a:rPr lang="en-US" altLang="zh-TW" b="1" dirty="0" err="1">
                <a:latin typeface="Adobe Caslon Pro Bold" pitchFamily="18" charset="0"/>
                <a:ea typeface="PMingLiU" pitchFamily="18" charset="-120"/>
              </a:rPr>
              <a:t>Pengambilan</a:t>
            </a:r>
            <a:r>
              <a:rPr lang="en-US" altLang="zh-TW" b="1" dirty="0">
                <a:latin typeface="Adobe Caslon Pro Bold" pitchFamily="18" charset="0"/>
                <a:ea typeface="PMingLiU" pitchFamily="18" charset="-120"/>
              </a:rPr>
              <a:t> Data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t>
            </a:r>
            <a:r>
              <a:rPr lang="en-US" b="1" dirty="0" err="1"/>
              <a:t>Pemulihan</a:t>
            </a:r>
            <a:r>
              <a:rPr lang="en-US" b="1" dirty="0"/>
              <a:t> Data</a:t>
            </a:r>
          </a:p>
        </p:txBody>
      </p:sp>
      <p:sp>
        <p:nvSpPr>
          <p:cNvPr id="3" name="Content Placeholder 2"/>
          <p:cNvSpPr>
            <a:spLocks noGrp="1"/>
          </p:cNvSpPr>
          <p:nvPr>
            <p:ph sz="quarter" idx="1"/>
          </p:nvPr>
        </p:nvSpPr>
        <p:spPr>
          <a:xfrm>
            <a:off x="457200" y="1785926"/>
            <a:ext cx="8258204" cy="4357718"/>
          </a:xfrm>
        </p:spPr>
        <p:txBody>
          <a:bodyPr>
            <a:normAutofit fontScale="92500"/>
          </a:bodyPr>
          <a:lstStyle/>
          <a:p>
            <a:r>
              <a:rPr lang="en-US" sz="2200" dirty="0" err="1"/>
              <a:t>Pemulihan</a:t>
            </a:r>
            <a:r>
              <a:rPr lang="en-US" sz="2200" dirty="0"/>
              <a:t> data (</a:t>
            </a:r>
            <a:r>
              <a:rPr lang="id-ID" sz="2200" i="1" dirty="0"/>
              <a:t>Data </a:t>
            </a:r>
            <a:r>
              <a:rPr lang="en-US" sz="2200" i="1" dirty="0"/>
              <a:t>R</a:t>
            </a:r>
            <a:r>
              <a:rPr lang="id-ID" sz="2200" i="1" dirty="0"/>
              <a:t>ecovery</a:t>
            </a:r>
            <a:r>
              <a:rPr lang="en-US" sz="2200" dirty="0"/>
              <a:t>) </a:t>
            </a:r>
            <a:r>
              <a:rPr lang="id-ID" sz="2200" dirty="0"/>
              <a:t>adalah tentang mengembalikan database ke keadaan yang diketahui benar setelah kegagalan. </a:t>
            </a:r>
            <a:endParaRPr lang="en-US" sz="2200" dirty="0"/>
          </a:p>
          <a:p>
            <a:endParaRPr lang="en-US" sz="2200" dirty="0"/>
          </a:p>
          <a:p>
            <a:r>
              <a:rPr lang="id-ID" sz="2200" dirty="0"/>
              <a:t>Jenis kegagalan yang perlu dipertimbangkan dapat diklasifikasikan sebagai:</a:t>
            </a:r>
            <a:br>
              <a:rPr lang="id-ID" sz="2200" dirty="0"/>
            </a:br>
            <a:r>
              <a:rPr lang="en-US" sz="2200" dirty="0"/>
              <a:t>1.  </a:t>
            </a:r>
            <a:r>
              <a:rPr lang="id-ID" sz="2200" dirty="0"/>
              <a:t>kegagalan</a:t>
            </a:r>
            <a:r>
              <a:rPr lang="en-US" sz="2200" dirty="0"/>
              <a:t> </a:t>
            </a:r>
            <a:r>
              <a:rPr lang="id-ID" sz="2200" dirty="0"/>
              <a:t>trans</a:t>
            </a:r>
            <a:r>
              <a:rPr lang="en-US" sz="2200" dirty="0" err="1"/>
              <a:t>aksi</a:t>
            </a:r>
            <a:r>
              <a:rPr lang="id-ID" sz="2200" dirty="0"/>
              <a:t>;</a:t>
            </a:r>
            <a:r>
              <a:rPr lang="en-US" sz="2200" dirty="0"/>
              <a:t> (transfer </a:t>
            </a:r>
            <a:r>
              <a:rPr lang="en-US" sz="2200" dirty="0" err="1"/>
              <a:t>rekening</a:t>
            </a:r>
            <a:r>
              <a:rPr lang="en-US" sz="2200" dirty="0"/>
              <a:t> yang </a:t>
            </a:r>
            <a:r>
              <a:rPr lang="en-US" sz="2200" dirty="0" err="1"/>
              <a:t>salah</a:t>
            </a:r>
            <a:r>
              <a:rPr lang="en-US" sz="2200" dirty="0"/>
              <a:t>)</a:t>
            </a:r>
            <a:br>
              <a:rPr lang="id-ID" sz="2200" dirty="0"/>
            </a:br>
            <a:r>
              <a:rPr lang="en-US" sz="2200" dirty="0"/>
              <a:t>2.  </a:t>
            </a:r>
            <a:r>
              <a:rPr lang="id-ID" sz="2200" dirty="0"/>
              <a:t>system crash;</a:t>
            </a:r>
            <a:r>
              <a:rPr lang="en-US" sz="2200" dirty="0"/>
              <a:t> (</a:t>
            </a:r>
            <a:r>
              <a:rPr lang="en-US" sz="2200" dirty="0" err="1"/>
              <a:t>kerusakan</a:t>
            </a:r>
            <a:r>
              <a:rPr lang="en-US" sz="2200" dirty="0"/>
              <a:t> </a:t>
            </a:r>
            <a:r>
              <a:rPr lang="en-US" sz="2200" dirty="0" err="1"/>
              <a:t>perangkat</a:t>
            </a:r>
            <a:r>
              <a:rPr lang="en-US" sz="2200" dirty="0"/>
              <a:t> </a:t>
            </a:r>
            <a:r>
              <a:rPr lang="en-US" sz="2200" dirty="0" err="1"/>
              <a:t>keras</a:t>
            </a:r>
            <a:r>
              <a:rPr lang="en-US" sz="2200" dirty="0"/>
              <a:t>, bug error, </a:t>
            </a:r>
            <a:r>
              <a:rPr lang="en-US" sz="2200" dirty="0" err="1"/>
              <a:t>pemadaman</a:t>
            </a:r>
            <a:r>
              <a:rPr lang="en-US" sz="2200" dirty="0"/>
              <a:t> </a:t>
            </a:r>
            <a:r>
              <a:rPr lang="en-US" sz="2200" dirty="0" err="1"/>
              <a:t>listrik</a:t>
            </a:r>
            <a:r>
              <a:rPr lang="en-US" sz="2200" dirty="0"/>
              <a:t>)</a:t>
            </a:r>
            <a:br>
              <a:rPr lang="id-ID" sz="2200" dirty="0"/>
            </a:br>
            <a:r>
              <a:rPr lang="en-US" sz="2200" dirty="0"/>
              <a:t>3.  </a:t>
            </a:r>
            <a:r>
              <a:rPr lang="id-ID" sz="2200" dirty="0"/>
              <a:t>kegagalan media.</a:t>
            </a:r>
            <a:r>
              <a:rPr lang="en-US" sz="2200" dirty="0"/>
              <a:t> ( </a:t>
            </a:r>
            <a:r>
              <a:rPr lang="en-US" sz="2200" dirty="0" err="1"/>
              <a:t>sebuah</a:t>
            </a:r>
            <a:r>
              <a:rPr lang="en-US" sz="2200" dirty="0"/>
              <a:t> </a:t>
            </a:r>
            <a:r>
              <a:rPr lang="en-US" sz="2200" dirty="0" err="1"/>
              <a:t>blok</a:t>
            </a:r>
            <a:r>
              <a:rPr lang="en-US" sz="2200" dirty="0"/>
              <a:t> </a:t>
            </a:r>
            <a:r>
              <a:rPr lang="en-US" sz="2200" dirty="0" err="1"/>
              <a:t>pada</a:t>
            </a:r>
            <a:r>
              <a:rPr lang="en-US" sz="2200" dirty="0"/>
              <a:t>  disk </a:t>
            </a:r>
            <a:r>
              <a:rPr lang="en-US" sz="2200" dirty="0" err="1"/>
              <a:t>kehilangan</a:t>
            </a:r>
            <a:r>
              <a:rPr lang="en-US" sz="2200" dirty="0"/>
              <a:t> data) </a:t>
            </a:r>
          </a:p>
          <a:p>
            <a:endParaRPr lang="en-US" sz="2200" dirty="0"/>
          </a:p>
          <a:p>
            <a:r>
              <a:rPr lang="id-ID" sz="2200" dirty="0"/>
              <a:t>Sebuah transaksi adalah unit logis dari kerja; semua atau tidak ada operasi dalam transaksi harus diselesaikan untuk memastikan bahwa database tetap dalam keadaan konsisten. penyelesaian parsial meninggalkan database dalam keadaan tidak konsisten. </a:t>
            </a:r>
            <a:endParaRPr lang="en-US" sz="22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id-ID" dirty="0"/>
              <a:t>Dengan demikian ada empat sifat transaksi, yang dikenal sebagai sifat ACID, bahwa semua sistem manajemen database yang diperlukan untuk mempertahankan. </a:t>
            </a:r>
            <a:r>
              <a:rPr lang="en-US" dirty="0" err="1"/>
              <a:t>yaitu</a:t>
            </a:r>
            <a:r>
              <a:rPr lang="id-ID" dirty="0"/>
              <a:t>:</a:t>
            </a:r>
            <a:endParaRPr lang="en-US" dirty="0"/>
          </a:p>
          <a:p>
            <a:pPr>
              <a:buNone/>
            </a:pPr>
            <a:endParaRPr lang="en-US" dirty="0"/>
          </a:p>
          <a:p>
            <a:pPr marL="514350" indent="-223838">
              <a:buFont typeface="+mj-lt"/>
              <a:buAutoNum type="alphaLcPeriod"/>
            </a:pPr>
            <a:r>
              <a:rPr lang="id-ID" dirty="0"/>
              <a:t>Atomicity - semua operasi dari transaksi tercermin dengan baik d</a:t>
            </a:r>
            <a:endParaRPr lang="en-US" dirty="0"/>
          </a:p>
          <a:p>
            <a:pPr marL="514350" indent="-223838">
              <a:buFont typeface="+mj-lt"/>
              <a:buAutoNum type="alphaLcPeriod"/>
            </a:pPr>
            <a:endParaRPr lang="en-US" dirty="0"/>
          </a:p>
          <a:p>
            <a:pPr marL="514350" indent="-223838">
              <a:buFont typeface="+mj-lt"/>
              <a:buAutoNum type="alphaLcPeriod"/>
            </a:pPr>
            <a:r>
              <a:rPr lang="id-ID" dirty="0"/>
              <a:t>Consistency - pelaksanaan transaksi </a:t>
            </a:r>
            <a:r>
              <a:rPr lang="en-US" dirty="0" err="1"/>
              <a:t>harus</a:t>
            </a:r>
            <a:r>
              <a:rPr lang="en-US" dirty="0"/>
              <a:t> </a:t>
            </a:r>
            <a:r>
              <a:rPr lang="en-US" dirty="0" err="1"/>
              <a:t>dapat</a:t>
            </a:r>
            <a:r>
              <a:rPr lang="en-US" dirty="0"/>
              <a:t> </a:t>
            </a:r>
            <a:r>
              <a:rPr lang="en-US" dirty="0" err="1"/>
              <a:t>menjaga</a:t>
            </a:r>
            <a:r>
              <a:rPr lang="en-US" dirty="0"/>
              <a:t> </a:t>
            </a:r>
            <a:r>
              <a:rPr lang="id-ID" dirty="0"/>
              <a:t> konsistensi database.</a:t>
            </a:r>
            <a:endParaRPr lang="en-US" dirty="0"/>
          </a:p>
          <a:p>
            <a:pPr marL="514350" indent="-223838">
              <a:buFont typeface="+mj-lt"/>
              <a:buAutoNum type="alphaLcPeriod"/>
            </a:pPr>
            <a:endParaRPr lang="en-US" dirty="0"/>
          </a:p>
          <a:p>
            <a:pPr marL="514350" indent="-223838">
              <a:buFont typeface="+mj-lt"/>
              <a:buAutoNum type="alphaLcPeriod"/>
            </a:pPr>
            <a:r>
              <a:rPr lang="en-US" dirty="0"/>
              <a:t>Is</a:t>
            </a:r>
            <a:r>
              <a:rPr lang="id-ID" dirty="0"/>
              <a:t>olation - setiap transaksi tidak menyadari transaksi lainnya mengeksekusi secara bersamaan dalam sistem.</a:t>
            </a:r>
            <a:endParaRPr lang="en-US" dirty="0"/>
          </a:p>
          <a:p>
            <a:pPr marL="514350" indent="-223838">
              <a:buFont typeface="+mj-lt"/>
              <a:buAutoNum type="alphaLcPeriod"/>
            </a:pPr>
            <a:endParaRPr lang="en-US" dirty="0"/>
          </a:p>
          <a:p>
            <a:pPr marL="514350" indent="-223838">
              <a:buFont typeface="+mj-lt"/>
              <a:buAutoNum type="alphaLcPeriod"/>
            </a:pPr>
            <a:r>
              <a:rPr lang="id-ID" dirty="0"/>
              <a:t>Durability - setelah transaksi selesai dengan sukses, perubahan itu telah dibuat ke database bahkan jika ada kegagalan sistem.</a:t>
            </a:r>
            <a:br>
              <a:rPr lang="id-ID" dirty="0"/>
            </a:b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id-ID" b="1" dirty="0"/>
              <a:t>ekanisme </a:t>
            </a:r>
            <a:r>
              <a:rPr lang="en-US" b="1" dirty="0"/>
              <a:t>P</a:t>
            </a:r>
            <a:r>
              <a:rPr lang="id-ID" b="1" dirty="0"/>
              <a:t>emulihan</a:t>
            </a:r>
            <a:r>
              <a:rPr lang="en-US" b="1" dirty="0"/>
              <a:t> Data</a:t>
            </a:r>
            <a:endParaRPr lang="en-US" dirty="0"/>
          </a:p>
        </p:txBody>
      </p:sp>
      <p:sp>
        <p:nvSpPr>
          <p:cNvPr id="3" name="Content Placeholder 2"/>
          <p:cNvSpPr>
            <a:spLocks noGrp="1"/>
          </p:cNvSpPr>
          <p:nvPr>
            <p:ph sz="quarter" idx="1"/>
          </p:nvPr>
        </p:nvSpPr>
        <p:spPr>
          <a:xfrm>
            <a:off x="457200" y="1219200"/>
            <a:ext cx="8401080" cy="5424510"/>
          </a:xfrm>
        </p:spPr>
        <p:txBody>
          <a:bodyPr>
            <a:normAutofit fontScale="70000" lnSpcReduction="20000"/>
          </a:bodyPr>
          <a:lstStyle/>
          <a:p>
            <a:pPr marL="0" indent="0">
              <a:buNone/>
            </a:pPr>
            <a:r>
              <a:rPr lang="id-ID" dirty="0"/>
              <a:t>Teknik utama yang digunakan untuk memulihkan setelah sistem atau media kegagalan adalah untuk mengembalikan cadangan dari database. </a:t>
            </a:r>
            <a:endParaRPr lang="en-US" dirty="0"/>
          </a:p>
          <a:p>
            <a:pPr marL="0" indent="0">
              <a:buNone/>
            </a:pPr>
            <a:endParaRPr lang="en-US" dirty="0"/>
          </a:p>
          <a:p>
            <a:r>
              <a:rPr lang="id-ID" dirty="0"/>
              <a:t>Sebuah cadangan adalah di mana isi dari database dan log-nya akan disalin ke media penyimpanan lain seperti pita magnetik, biasanya menggunakan utilitas disediakan sebagai bagian dari perangkat lunak sistem manajemen database. backup tersebut mungkin backup penuh atau incremental backup. Incremental backup hanya mencatat perubahan sejak terakhir cadangan. </a:t>
            </a:r>
            <a:endParaRPr lang="en-US" dirty="0"/>
          </a:p>
          <a:p>
            <a:endParaRPr lang="en-US" dirty="0"/>
          </a:p>
          <a:p>
            <a:r>
              <a:rPr lang="id-ID" dirty="0"/>
              <a:t>Sebuah rencana cadangan bisa, karena itu, bahwa full backup diambil pada waktu yang ditetapkan seminggu sekali dan pada hari-hari berikutnya hanya incremental backup diambil. </a:t>
            </a:r>
            <a:endParaRPr lang="en-US" dirty="0"/>
          </a:p>
          <a:p>
            <a:endParaRPr lang="en-US" dirty="0"/>
          </a:p>
          <a:p>
            <a:r>
              <a:rPr lang="id-ID" dirty="0"/>
              <a:t>Misalnya, jika full backup diambil pada pukul 3 pagi setiap Senin pagi, incremental backup pada saat yang sama pada Selasa catatan pagi hanya perubahan sejak 3 pagi Senin, Rabu catatan tambahan cadangan hanya perubahan sejak 03:00 Selasa dan seterusnya .</a:t>
            </a:r>
            <a:br>
              <a:rPr lang="id-ID" dirty="0"/>
            </a:br>
            <a:endParaRPr lang="en-US" dirty="0"/>
          </a:p>
          <a:p>
            <a:r>
              <a:rPr lang="id-ID" dirty="0"/>
              <a:t>Ada sejumlah pendekatan alternatif untuk menggunakan backup. Alternatif-alternatif ini dapat digunakan sebagai pengganti backup sama sekali atau dapat digunakan untuk menambah strategi cadangan. </a:t>
            </a:r>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id-ID" dirty="0"/>
              <a:t>Salah satu alternatif adalah untuk memiliki database standby, salinan ‘hampir identik’ dari database operasional, di server jauh. </a:t>
            </a:r>
            <a:endParaRPr lang="en-US" dirty="0"/>
          </a:p>
          <a:p>
            <a:endParaRPr lang="en-US" dirty="0"/>
          </a:p>
          <a:p>
            <a:r>
              <a:rPr lang="id-ID" dirty="0"/>
              <a:t>Teknik alternatif lain adalah dengan menggunakan mirroring disk. Di sinilah salinan lain dari data yang diselenggarakan pada perangkat penyimpanan lain. Kedua perangkat penyimpanan primer dan sekunder dikelola oleh contoh yang sama dari</a:t>
            </a:r>
            <a:r>
              <a:rPr lang="en-US" dirty="0"/>
              <a:t> </a:t>
            </a:r>
            <a:r>
              <a:rPr lang="en-US" dirty="0" err="1"/>
              <a:t>manajemen</a:t>
            </a:r>
            <a:r>
              <a:rPr lang="en-US" dirty="0"/>
              <a:t> database </a:t>
            </a:r>
            <a:r>
              <a:rPr lang="en-US" dirty="0" err="1"/>
              <a:t>perangkat</a:t>
            </a:r>
            <a:r>
              <a:rPr lang="en-US" dirty="0"/>
              <a:t> </a:t>
            </a:r>
            <a:r>
              <a:rPr lang="en-US" dirty="0" err="1"/>
              <a:t>lunak</a:t>
            </a:r>
            <a:r>
              <a:rPr lang="en-US" dirty="0"/>
              <a:t> </a:t>
            </a:r>
            <a:r>
              <a:rPr lang="en-US" dirty="0" err="1"/>
              <a:t>sistem</a:t>
            </a:r>
            <a:r>
              <a:rPr lang="en-US" dirty="0"/>
              <a:t> </a:t>
            </a:r>
            <a:r>
              <a:rPr lang="en-US" dirty="0" err="1"/>
              <a:t>dan</a:t>
            </a:r>
            <a:r>
              <a:rPr lang="en-US" dirty="0"/>
              <a:t> </a:t>
            </a:r>
            <a:r>
              <a:rPr lang="en-US" dirty="0" err="1"/>
              <a:t>modifikasi</a:t>
            </a:r>
            <a:r>
              <a:rPr lang="en-US" dirty="0"/>
              <a:t> yang </a:t>
            </a:r>
            <a:r>
              <a:rPr lang="en-US" dirty="0" err="1"/>
              <a:t>dibuat</a:t>
            </a:r>
            <a:r>
              <a:rPr lang="en-US" dirty="0"/>
              <a:t> </a:t>
            </a:r>
            <a:r>
              <a:rPr lang="en-US" dirty="0" err="1"/>
              <a:t>untuk</a:t>
            </a:r>
            <a:r>
              <a:rPr lang="en-US" dirty="0"/>
              <a:t> </a:t>
            </a:r>
            <a:r>
              <a:rPr lang="en-US" dirty="0" err="1"/>
              <a:t>kedua</a:t>
            </a:r>
            <a:r>
              <a:rPr lang="en-US" dirty="0"/>
              <a:t> </a:t>
            </a:r>
            <a:r>
              <a:rPr lang="en-US" dirty="0" err="1"/>
              <a:t>perangkat</a:t>
            </a:r>
            <a:r>
              <a:rPr lang="en-US" dirty="0"/>
              <a:t> </a:t>
            </a:r>
            <a:r>
              <a:rPr lang="en-US" dirty="0" err="1"/>
              <a:t>secara</a:t>
            </a:r>
            <a:r>
              <a:rPr lang="en-US" dirty="0"/>
              <a:t> </a:t>
            </a:r>
            <a:r>
              <a:rPr lang="en-US" dirty="0" err="1"/>
              <a:t>bersamaan</a:t>
            </a:r>
            <a:r>
              <a:rPr lang="en-US" dirty="0"/>
              <a:t>. </a:t>
            </a:r>
          </a:p>
          <a:p>
            <a:endParaRPr lang="en-US" dirty="0"/>
          </a:p>
          <a:p>
            <a:r>
              <a:rPr lang="en-US" dirty="0"/>
              <a:t>Disk mirroring </a:t>
            </a:r>
            <a:r>
              <a:rPr lang="en-US" dirty="0" err="1"/>
              <a:t>hanya</a:t>
            </a:r>
            <a:r>
              <a:rPr lang="en-US" dirty="0"/>
              <a:t> </a:t>
            </a:r>
            <a:r>
              <a:rPr lang="en-US" dirty="0" err="1"/>
              <a:t>benar-benar</a:t>
            </a:r>
            <a:r>
              <a:rPr lang="en-US" dirty="0"/>
              <a:t> </a:t>
            </a:r>
            <a:r>
              <a:rPr lang="en-US" dirty="0" err="1"/>
              <a:t>berguna</a:t>
            </a:r>
            <a:r>
              <a:rPr lang="en-US" dirty="0"/>
              <a:t> </a:t>
            </a:r>
            <a:r>
              <a:rPr lang="en-US" dirty="0" err="1"/>
              <a:t>untuk</a:t>
            </a:r>
            <a:r>
              <a:rPr lang="en-US" dirty="0"/>
              <a:t> </a:t>
            </a:r>
            <a:r>
              <a:rPr lang="en-US" dirty="0" err="1"/>
              <a:t>pulih</a:t>
            </a:r>
            <a:r>
              <a:rPr lang="en-US" dirty="0"/>
              <a:t> </a:t>
            </a:r>
            <a:r>
              <a:rPr lang="en-US" dirty="0" err="1"/>
              <a:t>dari</a:t>
            </a:r>
            <a:r>
              <a:rPr lang="en-US" dirty="0"/>
              <a:t> </a:t>
            </a:r>
            <a:r>
              <a:rPr lang="en-US" dirty="0" err="1"/>
              <a:t>kegagalan</a:t>
            </a:r>
            <a:r>
              <a:rPr lang="en-US" dirty="0"/>
              <a:t> media. </a:t>
            </a:r>
          </a:p>
          <a:p>
            <a:endParaRPr lang="en-US" dirty="0"/>
          </a:p>
          <a:p>
            <a:r>
              <a:rPr lang="en-US" dirty="0" err="1"/>
              <a:t>Sebuah</a:t>
            </a:r>
            <a:r>
              <a:rPr lang="en-US" dirty="0"/>
              <a:t> </a:t>
            </a:r>
            <a:r>
              <a:rPr lang="en-US" dirty="0" err="1"/>
              <a:t>kegagalan</a:t>
            </a:r>
            <a:r>
              <a:rPr lang="en-US" dirty="0"/>
              <a:t> </a:t>
            </a:r>
            <a:r>
              <a:rPr lang="en-US" dirty="0" err="1"/>
              <a:t>sistem</a:t>
            </a:r>
            <a:r>
              <a:rPr lang="en-US" dirty="0"/>
              <a:t> yang </a:t>
            </a:r>
            <a:r>
              <a:rPr lang="en-US" dirty="0" err="1"/>
              <a:t>mempengaruhi</a:t>
            </a:r>
            <a:r>
              <a:rPr lang="en-US" dirty="0"/>
              <a:t> </a:t>
            </a:r>
            <a:r>
              <a:rPr lang="en-US" dirty="0" err="1"/>
              <a:t>perangkat</a:t>
            </a:r>
            <a:r>
              <a:rPr lang="en-US" dirty="0"/>
              <a:t> </a:t>
            </a:r>
            <a:r>
              <a:rPr lang="en-US" dirty="0" err="1"/>
              <a:t>utama</a:t>
            </a:r>
            <a:r>
              <a:rPr lang="en-US" dirty="0"/>
              <a:t> </a:t>
            </a:r>
            <a:r>
              <a:rPr lang="en-US" dirty="0" err="1"/>
              <a:t>akan</a:t>
            </a:r>
            <a:r>
              <a:rPr lang="en-US" dirty="0"/>
              <a:t> </a:t>
            </a:r>
            <a:r>
              <a:rPr lang="en-US" dirty="0" err="1"/>
              <a:t>hampir</a:t>
            </a:r>
            <a:r>
              <a:rPr lang="en-US" dirty="0"/>
              <a:t> </a:t>
            </a:r>
            <a:r>
              <a:rPr lang="en-US" dirty="0" err="1"/>
              <a:t>pasti</a:t>
            </a:r>
            <a:r>
              <a:rPr lang="en-US" dirty="0"/>
              <a:t> </a:t>
            </a:r>
            <a:r>
              <a:rPr lang="en-US" dirty="0" err="1"/>
              <a:t>juga</a:t>
            </a:r>
            <a:r>
              <a:rPr lang="en-US" dirty="0"/>
              <a:t> </a:t>
            </a:r>
            <a:r>
              <a:rPr lang="en-US" dirty="0" err="1"/>
              <a:t>mempengaruhi</a:t>
            </a:r>
            <a:r>
              <a:rPr lang="en-US" dirty="0"/>
              <a:t> </a:t>
            </a:r>
            <a:r>
              <a:rPr lang="en-US" dirty="0" err="1"/>
              <a:t>perangkat</a:t>
            </a:r>
            <a:r>
              <a:rPr lang="en-US" dirty="0"/>
              <a:t> </a:t>
            </a:r>
            <a:r>
              <a:rPr lang="en-US" dirty="0" err="1"/>
              <a:t>sekunder</a:t>
            </a:r>
            <a:r>
              <a:rPr lang="en-US" dirty="0"/>
              <a:t>. </a:t>
            </a:r>
          </a:p>
          <a:p>
            <a:endParaRPr lang="en-US" dirty="0"/>
          </a:p>
          <a:p>
            <a:r>
              <a:rPr lang="en-US" dirty="0"/>
              <a:t>Disk mirroring </a:t>
            </a:r>
            <a:r>
              <a:rPr lang="en-US" dirty="0" err="1"/>
              <a:t>seharusnya</a:t>
            </a:r>
            <a:r>
              <a:rPr lang="en-US" dirty="0"/>
              <a:t> </a:t>
            </a:r>
            <a:r>
              <a:rPr lang="en-US" dirty="0" err="1"/>
              <a:t>hanya</a:t>
            </a:r>
            <a:r>
              <a:rPr lang="en-US" dirty="0"/>
              <a:t> </a:t>
            </a:r>
            <a:r>
              <a:rPr lang="en-US" dirty="0" err="1"/>
              <a:t>digunakan</a:t>
            </a:r>
            <a:r>
              <a:rPr lang="en-US" dirty="0"/>
              <a:t> </a:t>
            </a:r>
            <a:r>
              <a:rPr lang="en-US" dirty="0" err="1"/>
              <a:t>untuk</a:t>
            </a:r>
            <a:r>
              <a:rPr lang="en-US" dirty="0"/>
              <a:t> </a:t>
            </a:r>
            <a:r>
              <a:rPr lang="en-US" dirty="0" err="1"/>
              <a:t>menambah</a:t>
            </a:r>
            <a:r>
              <a:rPr lang="en-US" dirty="0"/>
              <a:t> </a:t>
            </a:r>
            <a:r>
              <a:rPr lang="en-US" dirty="0" err="1"/>
              <a:t>strategi</a:t>
            </a:r>
            <a:r>
              <a:rPr lang="en-US" dirty="0"/>
              <a:t> </a:t>
            </a:r>
            <a:r>
              <a:rPr lang="en-US" dirty="0" err="1"/>
              <a:t>cadangan</a:t>
            </a:r>
            <a:r>
              <a:rPr lang="en-US" dirty="0"/>
              <a:t> </a:t>
            </a:r>
            <a:r>
              <a:rPr lang="en-US" dirty="0" err="1"/>
              <a:t>dan</a:t>
            </a:r>
            <a:r>
              <a:rPr lang="en-US" dirty="0"/>
              <a:t> </a:t>
            </a:r>
            <a:r>
              <a:rPr lang="en-US" dirty="0" err="1"/>
              <a:t>tidak</a:t>
            </a:r>
            <a:r>
              <a:rPr lang="en-US" dirty="0"/>
              <a:t> </a:t>
            </a:r>
            <a:r>
              <a:rPr lang="en-US" dirty="0" err="1"/>
              <a:t>boleh</a:t>
            </a:r>
            <a:r>
              <a:rPr lang="en-US" dirty="0"/>
              <a:t> </a:t>
            </a:r>
            <a:r>
              <a:rPr lang="en-US" dirty="0" err="1"/>
              <a:t>digunakan</a:t>
            </a:r>
            <a:r>
              <a:rPr lang="en-US" dirty="0"/>
              <a:t> </a:t>
            </a:r>
            <a:r>
              <a:rPr lang="en-US" dirty="0" err="1"/>
              <a:t>sebagai</a:t>
            </a:r>
            <a:r>
              <a:rPr lang="en-US" dirty="0"/>
              <a:t> </a:t>
            </a:r>
            <a:r>
              <a:rPr lang="en-US" dirty="0" err="1"/>
              <a:t>pengganti</a:t>
            </a:r>
            <a:r>
              <a:rPr lang="en-US" dirty="0"/>
              <a:t> backup. </a:t>
            </a:r>
          </a:p>
          <a:p>
            <a:endParaRPr lang="en-US" dirty="0"/>
          </a:p>
          <a:p>
            <a:r>
              <a:rPr lang="en-US" dirty="0" err="1"/>
              <a:t>Namun</a:t>
            </a:r>
            <a:r>
              <a:rPr lang="en-US" dirty="0"/>
              <a:t> </a:t>
            </a:r>
            <a:r>
              <a:rPr lang="en-US" dirty="0" err="1"/>
              <a:t>alternatif</a:t>
            </a:r>
            <a:r>
              <a:rPr lang="en-US" dirty="0"/>
              <a:t> lain </a:t>
            </a:r>
            <a:r>
              <a:rPr lang="en-US" dirty="0" err="1"/>
              <a:t>adalah</a:t>
            </a:r>
            <a:r>
              <a:rPr lang="en-US" dirty="0"/>
              <a:t> </a:t>
            </a:r>
            <a:r>
              <a:rPr lang="en-US" dirty="0" err="1"/>
              <a:t>dengan</a:t>
            </a:r>
            <a:r>
              <a:rPr lang="en-US" dirty="0"/>
              <a:t> </a:t>
            </a:r>
            <a:r>
              <a:rPr lang="en-US" dirty="0" err="1"/>
              <a:t>menggunakan</a:t>
            </a:r>
            <a:r>
              <a:rPr lang="en-US" dirty="0"/>
              <a:t> </a:t>
            </a:r>
            <a:r>
              <a:rPr lang="en-US" dirty="0" err="1"/>
              <a:t>replikasi</a:t>
            </a:r>
            <a:r>
              <a:rPr lang="en-US" dirty="0"/>
              <a:t> data </a:t>
            </a:r>
            <a:r>
              <a:rPr lang="en-US" dirty="0" err="1"/>
              <a:t>dimana</a:t>
            </a:r>
            <a:r>
              <a:rPr lang="en-US" dirty="0"/>
              <a:t> data </a:t>
            </a:r>
            <a:r>
              <a:rPr lang="en-US" dirty="0" err="1"/>
              <a:t>diadakan</a:t>
            </a:r>
            <a:r>
              <a:rPr lang="en-US" dirty="0"/>
              <a:t> </a:t>
            </a:r>
            <a:r>
              <a:rPr lang="en-US" dirty="0" err="1"/>
              <a:t>di</a:t>
            </a:r>
            <a:r>
              <a:rPr lang="en-US" dirty="0"/>
              <a:t> </a:t>
            </a:r>
            <a:r>
              <a:rPr lang="en-US" dirty="0" err="1"/>
              <a:t>lebih</a:t>
            </a:r>
            <a:r>
              <a:rPr lang="en-US" dirty="0"/>
              <a:t> </a:t>
            </a:r>
            <a:r>
              <a:rPr lang="en-US" dirty="0" err="1"/>
              <a:t>dari</a:t>
            </a:r>
            <a:r>
              <a:rPr lang="en-US" dirty="0"/>
              <a:t> </a:t>
            </a:r>
            <a:r>
              <a:rPr lang="en-US" dirty="0" err="1"/>
              <a:t>satu</a:t>
            </a:r>
            <a:r>
              <a:rPr lang="en-US" dirty="0"/>
              <a:t> database </a:t>
            </a:r>
            <a:r>
              <a:rPr lang="en-US" dirty="0" err="1"/>
              <a:t>operasional</a:t>
            </a: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285992"/>
            <a:ext cx="8229600" cy="990600"/>
          </a:xfrm>
        </p:spPr>
        <p:txBody>
          <a:bodyPr/>
          <a:lstStyle/>
          <a:p>
            <a:pPr algn="ctr"/>
            <a:r>
              <a:rPr lang="en-US" b="1" dirty="0"/>
              <a:t>Master Data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a:t>
            </a:r>
          </a:p>
        </p:txBody>
      </p:sp>
      <p:sp>
        <p:nvSpPr>
          <p:cNvPr id="3" name="Content Placeholder 2"/>
          <p:cNvSpPr>
            <a:spLocks noGrp="1"/>
          </p:cNvSpPr>
          <p:nvPr>
            <p:ph sz="quarter" idx="1"/>
          </p:nvPr>
        </p:nvSpPr>
        <p:spPr/>
        <p:txBody>
          <a:bodyPr>
            <a:normAutofit fontScale="85000" lnSpcReduction="20000"/>
          </a:bodyPr>
          <a:lstStyle/>
          <a:p>
            <a:r>
              <a:rPr lang="id-ID" dirty="0"/>
              <a:t>MDM Institute telah mendefinisikan manajemen data master sebagai ‘</a:t>
            </a:r>
            <a:r>
              <a:rPr lang="en-US" dirty="0"/>
              <a:t>P</a:t>
            </a:r>
            <a:r>
              <a:rPr lang="id-ID" dirty="0"/>
              <a:t>ondasi yang memadai untuk data yang digunakan di banyak aplikasi dan </a:t>
            </a:r>
            <a:r>
              <a:rPr lang="en-US" dirty="0" err="1"/>
              <a:t>sesuai</a:t>
            </a:r>
            <a:r>
              <a:rPr lang="en-US" dirty="0"/>
              <a:t> </a:t>
            </a:r>
            <a:r>
              <a:rPr lang="en-US" dirty="0" err="1"/>
              <a:t>dengan</a:t>
            </a:r>
            <a:r>
              <a:rPr lang="en-US" dirty="0"/>
              <a:t> </a:t>
            </a:r>
            <a:r>
              <a:rPr lang="en-US" dirty="0" err="1"/>
              <a:t>tujuannya</a:t>
            </a:r>
            <a:endParaRPr lang="en-US" dirty="0"/>
          </a:p>
          <a:p>
            <a:endParaRPr lang="en-US" dirty="0"/>
          </a:p>
          <a:p>
            <a:r>
              <a:rPr lang="id-ID" dirty="0"/>
              <a:t>Gartner mendefinisikan manajemen data master sebagai 'suatu disiplin yang digunakan oleh bisnis dan TI untuk memastikan keseragaman, akurasi, pengelolaan dan pertanggungjawaban bersama aset data master organisasi' dan mendefinisikan data master sebagai 'konsisten, set resmi pengenal, atribut dan hirarki untuk inti entitas.</a:t>
            </a:r>
            <a:endParaRPr lang="en-US" dirty="0"/>
          </a:p>
          <a:p>
            <a:endParaRPr lang="en-US" dirty="0"/>
          </a:p>
          <a:p>
            <a:r>
              <a:rPr lang="id-ID" dirty="0"/>
              <a:t>Pada dasarnya, manajemen data master berusaha untuk memastikan bahwa organisasi hanya menggunakan satu versi yang ‘data master’ untuk semua operasinya.</a:t>
            </a:r>
            <a:endParaRPr lang="en-US" dirty="0"/>
          </a:p>
          <a:p>
            <a:pPr>
              <a:buNone/>
            </a:pPr>
            <a:br>
              <a:rPr lang="id-ID"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l="43925" t="21635" r="37408" b="56731"/>
          <a:stretch>
            <a:fillRect/>
          </a:stretch>
        </p:blipFill>
        <p:spPr bwMode="auto">
          <a:xfrm>
            <a:off x="928662" y="1571612"/>
            <a:ext cx="6715172" cy="414760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id-ID" b="1" dirty="0"/>
              <a:t>Struktur data perusahaan </a:t>
            </a:r>
            <a:r>
              <a:rPr lang="id-ID" dirty="0"/>
              <a:t>adalah data yang menggambarkan struktur perusahaan, misalnya struktur organisasi atau struktur keuangan.</a:t>
            </a:r>
            <a:endParaRPr lang="en-US" dirty="0"/>
          </a:p>
          <a:p>
            <a:pPr>
              <a:buNone/>
            </a:pPr>
            <a:endParaRPr lang="en-US" dirty="0"/>
          </a:p>
          <a:p>
            <a:r>
              <a:rPr lang="en-US" b="1" dirty="0"/>
              <a:t>Data a</a:t>
            </a:r>
            <a:r>
              <a:rPr lang="id-ID" b="1" dirty="0"/>
              <a:t>ktivitas transaksi  </a:t>
            </a:r>
            <a:r>
              <a:rPr lang="id-ID" dirty="0"/>
              <a:t>bahwa data yang dilihat oleh banyak orang sebagai tujuan utama teknologi informasi: pencatatan transaksi atau operasi yang dilakukan oleh organisasi.</a:t>
            </a:r>
            <a:endParaRPr lang="en-US" dirty="0"/>
          </a:p>
          <a:p>
            <a:endParaRPr lang="en-US" dirty="0"/>
          </a:p>
          <a:p>
            <a:r>
              <a:rPr lang="en-US" b="1" dirty="0"/>
              <a:t>D</a:t>
            </a:r>
            <a:r>
              <a:rPr lang="id-ID" b="1" dirty="0"/>
              <a:t>ata audit transaksi </a:t>
            </a:r>
            <a:r>
              <a:rPr lang="id-ID" dirty="0"/>
              <a:t>adalah data yang melacak setiap transaksi. Hal ini sering melibatkan penggunaan log.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Konseptual</a:t>
            </a:r>
            <a:r>
              <a:rPr lang="en-US"/>
              <a:t> Data Model</a:t>
            </a:r>
          </a:p>
        </p:txBody>
      </p:sp>
      <p:pic>
        <p:nvPicPr>
          <p:cNvPr id="2051" name="Picture 3"/>
          <p:cNvPicPr>
            <a:picLocks noChangeAspect="1" noChangeArrowheads="1"/>
          </p:cNvPicPr>
          <p:nvPr/>
        </p:nvPicPr>
        <p:blipFill>
          <a:blip r:embed="rId2"/>
          <a:srcRect l="30957" t="39919" r="13379" b="12701"/>
          <a:stretch>
            <a:fillRect/>
          </a:stretch>
        </p:blipFill>
        <p:spPr bwMode="auto">
          <a:xfrm>
            <a:off x="642910" y="1428736"/>
            <a:ext cx="7715304" cy="477130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endParaRPr lang="en-US" dirty="0"/>
          </a:p>
          <a:p>
            <a:r>
              <a:rPr lang="en-US" dirty="0" err="1"/>
              <a:t>Contoh</a:t>
            </a:r>
            <a:r>
              <a:rPr lang="en-US" dirty="0"/>
              <a:t> model data </a:t>
            </a:r>
            <a:r>
              <a:rPr lang="en-US" dirty="0" err="1"/>
              <a:t>konseptual</a:t>
            </a:r>
            <a:r>
              <a:rPr lang="en-US" dirty="0"/>
              <a:t> </a:t>
            </a:r>
            <a:r>
              <a:rPr lang="en-US" dirty="0" err="1"/>
              <a:t>pada</a:t>
            </a:r>
            <a:r>
              <a:rPr lang="en-US" dirty="0"/>
              <a:t> </a:t>
            </a:r>
            <a:r>
              <a:rPr lang="en-US" dirty="0" err="1"/>
              <a:t>Gambar</a:t>
            </a:r>
            <a:r>
              <a:rPr lang="en-US" dirty="0"/>
              <a:t> 9.2</a:t>
            </a:r>
          </a:p>
          <a:p>
            <a:pPr>
              <a:buNone/>
            </a:pPr>
            <a:endParaRPr lang="en-US" dirty="0"/>
          </a:p>
          <a:p>
            <a:r>
              <a:rPr lang="en-US" b="1" dirty="0"/>
              <a:t>Data </a:t>
            </a:r>
            <a:r>
              <a:rPr lang="en-US" b="1" dirty="0" err="1"/>
              <a:t>Referensi</a:t>
            </a:r>
            <a:r>
              <a:rPr lang="en-US" b="1" dirty="0"/>
              <a:t> </a:t>
            </a:r>
            <a:r>
              <a:rPr lang="en-US" dirty="0"/>
              <a:t>: </a:t>
            </a:r>
            <a:r>
              <a:rPr lang="en-US" dirty="0" err="1"/>
              <a:t>kategori</a:t>
            </a:r>
            <a:r>
              <a:rPr lang="en-US" dirty="0"/>
              <a:t> </a:t>
            </a:r>
            <a:r>
              <a:rPr lang="en-US" dirty="0" err="1"/>
              <a:t>produk</a:t>
            </a:r>
            <a:r>
              <a:rPr lang="en-US" dirty="0"/>
              <a:t>, </a:t>
            </a:r>
            <a:r>
              <a:rPr lang="en-US" dirty="0" err="1"/>
              <a:t>jenis</a:t>
            </a:r>
            <a:r>
              <a:rPr lang="en-US" dirty="0"/>
              <a:t> </a:t>
            </a:r>
            <a:r>
              <a:rPr lang="en-US" dirty="0" err="1"/>
              <a:t>kelamin</a:t>
            </a:r>
            <a:r>
              <a:rPr lang="en-US" dirty="0"/>
              <a:t>, </a:t>
            </a:r>
            <a:r>
              <a:rPr lang="en-US" dirty="0" err="1"/>
              <a:t>negara</a:t>
            </a:r>
            <a:r>
              <a:rPr lang="en-US" dirty="0"/>
              <a:t> </a:t>
            </a:r>
            <a:r>
              <a:rPr lang="en-US" dirty="0" err="1"/>
              <a:t>dan</a:t>
            </a:r>
            <a:r>
              <a:rPr lang="en-US" dirty="0"/>
              <a:t> </a:t>
            </a:r>
            <a:r>
              <a:rPr lang="en-US" dirty="0" err="1"/>
              <a:t>kode</a:t>
            </a:r>
            <a:r>
              <a:rPr lang="en-US" dirty="0"/>
              <a:t> pos </a:t>
            </a:r>
            <a:r>
              <a:rPr lang="en-US" dirty="0" err="1"/>
              <a:t>cabang</a:t>
            </a:r>
            <a:r>
              <a:rPr lang="en-US" dirty="0"/>
              <a:t> </a:t>
            </a:r>
          </a:p>
          <a:p>
            <a:endParaRPr lang="en-US" dirty="0"/>
          </a:p>
          <a:p>
            <a:r>
              <a:rPr lang="en-US" b="1" dirty="0" err="1"/>
              <a:t>Struktur</a:t>
            </a:r>
            <a:r>
              <a:rPr lang="en-US" b="1" dirty="0"/>
              <a:t> Data </a:t>
            </a:r>
            <a:r>
              <a:rPr lang="en-US" b="1" dirty="0" err="1"/>
              <a:t>Transaksi</a:t>
            </a:r>
            <a:r>
              <a:rPr lang="en-US" b="1" dirty="0"/>
              <a:t> </a:t>
            </a:r>
            <a:r>
              <a:rPr lang="en-US" dirty="0"/>
              <a:t>: </a:t>
            </a:r>
            <a:r>
              <a:rPr lang="en-US" dirty="0" err="1"/>
              <a:t>produk</a:t>
            </a:r>
            <a:r>
              <a:rPr lang="en-US" dirty="0"/>
              <a:t> </a:t>
            </a:r>
            <a:r>
              <a:rPr lang="en-US" dirty="0" err="1"/>
              <a:t>dan</a:t>
            </a:r>
            <a:r>
              <a:rPr lang="en-US" dirty="0"/>
              <a:t> </a:t>
            </a:r>
            <a:r>
              <a:rPr lang="en-US" dirty="0" err="1"/>
              <a:t>pelanggan</a:t>
            </a:r>
            <a:r>
              <a:rPr lang="en-US" dirty="0"/>
              <a:t> </a:t>
            </a:r>
          </a:p>
          <a:p>
            <a:endParaRPr lang="en-US" dirty="0"/>
          </a:p>
          <a:p>
            <a:r>
              <a:rPr lang="en-US" b="1" dirty="0" err="1"/>
              <a:t>Struktur</a:t>
            </a:r>
            <a:r>
              <a:rPr lang="en-US" b="1" dirty="0"/>
              <a:t> Data </a:t>
            </a:r>
            <a:r>
              <a:rPr lang="en-US" b="1" dirty="0" err="1"/>
              <a:t>Interprise</a:t>
            </a:r>
            <a:r>
              <a:rPr lang="en-US" b="1" dirty="0"/>
              <a:t> </a:t>
            </a:r>
            <a:r>
              <a:rPr lang="en-US" dirty="0"/>
              <a:t>: </a:t>
            </a:r>
            <a:r>
              <a:rPr lang="en-US" dirty="0" err="1"/>
              <a:t>cabang</a:t>
            </a:r>
            <a:r>
              <a:rPr lang="en-US" dirty="0"/>
              <a:t> </a:t>
            </a:r>
            <a:r>
              <a:rPr lang="en-US" dirty="0" err="1"/>
              <a:t>adalah</a:t>
            </a:r>
            <a:r>
              <a:rPr lang="en-US" dirty="0"/>
              <a:t> </a:t>
            </a:r>
            <a:r>
              <a:rPr lang="en-US" dirty="0" err="1"/>
              <a:t>contoh</a:t>
            </a:r>
            <a:r>
              <a:rPr lang="en-US" dirty="0"/>
              <a:t> data </a:t>
            </a:r>
            <a:r>
              <a:rPr lang="en-US" dirty="0" err="1"/>
              <a:t>struktur</a:t>
            </a:r>
            <a:r>
              <a:rPr lang="en-US" dirty="0"/>
              <a:t> </a:t>
            </a:r>
            <a:r>
              <a:rPr lang="en-US" dirty="0" err="1"/>
              <a:t>perusahaan</a:t>
            </a:r>
            <a:r>
              <a:rPr lang="en-US" dirty="0"/>
              <a:t> </a:t>
            </a:r>
          </a:p>
          <a:p>
            <a:endParaRPr lang="en-US" dirty="0"/>
          </a:p>
          <a:p>
            <a:r>
              <a:rPr lang="en-US" b="1" dirty="0" err="1"/>
              <a:t>Aktivitas</a:t>
            </a:r>
            <a:r>
              <a:rPr lang="en-US" b="1" dirty="0"/>
              <a:t> data </a:t>
            </a:r>
            <a:r>
              <a:rPr lang="en-US" b="1" dirty="0" err="1"/>
              <a:t>transaksi</a:t>
            </a:r>
            <a:r>
              <a:rPr lang="en-US" b="1" dirty="0"/>
              <a:t> </a:t>
            </a:r>
            <a:r>
              <a:rPr lang="en-US" dirty="0"/>
              <a:t>: Order </a:t>
            </a:r>
            <a:r>
              <a:rPr lang="en-US" dirty="0" err="1"/>
              <a:t>dan</a:t>
            </a:r>
            <a:r>
              <a:rPr lang="en-US" dirty="0"/>
              <a:t> Order Item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428868"/>
            <a:ext cx="8229600" cy="990600"/>
          </a:xfrm>
        </p:spPr>
        <p:txBody>
          <a:bodyPr>
            <a:normAutofit/>
          </a:bodyPr>
          <a:lstStyle/>
          <a:p>
            <a:pPr algn="ctr"/>
            <a:r>
              <a:rPr lang="en-US" altLang="zh-TW" sz="4000" b="1" dirty="0">
                <a:solidFill>
                  <a:schemeClr val="tx1"/>
                </a:solidFill>
                <a:ea typeface="PMingLiU" pitchFamily="18" charset="-120"/>
              </a:rPr>
              <a:t>Data </a:t>
            </a:r>
            <a:r>
              <a:rPr lang="en-US" altLang="zh-TW" sz="4000" b="1" dirty="0" err="1">
                <a:solidFill>
                  <a:schemeClr val="tx1"/>
                </a:solidFill>
                <a:ea typeface="PMingLiU" pitchFamily="18" charset="-120"/>
              </a:rPr>
              <a:t>Accesbility</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l="34424" t="31250" r="11377" b="31451"/>
          <a:stretch>
            <a:fillRect/>
          </a:stretch>
        </p:blipFill>
        <p:spPr bwMode="auto">
          <a:xfrm>
            <a:off x="857224" y="1428736"/>
            <a:ext cx="6858048" cy="342902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l="26367" t="50403" r="2588" b="10282"/>
          <a:stretch>
            <a:fillRect/>
          </a:stretch>
        </p:blipFill>
        <p:spPr bwMode="auto">
          <a:xfrm>
            <a:off x="214282" y="1285860"/>
            <a:ext cx="8883956" cy="35719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Masalah</a:t>
            </a:r>
            <a:r>
              <a:rPr lang="en-US" dirty="0"/>
              <a:t> </a:t>
            </a:r>
            <a:r>
              <a:rPr lang="en-US" dirty="0" err="1"/>
              <a:t>Dalam</a:t>
            </a:r>
            <a:r>
              <a:rPr lang="en-US" dirty="0"/>
              <a:t> Master Data</a:t>
            </a:r>
          </a:p>
        </p:txBody>
      </p:sp>
      <p:sp>
        <p:nvSpPr>
          <p:cNvPr id="3" name="Content Placeholder 2"/>
          <p:cNvSpPr>
            <a:spLocks noGrp="1"/>
          </p:cNvSpPr>
          <p:nvPr>
            <p:ph sz="quarter" idx="1"/>
          </p:nvPr>
        </p:nvSpPr>
        <p:spPr/>
        <p:txBody>
          <a:bodyPr>
            <a:normAutofit lnSpcReduction="10000"/>
          </a:bodyPr>
          <a:lstStyle/>
          <a:p>
            <a:endParaRPr lang="en-US" dirty="0"/>
          </a:p>
          <a:p>
            <a:r>
              <a:rPr lang="en-US" dirty="0" err="1"/>
              <a:t>Masalah</a:t>
            </a:r>
            <a:r>
              <a:rPr lang="en-US" dirty="0"/>
              <a:t> </a:t>
            </a:r>
            <a:r>
              <a:rPr lang="en-US" dirty="0" err="1"/>
              <a:t>dalam</a:t>
            </a:r>
            <a:r>
              <a:rPr lang="en-US" dirty="0"/>
              <a:t> master data </a:t>
            </a:r>
            <a:r>
              <a:rPr lang="en-US" dirty="0" err="1"/>
              <a:t>ada</a:t>
            </a:r>
            <a:r>
              <a:rPr lang="en-US" dirty="0"/>
              <a:t> 2 :</a:t>
            </a:r>
          </a:p>
          <a:p>
            <a:pPr>
              <a:buNone/>
            </a:pPr>
            <a:endParaRPr lang="en-US" dirty="0"/>
          </a:p>
          <a:p>
            <a:pPr marL="514350" indent="-514350">
              <a:buFont typeface="+mj-lt"/>
              <a:buAutoNum type="arabicPeriod"/>
            </a:pPr>
            <a:r>
              <a:rPr lang="en-US" dirty="0" err="1"/>
              <a:t>Banyaknya</a:t>
            </a:r>
            <a:r>
              <a:rPr lang="en-US" dirty="0"/>
              <a:t> </a:t>
            </a:r>
            <a:r>
              <a:rPr lang="en-US" dirty="0" err="1"/>
              <a:t>pengguna</a:t>
            </a:r>
            <a:r>
              <a:rPr lang="en-US" dirty="0"/>
              <a:t> </a:t>
            </a:r>
            <a:r>
              <a:rPr lang="en-US" dirty="0" err="1"/>
              <a:t>dalam</a:t>
            </a:r>
            <a:r>
              <a:rPr lang="en-US" dirty="0"/>
              <a:t> master data </a:t>
            </a:r>
            <a:r>
              <a:rPr lang="en-US" dirty="0" err="1"/>
              <a:t>namun</a:t>
            </a:r>
            <a:r>
              <a:rPr lang="en-US" dirty="0"/>
              <a:t> </a:t>
            </a:r>
            <a:r>
              <a:rPr lang="en-US" dirty="0" err="1"/>
              <a:t>tidak</a:t>
            </a:r>
            <a:r>
              <a:rPr lang="en-US" dirty="0"/>
              <a:t> </a:t>
            </a:r>
            <a:r>
              <a:rPr lang="en-US" dirty="0" err="1"/>
              <a:t>peduli</a:t>
            </a:r>
            <a:r>
              <a:rPr lang="en-US" dirty="0"/>
              <a:t> </a:t>
            </a:r>
            <a:r>
              <a:rPr lang="en-US" dirty="0" err="1"/>
              <a:t>dengan</a:t>
            </a:r>
            <a:r>
              <a:rPr lang="en-US" dirty="0"/>
              <a:t> </a:t>
            </a:r>
            <a:r>
              <a:rPr lang="en-US" dirty="0" err="1"/>
              <a:t>penggguna</a:t>
            </a:r>
            <a:r>
              <a:rPr lang="en-US" dirty="0"/>
              <a:t> lain. Data </a:t>
            </a:r>
            <a:r>
              <a:rPr lang="en-US" dirty="0" err="1"/>
              <a:t>tidak</a:t>
            </a:r>
            <a:r>
              <a:rPr lang="en-US" dirty="0"/>
              <a:t> </a:t>
            </a:r>
            <a:r>
              <a:rPr lang="en-US" dirty="0" err="1"/>
              <a:t>sinkron</a:t>
            </a:r>
            <a:endParaRPr lang="en-US" dirty="0"/>
          </a:p>
          <a:p>
            <a:pPr marL="514350" indent="-514350">
              <a:buFont typeface="+mj-lt"/>
              <a:buAutoNum type="arabicPeriod"/>
            </a:pPr>
            <a:endParaRPr lang="en-US" dirty="0"/>
          </a:p>
          <a:p>
            <a:pPr marL="514350" indent="-514350">
              <a:buFont typeface="+mj-lt"/>
              <a:buAutoNum type="arabicPeriod"/>
            </a:pPr>
            <a:r>
              <a:rPr lang="en-US" dirty="0" err="1"/>
              <a:t>Pengembangan</a:t>
            </a:r>
            <a:r>
              <a:rPr lang="en-US" dirty="0"/>
              <a:t> </a:t>
            </a:r>
            <a:r>
              <a:rPr lang="en-US" dirty="0" err="1"/>
              <a:t>independen</a:t>
            </a:r>
            <a:r>
              <a:rPr lang="en-US" dirty="0"/>
              <a:t> </a:t>
            </a:r>
            <a:r>
              <a:rPr lang="en-US" dirty="0" err="1"/>
              <a:t>sistem</a:t>
            </a:r>
            <a:r>
              <a:rPr lang="en-US" dirty="0"/>
              <a:t> </a:t>
            </a:r>
            <a:r>
              <a:rPr lang="en-US" dirty="0" err="1"/>
              <a:t>untuk</a:t>
            </a:r>
            <a:r>
              <a:rPr lang="en-US" dirty="0"/>
              <a:t> </a:t>
            </a:r>
            <a:r>
              <a:rPr lang="en-US" dirty="0" err="1"/>
              <a:t>pengguna</a:t>
            </a:r>
            <a:r>
              <a:rPr lang="en-US" dirty="0"/>
              <a:t> yang  </a:t>
            </a:r>
            <a:r>
              <a:rPr lang="en-US" dirty="0" err="1"/>
              <a:t>berbeda</a:t>
            </a:r>
            <a:r>
              <a:rPr lang="en-US" dirty="0"/>
              <a:t>.</a:t>
            </a:r>
          </a:p>
          <a:p>
            <a:pPr marL="514350" indent="-514350">
              <a:buNone/>
            </a:pPr>
            <a:endParaRPr lang="en-US" dirty="0"/>
          </a:p>
          <a:p>
            <a:pPr marL="973138" indent="-973138">
              <a:buNone/>
            </a:pPr>
            <a:r>
              <a:rPr lang="en-US" dirty="0" err="1"/>
              <a:t>Solusi</a:t>
            </a:r>
            <a:r>
              <a:rPr lang="en-US" dirty="0"/>
              <a:t> : </a:t>
            </a:r>
            <a:r>
              <a:rPr lang="en-US" dirty="0" err="1"/>
              <a:t>pembentukan</a:t>
            </a:r>
            <a:r>
              <a:rPr lang="en-US" dirty="0"/>
              <a:t> </a:t>
            </a:r>
            <a:r>
              <a:rPr lang="en-US" dirty="0" err="1"/>
              <a:t>tim</a:t>
            </a:r>
            <a:r>
              <a:rPr lang="en-US" dirty="0"/>
              <a:t> </a:t>
            </a:r>
            <a:r>
              <a:rPr lang="en-US" dirty="0" err="1"/>
              <a:t>dalam</a:t>
            </a:r>
            <a:r>
              <a:rPr lang="en-US" dirty="0"/>
              <a:t> </a:t>
            </a:r>
            <a:r>
              <a:rPr lang="en-US" dirty="0" err="1"/>
              <a:t>mengelola</a:t>
            </a:r>
            <a:r>
              <a:rPr lang="en-US" dirty="0"/>
              <a:t> </a:t>
            </a:r>
            <a:r>
              <a:rPr lang="en-US" dirty="0" err="1"/>
              <a:t>managemen</a:t>
            </a:r>
            <a:r>
              <a:rPr lang="en-US" dirty="0"/>
              <a:t> master data</a:t>
            </a:r>
            <a:br>
              <a:rPr lang="id-ID"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BAGAIMANA MENGELOLA MASTER DATA?</a:t>
            </a:r>
          </a:p>
        </p:txBody>
      </p:sp>
      <p:sp>
        <p:nvSpPr>
          <p:cNvPr id="3" name="Content Placeholder 2"/>
          <p:cNvSpPr>
            <a:spLocks noGrp="1"/>
          </p:cNvSpPr>
          <p:nvPr>
            <p:ph sz="quarter" idx="1"/>
          </p:nvPr>
        </p:nvSpPr>
        <p:spPr/>
        <p:txBody>
          <a:bodyPr>
            <a:normAutofit fontScale="92500" lnSpcReduction="10000"/>
          </a:bodyPr>
          <a:lstStyle/>
          <a:p>
            <a:endParaRPr lang="en-US" dirty="0"/>
          </a:p>
          <a:p>
            <a:r>
              <a:rPr lang="en-US" dirty="0" err="1"/>
              <a:t>Pengelolaan</a:t>
            </a:r>
            <a:r>
              <a:rPr lang="en-US" dirty="0"/>
              <a:t> master data yang </a:t>
            </a:r>
            <a:r>
              <a:rPr lang="en-US" dirty="0" err="1"/>
              <a:t>baik</a:t>
            </a:r>
            <a:r>
              <a:rPr lang="en-US" dirty="0"/>
              <a:t> </a:t>
            </a:r>
            <a:r>
              <a:rPr lang="en-US" dirty="0" err="1"/>
              <a:t>dan</a:t>
            </a:r>
            <a:r>
              <a:rPr lang="en-US" dirty="0"/>
              <a:t> </a:t>
            </a:r>
            <a:r>
              <a:rPr lang="en-US" dirty="0" err="1"/>
              <a:t>benar</a:t>
            </a:r>
            <a:r>
              <a:rPr lang="en-US" dirty="0"/>
              <a:t> (database </a:t>
            </a:r>
            <a:r>
              <a:rPr lang="en-US" dirty="0" err="1"/>
              <a:t>benar</a:t>
            </a:r>
            <a:r>
              <a:rPr lang="en-US" dirty="0"/>
              <a:t>)</a:t>
            </a:r>
          </a:p>
          <a:p>
            <a:pPr>
              <a:buNone/>
            </a:pPr>
            <a:endParaRPr lang="en-US" dirty="0"/>
          </a:p>
          <a:p>
            <a:r>
              <a:rPr lang="en-US" dirty="0" err="1"/>
              <a:t>Melibatkan</a:t>
            </a:r>
            <a:r>
              <a:rPr lang="en-US" dirty="0"/>
              <a:t> </a:t>
            </a:r>
            <a:r>
              <a:rPr lang="en-US" dirty="0" err="1"/>
              <a:t>tim</a:t>
            </a:r>
            <a:r>
              <a:rPr lang="en-US" dirty="0"/>
              <a:t> </a:t>
            </a:r>
            <a:r>
              <a:rPr lang="en-US" dirty="0" err="1"/>
              <a:t>dalam</a:t>
            </a:r>
            <a:r>
              <a:rPr lang="en-US" dirty="0"/>
              <a:t> </a:t>
            </a:r>
            <a:r>
              <a:rPr lang="en-US" dirty="0" err="1"/>
              <a:t>identifikasi</a:t>
            </a:r>
            <a:r>
              <a:rPr lang="en-US" dirty="0"/>
              <a:t> </a:t>
            </a:r>
            <a:r>
              <a:rPr lang="en-US" dirty="0" err="1"/>
              <a:t>sumber</a:t>
            </a:r>
            <a:r>
              <a:rPr lang="en-US" dirty="0"/>
              <a:t>, </a:t>
            </a:r>
            <a:r>
              <a:rPr lang="en-US" dirty="0" err="1"/>
              <a:t>pengumpulan</a:t>
            </a:r>
            <a:r>
              <a:rPr lang="en-US" dirty="0"/>
              <a:t> </a:t>
            </a:r>
            <a:r>
              <a:rPr lang="en-US" dirty="0" err="1"/>
              <a:t>dan</a:t>
            </a:r>
            <a:r>
              <a:rPr lang="en-US" dirty="0"/>
              <a:t> </a:t>
            </a:r>
            <a:r>
              <a:rPr lang="en-US" dirty="0" err="1"/>
              <a:t>transformasi</a:t>
            </a:r>
            <a:r>
              <a:rPr lang="en-US" dirty="0"/>
              <a:t> data, </a:t>
            </a:r>
            <a:r>
              <a:rPr lang="en-US" dirty="0" err="1"/>
              <a:t>deteksi</a:t>
            </a:r>
            <a:r>
              <a:rPr lang="en-US" dirty="0"/>
              <a:t> </a:t>
            </a:r>
            <a:r>
              <a:rPr lang="en-US" dirty="0" err="1"/>
              <a:t>dan</a:t>
            </a:r>
            <a:r>
              <a:rPr lang="en-US" dirty="0"/>
              <a:t> </a:t>
            </a:r>
            <a:r>
              <a:rPr lang="en-US" dirty="0" err="1"/>
              <a:t>koreksi</a:t>
            </a:r>
            <a:r>
              <a:rPr lang="en-US" dirty="0"/>
              <a:t> </a:t>
            </a:r>
            <a:r>
              <a:rPr lang="en-US" dirty="0" err="1"/>
              <a:t>kesalahan</a:t>
            </a:r>
            <a:r>
              <a:rPr lang="en-US" dirty="0"/>
              <a:t> </a:t>
            </a:r>
            <a:r>
              <a:rPr lang="en-US" dirty="0" err="1"/>
              <a:t>dan</a:t>
            </a:r>
            <a:r>
              <a:rPr lang="en-US" dirty="0"/>
              <a:t> </a:t>
            </a:r>
            <a:r>
              <a:rPr lang="en-US" dirty="0" err="1"/>
              <a:t>konsolidasi</a:t>
            </a:r>
            <a:r>
              <a:rPr lang="en-US" dirty="0"/>
              <a:t> data.</a:t>
            </a:r>
          </a:p>
          <a:p>
            <a:endParaRPr lang="en-US" dirty="0"/>
          </a:p>
          <a:p>
            <a:r>
              <a:rPr lang="en-US" dirty="0" err="1"/>
              <a:t>Alat</a:t>
            </a:r>
            <a:r>
              <a:rPr lang="en-US" dirty="0"/>
              <a:t> </a:t>
            </a:r>
            <a:r>
              <a:rPr lang="en-US" dirty="0" err="1"/>
              <a:t>teknologi</a:t>
            </a:r>
            <a:r>
              <a:rPr lang="en-US" dirty="0"/>
              <a:t> </a:t>
            </a:r>
            <a:r>
              <a:rPr lang="en-US" dirty="0" err="1"/>
              <a:t>utama</a:t>
            </a:r>
            <a:r>
              <a:rPr lang="en-US" dirty="0"/>
              <a:t> yang </a:t>
            </a:r>
            <a:r>
              <a:rPr lang="en-US" dirty="0" err="1"/>
              <a:t>dapat</a:t>
            </a:r>
            <a:r>
              <a:rPr lang="en-US" dirty="0"/>
              <a:t> </a:t>
            </a:r>
            <a:r>
              <a:rPr lang="en-US" dirty="0" err="1"/>
              <a:t>digunakan</a:t>
            </a:r>
            <a:r>
              <a:rPr lang="en-US" dirty="0"/>
              <a:t> </a:t>
            </a:r>
            <a:r>
              <a:rPr lang="en-US" dirty="0" err="1"/>
              <a:t>untuk</a:t>
            </a:r>
            <a:r>
              <a:rPr lang="en-US" dirty="0"/>
              <a:t> </a:t>
            </a:r>
            <a:r>
              <a:rPr lang="en-US" dirty="0" err="1"/>
              <a:t>pengelolaan</a:t>
            </a:r>
            <a:r>
              <a:rPr lang="en-US" dirty="0"/>
              <a:t> data master </a:t>
            </a:r>
            <a:r>
              <a:rPr lang="en-US" dirty="0" err="1"/>
              <a:t>adalah</a:t>
            </a:r>
            <a:r>
              <a:rPr lang="en-US" dirty="0"/>
              <a:t> Master Data Management (MDM) Hub, database </a:t>
            </a:r>
            <a:r>
              <a:rPr lang="en-US" dirty="0" err="1"/>
              <a:t>dan</a:t>
            </a:r>
            <a:r>
              <a:rPr lang="en-US" dirty="0"/>
              <a:t> software </a:t>
            </a:r>
            <a:r>
              <a:rPr lang="en-US" dirty="0" err="1"/>
              <a:t>dengan</a:t>
            </a:r>
            <a:r>
              <a:rPr lang="en-US" dirty="0"/>
              <a:t> </a:t>
            </a:r>
            <a:r>
              <a:rPr lang="en-US" dirty="0" err="1"/>
              <a:t>dua</a:t>
            </a:r>
            <a:r>
              <a:rPr lang="en-US" dirty="0"/>
              <a:t> </a:t>
            </a:r>
            <a:r>
              <a:rPr lang="en-US" dirty="0" err="1"/>
              <a:t>peran</a:t>
            </a:r>
            <a:r>
              <a:rPr lang="en-US" dirty="0"/>
              <a:t>: </a:t>
            </a:r>
            <a:r>
              <a:rPr lang="en-US" dirty="0" err="1"/>
              <a:t>untuk</a:t>
            </a:r>
            <a:r>
              <a:rPr lang="en-US" dirty="0"/>
              <a:t> </a:t>
            </a:r>
            <a:r>
              <a:rPr lang="en-US" dirty="0" err="1"/>
              <a:t>mengelola</a:t>
            </a:r>
            <a:r>
              <a:rPr lang="en-US" dirty="0"/>
              <a:t> data master yang </a:t>
            </a:r>
            <a:r>
              <a:rPr lang="en-US" dirty="0" err="1"/>
              <a:t>disimpan</a:t>
            </a:r>
            <a:r>
              <a:rPr lang="en-US" dirty="0"/>
              <a:t> </a:t>
            </a:r>
            <a:r>
              <a:rPr lang="en-US" dirty="0" err="1"/>
              <a:t>dalam</a:t>
            </a:r>
            <a:r>
              <a:rPr lang="en-US" dirty="0"/>
              <a:t> database </a:t>
            </a:r>
            <a:r>
              <a:rPr lang="en-US" dirty="0" err="1"/>
              <a:t>dan</a:t>
            </a:r>
            <a:r>
              <a:rPr lang="en-US" dirty="0"/>
              <a:t> </a:t>
            </a:r>
            <a:r>
              <a:rPr lang="en-US" dirty="0" err="1"/>
              <a:t>untuk</a:t>
            </a:r>
            <a:r>
              <a:rPr lang="en-US" dirty="0"/>
              <a:t> </a:t>
            </a:r>
            <a:r>
              <a:rPr lang="en-US" dirty="0" err="1"/>
              <a:t>tetap</a:t>
            </a:r>
            <a:r>
              <a:rPr lang="en-US" dirty="0"/>
              <a:t> </a:t>
            </a:r>
            <a:r>
              <a:rPr lang="en-US" dirty="0" err="1"/>
              <a:t>disinkronkan</a:t>
            </a:r>
            <a:r>
              <a:rPr lang="en-US" dirty="0"/>
              <a:t> </a:t>
            </a:r>
            <a:r>
              <a:rPr lang="en-US" dirty="0" err="1"/>
              <a:t>dengan</a:t>
            </a:r>
            <a:r>
              <a:rPr lang="en-US" dirty="0"/>
              <a:t> </a:t>
            </a:r>
            <a:r>
              <a:rPr lang="en-US" dirty="0" err="1"/>
              <a:t>sistem</a:t>
            </a:r>
            <a:r>
              <a:rPr lang="en-US" dirty="0"/>
              <a:t> </a:t>
            </a:r>
            <a:r>
              <a:rPr lang="en-US" dirty="0" err="1"/>
              <a:t>transaksional</a:t>
            </a:r>
            <a:r>
              <a:rPr lang="en-US" dirty="0"/>
              <a:t> yang </a:t>
            </a:r>
            <a:r>
              <a:rPr lang="en-US" dirty="0" err="1"/>
              <a:t>menggunakan</a:t>
            </a:r>
            <a:r>
              <a:rPr lang="en-US" dirty="0"/>
              <a:t> data master.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srcRect l="28564" t="24193" r="6250" b="32460"/>
          <a:stretch>
            <a:fillRect/>
          </a:stretch>
        </p:blipFill>
        <p:spPr bwMode="auto">
          <a:xfrm>
            <a:off x="500033" y="1500174"/>
            <a:ext cx="8280121" cy="400052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04832"/>
          </a:xfrm>
        </p:spPr>
        <p:txBody>
          <a:bodyPr/>
          <a:lstStyle/>
          <a:p>
            <a:r>
              <a:rPr lang="en-US" dirty="0" err="1"/>
              <a:t>Mengelola</a:t>
            </a:r>
            <a:r>
              <a:rPr lang="en-US" dirty="0"/>
              <a:t> Master Data</a:t>
            </a:r>
          </a:p>
        </p:txBody>
      </p:sp>
      <p:sp>
        <p:nvSpPr>
          <p:cNvPr id="3" name="Content Placeholder 2"/>
          <p:cNvSpPr>
            <a:spLocks noGrp="1"/>
          </p:cNvSpPr>
          <p:nvPr>
            <p:ph sz="quarter" idx="1"/>
          </p:nvPr>
        </p:nvSpPr>
        <p:spPr>
          <a:xfrm>
            <a:off x="285752" y="1142984"/>
            <a:ext cx="8786842" cy="5996014"/>
          </a:xfrm>
        </p:spPr>
        <p:txBody>
          <a:bodyPr>
            <a:normAutofit fontScale="62500" lnSpcReduction="20000"/>
          </a:bodyPr>
          <a:lstStyle/>
          <a:p>
            <a:r>
              <a:rPr lang="id-ID" dirty="0"/>
              <a:t>Salah satu pendekatan untuk menerapkan MDM</a:t>
            </a:r>
            <a:r>
              <a:rPr lang="en-US" dirty="0"/>
              <a:t> Hub</a:t>
            </a:r>
            <a:r>
              <a:rPr lang="id-ID" dirty="0"/>
              <a:t> adalah menyimpan koleksi lengkap data master untuk sebuah organisasi dalam database tunggal. </a:t>
            </a:r>
            <a:endParaRPr lang="en-US" dirty="0"/>
          </a:p>
          <a:p>
            <a:pPr>
              <a:buNone/>
            </a:pPr>
            <a:endParaRPr lang="en-US" dirty="0"/>
          </a:p>
          <a:p>
            <a:r>
              <a:rPr lang="id-ID" dirty="0"/>
              <a:t>Model data untuk database ini harus mencakup semua atribut yang diperlukan oleh semua sistem yang menggunakan data master. </a:t>
            </a:r>
            <a:endParaRPr lang="en-US" dirty="0"/>
          </a:p>
          <a:p>
            <a:pPr>
              <a:buNone/>
            </a:pPr>
            <a:endParaRPr lang="en-US" dirty="0"/>
          </a:p>
          <a:p>
            <a:r>
              <a:rPr lang="id-ID" dirty="0"/>
              <a:t>Sistem yang menggunakan data master semua perlu dimodifikasi untuk menggunakan data master di hub.</a:t>
            </a:r>
            <a:endParaRPr lang="en-US" dirty="0"/>
          </a:p>
          <a:p>
            <a:pPr>
              <a:buNone/>
            </a:pPr>
            <a:endParaRPr lang="en-US" dirty="0"/>
          </a:p>
          <a:p>
            <a:r>
              <a:rPr lang="en-US" dirty="0"/>
              <a:t>K</a:t>
            </a:r>
            <a:r>
              <a:rPr lang="id-ID" dirty="0"/>
              <a:t>euntungan</a:t>
            </a:r>
            <a:r>
              <a:rPr lang="en-US" dirty="0"/>
              <a:t> MDM</a:t>
            </a:r>
            <a:r>
              <a:rPr lang="id-ID" dirty="0"/>
              <a:t> seperti:</a:t>
            </a:r>
            <a:endParaRPr lang="en-US" dirty="0"/>
          </a:p>
          <a:p>
            <a:pPr marL="514350" indent="-223838">
              <a:buFont typeface="+mj-lt"/>
              <a:buAutoNum type="arabicPeriod"/>
            </a:pPr>
            <a:r>
              <a:rPr lang="en-US" dirty="0" err="1"/>
              <a:t>Semua</a:t>
            </a:r>
            <a:r>
              <a:rPr lang="en-US" dirty="0"/>
              <a:t> </a:t>
            </a:r>
            <a:r>
              <a:rPr lang="en-US" dirty="0" err="1"/>
              <a:t>sistem</a:t>
            </a:r>
            <a:r>
              <a:rPr lang="en-US" dirty="0"/>
              <a:t> </a:t>
            </a:r>
            <a:r>
              <a:rPr lang="id-ID" dirty="0"/>
              <a:t>menggunakan data master yang sama; tidak ada duplikasi.</a:t>
            </a:r>
            <a:endParaRPr lang="en-US" dirty="0"/>
          </a:p>
          <a:p>
            <a:pPr marL="514350" indent="-223838">
              <a:buFont typeface="+mj-lt"/>
              <a:buAutoNum type="arabicPeriod"/>
            </a:pPr>
            <a:r>
              <a:rPr lang="en-US" sz="2500" dirty="0" err="1"/>
              <a:t>Informasi</a:t>
            </a:r>
            <a:r>
              <a:rPr lang="en-US" dirty="0"/>
              <a:t> </a:t>
            </a:r>
            <a:r>
              <a:rPr lang="en-US" dirty="0" err="1"/>
              <a:t>duplikasi</a:t>
            </a:r>
            <a:r>
              <a:rPr lang="en-US" dirty="0"/>
              <a:t> </a:t>
            </a:r>
            <a:r>
              <a:rPr lang="id-ID" dirty="0"/>
              <a:t>mudah terdeteksi karena hanya ada satu tempat di mana informasi master diadaka</a:t>
            </a:r>
            <a:r>
              <a:rPr lang="en-US" dirty="0"/>
              <a:t>n </a:t>
            </a:r>
          </a:p>
          <a:p>
            <a:pPr marL="514350" indent="-223838">
              <a:buNone/>
            </a:pPr>
            <a:endParaRPr lang="en-US" dirty="0"/>
          </a:p>
          <a:p>
            <a:pPr marL="514350" indent="-514350">
              <a:buNone/>
            </a:pPr>
            <a:r>
              <a:rPr lang="en-US" sz="2500" dirty="0"/>
              <a:t>K</a:t>
            </a:r>
            <a:r>
              <a:rPr lang="id-ID" sz="2500" dirty="0"/>
              <a:t>elemahan</a:t>
            </a:r>
            <a:r>
              <a:rPr lang="id-ID" dirty="0"/>
              <a:t> seperti</a:t>
            </a:r>
            <a:r>
              <a:rPr lang="en-US" dirty="0"/>
              <a:t>:</a:t>
            </a:r>
          </a:p>
          <a:p>
            <a:pPr marL="514350" indent="-282575">
              <a:buFont typeface="+mj-lt"/>
              <a:buAutoNum type="arabicPeriod"/>
            </a:pPr>
            <a:r>
              <a:rPr lang="en-US" dirty="0"/>
              <a:t>T</a:t>
            </a:r>
            <a:r>
              <a:rPr lang="id-ID" dirty="0"/>
              <a:t>idak mungkin untuk mengubah sistem yang ada untuk menggunakan data master baru.</a:t>
            </a:r>
            <a:endParaRPr lang="en-US" dirty="0"/>
          </a:p>
          <a:p>
            <a:pPr marL="514350" indent="-282575">
              <a:buFont typeface="+mj-lt"/>
              <a:buAutoNum type="arabicPeriod"/>
            </a:pPr>
            <a:r>
              <a:rPr lang="en-US" dirty="0"/>
              <a:t>M</a:t>
            </a:r>
            <a:r>
              <a:rPr lang="id-ID" dirty="0"/>
              <a:t>odel data untuk MDM Hub mungkin sangat besar dan kompleks.</a:t>
            </a:r>
            <a:endParaRPr lang="en-US" dirty="0"/>
          </a:p>
          <a:p>
            <a:pPr marL="514350" indent="-282575">
              <a:buFont typeface="+mj-lt"/>
              <a:buAutoNum type="arabicPeriod"/>
            </a:pPr>
            <a:r>
              <a:rPr lang="en-US" dirty="0" err="1"/>
              <a:t>Tidak</a:t>
            </a:r>
            <a:r>
              <a:rPr lang="id-ID" dirty="0"/>
              <a:t> semua sistem yang menggunakan data master akan membutuhkan semua atribut yang telah dimasukkan dalam MDM Hub.</a:t>
            </a:r>
            <a:endParaRPr lang="en-US" dirty="0"/>
          </a:p>
          <a:p>
            <a:pPr marL="514350" indent="-282575">
              <a:buNone/>
            </a:pPr>
            <a:endParaRPr lang="en-US" dirty="0"/>
          </a:p>
          <a:p>
            <a:pPr marL="0" indent="0">
              <a:buNone/>
            </a:pPr>
            <a:r>
              <a:rPr lang="id-ID" dirty="0"/>
              <a:t>Hal ini dapat diatasi dengan mengembangkan hub dengan </a:t>
            </a:r>
            <a:r>
              <a:rPr lang="id-ID" b="1" dirty="0"/>
              <a:t>struktur yang</a:t>
            </a:r>
            <a:r>
              <a:rPr lang="en-US" b="1" dirty="0"/>
              <a:t> </a:t>
            </a:r>
            <a:r>
              <a:rPr lang="id-ID" b="1" dirty="0"/>
              <a:t>lebih generik </a:t>
            </a:r>
            <a:r>
              <a:rPr lang="en-US" dirty="0" err="1"/>
              <a:t>dan</a:t>
            </a:r>
            <a:r>
              <a:rPr lang="en-US" dirty="0"/>
              <a:t> </a:t>
            </a:r>
            <a:r>
              <a:rPr lang="en-US" b="1" dirty="0"/>
              <a:t>database yang</a:t>
            </a:r>
            <a:r>
              <a:rPr lang="id-ID" b="1" dirty="0"/>
              <a:t> lebih kompleks. </a:t>
            </a:r>
            <a:br>
              <a:rPr lang="id-ID" b="1" dirty="0"/>
            </a:b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86058"/>
            <a:ext cx="8229600" cy="990600"/>
          </a:xfrm>
        </p:spPr>
        <p:txBody>
          <a:bodyPr/>
          <a:lstStyle/>
          <a:p>
            <a:pPr algn="ctr"/>
            <a:r>
              <a:rPr lang="en-US" b="1" dirty="0"/>
              <a:t>Data Base Administrator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administrator</a:t>
            </a:r>
          </a:p>
        </p:txBody>
      </p:sp>
      <p:sp>
        <p:nvSpPr>
          <p:cNvPr id="3" name="Content Placeholder 2"/>
          <p:cNvSpPr>
            <a:spLocks noGrp="1"/>
          </p:cNvSpPr>
          <p:nvPr>
            <p:ph sz="quarter" idx="1"/>
          </p:nvPr>
        </p:nvSpPr>
        <p:spPr/>
        <p:txBody>
          <a:bodyPr>
            <a:normAutofit fontScale="92500" lnSpcReduction="20000"/>
          </a:bodyPr>
          <a:lstStyle/>
          <a:p>
            <a:r>
              <a:rPr lang="en-US" dirty="0"/>
              <a:t>Database Administrator </a:t>
            </a:r>
            <a:r>
              <a:rPr lang="id-ID" dirty="0"/>
              <a:t>berkaitan dengan pengelolaan dan pengendalian perangkat lunak yang digunakan untuk mengakses data . </a:t>
            </a:r>
            <a:endParaRPr lang="en-US" dirty="0"/>
          </a:p>
          <a:p>
            <a:endParaRPr lang="en-US" dirty="0"/>
          </a:p>
          <a:p>
            <a:r>
              <a:rPr lang="id-ID" dirty="0"/>
              <a:t>Para database</a:t>
            </a:r>
            <a:r>
              <a:rPr lang="en-US" dirty="0"/>
              <a:t> administrator</a:t>
            </a:r>
            <a:r>
              <a:rPr lang="id-ID" dirty="0"/>
              <a:t>, sering disebut DBA, </a:t>
            </a:r>
            <a:endParaRPr lang="en-US" dirty="0"/>
          </a:p>
          <a:p>
            <a:endParaRPr lang="en-US" dirty="0"/>
          </a:p>
          <a:p>
            <a:pPr marL="290513" indent="-290513"/>
            <a:r>
              <a:rPr lang="id-ID" dirty="0"/>
              <a:t>Database</a:t>
            </a:r>
            <a:r>
              <a:rPr lang="en-US" dirty="0"/>
              <a:t> administrator</a:t>
            </a:r>
            <a:r>
              <a:rPr lang="id-ID" dirty="0"/>
              <a:t> bertanggung jawab untuk:</a:t>
            </a:r>
            <a:endParaRPr lang="en-US" dirty="0"/>
          </a:p>
          <a:p>
            <a:pPr marL="739775" indent="-739775">
              <a:buNone/>
            </a:pPr>
            <a:r>
              <a:rPr lang="en-US" dirty="0"/>
              <a:t>    1.   D</a:t>
            </a:r>
            <a:r>
              <a:rPr lang="id-ID" dirty="0"/>
              <a:t>evelopment dan pemeliharaan standar teknis yang meliputi fungsi administrasi database;</a:t>
            </a:r>
            <a:endParaRPr lang="en-US" dirty="0"/>
          </a:p>
          <a:p>
            <a:pPr marL="290513" indent="-290513">
              <a:buNone/>
            </a:pPr>
            <a:r>
              <a:rPr lang="en-US" dirty="0"/>
              <a:t>	2.  D</a:t>
            </a:r>
            <a:r>
              <a:rPr lang="id-ID" dirty="0"/>
              <a:t>esain database </a:t>
            </a:r>
            <a:endParaRPr lang="en-US" dirty="0"/>
          </a:p>
          <a:p>
            <a:pPr marL="682625" indent="-392113">
              <a:buNone/>
            </a:pPr>
            <a:r>
              <a:rPr lang="en-US" dirty="0"/>
              <a:t>3.  M</a:t>
            </a:r>
            <a:r>
              <a:rPr lang="id-ID" dirty="0"/>
              <a:t>anajemen database perangkat lunak sistem;</a:t>
            </a:r>
            <a:br>
              <a:rPr lang="id-ID" dirty="0"/>
            </a:br>
            <a:r>
              <a:rPr lang="id-ID" dirty="0"/>
              <a:t>pendidikan administrasi </a:t>
            </a:r>
            <a:endParaRPr lang="en-US" dirty="0"/>
          </a:p>
          <a:p>
            <a:pPr marL="682625" indent="-392113">
              <a:buNone/>
            </a:pPr>
            <a:r>
              <a:rPr lang="en-US" dirty="0"/>
              <a:t>4.  </a:t>
            </a:r>
            <a:r>
              <a:rPr lang="en-US" dirty="0" err="1"/>
              <a:t>Pengelolaan</a:t>
            </a:r>
            <a:r>
              <a:rPr lang="en-US" dirty="0"/>
              <a:t> D</a:t>
            </a:r>
            <a:r>
              <a:rPr lang="id-ID" dirty="0"/>
              <a:t>atabase dan pelatihan.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id-ID" dirty="0"/>
              <a:t>Namun, jika desain database didesentralisasikan kepada tim pengembangan aplikasi, tim administrasi database pusat harus memiliki tanggung jawab untuk meninjau dan menyetujui desain basis data. </a:t>
            </a:r>
            <a:endParaRPr lang="en-US" dirty="0"/>
          </a:p>
          <a:p>
            <a:endParaRPr lang="en-US" dirty="0"/>
          </a:p>
          <a:p>
            <a:r>
              <a:rPr lang="id-ID" dirty="0"/>
              <a:t>Hal ini memastikan bahwa desain tidak bertentangan </a:t>
            </a:r>
            <a:r>
              <a:rPr lang="en-US" dirty="0" err="1"/>
              <a:t>dengan</a:t>
            </a:r>
            <a:r>
              <a:rPr lang="en-US" dirty="0"/>
              <a:t> </a:t>
            </a:r>
            <a:r>
              <a:rPr lang="id-ID" dirty="0"/>
              <a:t>standar data perusahaan, terlepas dari apakah mereka telah dikembangkan oleh tim pengembangan aplikasi</a:t>
            </a:r>
            <a:endParaRPr lang="en-US" dirty="0"/>
          </a:p>
          <a:p>
            <a:endParaRPr lang="en-US" dirty="0"/>
          </a:p>
          <a:p>
            <a:r>
              <a:rPr lang="id-ID" dirty="0"/>
              <a:t>Sebagai bagian dari proses review ini, database administrator harus berada dalam posisi untuk menyelesaikan konflik antara tim aplikasi mana database yang akan </a:t>
            </a:r>
            <a:r>
              <a:rPr lang="en-US" dirty="0" err="1"/>
              <a:t>digunakan</a:t>
            </a:r>
            <a:r>
              <a:rPr lang="en-US" dirty="0"/>
              <a:t>.</a:t>
            </a:r>
          </a:p>
          <a:p>
            <a:endParaRPr lang="en-US" dirty="0"/>
          </a:p>
          <a:p>
            <a:r>
              <a:rPr lang="id-ID" dirty="0"/>
              <a:t>Mereka juga perlu memastikan bahwa desain database dapat mengatasi kebutuhan data masa depan. </a:t>
            </a:r>
            <a:endParaRPr lang="en-US" dirty="0"/>
          </a:p>
          <a:p>
            <a:endParaRPr lang="en-US" dirty="0"/>
          </a:p>
          <a:p>
            <a:r>
              <a:rPr lang="id-ID" dirty="0"/>
              <a:t>Ini berarti bahwa harus ada </a:t>
            </a:r>
            <a:r>
              <a:rPr lang="en-US" dirty="0" err="1"/>
              <a:t>kesepakatan</a:t>
            </a:r>
            <a:r>
              <a:rPr lang="en-US" dirty="0"/>
              <a:t> </a:t>
            </a:r>
            <a:r>
              <a:rPr lang="id-ID" dirty="0"/>
              <a:t>tingkat tinggi dan kerjasama antara fungsi administrasi data dan administrasi database.</a:t>
            </a:r>
            <a:endParaRPr lang="en-US" dirty="0"/>
          </a:p>
          <a:p>
            <a:endParaRPr lang="en-US" dirty="0"/>
          </a:p>
          <a:p>
            <a:r>
              <a:rPr lang="id-ID" dirty="0"/>
              <a:t>Sangat disayangkan bahwa dalam banyak kasus desain database yang baik dikorbankan dalam mengejar kinerja yang ditingkatkan.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id-ID" dirty="0"/>
              <a:t>Untuk mencapai respon yang cepat </a:t>
            </a:r>
            <a:r>
              <a:rPr lang="en-US" dirty="0" err="1"/>
              <a:t>dalam</a:t>
            </a:r>
            <a:r>
              <a:rPr lang="en-US" dirty="0"/>
              <a:t> </a:t>
            </a:r>
            <a:r>
              <a:rPr lang="en-US" dirty="0" err="1"/>
              <a:t>aplikasi</a:t>
            </a:r>
            <a:r>
              <a:rPr lang="id-ID" dirty="0"/>
              <a:t>, desain database </a:t>
            </a:r>
            <a:r>
              <a:rPr lang="en-US" dirty="0" err="1"/>
              <a:t>berkaitan</a:t>
            </a:r>
            <a:r>
              <a:rPr lang="en-US" dirty="0"/>
              <a:t> </a:t>
            </a:r>
            <a:r>
              <a:rPr lang="en-US" dirty="0" err="1"/>
              <a:t>erat</a:t>
            </a:r>
            <a:r>
              <a:rPr lang="id-ID" dirty="0"/>
              <a:t> dengan desain aplikasi. </a:t>
            </a:r>
            <a:endParaRPr lang="en-US" dirty="0"/>
          </a:p>
          <a:p>
            <a:endParaRPr lang="en-US" dirty="0"/>
          </a:p>
          <a:p>
            <a:r>
              <a:rPr lang="id-ID" dirty="0"/>
              <a:t>Database administrator harus benar-benar akrab dengan prinsip-prinsip, baik teoritis dan praktis, yang mendasari berbagai sistem manajemen database yang digunakan dalam perusahaan. </a:t>
            </a:r>
            <a:endParaRPr lang="en-US" dirty="0"/>
          </a:p>
          <a:p>
            <a:endParaRPr lang="en-US" dirty="0"/>
          </a:p>
          <a:p>
            <a:r>
              <a:rPr lang="id-ID" dirty="0"/>
              <a:t>Sebagai contoh, jika sistem manajemen database relasional yang digunakan </a:t>
            </a:r>
            <a:r>
              <a:rPr lang="en-US" dirty="0"/>
              <a:t>,</a:t>
            </a:r>
            <a:r>
              <a:rPr lang="id-ID" dirty="0"/>
              <a:t>database administrator perlu pemahaman yang mendalam tentang teori relasional dan pengetahuan rinci spesifik dari produk sistem manajemen database tertentu digunakan.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normAutofit/>
          </a:bodyPr>
          <a:lstStyle/>
          <a:p>
            <a:r>
              <a:rPr lang="en-US" altLang="zh-TW" sz="3600" b="1" dirty="0">
                <a:solidFill>
                  <a:schemeClr val="tx1"/>
                </a:solidFill>
                <a:ea typeface="PMingLiU" pitchFamily="18" charset="-120"/>
              </a:rPr>
              <a:t>Data </a:t>
            </a:r>
            <a:r>
              <a:rPr lang="en-US" altLang="zh-TW" sz="3600" b="1" dirty="0" err="1">
                <a:solidFill>
                  <a:schemeClr val="tx1"/>
                </a:solidFill>
                <a:ea typeface="PMingLiU" pitchFamily="18" charset="-120"/>
              </a:rPr>
              <a:t>Accesbility</a:t>
            </a:r>
            <a:endParaRPr lang="en-US" altLang="zh-TW" sz="3600" b="1" dirty="0">
              <a:solidFill>
                <a:schemeClr val="tx1"/>
              </a:solidFill>
              <a:ea typeface="PMingLiU" pitchFamily="18" charset="-120"/>
            </a:endParaRPr>
          </a:p>
        </p:txBody>
      </p:sp>
      <p:sp>
        <p:nvSpPr>
          <p:cNvPr id="5123" name="Rectangle 3"/>
          <p:cNvSpPr>
            <a:spLocks noGrp="1" noChangeArrowheads="1"/>
          </p:cNvSpPr>
          <p:nvPr>
            <p:ph sz="quarter" idx="1"/>
          </p:nvPr>
        </p:nvSpPr>
        <p:spPr>
          <a:xfrm>
            <a:off x="285720" y="1500174"/>
            <a:ext cx="8534400" cy="4191000"/>
          </a:xfrm>
          <a:noFill/>
        </p:spPr>
        <p:txBody>
          <a:bodyPr/>
          <a:lstStyle/>
          <a:p>
            <a:pPr>
              <a:buNone/>
            </a:pPr>
            <a:r>
              <a:rPr lang="en-US" sz="3600" dirty="0"/>
              <a:t>	</a:t>
            </a:r>
            <a:r>
              <a:rPr lang="en-US" sz="2000" dirty="0" err="1"/>
              <a:t>Accesbility</a:t>
            </a:r>
            <a:r>
              <a:rPr lang="en-US" sz="2000" dirty="0"/>
              <a:t> </a:t>
            </a:r>
            <a:r>
              <a:rPr lang="en-US" sz="2000" dirty="0" err="1"/>
              <a:t>terdiri</a:t>
            </a:r>
            <a:r>
              <a:rPr lang="en-US" sz="2000" dirty="0"/>
              <a:t> </a:t>
            </a:r>
            <a:r>
              <a:rPr lang="en-US" sz="2000" dirty="0" err="1"/>
              <a:t>dari</a:t>
            </a:r>
            <a:r>
              <a:rPr lang="en-US" sz="2000" dirty="0"/>
              <a:t> : </a:t>
            </a:r>
          </a:p>
          <a:p>
            <a:pPr>
              <a:buNone/>
            </a:pPr>
            <a:endParaRPr lang="en-US" sz="2000" dirty="0"/>
          </a:p>
          <a:p>
            <a:pPr marL="457200" indent="-457200">
              <a:buFont typeface="+mj-lt"/>
              <a:buAutoNum type="arabicPeriod"/>
            </a:pPr>
            <a:r>
              <a:rPr lang="en-US" sz="2000" dirty="0"/>
              <a:t>K</a:t>
            </a:r>
            <a:r>
              <a:rPr lang="id-ID" sz="2000" b="0" dirty="0"/>
              <a:t>eamanan data, </a:t>
            </a:r>
            <a:endParaRPr lang="en-US" sz="2000" b="0" dirty="0"/>
          </a:p>
          <a:p>
            <a:pPr marL="457200" indent="-457200">
              <a:buFont typeface="+mj-lt"/>
              <a:buAutoNum type="arabicPeriod"/>
            </a:pPr>
            <a:r>
              <a:rPr lang="en-US" sz="2000" dirty="0"/>
              <a:t>I</a:t>
            </a:r>
            <a:r>
              <a:rPr lang="id-ID" sz="2000" b="0" dirty="0"/>
              <a:t>ntegritas data </a:t>
            </a:r>
            <a:endParaRPr lang="en-US" sz="2000" b="0" dirty="0"/>
          </a:p>
          <a:p>
            <a:pPr marL="457200" indent="-457200">
              <a:buFont typeface="+mj-lt"/>
              <a:buAutoNum type="arabicPeriod"/>
            </a:pPr>
            <a:r>
              <a:rPr lang="en-US" sz="2000" dirty="0"/>
              <a:t>P</a:t>
            </a:r>
            <a:r>
              <a:rPr lang="id-ID" sz="2000" b="0" dirty="0"/>
              <a:t>emulihan data. </a:t>
            </a:r>
            <a:endParaRPr lang="en-US" sz="2000" b="0" dirty="0"/>
          </a:p>
          <a:p>
            <a:pPr>
              <a:buNone/>
            </a:pPr>
            <a:endParaRPr lang="en-US" sz="2000" b="0" dirty="0"/>
          </a:p>
          <a:p>
            <a:pPr>
              <a:buNone/>
            </a:pPr>
            <a:r>
              <a:rPr lang="en-US" sz="2000" b="0" dirty="0"/>
              <a:t>	</a:t>
            </a:r>
            <a:r>
              <a:rPr lang="id-ID" sz="2000" b="0" dirty="0"/>
              <a:t>Meskipun mekanisme untuk mengontrol keamanan, integritas dan pemulihan data biasanya dikendalikan dan dikelola oleh database administrator, </a:t>
            </a:r>
            <a:endParaRPr lang="en-US" sz="2000" b="0" dirty="0"/>
          </a:p>
          <a:p>
            <a:pPr>
              <a:buNone/>
            </a:pPr>
            <a:endParaRPr lang="en-US" sz="2000" b="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04832"/>
          </a:xfrm>
        </p:spPr>
        <p:txBody>
          <a:bodyPr/>
          <a:lstStyle/>
          <a:p>
            <a:r>
              <a:rPr lang="id-ID" dirty="0"/>
              <a:t>standar teknis</a:t>
            </a:r>
            <a:endParaRPr lang="en-US" dirty="0"/>
          </a:p>
        </p:txBody>
      </p:sp>
      <p:sp>
        <p:nvSpPr>
          <p:cNvPr id="3" name="Content Placeholder 2"/>
          <p:cNvSpPr>
            <a:spLocks noGrp="1"/>
          </p:cNvSpPr>
          <p:nvPr>
            <p:ph sz="quarter" idx="1"/>
          </p:nvPr>
        </p:nvSpPr>
        <p:spPr/>
        <p:txBody>
          <a:bodyPr>
            <a:normAutofit fontScale="77500" lnSpcReduction="20000"/>
          </a:bodyPr>
          <a:lstStyle/>
          <a:p>
            <a:r>
              <a:rPr lang="id-ID" dirty="0"/>
              <a:t>Sama seperti fungsi bisnis lainnya fungsi administrasi database membutuhkan standar teknis sendiri untuk mengatur proses dan prosedurnya. </a:t>
            </a:r>
            <a:endParaRPr lang="en-US" dirty="0"/>
          </a:p>
          <a:p>
            <a:pPr>
              <a:buNone/>
            </a:pPr>
            <a:endParaRPr lang="en-US" dirty="0"/>
          </a:p>
          <a:p>
            <a:r>
              <a:rPr lang="id-ID" dirty="0"/>
              <a:t>Standar ini perlu dikembangkan dengan berbagi data dan interoperabilitas di seluruh perusahaan dalam. </a:t>
            </a:r>
            <a:endParaRPr lang="en-US" dirty="0"/>
          </a:p>
          <a:p>
            <a:pPr>
              <a:buNone/>
            </a:pPr>
            <a:endParaRPr lang="en-US" dirty="0"/>
          </a:p>
          <a:p>
            <a:r>
              <a:rPr lang="id-ID" dirty="0"/>
              <a:t>Mereka juga perlu mempertimbangkan penanganan dan penyimpanan data tidak terstruktur atau multimedia serta data terstruktur yang lebih normal. </a:t>
            </a:r>
            <a:endParaRPr lang="en-US" dirty="0"/>
          </a:p>
          <a:p>
            <a:endParaRPr lang="en-US" dirty="0"/>
          </a:p>
          <a:p>
            <a:r>
              <a:rPr lang="id-ID" dirty="0"/>
              <a:t>Serta mencakup semua kegiatan yang dilakukan oleh administrator database sendiri, standar ini perlu menyertakan bagaimana tim pengembangan aplikasi dapat menguji database mereka sedang mengembangkan atau menguji program aplikasi mereka dengan database yang ada. </a:t>
            </a:r>
            <a:endParaRPr lang="en-US" dirty="0"/>
          </a:p>
          <a:p>
            <a:endParaRPr lang="en-US" dirty="0"/>
          </a:p>
          <a:p>
            <a:r>
              <a:rPr lang="id-ID" dirty="0"/>
              <a:t>Standar harus menentukan bagaimana pengguna akhir </a:t>
            </a:r>
            <a:r>
              <a:rPr lang="en-US" dirty="0" err="1"/>
              <a:t>dapat</a:t>
            </a:r>
            <a:r>
              <a:rPr lang="en-US" dirty="0"/>
              <a:t> </a:t>
            </a:r>
            <a:r>
              <a:rPr lang="en-US" dirty="0" err="1"/>
              <a:t>melakukan</a:t>
            </a:r>
            <a:r>
              <a:rPr lang="id-ID" dirty="0"/>
              <a:t> akses data.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Database desain fisik</a:t>
            </a:r>
            <a:endParaRPr lang="en-US" dirty="0"/>
          </a:p>
        </p:txBody>
      </p:sp>
      <p:sp>
        <p:nvSpPr>
          <p:cNvPr id="3" name="Content Placeholder 2"/>
          <p:cNvSpPr>
            <a:spLocks noGrp="1"/>
          </p:cNvSpPr>
          <p:nvPr>
            <p:ph sz="quarter" idx="1"/>
          </p:nvPr>
        </p:nvSpPr>
        <p:spPr/>
        <p:txBody>
          <a:bodyPr/>
          <a:lstStyle/>
          <a:p>
            <a:br>
              <a:rPr lang="id-ID" dirty="0"/>
            </a:br>
            <a:r>
              <a:rPr lang="id-ID" dirty="0"/>
              <a:t>Dalam situasi yang ideal, administrator database merupakan bagian dari manajemen data</a:t>
            </a:r>
            <a:r>
              <a:rPr lang="en-US" dirty="0"/>
              <a:t>,</a:t>
            </a:r>
            <a:r>
              <a:rPr lang="id-ID" dirty="0"/>
              <a:t> desain fungsi perusahaan</a:t>
            </a:r>
            <a:r>
              <a:rPr lang="en-US" dirty="0"/>
              <a:t> </a:t>
            </a:r>
            <a:r>
              <a:rPr lang="en-US" dirty="0" err="1"/>
              <a:t>untuk</a:t>
            </a:r>
            <a:r>
              <a:rPr lang="en-US" dirty="0"/>
              <a:t> </a:t>
            </a:r>
            <a:r>
              <a:rPr lang="id-ID" dirty="0"/>
              <a:t>semua database perusahaan itu, </a:t>
            </a:r>
            <a:r>
              <a:rPr lang="en-US" dirty="0" err="1"/>
              <a:t>dan</a:t>
            </a:r>
            <a:r>
              <a:rPr lang="en-US" dirty="0"/>
              <a:t> </a:t>
            </a:r>
            <a:r>
              <a:rPr lang="en-US" dirty="0" err="1"/>
              <a:t>melakukan</a:t>
            </a:r>
            <a:r>
              <a:rPr lang="en-US" dirty="0"/>
              <a:t> </a:t>
            </a:r>
            <a:r>
              <a:rPr lang="en-US" dirty="0" err="1"/>
              <a:t>desaign</a:t>
            </a:r>
            <a:r>
              <a:rPr lang="en-US" dirty="0"/>
              <a:t> database </a:t>
            </a:r>
            <a:r>
              <a:rPr lang="id-ID" dirty="0"/>
              <a:t>pada standar data perusahaan.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lstStyle/>
          <a:p>
            <a:r>
              <a:rPr lang="id-ID" dirty="0"/>
              <a:t>Manajemen perangkat lunak DBMS</a:t>
            </a:r>
            <a:endParaRPr lang="en-US" dirty="0"/>
          </a:p>
        </p:txBody>
      </p:sp>
      <p:sp>
        <p:nvSpPr>
          <p:cNvPr id="3" name="Content Placeholder 2"/>
          <p:cNvSpPr>
            <a:spLocks noGrp="1"/>
          </p:cNvSpPr>
          <p:nvPr>
            <p:ph sz="quarter" idx="1"/>
          </p:nvPr>
        </p:nvSpPr>
        <p:spPr/>
        <p:txBody>
          <a:bodyPr>
            <a:normAutofit fontScale="85000" lnSpcReduction="10000"/>
          </a:bodyPr>
          <a:lstStyle/>
          <a:p>
            <a:r>
              <a:rPr lang="id-ID" dirty="0"/>
              <a:t>Tugas database administrator meliputi:</a:t>
            </a:r>
            <a:endParaRPr lang="en-US" dirty="0"/>
          </a:p>
          <a:p>
            <a:pPr marL="739775" indent="-449263">
              <a:buFont typeface="+mj-lt"/>
              <a:buAutoNum type="arabicPeriod"/>
            </a:pPr>
            <a:r>
              <a:rPr lang="en-US" dirty="0"/>
              <a:t>M</a:t>
            </a:r>
            <a:r>
              <a:rPr lang="id-ID" dirty="0"/>
              <a:t>anagement dari keamanan database melalui pembentukan  pengguna </a:t>
            </a:r>
            <a:r>
              <a:rPr lang="en-US" dirty="0" err="1"/>
              <a:t>dengan</a:t>
            </a:r>
            <a:r>
              <a:rPr lang="en-US" dirty="0"/>
              <a:t> </a:t>
            </a:r>
            <a:r>
              <a:rPr lang="en-US" dirty="0" err="1"/>
              <a:t>benar</a:t>
            </a:r>
            <a:r>
              <a:rPr lang="en-US" dirty="0"/>
              <a:t>,</a:t>
            </a:r>
            <a:r>
              <a:rPr lang="id-ID" dirty="0"/>
              <a:t> pemberian hak akses kepada pengguna dan penyelidikan pelanggaran keamanan;</a:t>
            </a:r>
            <a:endParaRPr lang="en-US" dirty="0"/>
          </a:p>
          <a:p>
            <a:pPr marL="739775" indent="-449263">
              <a:buFont typeface="+mj-lt"/>
              <a:buAutoNum type="arabicPeriod"/>
            </a:pPr>
            <a:endParaRPr lang="en-US" dirty="0"/>
          </a:p>
          <a:p>
            <a:pPr marL="739775" indent="-449263">
              <a:buFont typeface="+mj-lt"/>
              <a:buAutoNum type="arabicPeriod"/>
            </a:pPr>
            <a:r>
              <a:rPr lang="en-US" dirty="0"/>
              <a:t>M</a:t>
            </a:r>
            <a:r>
              <a:rPr lang="id-ID" dirty="0"/>
              <a:t>onitoring dari kinerja database dan tuning untuk meningkatkan kinerja jika diperlukan;</a:t>
            </a:r>
            <a:endParaRPr lang="en-US" dirty="0"/>
          </a:p>
          <a:p>
            <a:pPr marL="739775" indent="-449263">
              <a:buFont typeface="+mj-lt"/>
              <a:buAutoNum type="arabicPeriod"/>
            </a:pPr>
            <a:endParaRPr lang="en-US" dirty="0"/>
          </a:p>
          <a:p>
            <a:pPr marL="739775" indent="-449263">
              <a:buFont typeface="+mj-lt"/>
              <a:buAutoNum type="arabicPeriod"/>
            </a:pPr>
            <a:r>
              <a:rPr lang="en-US" dirty="0" err="1"/>
              <a:t>Peka</a:t>
            </a:r>
            <a:r>
              <a:rPr lang="id-ID" dirty="0"/>
              <a:t> terhadap kegagalan database dengan mengambil backup database  dan melatih prosedur pemulihan </a:t>
            </a:r>
            <a:r>
              <a:rPr lang="en-US" dirty="0"/>
              <a:t>database</a:t>
            </a:r>
          </a:p>
          <a:p>
            <a:pPr marL="739775" indent="-449263">
              <a:buFont typeface="+mj-lt"/>
              <a:buAutoNum type="arabicPeriod"/>
            </a:pPr>
            <a:endParaRPr lang="en-US" dirty="0"/>
          </a:p>
          <a:p>
            <a:pPr marL="739775" indent="-449263">
              <a:buFont typeface="+mj-lt"/>
              <a:buAutoNum type="arabicPeriod"/>
            </a:pPr>
            <a:r>
              <a:rPr lang="en-US" dirty="0"/>
              <a:t>M</a:t>
            </a:r>
            <a:r>
              <a:rPr lang="id-ID" dirty="0"/>
              <a:t>anagement upgrade atau perubahan pada perangkat lunak sistem manajemen database, misalnya untuk memperhitungkan fitur baru yang disediakan oleh perangkat lunak.</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990600"/>
          </a:xfrm>
        </p:spPr>
        <p:txBody>
          <a:bodyPr/>
          <a:lstStyle/>
          <a:p>
            <a:r>
              <a:rPr lang="en-US" dirty="0" err="1"/>
              <a:t>Pendidikan</a:t>
            </a:r>
            <a:r>
              <a:rPr lang="en-US" dirty="0"/>
              <a:t> </a:t>
            </a:r>
            <a:r>
              <a:rPr lang="en-US" dirty="0" err="1"/>
              <a:t>dan</a:t>
            </a:r>
            <a:r>
              <a:rPr lang="en-US" dirty="0"/>
              <a:t> </a:t>
            </a:r>
            <a:r>
              <a:rPr lang="en-US" dirty="0" err="1"/>
              <a:t>Pelatihan</a:t>
            </a:r>
            <a:endParaRPr lang="en-US" dirty="0"/>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ü"/>
            </a:pPr>
            <a:r>
              <a:rPr lang="en-US" dirty="0"/>
              <a:t>Database administrator </a:t>
            </a:r>
            <a:r>
              <a:rPr lang="en-US" dirty="0" err="1"/>
              <a:t>harus</a:t>
            </a:r>
            <a:r>
              <a:rPr lang="en-US" dirty="0"/>
              <a:t> </a:t>
            </a:r>
            <a:r>
              <a:rPr lang="en-US" dirty="0" err="1"/>
              <a:t>mempertahankan</a:t>
            </a:r>
            <a:r>
              <a:rPr lang="en-US" dirty="0"/>
              <a:t> </a:t>
            </a:r>
            <a:r>
              <a:rPr lang="en-US" dirty="0" err="1"/>
              <a:t>keahlian</a:t>
            </a:r>
            <a:r>
              <a:rPr lang="en-US" dirty="0"/>
              <a:t> </a:t>
            </a:r>
            <a:r>
              <a:rPr lang="en-US" dirty="0" err="1"/>
              <a:t>mereka</a:t>
            </a:r>
            <a:r>
              <a:rPr lang="en-US" dirty="0"/>
              <a:t> </a:t>
            </a:r>
            <a:r>
              <a:rPr lang="en-US" dirty="0" err="1"/>
              <a:t>sendiri</a:t>
            </a:r>
            <a:r>
              <a:rPr lang="en-US" dirty="0"/>
              <a:t> </a:t>
            </a:r>
            <a:r>
              <a:rPr lang="en-US" dirty="0" err="1"/>
              <a:t>dan</a:t>
            </a:r>
            <a:r>
              <a:rPr lang="en-US" dirty="0"/>
              <a:t> </a:t>
            </a:r>
            <a:r>
              <a:rPr lang="en-US" dirty="0" err="1"/>
              <a:t>terus-menerus</a:t>
            </a:r>
            <a:r>
              <a:rPr lang="en-US" dirty="0"/>
              <a:t> </a:t>
            </a:r>
            <a:r>
              <a:rPr lang="en-US" dirty="0" err="1"/>
              <a:t>harus</a:t>
            </a:r>
            <a:r>
              <a:rPr lang="en-US" dirty="0"/>
              <a:t> </a:t>
            </a:r>
            <a:r>
              <a:rPr lang="en-US" dirty="0" err="1"/>
              <a:t>memperbarui</a:t>
            </a:r>
            <a:r>
              <a:rPr lang="en-US" dirty="0"/>
              <a:t> </a:t>
            </a:r>
            <a:r>
              <a:rPr lang="en-US" dirty="0" err="1"/>
              <a:t>pelatihan</a:t>
            </a:r>
            <a:r>
              <a:rPr lang="en-US" dirty="0"/>
              <a:t> </a:t>
            </a:r>
            <a:r>
              <a:rPr lang="en-US" dirty="0" err="1"/>
              <a:t>dan</a:t>
            </a:r>
            <a:r>
              <a:rPr lang="en-US" dirty="0"/>
              <a:t> </a:t>
            </a:r>
            <a:r>
              <a:rPr lang="en-US" dirty="0" err="1"/>
              <a:t>pendidikan</a:t>
            </a:r>
            <a:r>
              <a:rPr lang="en-US" dirty="0"/>
              <a:t> </a:t>
            </a:r>
            <a:r>
              <a:rPr lang="en-US" dirty="0" err="1"/>
              <a:t>mereka</a:t>
            </a:r>
            <a:r>
              <a:rPr lang="en-US" dirty="0"/>
              <a:t>. </a:t>
            </a:r>
          </a:p>
          <a:p>
            <a:pPr>
              <a:buFont typeface="Wingdings" pitchFamily="2" charset="2"/>
              <a:buChar char="ü"/>
            </a:pPr>
            <a:endParaRPr lang="en-US" dirty="0"/>
          </a:p>
          <a:p>
            <a:pPr>
              <a:buFont typeface="Wingdings" pitchFamily="2" charset="2"/>
              <a:buChar char="ü"/>
            </a:pPr>
            <a:r>
              <a:rPr lang="en-US" dirty="0" err="1"/>
              <a:t>Mereka</a:t>
            </a:r>
            <a:r>
              <a:rPr lang="en-US" dirty="0"/>
              <a:t> </a:t>
            </a:r>
            <a:r>
              <a:rPr lang="en-US" dirty="0" err="1"/>
              <a:t>membutuhkan</a:t>
            </a:r>
            <a:r>
              <a:rPr lang="en-US" dirty="0"/>
              <a:t> </a:t>
            </a:r>
            <a:r>
              <a:rPr lang="en-US" dirty="0" err="1"/>
              <a:t>pendidikan</a:t>
            </a:r>
            <a:r>
              <a:rPr lang="en-US" dirty="0"/>
              <a:t> </a:t>
            </a:r>
            <a:r>
              <a:rPr lang="en-US" dirty="0" err="1"/>
              <a:t>teoritis</a:t>
            </a:r>
            <a:r>
              <a:rPr lang="en-US" dirty="0"/>
              <a:t> </a:t>
            </a:r>
            <a:r>
              <a:rPr lang="en-US" dirty="0" err="1"/>
              <a:t>tentang</a:t>
            </a:r>
            <a:r>
              <a:rPr lang="en-US" dirty="0"/>
              <a:t> </a:t>
            </a:r>
            <a:r>
              <a:rPr lang="en-US" dirty="0" err="1"/>
              <a:t>isu-isu</a:t>
            </a:r>
            <a:r>
              <a:rPr lang="en-US" dirty="0"/>
              <a:t> basis data. </a:t>
            </a:r>
          </a:p>
          <a:p>
            <a:pPr>
              <a:buFont typeface="Wingdings" pitchFamily="2" charset="2"/>
              <a:buChar char="ü"/>
            </a:pPr>
            <a:endParaRPr lang="en-US" dirty="0"/>
          </a:p>
          <a:p>
            <a:pPr>
              <a:buFont typeface="Wingdings" pitchFamily="2" charset="2"/>
              <a:buChar char="ü"/>
            </a:pPr>
            <a:r>
              <a:rPr lang="en-US" dirty="0" err="1"/>
              <a:t>Dalam</a:t>
            </a:r>
            <a:r>
              <a:rPr lang="en-US" dirty="0"/>
              <a:t> </a:t>
            </a:r>
            <a:r>
              <a:rPr lang="en-US" dirty="0" err="1"/>
              <a:t>beberapa</a:t>
            </a:r>
            <a:r>
              <a:rPr lang="en-US" dirty="0"/>
              <a:t> </a:t>
            </a:r>
            <a:r>
              <a:rPr lang="en-US" dirty="0" err="1"/>
              <a:t>kasus</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memahami</a:t>
            </a:r>
            <a:r>
              <a:rPr lang="en-US" dirty="0"/>
              <a:t> </a:t>
            </a:r>
            <a:r>
              <a:rPr lang="en-US" dirty="0" err="1"/>
              <a:t>teori</a:t>
            </a:r>
            <a:r>
              <a:rPr lang="en-US" dirty="0"/>
              <a:t> yang </a:t>
            </a:r>
            <a:r>
              <a:rPr lang="en-US" dirty="0" err="1"/>
              <a:t>mendasari</a:t>
            </a:r>
            <a:r>
              <a:rPr lang="en-US" dirty="0"/>
              <a:t> </a:t>
            </a:r>
            <a:r>
              <a:rPr lang="en-US" dirty="0" err="1"/>
              <a:t>sistem</a:t>
            </a:r>
            <a:r>
              <a:rPr lang="en-US" dirty="0"/>
              <a:t> </a:t>
            </a:r>
            <a:r>
              <a:rPr lang="en-US" dirty="0" err="1"/>
              <a:t>manajemen</a:t>
            </a:r>
            <a:r>
              <a:rPr lang="en-US" dirty="0"/>
              <a:t> database </a:t>
            </a:r>
            <a:r>
              <a:rPr lang="en-US" dirty="0" err="1"/>
              <a:t>tertentu</a:t>
            </a:r>
            <a:r>
              <a:rPr lang="en-US" dirty="0"/>
              <a:t> </a:t>
            </a:r>
            <a:r>
              <a:rPr lang="en-US" dirty="0" err="1"/>
              <a:t>digunakan</a:t>
            </a:r>
            <a:r>
              <a:rPr lang="en-US" dirty="0"/>
              <a:t>; </a:t>
            </a:r>
            <a:r>
              <a:rPr lang="en-US" dirty="0" err="1"/>
              <a:t>untuk</a:t>
            </a:r>
            <a:r>
              <a:rPr lang="en-US" dirty="0"/>
              <a:t> </a:t>
            </a:r>
            <a:r>
              <a:rPr lang="en-US" dirty="0" err="1"/>
              <a:t>memahami</a:t>
            </a:r>
            <a:r>
              <a:rPr lang="en-US" dirty="0"/>
              <a:t> </a:t>
            </a:r>
            <a:r>
              <a:rPr lang="en-US" dirty="0" err="1"/>
              <a:t>kemajuan</a:t>
            </a:r>
            <a:r>
              <a:rPr lang="en-US" dirty="0"/>
              <a:t> yang </a:t>
            </a:r>
            <a:r>
              <a:rPr lang="en-US" dirty="0" err="1"/>
              <a:t>dibuat</a:t>
            </a:r>
            <a:r>
              <a:rPr lang="en-US" dirty="0"/>
              <a:t> </a:t>
            </a:r>
            <a:r>
              <a:rPr lang="en-US" dirty="0" err="1"/>
              <a:t>dalam</a:t>
            </a:r>
            <a:r>
              <a:rPr lang="en-US" dirty="0"/>
              <a:t> </a:t>
            </a:r>
            <a:r>
              <a:rPr lang="en-US" dirty="0" err="1"/>
              <a:t>bidang</a:t>
            </a:r>
            <a:r>
              <a:rPr lang="en-US" dirty="0"/>
              <a:t> database </a:t>
            </a:r>
            <a:r>
              <a:rPr lang="en-US" dirty="0" err="1"/>
              <a:t>seperti</a:t>
            </a:r>
            <a:r>
              <a:rPr lang="en-US" dirty="0"/>
              <a:t> </a:t>
            </a:r>
            <a:r>
              <a:rPr lang="en-US" dirty="0" err="1"/>
              <a:t>pengenalan</a:t>
            </a:r>
            <a:r>
              <a:rPr lang="en-US" dirty="0"/>
              <a:t> </a:t>
            </a:r>
            <a:r>
              <a:rPr lang="en-US" dirty="0" err="1"/>
              <a:t>jenis</a:t>
            </a:r>
            <a:r>
              <a:rPr lang="en-US" dirty="0"/>
              <a:t> </a:t>
            </a:r>
            <a:r>
              <a:rPr lang="en-US" dirty="0" err="1"/>
              <a:t>terstruktur</a:t>
            </a:r>
            <a:r>
              <a:rPr lang="en-US" dirty="0"/>
              <a:t> </a:t>
            </a:r>
            <a:r>
              <a:rPr lang="en-US" dirty="0" err="1"/>
              <a:t>dan</a:t>
            </a:r>
            <a:r>
              <a:rPr lang="en-US" dirty="0"/>
              <a:t> </a:t>
            </a:r>
            <a:r>
              <a:rPr lang="en-US" dirty="0" err="1"/>
              <a:t>jenis</a:t>
            </a:r>
            <a:r>
              <a:rPr lang="en-US" dirty="0"/>
              <a:t> </a:t>
            </a:r>
            <a:r>
              <a:rPr lang="en-US" dirty="0" err="1"/>
              <a:t>koleksi</a:t>
            </a:r>
            <a:r>
              <a:rPr lang="en-US" dirty="0"/>
              <a:t> </a:t>
            </a:r>
            <a:r>
              <a:rPr lang="en-US" dirty="0" err="1"/>
              <a:t>ke</a:t>
            </a:r>
            <a:r>
              <a:rPr lang="en-US" dirty="0"/>
              <a:t> SQL </a:t>
            </a:r>
            <a:r>
              <a:rPr lang="en-US" dirty="0" err="1"/>
              <a:t>dan</a:t>
            </a:r>
            <a:r>
              <a:rPr lang="en-US" dirty="0"/>
              <a:t> </a:t>
            </a:r>
            <a:r>
              <a:rPr lang="en-US" dirty="0" err="1"/>
              <a:t>dampak</a:t>
            </a:r>
            <a:r>
              <a:rPr lang="en-US" dirty="0"/>
              <a:t> yang </a:t>
            </a:r>
            <a:r>
              <a:rPr lang="en-US" dirty="0" err="1"/>
              <a:t>telah</a:t>
            </a:r>
            <a:r>
              <a:rPr lang="en-US" dirty="0"/>
              <a:t> </a:t>
            </a:r>
            <a:r>
              <a:rPr lang="en-US" dirty="0" err="1"/>
              <a:t>di</a:t>
            </a:r>
            <a:r>
              <a:rPr lang="en-US" dirty="0"/>
              <a:t> </a:t>
            </a:r>
            <a:r>
              <a:rPr lang="en-US" dirty="0" err="1"/>
              <a:t>desain</a:t>
            </a:r>
            <a:r>
              <a:rPr lang="en-US" dirty="0"/>
              <a:t> database. </a:t>
            </a:r>
          </a:p>
          <a:p>
            <a:pPr>
              <a:buFont typeface="Wingdings" pitchFamily="2" charset="2"/>
              <a:buChar char="ü"/>
            </a:pPr>
            <a:endParaRPr lang="en-US" dirty="0"/>
          </a:p>
          <a:p>
            <a:pPr>
              <a:buFont typeface="Wingdings" pitchFamily="2" charset="2"/>
              <a:buChar char="ü"/>
            </a:pPr>
            <a:r>
              <a:rPr lang="en-US" dirty="0" err="1"/>
              <a:t>Mereka</a:t>
            </a:r>
            <a:r>
              <a:rPr lang="en-US" dirty="0"/>
              <a:t> </a:t>
            </a:r>
            <a:r>
              <a:rPr lang="en-US" dirty="0" err="1"/>
              <a:t>juga</a:t>
            </a:r>
            <a:r>
              <a:rPr lang="en-US" dirty="0"/>
              <a:t> </a:t>
            </a:r>
            <a:r>
              <a:rPr lang="en-US" dirty="0" err="1"/>
              <a:t>perlu</a:t>
            </a:r>
            <a:r>
              <a:rPr lang="en-US" dirty="0"/>
              <a:t> </a:t>
            </a:r>
            <a:r>
              <a:rPr lang="en-US" dirty="0" err="1"/>
              <a:t>pelatihan</a:t>
            </a:r>
            <a:r>
              <a:rPr lang="en-US" dirty="0"/>
              <a:t> </a:t>
            </a:r>
            <a:r>
              <a:rPr lang="en-US" dirty="0" err="1"/>
              <a:t>rinci</a:t>
            </a:r>
            <a:r>
              <a:rPr lang="en-US" dirty="0"/>
              <a:t> </a:t>
            </a:r>
            <a:r>
              <a:rPr lang="en-US" dirty="0" err="1"/>
              <a:t>tentang</a:t>
            </a:r>
            <a:r>
              <a:rPr lang="en-US" dirty="0"/>
              <a:t> </a:t>
            </a:r>
            <a:r>
              <a:rPr lang="en-US" dirty="0" err="1"/>
              <a:t>produk</a:t>
            </a:r>
            <a:r>
              <a:rPr lang="en-US" dirty="0"/>
              <a:t> </a:t>
            </a:r>
            <a:r>
              <a:rPr lang="en-US" dirty="0" err="1"/>
              <a:t>sistem</a:t>
            </a:r>
            <a:r>
              <a:rPr lang="en-US" dirty="0"/>
              <a:t> </a:t>
            </a:r>
            <a:r>
              <a:rPr lang="en-US" dirty="0" err="1"/>
              <a:t>manajemen</a:t>
            </a:r>
            <a:r>
              <a:rPr lang="en-US" dirty="0"/>
              <a:t> database </a:t>
            </a:r>
            <a:r>
              <a:rPr lang="en-US" dirty="0" err="1"/>
              <a:t>mereka</a:t>
            </a:r>
            <a:r>
              <a:rPr lang="en-US" dirty="0"/>
              <a:t> </a:t>
            </a:r>
            <a:r>
              <a:rPr lang="en-US" dirty="0" err="1"/>
              <a:t>mengelola</a:t>
            </a:r>
            <a:r>
              <a:rPr lang="en-US" dirty="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181F-8861-9EC5-5D73-0C977AC6C342}"/>
              </a:ext>
            </a:extLst>
          </p:cNvPr>
          <p:cNvSpPr>
            <a:spLocks noGrp="1"/>
          </p:cNvSpPr>
          <p:nvPr>
            <p:ph type="title"/>
          </p:nvPr>
        </p:nvSpPr>
        <p:spPr/>
        <p:txBody>
          <a:bodyPr/>
          <a:lstStyle/>
          <a:p>
            <a:r>
              <a:rPr lang="en-US" dirty="0" err="1"/>
              <a:t>Tugas</a:t>
            </a:r>
            <a:r>
              <a:rPr lang="en-US" dirty="0"/>
              <a:t>:</a:t>
            </a:r>
          </a:p>
        </p:txBody>
      </p:sp>
      <p:sp>
        <p:nvSpPr>
          <p:cNvPr id="3" name="Content Placeholder 2">
            <a:extLst>
              <a:ext uri="{FF2B5EF4-FFF2-40B4-BE49-F238E27FC236}">
                <a16:creationId xmlns:a16="http://schemas.microsoft.com/office/drawing/2014/main" id="{7AC014AB-0D87-6F07-0728-D6983BEF4A92}"/>
              </a:ext>
            </a:extLst>
          </p:cNvPr>
          <p:cNvSpPr>
            <a:spLocks noGrp="1"/>
          </p:cNvSpPr>
          <p:nvPr>
            <p:ph sz="quarter" idx="1"/>
          </p:nvPr>
        </p:nvSpPr>
        <p:spPr/>
        <p:txBody>
          <a:bodyPr/>
          <a:lstStyle/>
          <a:p>
            <a:r>
              <a:rPr lang="en-US" dirty="0" err="1"/>
              <a:t>Buat</a:t>
            </a:r>
            <a:r>
              <a:rPr lang="en-US" dirty="0"/>
              <a:t> </a:t>
            </a:r>
            <a:r>
              <a:rPr lang="en-US" dirty="0" err="1"/>
              <a:t>Pemodelan</a:t>
            </a:r>
            <a:r>
              <a:rPr lang="en-US" dirty="0"/>
              <a:t> data </a:t>
            </a:r>
            <a:r>
              <a:rPr lang="en-US" dirty="0" err="1"/>
              <a:t>dari</a:t>
            </a:r>
            <a:r>
              <a:rPr lang="en-US" dirty="0"/>
              <a:t> </a:t>
            </a:r>
            <a:r>
              <a:rPr lang="en-US" dirty="0" err="1"/>
              <a:t>Studi</a:t>
            </a:r>
            <a:r>
              <a:rPr lang="en-US" dirty="0"/>
              <a:t> </a:t>
            </a:r>
            <a:r>
              <a:rPr lang="en-US" dirty="0" err="1"/>
              <a:t>Kasus</a:t>
            </a:r>
            <a:r>
              <a:rPr lang="en-US" dirty="0"/>
              <a:t> yang kalian </a:t>
            </a:r>
            <a:r>
              <a:rPr lang="en-US" dirty="0" err="1"/>
              <a:t>miliki</a:t>
            </a:r>
            <a:r>
              <a:rPr lang="en-US" dirty="0"/>
              <a:t> (</a:t>
            </a:r>
            <a:r>
              <a:rPr lang="en-US" dirty="0" err="1"/>
              <a:t>Kelompok</a:t>
            </a:r>
            <a:r>
              <a:rPr lang="en-US" dirty="0"/>
              <a:t>) </a:t>
            </a:r>
            <a:r>
              <a:rPr lang="en-US" dirty="0" err="1"/>
              <a:t>Langkahnya</a:t>
            </a:r>
            <a:r>
              <a:rPr lang="en-US" dirty="0"/>
              <a:t>:</a:t>
            </a:r>
          </a:p>
          <a:p>
            <a:pPr lvl="1"/>
            <a:r>
              <a:rPr lang="en-US" dirty="0" err="1"/>
              <a:t>Tentukan</a:t>
            </a:r>
            <a:r>
              <a:rPr lang="en-US" dirty="0"/>
              <a:t> </a:t>
            </a:r>
            <a:r>
              <a:rPr lang="en-US" dirty="0" err="1"/>
              <a:t>Entitas</a:t>
            </a:r>
            <a:r>
              <a:rPr lang="en-US" dirty="0"/>
              <a:t> </a:t>
            </a:r>
            <a:r>
              <a:rPr lang="en-US" dirty="0" err="1"/>
              <a:t>Utamanya</a:t>
            </a:r>
            <a:endParaRPr lang="en-US" dirty="0"/>
          </a:p>
          <a:p>
            <a:pPr lvl="1"/>
            <a:r>
              <a:rPr lang="en-US" dirty="0" err="1"/>
              <a:t>Tentukan</a:t>
            </a:r>
            <a:r>
              <a:rPr lang="en-US" dirty="0"/>
              <a:t> </a:t>
            </a:r>
            <a:r>
              <a:rPr lang="en-US" dirty="0" err="1"/>
              <a:t>Relasinya</a:t>
            </a:r>
            <a:endParaRPr lang="en-US" dirty="0"/>
          </a:p>
          <a:p>
            <a:pPr lvl="1"/>
            <a:r>
              <a:rPr lang="en-US" dirty="0" err="1"/>
              <a:t>Buatlah</a:t>
            </a:r>
            <a:r>
              <a:rPr lang="en-US" dirty="0"/>
              <a:t> ERD</a:t>
            </a:r>
          </a:p>
          <a:p>
            <a:pPr lvl="1"/>
            <a:r>
              <a:rPr lang="en-US" dirty="0" err="1"/>
              <a:t>Tentukan</a:t>
            </a:r>
            <a:r>
              <a:rPr lang="en-US" dirty="0"/>
              <a:t> </a:t>
            </a:r>
            <a:r>
              <a:rPr lang="en-US" dirty="0" err="1"/>
              <a:t>jenis</a:t>
            </a:r>
            <a:r>
              <a:rPr lang="en-US" dirty="0"/>
              <a:t> </a:t>
            </a:r>
            <a:r>
              <a:rPr lang="en-US" dirty="0" err="1"/>
              <a:t>Relasinya</a:t>
            </a:r>
            <a:r>
              <a:rPr lang="en-US" dirty="0"/>
              <a:t> (M:M, I:M, M:1, 1:1)</a:t>
            </a:r>
          </a:p>
          <a:p>
            <a:pPr lvl="1"/>
            <a:endParaRPr lang="en-US" dirty="0"/>
          </a:p>
        </p:txBody>
      </p:sp>
    </p:spTree>
    <p:extLst>
      <p:ext uri="{BB962C8B-B14F-4D97-AF65-F5344CB8AC3E}">
        <p14:creationId xmlns:p14="http://schemas.microsoft.com/office/powerpoint/2010/main" val="108582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1. </a:t>
            </a:r>
            <a:r>
              <a:rPr lang="en-US" sz="2400" b="1" dirty="0" err="1"/>
              <a:t>Keamanan</a:t>
            </a:r>
            <a:r>
              <a:rPr lang="en-US" sz="2400" b="1" dirty="0"/>
              <a:t> Data</a:t>
            </a:r>
          </a:p>
        </p:txBody>
      </p:sp>
      <p:sp>
        <p:nvSpPr>
          <p:cNvPr id="3" name="Content Placeholder 2"/>
          <p:cNvSpPr>
            <a:spLocks noGrp="1"/>
          </p:cNvSpPr>
          <p:nvPr>
            <p:ph sz="quarter" idx="1"/>
          </p:nvPr>
        </p:nvSpPr>
        <p:spPr/>
        <p:txBody>
          <a:bodyPr>
            <a:noAutofit/>
          </a:bodyPr>
          <a:lstStyle/>
          <a:p>
            <a:pPr>
              <a:buFont typeface="Wingdings" pitchFamily="2" charset="2"/>
              <a:buChar char="Ø"/>
            </a:pPr>
            <a:endParaRPr lang="en-US" sz="1600" dirty="0"/>
          </a:p>
          <a:p>
            <a:pPr>
              <a:buFont typeface="Wingdings" pitchFamily="2" charset="2"/>
              <a:buChar char="Ø"/>
            </a:pPr>
            <a:r>
              <a:rPr lang="en-US" sz="2000" dirty="0"/>
              <a:t>K</a:t>
            </a:r>
            <a:r>
              <a:rPr lang="id-ID" sz="2000" dirty="0"/>
              <a:t>eamanan data </a:t>
            </a:r>
            <a:r>
              <a:rPr lang="en-US" sz="2000" dirty="0" err="1"/>
              <a:t>berfungsi</a:t>
            </a:r>
            <a:r>
              <a:rPr lang="en-US" sz="2000" dirty="0"/>
              <a:t> </a:t>
            </a:r>
            <a:r>
              <a:rPr lang="id-ID" sz="2000" dirty="0"/>
              <a:t>melindungi database</a:t>
            </a:r>
            <a:r>
              <a:rPr lang="en-US" sz="2000" dirty="0"/>
              <a:t>.</a:t>
            </a:r>
          </a:p>
          <a:p>
            <a:pPr>
              <a:buFont typeface="Wingdings" pitchFamily="2" charset="2"/>
              <a:buChar char="Ø"/>
            </a:pPr>
            <a:endParaRPr lang="en-US" sz="2000" dirty="0"/>
          </a:p>
          <a:p>
            <a:pPr>
              <a:buFont typeface="Wingdings" pitchFamily="2" charset="2"/>
              <a:buChar char="Ø"/>
            </a:pPr>
            <a:r>
              <a:rPr lang="id-ID" sz="2000" dirty="0"/>
              <a:t>Hal ini untuk menjaga privasi, untuk memastikan data yang tidak terlihat oleh mereka yang tidak berhak untuk melihatnya</a:t>
            </a:r>
            <a:r>
              <a:rPr lang="en-US" sz="2000" dirty="0"/>
              <a:t>.</a:t>
            </a:r>
          </a:p>
          <a:p>
            <a:pPr>
              <a:buFont typeface="Wingdings" pitchFamily="2" charset="2"/>
              <a:buChar char="Ø"/>
            </a:pPr>
            <a:endParaRPr lang="en-US" sz="2000" dirty="0"/>
          </a:p>
          <a:p>
            <a:pPr>
              <a:buFont typeface="Wingdings" pitchFamily="2" charset="2"/>
              <a:buChar char="Ø"/>
            </a:pPr>
            <a:r>
              <a:rPr lang="en-US" sz="2000" dirty="0" err="1"/>
              <a:t>Keamanan</a:t>
            </a:r>
            <a:r>
              <a:rPr lang="en-US" sz="2000" dirty="0"/>
              <a:t> data </a:t>
            </a:r>
            <a:r>
              <a:rPr lang="en-US" sz="2000" dirty="0" err="1"/>
              <a:t>ini</a:t>
            </a:r>
            <a:r>
              <a:rPr lang="en-US" sz="2000" dirty="0"/>
              <a:t> </a:t>
            </a:r>
            <a:r>
              <a:rPr lang="en-US" sz="2000" dirty="0" err="1"/>
              <a:t>ditentukan</a:t>
            </a:r>
            <a:r>
              <a:rPr lang="en-US" sz="2000" dirty="0"/>
              <a:t> </a:t>
            </a:r>
            <a:r>
              <a:rPr lang="en-US" sz="2000" dirty="0" err="1"/>
              <a:t>berdasarkan</a:t>
            </a:r>
            <a:r>
              <a:rPr lang="en-US" sz="2000" dirty="0"/>
              <a:t> </a:t>
            </a:r>
            <a:r>
              <a:rPr lang="en-US" sz="2000" dirty="0" err="1"/>
              <a:t>kebijakan</a:t>
            </a:r>
            <a:r>
              <a:rPr lang="en-US" sz="2000" dirty="0"/>
              <a:t> </a:t>
            </a:r>
            <a:r>
              <a:rPr lang="en-US" sz="2000" dirty="0" err="1"/>
              <a:t>perusahaan</a:t>
            </a:r>
            <a:endParaRPr lang="en-US" sz="2000" dirty="0"/>
          </a:p>
          <a:p>
            <a:pPr>
              <a:buFont typeface="Wingdings" pitchFamily="2" charset="2"/>
              <a:buChar char="Ø"/>
            </a:pPr>
            <a:endParaRPr lang="en-US" sz="2000" dirty="0"/>
          </a:p>
          <a:p>
            <a:pPr>
              <a:buFont typeface="Wingdings" pitchFamily="2" charset="2"/>
              <a:buChar char="Ø"/>
            </a:pPr>
            <a:r>
              <a:rPr lang="en-US" sz="2000" dirty="0" err="1"/>
              <a:t>Kebijakan</a:t>
            </a:r>
            <a:r>
              <a:rPr lang="en-US" sz="2000" dirty="0"/>
              <a:t> </a:t>
            </a:r>
            <a:r>
              <a:rPr lang="en-US" sz="2000" dirty="0" err="1"/>
              <a:t>ini</a:t>
            </a:r>
            <a:r>
              <a:rPr lang="en-US" sz="2000" dirty="0"/>
              <a:t> </a:t>
            </a:r>
            <a:r>
              <a:rPr lang="en-US" sz="2000" dirty="0" err="1"/>
              <a:t>meliputi</a:t>
            </a:r>
            <a:r>
              <a:rPr lang="en-US" sz="2000" dirty="0"/>
              <a:t> </a:t>
            </a:r>
            <a:r>
              <a:rPr lang="en-US" sz="2000" dirty="0" err="1"/>
              <a:t>mekanisme</a:t>
            </a:r>
            <a:r>
              <a:rPr lang="en-US" sz="2000" dirty="0"/>
              <a:t> </a:t>
            </a:r>
            <a:r>
              <a:rPr lang="en-US" sz="2000" dirty="0" err="1"/>
              <a:t>keamanan</a:t>
            </a:r>
            <a:r>
              <a:rPr lang="en-US" sz="2000" dirty="0"/>
              <a:t> yang </a:t>
            </a:r>
            <a:r>
              <a:rPr lang="en-US" sz="2000" dirty="0" err="1"/>
              <a:t>disediakan</a:t>
            </a:r>
            <a:r>
              <a:rPr lang="en-US" sz="2000" dirty="0"/>
              <a:t> </a:t>
            </a:r>
            <a:r>
              <a:rPr lang="en-US" sz="2000" dirty="0" err="1"/>
              <a:t>baik</a:t>
            </a:r>
            <a:r>
              <a:rPr lang="en-US" sz="2000" dirty="0"/>
              <a:t> </a:t>
            </a:r>
            <a:r>
              <a:rPr lang="en-US" sz="2000" dirty="0" err="1"/>
              <a:t>oleh</a:t>
            </a:r>
            <a:r>
              <a:rPr lang="en-US" sz="2000" dirty="0"/>
              <a:t> </a:t>
            </a:r>
            <a:r>
              <a:rPr lang="en-US" sz="2000" dirty="0" err="1"/>
              <a:t>sistem</a:t>
            </a:r>
            <a:r>
              <a:rPr lang="en-US" sz="2000" dirty="0"/>
              <a:t> </a:t>
            </a:r>
            <a:r>
              <a:rPr lang="en-US" sz="2000" dirty="0" err="1"/>
              <a:t>operasi</a:t>
            </a:r>
            <a:r>
              <a:rPr lang="en-US" sz="2000" dirty="0"/>
              <a:t> </a:t>
            </a:r>
            <a:r>
              <a:rPr lang="en-US" sz="2000" dirty="0" err="1"/>
              <a:t>dan</a:t>
            </a:r>
            <a:r>
              <a:rPr lang="en-US" sz="2000" dirty="0"/>
              <a:t> </a:t>
            </a:r>
            <a:r>
              <a:rPr lang="en-US" sz="2000" dirty="0" err="1"/>
              <a:t>sistem</a:t>
            </a:r>
            <a:r>
              <a:rPr lang="en-US" sz="2000" dirty="0"/>
              <a:t> </a:t>
            </a:r>
            <a:r>
              <a:rPr lang="en-US" sz="2000" dirty="0" err="1"/>
              <a:t>manajemen</a:t>
            </a:r>
            <a:r>
              <a:rPr lang="en-US" sz="2000" dirty="0"/>
              <a:t> database yang </a:t>
            </a:r>
            <a:r>
              <a:rPr lang="en-US" sz="2000" dirty="0" err="1"/>
              <a:t>digunakan</a:t>
            </a:r>
            <a:r>
              <a:rPr lang="en-US" sz="2000" dirty="0"/>
              <a:t> </a:t>
            </a:r>
            <a:r>
              <a:rPr lang="en-US" sz="2000" dirty="0" err="1"/>
              <a:t>dalam</a:t>
            </a:r>
            <a:r>
              <a:rPr lang="en-US" sz="2000" dirty="0"/>
              <a:t> </a:t>
            </a:r>
            <a:r>
              <a:rPr lang="en-US" sz="2000" dirty="0" err="1"/>
              <a:t>sistem</a:t>
            </a:r>
            <a:r>
              <a:rPr lang="en-US" sz="2000" dirty="0"/>
              <a:t> </a:t>
            </a:r>
            <a:r>
              <a:rPr lang="en-US" sz="2000" dirty="0" err="1"/>
              <a:t>informasi</a:t>
            </a:r>
            <a:r>
              <a:rPr lang="en-US" sz="2000" dirty="0"/>
              <a:t> </a:t>
            </a:r>
            <a:r>
              <a:rPr lang="en-US" sz="2000" dirty="0" err="1"/>
              <a:t>perusahaan</a:t>
            </a:r>
            <a:r>
              <a:rPr lang="en-US" sz="2000" dirty="0"/>
              <a:t>.</a:t>
            </a:r>
          </a:p>
          <a:p>
            <a:pPr>
              <a:buFont typeface="Wingdings" pitchFamily="2" charset="2"/>
              <a:buChar char="Ø"/>
            </a:pPr>
            <a:endParaRPr lang="en-US" sz="2000" dirty="0"/>
          </a:p>
          <a:p>
            <a:pPr>
              <a:buFont typeface="Wingdings" pitchFamily="2" charset="2"/>
              <a:buChar char="Ø"/>
            </a:pPr>
            <a:r>
              <a:rPr lang="en-US" sz="2000" dirty="0" err="1"/>
              <a:t>Mekanisme</a:t>
            </a:r>
            <a:r>
              <a:rPr lang="en-US" sz="2000" dirty="0"/>
              <a:t> </a:t>
            </a:r>
            <a:r>
              <a:rPr lang="en-US" sz="2000" dirty="0" err="1"/>
              <a:t>keamanan</a:t>
            </a:r>
            <a:r>
              <a:rPr lang="en-US" sz="2000" dirty="0"/>
              <a:t> data </a:t>
            </a:r>
            <a:r>
              <a:rPr lang="en-US" sz="2000" dirty="0" err="1"/>
              <a:t>meliputi</a:t>
            </a:r>
            <a:r>
              <a:rPr lang="en-US" sz="2000" dirty="0"/>
              <a:t> </a:t>
            </a:r>
            <a:r>
              <a:rPr lang="en-US" sz="2000" dirty="0" err="1"/>
              <a:t>hak</a:t>
            </a:r>
            <a:r>
              <a:rPr lang="en-US" sz="2000" dirty="0"/>
              <a:t> </a:t>
            </a:r>
            <a:r>
              <a:rPr lang="en-US" sz="2000" dirty="0" err="1"/>
              <a:t>akses</a:t>
            </a:r>
            <a:r>
              <a:rPr lang="en-US" sz="2000" dirty="0"/>
              <a:t> </a:t>
            </a:r>
            <a:r>
              <a:rPr lang="en-US" sz="2000" dirty="0" err="1"/>
              <a:t>dan</a:t>
            </a:r>
            <a:r>
              <a:rPr lang="en-US" sz="2000" dirty="0"/>
              <a:t> </a:t>
            </a:r>
            <a:r>
              <a:rPr lang="en-US" sz="2000" dirty="0" err="1"/>
              <a:t>enkripsi</a:t>
            </a:r>
            <a:endParaRPr lang="en-US" sz="2000" dirty="0"/>
          </a:p>
          <a:p>
            <a:pPr>
              <a:buFont typeface="Wingdings" pitchFamily="2" charset="2"/>
              <a:buChar char="Ø"/>
            </a:pPr>
            <a:endParaRPr lang="en-US" sz="1600" dirty="0"/>
          </a:p>
          <a:p>
            <a:pPr>
              <a:buNone/>
            </a:pPr>
            <a:br>
              <a:rPr lang="id-ID" sz="1600" dirty="0"/>
            </a:b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901014" cy="4924444"/>
          </a:xfrm>
        </p:spPr>
        <p:txBody>
          <a:bodyPr>
            <a:normAutofit fontScale="92500" lnSpcReduction="20000"/>
          </a:bodyPr>
          <a:lstStyle/>
          <a:p>
            <a:pPr>
              <a:buNone/>
            </a:pPr>
            <a:r>
              <a:rPr lang="en-US" b="1" dirty="0" err="1"/>
              <a:t>Hak</a:t>
            </a:r>
            <a:r>
              <a:rPr lang="en-US" b="1" dirty="0"/>
              <a:t> </a:t>
            </a:r>
            <a:r>
              <a:rPr lang="en-US" b="1" dirty="0" err="1"/>
              <a:t>Akses</a:t>
            </a:r>
            <a:endParaRPr lang="en-US" b="1" dirty="0"/>
          </a:p>
          <a:p>
            <a:pPr>
              <a:buNone/>
            </a:pPr>
            <a:endParaRPr lang="en-US" b="1" dirty="0"/>
          </a:p>
          <a:p>
            <a:pPr>
              <a:buFont typeface="Wingdings" pitchFamily="2" charset="2"/>
              <a:buChar char="Ø"/>
            </a:pPr>
            <a:r>
              <a:rPr lang="en-US" sz="2400" dirty="0" err="1"/>
              <a:t>Pengguna</a:t>
            </a:r>
            <a:r>
              <a:rPr lang="en-US" sz="2400" dirty="0"/>
              <a:t> </a:t>
            </a:r>
            <a:r>
              <a:rPr lang="en-US" sz="2400" dirty="0" err="1"/>
              <a:t>hanya</a:t>
            </a:r>
            <a:r>
              <a:rPr lang="en-US" sz="2400" dirty="0"/>
              <a:t> </a:t>
            </a:r>
            <a:r>
              <a:rPr lang="en-US" sz="2400" dirty="0" err="1"/>
              <a:t>perlu</a:t>
            </a:r>
            <a:r>
              <a:rPr lang="en-US" sz="2400" dirty="0"/>
              <a:t> </a:t>
            </a:r>
            <a:r>
              <a:rPr lang="en-US" sz="2400" dirty="0" err="1"/>
              <a:t>akses</a:t>
            </a:r>
            <a:r>
              <a:rPr lang="en-US" sz="2400" dirty="0"/>
              <a:t> </a:t>
            </a:r>
            <a:r>
              <a:rPr lang="en-US" sz="2400" dirty="0" err="1"/>
              <a:t>sesuai</a:t>
            </a:r>
            <a:r>
              <a:rPr lang="en-US" sz="2400" dirty="0"/>
              <a:t> </a:t>
            </a:r>
            <a:r>
              <a:rPr lang="en-US" sz="2400" dirty="0" err="1"/>
              <a:t>dengan</a:t>
            </a:r>
            <a:r>
              <a:rPr lang="en-US" sz="2400" dirty="0"/>
              <a:t> </a:t>
            </a:r>
            <a:r>
              <a:rPr lang="en-US" sz="2400" dirty="0" err="1"/>
              <a:t>tugas</a:t>
            </a:r>
            <a:r>
              <a:rPr lang="en-US" sz="2400" dirty="0"/>
              <a:t> </a:t>
            </a:r>
            <a:r>
              <a:rPr lang="en-US" sz="2400" dirty="0" err="1"/>
              <a:t>mereka</a:t>
            </a:r>
            <a:r>
              <a:rPr lang="en-US" sz="2400" dirty="0"/>
              <a:t>. </a:t>
            </a:r>
            <a:br>
              <a:rPr lang="en-US" sz="2400" dirty="0"/>
            </a:br>
            <a:endParaRPr lang="en-US" sz="2400" dirty="0"/>
          </a:p>
          <a:p>
            <a:pPr>
              <a:buFont typeface="Wingdings" pitchFamily="2" charset="2"/>
              <a:buChar char="Ø"/>
            </a:pPr>
            <a:r>
              <a:rPr lang="en-US" sz="2400" dirty="0" err="1"/>
              <a:t>Kontrol</a:t>
            </a:r>
            <a:r>
              <a:rPr lang="en-US" sz="2400" dirty="0"/>
              <a:t> </a:t>
            </a:r>
            <a:r>
              <a:rPr lang="en-US" sz="2400" dirty="0" err="1"/>
              <a:t>akses</a:t>
            </a:r>
            <a:r>
              <a:rPr lang="en-US" sz="2400" dirty="0"/>
              <a:t> </a:t>
            </a:r>
            <a:r>
              <a:rPr lang="en-US" sz="2400" dirty="0" err="1"/>
              <a:t>bergantung</a:t>
            </a:r>
            <a:r>
              <a:rPr lang="en-US" sz="2400" dirty="0"/>
              <a:t> </a:t>
            </a:r>
            <a:r>
              <a:rPr lang="en-US" sz="2400" dirty="0" err="1"/>
              <a:t>pada</a:t>
            </a:r>
            <a:r>
              <a:rPr lang="en-US" sz="2400" dirty="0"/>
              <a:t> </a:t>
            </a:r>
            <a:r>
              <a:rPr lang="en-US" sz="2400" dirty="0" err="1"/>
              <a:t>prosedur</a:t>
            </a:r>
            <a:r>
              <a:rPr lang="en-US" sz="2400" dirty="0"/>
              <a:t> </a:t>
            </a:r>
            <a:r>
              <a:rPr lang="en-US" sz="2400" dirty="0" err="1"/>
              <a:t>otentikasi</a:t>
            </a:r>
            <a:r>
              <a:rPr lang="en-US" sz="2400" dirty="0"/>
              <a:t> </a:t>
            </a:r>
            <a:r>
              <a:rPr lang="en-US" sz="2400" dirty="0" err="1"/>
              <a:t>seperti</a:t>
            </a:r>
            <a:r>
              <a:rPr lang="en-US" sz="2400" dirty="0"/>
              <a:t> login </a:t>
            </a:r>
            <a:r>
              <a:rPr lang="en-US" sz="2400" dirty="0" err="1"/>
              <a:t>dan</a:t>
            </a:r>
            <a:r>
              <a:rPr lang="en-US" sz="2400" dirty="0"/>
              <a:t> password yang </a:t>
            </a:r>
            <a:r>
              <a:rPr lang="en-US" sz="2400" dirty="0" err="1"/>
              <a:t>terkait</a:t>
            </a:r>
            <a:r>
              <a:rPr lang="en-US" sz="2400" dirty="0"/>
              <a:t>. </a:t>
            </a:r>
          </a:p>
          <a:p>
            <a:pPr>
              <a:buFont typeface="Wingdings" pitchFamily="2" charset="2"/>
              <a:buChar char="Ø"/>
            </a:pPr>
            <a:endParaRPr lang="en-US" sz="2400" dirty="0"/>
          </a:p>
          <a:p>
            <a:pPr>
              <a:buFont typeface="Wingdings" pitchFamily="2" charset="2"/>
              <a:buChar char="Ø"/>
            </a:pPr>
            <a:r>
              <a:rPr lang="en-US" sz="2400" dirty="0" err="1"/>
              <a:t>Kelompok</a:t>
            </a:r>
            <a:r>
              <a:rPr lang="en-US" sz="2400" dirty="0"/>
              <a:t> </a:t>
            </a:r>
            <a:r>
              <a:rPr lang="en-US" sz="2400" dirty="0" err="1"/>
              <a:t>hak</a:t>
            </a:r>
            <a:r>
              <a:rPr lang="en-US" sz="2400" dirty="0"/>
              <a:t> </a:t>
            </a:r>
            <a:r>
              <a:rPr lang="en-US" sz="2400" dirty="0" err="1"/>
              <a:t>akses</a:t>
            </a:r>
            <a:r>
              <a:rPr lang="en-US" sz="2400" dirty="0"/>
              <a:t> data </a:t>
            </a:r>
            <a:r>
              <a:rPr lang="en-US" sz="2400" dirty="0" err="1"/>
              <a:t>kemudian</a:t>
            </a:r>
            <a:r>
              <a:rPr lang="en-US" sz="2400" dirty="0"/>
              <a:t> </a:t>
            </a:r>
            <a:r>
              <a:rPr lang="en-US" sz="2400" dirty="0" err="1"/>
              <a:t>diberikan</a:t>
            </a:r>
            <a:r>
              <a:rPr lang="en-US" sz="2400" dirty="0"/>
              <a:t> </a:t>
            </a:r>
            <a:r>
              <a:rPr lang="en-US" sz="2400" dirty="0" err="1"/>
              <a:t>kepada</a:t>
            </a:r>
            <a:r>
              <a:rPr lang="en-US" sz="2400" dirty="0"/>
              <a:t> </a:t>
            </a:r>
            <a:r>
              <a:rPr lang="en-US" sz="2400" dirty="0" err="1"/>
              <a:t>perorangan</a:t>
            </a:r>
            <a:r>
              <a:rPr lang="en-US" sz="2400" dirty="0"/>
              <a:t>, </a:t>
            </a:r>
            <a:r>
              <a:rPr lang="en-US" sz="2400" dirty="0" err="1"/>
              <a:t>atau</a:t>
            </a:r>
            <a:r>
              <a:rPr lang="en-US" sz="2400" dirty="0"/>
              <a:t> </a:t>
            </a:r>
            <a:r>
              <a:rPr lang="en-US" sz="2400" dirty="0" err="1"/>
              <a:t>kelompok</a:t>
            </a:r>
            <a:r>
              <a:rPr lang="en-US" sz="2400" dirty="0"/>
              <a:t> </a:t>
            </a:r>
            <a:r>
              <a:rPr lang="en-US" sz="2400" dirty="0" err="1"/>
              <a:t>individu</a:t>
            </a:r>
            <a:r>
              <a:rPr lang="en-US" sz="2400" dirty="0"/>
              <a:t> </a:t>
            </a:r>
            <a:r>
              <a:rPr lang="en-US" sz="2400" dirty="0" err="1"/>
              <a:t>dengan</a:t>
            </a:r>
            <a:r>
              <a:rPr lang="en-US" sz="2400" dirty="0"/>
              <a:t> </a:t>
            </a:r>
            <a:r>
              <a:rPr lang="en-US" sz="2400" dirty="0" err="1"/>
              <a:t>peran</a:t>
            </a:r>
            <a:r>
              <a:rPr lang="en-US" sz="2400" dirty="0"/>
              <a:t> yang </a:t>
            </a:r>
            <a:r>
              <a:rPr lang="en-US" sz="2400" dirty="0" err="1"/>
              <a:t>sama</a:t>
            </a:r>
            <a:r>
              <a:rPr lang="en-US" sz="2400" dirty="0"/>
              <a:t> </a:t>
            </a:r>
            <a:r>
              <a:rPr lang="en-US" sz="2400" dirty="0" err="1"/>
              <a:t>atau</a:t>
            </a:r>
            <a:r>
              <a:rPr lang="en-US" sz="2400" dirty="0"/>
              <a:t> </a:t>
            </a:r>
            <a:r>
              <a:rPr lang="en-US" sz="2400" dirty="0" err="1"/>
              <a:t>serupa</a:t>
            </a:r>
            <a:r>
              <a:rPr lang="en-US" sz="2400" dirty="0"/>
              <a:t>, </a:t>
            </a:r>
            <a:r>
              <a:rPr lang="en-US" sz="2400" dirty="0" err="1"/>
              <a:t>berdasarkan</a:t>
            </a:r>
            <a:r>
              <a:rPr lang="en-US" sz="2400" dirty="0"/>
              <a:t> login </a:t>
            </a:r>
            <a:r>
              <a:rPr lang="en-US" sz="2400" dirty="0" err="1"/>
              <a:t>mereka</a:t>
            </a:r>
            <a:r>
              <a:rPr lang="en-US" sz="2400" dirty="0"/>
              <a:t>.</a:t>
            </a:r>
          </a:p>
          <a:p>
            <a:pPr>
              <a:buFont typeface="Wingdings" pitchFamily="2" charset="2"/>
              <a:buChar char="Ø"/>
            </a:pPr>
            <a:endParaRPr lang="en-US" sz="2400" dirty="0"/>
          </a:p>
          <a:p>
            <a:pPr>
              <a:buFont typeface="Wingdings" pitchFamily="2" charset="2"/>
              <a:buChar char="Ø"/>
            </a:pPr>
            <a:r>
              <a:rPr lang="en-US" sz="2400" dirty="0" err="1"/>
              <a:t>Tujuan</a:t>
            </a:r>
            <a:r>
              <a:rPr lang="en-US" sz="2400" dirty="0"/>
              <a:t> </a:t>
            </a:r>
            <a:r>
              <a:rPr lang="en-US" sz="2400" dirty="0" err="1"/>
              <a:t>dari</a:t>
            </a:r>
            <a:r>
              <a:rPr lang="en-US" sz="2400" dirty="0"/>
              <a:t> </a:t>
            </a:r>
            <a:r>
              <a:rPr lang="en-US" sz="2400" dirty="0" err="1"/>
              <a:t>kontrol</a:t>
            </a:r>
            <a:r>
              <a:rPr lang="en-US" sz="2400" dirty="0"/>
              <a:t> </a:t>
            </a:r>
            <a:r>
              <a:rPr lang="en-US" sz="2400" dirty="0" err="1"/>
              <a:t>akses</a:t>
            </a:r>
            <a:r>
              <a:rPr lang="en-US" sz="2400" dirty="0"/>
              <a:t> </a:t>
            </a:r>
            <a:r>
              <a:rPr lang="en-US" sz="2400" dirty="0" err="1"/>
              <a:t>adalah</a:t>
            </a:r>
            <a:r>
              <a:rPr lang="en-US" sz="2400" dirty="0"/>
              <a:t> </a:t>
            </a:r>
            <a:r>
              <a:rPr lang="en-US" sz="2400" dirty="0" err="1"/>
              <a:t>untuk</a:t>
            </a:r>
            <a:r>
              <a:rPr lang="en-US" sz="2400" dirty="0"/>
              <a:t> </a:t>
            </a:r>
            <a:r>
              <a:rPr lang="en-US" sz="2400" dirty="0" err="1"/>
              <a:t>memastikan</a:t>
            </a:r>
            <a:r>
              <a:rPr lang="en-US" sz="2400" dirty="0"/>
              <a:t> </a:t>
            </a:r>
            <a:r>
              <a:rPr lang="en-US" sz="2400" dirty="0" err="1"/>
              <a:t>bahwa</a:t>
            </a:r>
            <a:r>
              <a:rPr lang="en-US" sz="2400" dirty="0"/>
              <a:t> database </a:t>
            </a:r>
            <a:r>
              <a:rPr lang="en-US" sz="2400" dirty="0" err="1"/>
              <a:t>pengguna</a:t>
            </a:r>
            <a:r>
              <a:rPr lang="en-US" sz="2400" dirty="0"/>
              <a:t> </a:t>
            </a:r>
            <a:r>
              <a:rPr lang="en-US" sz="2400" dirty="0" err="1"/>
              <a:t>hanya</a:t>
            </a:r>
            <a:r>
              <a:rPr lang="en-US" sz="2400" dirty="0"/>
              <a:t> </a:t>
            </a:r>
            <a:r>
              <a:rPr lang="en-US" sz="2400" dirty="0" err="1"/>
              <a:t>dapat</a:t>
            </a:r>
            <a:r>
              <a:rPr lang="en-US" sz="2400" dirty="0"/>
              <a:t> </a:t>
            </a:r>
            <a:r>
              <a:rPr lang="en-US" sz="2400" dirty="0" err="1"/>
              <a:t>membuat</a:t>
            </a:r>
            <a:r>
              <a:rPr lang="en-US" sz="2400" dirty="0"/>
              <a:t>, </a:t>
            </a:r>
            <a:r>
              <a:rPr lang="en-US" sz="2400" dirty="0" err="1"/>
              <a:t>membaca</a:t>
            </a:r>
            <a:r>
              <a:rPr lang="en-US" sz="2400" dirty="0"/>
              <a:t>, </a:t>
            </a:r>
            <a:r>
              <a:rPr lang="en-US" sz="2400" dirty="0" err="1"/>
              <a:t>memperbarui</a:t>
            </a:r>
            <a:r>
              <a:rPr lang="en-US" sz="2400" dirty="0"/>
              <a:t> </a:t>
            </a:r>
            <a:r>
              <a:rPr lang="en-US" sz="2400" dirty="0" err="1"/>
              <a:t>atau</a:t>
            </a:r>
            <a:r>
              <a:rPr lang="en-US" sz="2400" dirty="0"/>
              <a:t> </a:t>
            </a:r>
            <a:r>
              <a:rPr lang="en-US" sz="2400" dirty="0" err="1"/>
              <a:t>menghapus</a:t>
            </a:r>
            <a:r>
              <a:rPr lang="en-US" sz="2400" dirty="0"/>
              <a:t> data yang </a:t>
            </a:r>
            <a:r>
              <a:rPr lang="en-US" sz="2400" dirty="0" err="1"/>
              <a:t>relevan</a:t>
            </a:r>
            <a:r>
              <a:rPr lang="en-US" sz="2400" dirty="0"/>
              <a:t> </a:t>
            </a:r>
            <a:r>
              <a:rPr lang="en-US" sz="2400" dirty="0" err="1"/>
              <a:t>dengan</a:t>
            </a:r>
            <a:r>
              <a:rPr lang="en-US" sz="2400" dirty="0"/>
              <a:t> </a:t>
            </a:r>
            <a:r>
              <a:rPr lang="en-US" sz="2400" dirty="0" err="1"/>
              <a:t>peran</a:t>
            </a:r>
            <a:r>
              <a:rPr lang="en-US" sz="2400" dirty="0"/>
              <a:t> </a:t>
            </a:r>
            <a:r>
              <a:rPr lang="en-US" sz="2400" dirty="0" err="1"/>
              <a:t>mereka</a:t>
            </a:r>
            <a:r>
              <a:rPr lang="en-US" sz="2400" dirty="0"/>
              <a:t>.</a:t>
            </a:r>
            <a:r>
              <a:rPr lang="en-US" dirty="0"/>
              <a:t> </a:t>
            </a:r>
          </a:p>
          <a:p>
            <a:pPr>
              <a:buNone/>
            </a:pP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7043758" cy="642958"/>
          </a:xfrm>
        </p:spPr>
        <p:txBody>
          <a:bodyPr>
            <a:normAutofit/>
          </a:bodyPr>
          <a:lstStyle/>
          <a:p>
            <a:r>
              <a:rPr lang="id-ID" sz="2400" b="1" dirty="0"/>
              <a:t>Ada dua tingkat dari kontrol akses:</a:t>
            </a:r>
            <a:endParaRPr lang="en-US" sz="2400" b="1" dirty="0"/>
          </a:p>
        </p:txBody>
      </p:sp>
      <p:sp>
        <p:nvSpPr>
          <p:cNvPr id="3" name="Content Placeholder 2"/>
          <p:cNvSpPr>
            <a:spLocks noGrp="1"/>
          </p:cNvSpPr>
          <p:nvPr>
            <p:ph sz="quarter" idx="1"/>
          </p:nvPr>
        </p:nvSpPr>
        <p:spPr>
          <a:xfrm>
            <a:off x="457200" y="1219200"/>
            <a:ext cx="8543956" cy="5353072"/>
          </a:xfrm>
        </p:spPr>
        <p:txBody>
          <a:bodyPr>
            <a:normAutofit fontScale="70000" lnSpcReduction="20000"/>
          </a:bodyPr>
          <a:lstStyle/>
          <a:p>
            <a:pPr marL="514350" indent="-514350">
              <a:buNone/>
            </a:pPr>
            <a:endParaRPr lang="en-US" dirty="0"/>
          </a:p>
          <a:p>
            <a:pPr marL="514350" indent="-514350">
              <a:buFont typeface="+mj-lt"/>
              <a:buAutoNum type="arabicPeriod"/>
            </a:pPr>
            <a:r>
              <a:rPr lang="id-ID" sz="2900" b="1" dirty="0"/>
              <a:t>Discretionary Access Control (DAC) </a:t>
            </a:r>
            <a:r>
              <a:rPr lang="id-ID" sz="2900" dirty="0"/>
              <a:t>adalah di mana pengguna yang diberikan hak akses diperbolehkan untuk menyebarkan hak-hak tersebut ke pengguna lain.</a:t>
            </a:r>
            <a:endParaRPr lang="en-US" sz="2900" dirty="0"/>
          </a:p>
          <a:p>
            <a:pPr marL="514350" indent="-514350">
              <a:buFont typeface="+mj-lt"/>
              <a:buAutoNum type="arabicPeriod"/>
            </a:pPr>
            <a:endParaRPr lang="en-US" sz="2900" dirty="0"/>
          </a:p>
          <a:p>
            <a:pPr marL="514350" indent="-514350">
              <a:buFont typeface="+mj-lt"/>
              <a:buAutoNum type="arabicPeriod"/>
            </a:pPr>
            <a:r>
              <a:rPr lang="id-ID" sz="2900" b="1" dirty="0"/>
              <a:t>Mandatory Access Control (MAC) </a:t>
            </a:r>
            <a:r>
              <a:rPr lang="id-ID" sz="2900" dirty="0"/>
              <a:t>adalah di mana hak akses tidak dapat diubah oleh pengguna.</a:t>
            </a:r>
            <a:endParaRPr lang="en-US" sz="2900" dirty="0"/>
          </a:p>
          <a:p>
            <a:pPr marL="514350" indent="-514350">
              <a:buNone/>
            </a:pPr>
            <a:br>
              <a:rPr lang="id-ID" sz="2900" dirty="0"/>
            </a:br>
            <a:r>
              <a:rPr lang="en-US" sz="2900" dirty="0"/>
              <a:t>DAC </a:t>
            </a:r>
            <a:r>
              <a:rPr lang="en-US" sz="2900" dirty="0" err="1"/>
              <a:t>adalah</a:t>
            </a:r>
            <a:r>
              <a:rPr lang="en-US" sz="2900" dirty="0"/>
              <a:t> </a:t>
            </a:r>
            <a:r>
              <a:rPr lang="en-US" sz="2900" dirty="0" err="1"/>
              <a:t>kontrol</a:t>
            </a:r>
            <a:r>
              <a:rPr lang="en-US" sz="2900" dirty="0"/>
              <a:t> </a:t>
            </a:r>
            <a:r>
              <a:rPr lang="en-US" sz="2900" dirty="0" err="1"/>
              <a:t>akses</a:t>
            </a:r>
            <a:r>
              <a:rPr lang="en-US" sz="2900" dirty="0"/>
              <a:t> yang </a:t>
            </a:r>
            <a:r>
              <a:rPr lang="en-US" sz="2900" dirty="0" err="1"/>
              <a:t>sering</a:t>
            </a:r>
            <a:r>
              <a:rPr lang="en-US" sz="2900" dirty="0"/>
              <a:t> </a:t>
            </a:r>
            <a:r>
              <a:rPr lang="en-US" sz="2900" dirty="0" err="1"/>
              <a:t>digunakan</a:t>
            </a:r>
            <a:r>
              <a:rPr lang="en-US" sz="2900" dirty="0"/>
              <a:t>. </a:t>
            </a:r>
            <a:r>
              <a:rPr lang="en-US" sz="2900" dirty="0" err="1"/>
              <a:t>Namun</a:t>
            </a:r>
            <a:r>
              <a:rPr lang="en-US" sz="2900" dirty="0"/>
              <a:t> </a:t>
            </a:r>
            <a:r>
              <a:rPr lang="en-US" sz="2900" dirty="0" err="1"/>
              <a:t>dalam</a:t>
            </a:r>
            <a:r>
              <a:rPr lang="en-US" sz="2900" dirty="0"/>
              <a:t> </a:t>
            </a:r>
            <a:r>
              <a:rPr lang="en-US" sz="2900" dirty="0" err="1"/>
              <a:t>hak</a:t>
            </a:r>
            <a:r>
              <a:rPr lang="en-US" sz="2900" dirty="0"/>
              <a:t> </a:t>
            </a:r>
            <a:r>
              <a:rPr lang="en-US" sz="2900" dirty="0" err="1"/>
              <a:t>akses</a:t>
            </a:r>
            <a:r>
              <a:rPr lang="en-US" sz="2900" dirty="0"/>
              <a:t> </a:t>
            </a:r>
            <a:r>
              <a:rPr lang="en-US" sz="2900" dirty="0" err="1"/>
              <a:t>ini</a:t>
            </a:r>
            <a:r>
              <a:rPr lang="en-US" sz="2900" dirty="0"/>
              <a:t> </a:t>
            </a:r>
            <a:r>
              <a:rPr lang="en-US" sz="2900" dirty="0" err="1"/>
              <a:t>memiliki</a:t>
            </a:r>
            <a:r>
              <a:rPr lang="en-US" sz="2900" dirty="0"/>
              <a:t> </a:t>
            </a:r>
            <a:r>
              <a:rPr lang="en-US" sz="2900" dirty="0" err="1"/>
              <a:t>kelemahan</a:t>
            </a:r>
            <a:r>
              <a:rPr lang="en-US" sz="2900" dirty="0"/>
              <a:t> </a:t>
            </a:r>
            <a:r>
              <a:rPr lang="en-US" sz="2900" dirty="0" err="1"/>
              <a:t>yaitu</a:t>
            </a:r>
            <a:r>
              <a:rPr lang="en-US" sz="2900" dirty="0"/>
              <a:t> </a:t>
            </a:r>
            <a:r>
              <a:rPr lang="en-US" sz="2900" dirty="0" err="1"/>
              <a:t>keamanan</a:t>
            </a:r>
            <a:r>
              <a:rPr lang="en-US" sz="2900" dirty="0"/>
              <a:t> data </a:t>
            </a:r>
            <a:r>
              <a:rPr lang="en-US" sz="2900" dirty="0" err="1"/>
              <a:t>kurang</a:t>
            </a:r>
            <a:r>
              <a:rPr lang="en-US" sz="2900" dirty="0"/>
              <a:t> </a:t>
            </a:r>
            <a:r>
              <a:rPr lang="en-US" sz="2900" dirty="0" err="1"/>
              <a:t>terjaga</a:t>
            </a:r>
            <a:r>
              <a:rPr lang="en-US" sz="2900" dirty="0"/>
              <a:t>.</a:t>
            </a:r>
          </a:p>
          <a:p>
            <a:pPr marL="514350" indent="-514350">
              <a:buNone/>
            </a:pPr>
            <a:br>
              <a:rPr lang="id-ID" sz="2900" dirty="0"/>
            </a:br>
            <a:r>
              <a:rPr lang="id-ID" sz="2900" dirty="0"/>
              <a:t>Wajib Access Control </a:t>
            </a:r>
            <a:r>
              <a:rPr lang="en-US" sz="2900" dirty="0" err="1"/>
              <a:t>perlu</a:t>
            </a:r>
            <a:r>
              <a:rPr lang="en-US" sz="2900" dirty="0"/>
              <a:t> </a:t>
            </a:r>
            <a:r>
              <a:rPr lang="en-US" sz="2900" dirty="0" err="1"/>
              <a:t>diterapkan</a:t>
            </a:r>
            <a:r>
              <a:rPr lang="en-US" sz="2900" dirty="0"/>
              <a:t> </a:t>
            </a:r>
            <a:r>
              <a:rPr lang="en-US" sz="2900" dirty="0" err="1"/>
              <a:t>dalam</a:t>
            </a:r>
            <a:r>
              <a:rPr lang="en-US" sz="2900" dirty="0"/>
              <a:t> </a:t>
            </a:r>
            <a:r>
              <a:rPr lang="en-US" sz="2900" dirty="0" err="1"/>
              <a:t>pengamanan</a:t>
            </a:r>
            <a:r>
              <a:rPr lang="en-US" sz="2900" dirty="0"/>
              <a:t> data </a:t>
            </a:r>
            <a:r>
              <a:rPr lang="en-US" sz="2900" dirty="0" err="1"/>
              <a:t>oleh</a:t>
            </a:r>
            <a:r>
              <a:rPr lang="en-US" sz="2900" dirty="0"/>
              <a:t> </a:t>
            </a:r>
            <a:r>
              <a:rPr lang="en-US" sz="2900" dirty="0" err="1"/>
              <a:t>admininstrator</a:t>
            </a:r>
            <a:r>
              <a:rPr lang="en-US" sz="2900" dirty="0"/>
              <a:t> </a:t>
            </a:r>
            <a:r>
              <a:rPr lang="en-US" sz="2900" dirty="0" err="1"/>
              <a:t>sistem</a:t>
            </a:r>
            <a:r>
              <a:rPr lang="en-US" sz="2900" dirty="0"/>
              <a:t> </a:t>
            </a:r>
            <a:r>
              <a:rPr lang="en-US" sz="2900" dirty="0" err="1"/>
              <a:t>informasi</a:t>
            </a:r>
            <a:r>
              <a:rPr lang="en-US" sz="2900" dirty="0"/>
              <a:t> yang </a:t>
            </a:r>
            <a:r>
              <a:rPr lang="en-US" sz="2900" dirty="0" err="1"/>
              <a:t>dibuat</a:t>
            </a:r>
            <a:r>
              <a:rPr lang="en-US" sz="2900" dirty="0"/>
              <a:t>.</a:t>
            </a:r>
          </a:p>
          <a:p>
            <a:pPr marL="514350" indent="-514350">
              <a:buNone/>
            </a:pPr>
            <a:br>
              <a:rPr lang="id-ID" sz="2900" dirty="0"/>
            </a:br>
            <a:r>
              <a:rPr lang="en-US" sz="2900" dirty="0" err="1"/>
              <a:t>Salah</a:t>
            </a:r>
            <a:r>
              <a:rPr lang="en-US" sz="2900" dirty="0"/>
              <a:t> </a:t>
            </a:r>
            <a:r>
              <a:rPr lang="en-US" sz="2900" dirty="0" err="1"/>
              <a:t>satu</a:t>
            </a:r>
            <a:r>
              <a:rPr lang="en-US" sz="2900" dirty="0"/>
              <a:t> model </a:t>
            </a:r>
            <a:r>
              <a:rPr lang="id-ID" sz="2900" dirty="0"/>
              <a:t>Wajib Access Control adalah Model Bell-LaPadula dikembangkan oleh David Bell dan Len LaPadula untuk Departemen Pertahanan AS. </a:t>
            </a:r>
            <a:r>
              <a:rPr lang="en-US" sz="2900" dirty="0"/>
              <a:t> </a:t>
            </a:r>
            <a:r>
              <a:rPr lang="id-ID" sz="2900" dirty="0"/>
              <a:t>Model ini </a:t>
            </a:r>
            <a:r>
              <a:rPr lang="en-US" sz="2900" dirty="0" err="1"/>
              <a:t>memberikan</a:t>
            </a:r>
            <a:r>
              <a:rPr lang="en-US" sz="2900" dirty="0"/>
              <a:t> </a:t>
            </a:r>
            <a:r>
              <a:rPr lang="en-US" sz="2900" dirty="0" err="1"/>
              <a:t>pembatasan</a:t>
            </a:r>
            <a:r>
              <a:rPr lang="en-US" sz="2900" dirty="0"/>
              <a:t> data  </a:t>
            </a:r>
            <a:r>
              <a:rPr lang="en-US" sz="2900" dirty="0" err="1"/>
              <a:t>sesuai</a:t>
            </a:r>
            <a:r>
              <a:rPr lang="en-US" sz="2900" dirty="0"/>
              <a:t> </a:t>
            </a:r>
            <a:r>
              <a:rPr lang="en-US" sz="2900" dirty="0" err="1"/>
              <a:t>dengan</a:t>
            </a:r>
            <a:r>
              <a:rPr lang="en-US" sz="2900" dirty="0"/>
              <a:t> </a:t>
            </a:r>
            <a:r>
              <a:rPr lang="en-US" sz="2900" dirty="0" err="1"/>
              <a:t>tugas</a:t>
            </a:r>
            <a:r>
              <a:rPr lang="en-US" sz="2900" dirty="0"/>
              <a:t> </a:t>
            </a:r>
            <a:r>
              <a:rPr lang="en-US" sz="2900" dirty="0" err="1"/>
              <a:t>dan</a:t>
            </a:r>
            <a:r>
              <a:rPr lang="en-US" sz="2900" dirty="0"/>
              <a:t> </a:t>
            </a:r>
            <a:r>
              <a:rPr lang="en-US" sz="2900" dirty="0" err="1"/>
              <a:t>fungsi</a:t>
            </a:r>
            <a:r>
              <a:rPr lang="en-US" sz="2900" dirty="0"/>
              <a:t> </a:t>
            </a:r>
            <a:r>
              <a:rPr lang="en-US" sz="2900" dirty="0" err="1"/>
              <a:t>dari</a:t>
            </a:r>
            <a:r>
              <a:rPr lang="en-US" sz="2900" dirty="0"/>
              <a:t> </a:t>
            </a:r>
            <a:r>
              <a:rPr lang="en-US" sz="2900" dirty="0" err="1"/>
              <a:t>masing-masing</a:t>
            </a:r>
            <a:r>
              <a:rPr lang="en-US" sz="2900" dirty="0"/>
              <a:t> </a:t>
            </a:r>
            <a:r>
              <a:rPr lang="en-US" sz="2900" dirty="0" err="1"/>
              <a:t>pengguna</a:t>
            </a:r>
            <a:r>
              <a:rPr lang="en-US" sz="2900" dirty="0"/>
              <a:t>.  </a:t>
            </a:r>
            <a:r>
              <a:rPr lang="en-US" sz="2900" dirty="0" err="1"/>
              <a:t>Contoh</a:t>
            </a:r>
            <a:r>
              <a:rPr lang="en-US" sz="2900" dirty="0"/>
              <a:t> Admin </a:t>
            </a:r>
            <a:r>
              <a:rPr lang="en-US" sz="2900" dirty="0" err="1"/>
              <a:t>dan</a:t>
            </a:r>
            <a:r>
              <a:rPr lang="en-US" sz="2900" dirty="0"/>
              <a:t> user </a:t>
            </a:r>
            <a:r>
              <a:rPr lang="en-US" sz="2900" dirty="0" err="1"/>
              <a:t>memiliki</a:t>
            </a:r>
            <a:r>
              <a:rPr lang="en-US" sz="2900" dirty="0"/>
              <a:t> </a:t>
            </a:r>
            <a:r>
              <a:rPr lang="en-US" sz="2900" dirty="0" err="1"/>
              <a:t>hak</a:t>
            </a:r>
            <a:r>
              <a:rPr lang="en-US" sz="2900" dirty="0"/>
              <a:t> </a:t>
            </a:r>
            <a:r>
              <a:rPr lang="en-US" sz="2900" dirty="0" err="1"/>
              <a:t>akses</a:t>
            </a:r>
            <a:r>
              <a:rPr lang="en-US" sz="2900" dirty="0"/>
              <a:t> yang </a:t>
            </a:r>
            <a:r>
              <a:rPr lang="en-US" sz="2900" dirty="0" err="1"/>
              <a:t>berbeda</a:t>
            </a:r>
            <a:r>
              <a:rPr lang="en-US" sz="29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219200"/>
            <a:ext cx="7186634" cy="4281502"/>
          </a:xfrm>
        </p:spPr>
        <p:txBody>
          <a:bodyPr>
            <a:normAutofit fontScale="77500" lnSpcReduction="20000"/>
          </a:bodyPr>
          <a:lstStyle/>
          <a:p>
            <a:pPr>
              <a:buNone/>
            </a:pPr>
            <a:r>
              <a:rPr lang="en-US" sz="3200" b="1" dirty="0"/>
              <a:t>E</a:t>
            </a:r>
            <a:r>
              <a:rPr lang="id-ID" sz="3200" b="1" dirty="0"/>
              <a:t>nkripsi</a:t>
            </a:r>
            <a:br>
              <a:rPr lang="id-ID" dirty="0"/>
            </a:br>
            <a:endParaRPr lang="en-US" dirty="0"/>
          </a:p>
          <a:p>
            <a:pPr marL="347663" indent="-347663">
              <a:buFont typeface="Wingdings" pitchFamily="2" charset="2"/>
              <a:buChar char="ü"/>
            </a:pPr>
            <a:r>
              <a:rPr lang="en-US" dirty="0" err="1"/>
              <a:t>Selain</a:t>
            </a:r>
            <a:r>
              <a:rPr lang="en-US" dirty="0"/>
              <a:t> </a:t>
            </a:r>
            <a:r>
              <a:rPr lang="en-US" dirty="0" err="1"/>
              <a:t>hak</a:t>
            </a:r>
            <a:r>
              <a:rPr lang="en-US" dirty="0"/>
              <a:t> </a:t>
            </a:r>
            <a:r>
              <a:rPr lang="en-US" dirty="0" err="1"/>
              <a:t>akses</a:t>
            </a:r>
            <a:r>
              <a:rPr lang="en-US" dirty="0"/>
              <a:t> </a:t>
            </a:r>
            <a:r>
              <a:rPr lang="en-US" dirty="0" err="1"/>
              <a:t>untuk</a:t>
            </a:r>
            <a:r>
              <a:rPr lang="en-US" dirty="0"/>
              <a:t> </a:t>
            </a:r>
            <a:r>
              <a:rPr lang="en-US" dirty="0" err="1"/>
              <a:t>mencegah</a:t>
            </a:r>
            <a:r>
              <a:rPr lang="en-US" dirty="0"/>
              <a:t> </a:t>
            </a:r>
            <a:r>
              <a:rPr lang="en-US" dirty="0" err="1"/>
              <a:t>kejahatan</a:t>
            </a:r>
            <a:r>
              <a:rPr lang="en-US" dirty="0"/>
              <a:t> hacker </a:t>
            </a:r>
            <a:r>
              <a:rPr lang="en-US" dirty="0" err="1"/>
              <a:t>maka</a:t>
            </a:r>
            <a:r>
              <a:rPr lang="en-US" dirty="0"/>
              <a:t> database </a:t>
            </a:r>
            <a:r>
              <a:rPr lang="en-US" dirty="0" err="1"/>
              <a:t>dapat</a:t>
            </a:r>
            <a:r>
              <a:rPr lang="en-US" dirty="0"/>
              <a:t> </a:t>
            </a:r>
            <a:r>
              <a:rPr lang="en-US" dirty="0" err="1"/>
              <a:t>dienkripsi</a:t>
            </a:r>
            <a:r>
              <a:rPr lang="en-US" dirty="0"/>
              <a:t>.</a:t>
            </a:r>
          </a:p>
          <a:p>
            <a:pPr marL="347663" indent="-347663">
              <a:buFont typeface="Wingdings" pitchFamily="2" charset="2"/>
              <a:buChar char="ü"/>
            </a:pPr>
            <a:endParaRPr lang="en-US" dirty="0"/>
          </a:p>
          <a:p>
            <a:pPr marL="406400" indent="-406400">
              <a:buFont typeface="Wingdings" pitchFamily="2" charset="2"/>
              <a:buChar char="ü"/>
            </a:pPr>
            <a:r>
              <a:rPr lang="id-ID" dirty="0"/>
              <a:t>Enkripsi seluruh database adalah pilihan yang paling sederhana tetapi mempengaruhi kinerja database secara keseluruhan; </a:t>
            </a:r>
            <a:endParaRPr lang="en-US" dirty="0"/>
          </a:p>
          <a:p>
            <a:pPr marL="0" indent="0">
              <a:buFont typeface="Wingdings" pitchFamily="2" charset="2"/>
              <a:buChar char="ü"/>
            </a:pPr>
            <a:endParaRPr lang="en-US" dirty="0"/>
          </a:p>
          <a:p>
            <a:pPr marL="406400" indent="-406400">
              <a:buFont typeface="Wingdings" pitchFamily="2" charset="2"/>
              <a:buChar char="ü"/>
            </a:pPr>
            <a:r>
              <a:rPr lang="en-US" dirty="0"/>
              <a:t>D</a:t>
            </a:r>
            <a:r>
              <a:rPr lang="id-ID" dirty="0"/>
              <a:t>atabase perlu terenkripsi setiap kali beberapa data perlu dibaca dan kembali dienkripsi setiap kali beberapa data diperbarui. </a:t>
            </a:r>
            <a:endParaRPr lang="en-US" dirty="0"/>
          </a:p>
          <a:p>
            <a:pPr marL="0" indent="0">
              <a:buFont typeface="Wingdings" pitchFamily="2" charset="2"/>
              <a:buChar char="ü"/>
            </a:pPr>
            <a:endParaRPr lang="en-US" dirty="0"/>
          </a:p>
          <a:p>
            <a:pPr marL="406400" indent="-406400">
              <a:buFont typeface="Wingdings" pitchFamily="2" charset="2"/>
              <a:buChar char="ü"/>
            </a:pPr>
            <a:r>
              <a:rPr lang="en-US" dirty="0"/>
              <a:t> A</a:t>
            </a:r>
            <a:r>
              <a:rPr lang="id-ID" dirty="0"/>
              <a:t>lternatifnya adalah hanya mengenkripsi data dalam kolom yang perlu enkripsi seperti kolom memegang rincian kartu kredit.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a:buNone/>
            </a:pPr>
            <a:r>
              <a:rPr lang="en-US" b="1" dirty="0"/>
              <a:t>Audit</a:t>
            </a:r>
            <a:br>
              <a:rPr lang="id-ID" dirty="0"/>
            </a:br>
            <a:endParaRPr lang="en-US" dirty="0"/>
          </a:p>
          <a:p>
            <a:pPr>
              <a:buFont typeface="Wingdings" pitchFamily="2" charset="2"/>
              <a:buChar char="ü"/>
            </a:pPr>
            <a:r>
              <a:rPr lang="id-ID" dirty="0"/>
              <a:t>Kebanyakan sistem manajemen database mencakup fasilitas untuk mempertahankan jejak audit operasi database, merekam objek</a:t>
            </a:r>
            <a:r>
              <a:rPr lang="en-US" dirty="0"/>
              <a:t> </a:t>
            </a:r>
            <a:r>
              <a:rPr lang="en-US" dirty="0" err="1"/>
              <a:t>apa</a:t>
            </a:r>
            <a:r>
              <a:rPr lang="en-US" dirty="0"/>
              <a:t> </a:t>
            </a:r>
            <a:r>
              <a:rPr lang="en-US" dirty="0" err="1"/>
              <a:t>saja</a:t>
            </a:r>
            <a:r>
              <a:rPr lang="id-ID" dirty="0"/>
              <a:t> </a:t>
            </a:r>
            <a:r>
              <a:rPr lang="en-US" dirty="0" err="1"/>
              <a:t>dalam</a:t>
            </a:r>
            <a:r>
              <a:rPr lang="en-US" dirty="0"/>
              <a:t> </a:t>
            </a:r>
            <a:r>
              <a:rPr lang="id-ID" dirty="0"/>
              <a:t>database yang diakses oleh siapa dan kapan</a:t>
            </a:r>
            <a:endParaRPr lang="en-US" dirty="0"/>
          </a:p>
          <a:p>
            <a:pPr>
              <a:buFont typeface="Wingdings" pitchFamily="2" charset="2"/>
              <a:buChar char="ü"/>
            </a:pPr>
            <a:endParaRPr lang="en-US" dirty="0"/>
          </a:p>
          <a:p>
            <a:pPr>
              <a:buFont typeface="Wingdings" pitchFamily="2" charset="2"/>
              <a:buChar char="ü"/>
            </a:pPr>
            <a:r>
              <a:rPr lang="id-ID" dirty="0"/>
              <a:t>Beberapa bahkan memungkinkan jejak audit untuk merekam data apa yang berubah. </a:t>
            </a:r>
            <a:endParaRPr lang="en-US" dirty="0"/>
          </a:p>
          <a:p>
            <a:pPr>
              <a:buFont typeface="Wingdings" pitchFamily="2" charset="2"/>
              <a:buChar char="ü"/>
            </a:pPr>
            <a:endParaRPr lang="en-US" dirty="0"/>
          </a:p>
          <a:p>
            <a:pPr>
              <a:buFont typeface="Wingdings" pitchFamily="2" charset="2"/>
              <a:buChar char="ü"/>
            </a:pPr>
            <a:r>
              <a:rPr lang="en-US" dirty="0"/>
              <a:t>A</a:t>
            </a:r>
            <a:r>
              <a:rPr lang="id-ID" dirty="0"/>
              <a:t>udit tidak mencegah akses tidak sah tetapi mereka memberikan informasi yang memungkinkan pelanggaran keamanan untuk dideteksi. </a:t>
            </a:r>
            <a:endParaRPr lang="en-US" dirty="0"/>
          </a:p>
          <a:p>
            <a:pPr>
              <a:buFont typeface="Wingdings" pitchFamily="2" charset="2"/>
              <a:buChar char="ü"/>
            </a:pPr>
            <a:endParaRPr lang="en-US" dirty="0"/>
          </a:p>
          <a:p>
            <a:pPr>
              <a:buFont typeface="Wingdings" pitchFamily="2" charset="2"/>
              <a:buChar char="ü"/>
            </a:pPr>
            <a:r>
              <a:rPr lang="id-ID" dirty="0"/>
              <a:t>Dengan demikian mereka membantu untuk mempromosikan keamanan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 </a:t>
            </a:r>
            <a:r>
              <a:rPr lang="id-ID" b="1" dirty="0"/>
              <a:t>I</a:t>
            </a:r>
            <a:r>
              <a:rPr lang="en-US" b="1" dirty="0" err="1"/>
              <a:t>ntegritas</a:t>
            </a:r>
            <a:r>
              <a:rPr lang="en-US" b="1" dirty="0"/>
              <a:t> Data</a:t>
            </a:r>
          </a:p>
        </p:txBody>
      </p:sp>
      <p:sp>
        <p:nvSpPr>
          <p:cNvPr id="3" name="Content Placeholder 2"/>
          <p:cNvSpPr>
            <a:spLocks noGrp="1"/>
          </p:cNvSpPr>
          <p:nvPr>
            <p:ph sz="quarter" idx="1"/>
          </p:nvPr>
        </p:nvSpPr>
        <p:spPr>
          <a:xfrm>
            <a:off x="500034" y="1285860"/>
            <a:ext cx="6500858" cy="3929090"/>
          </a:xfrm>
        </p:spPr>
        <p:txBody>
          <a:bodyPr>
            <a:normAutofit fontScale="92500" lnSpcReduction="20000"/>
          </a:bodyPr>
          <a:lstStyle/>
          <a:p>
            <a:pPr>
              <a:buNone/>
            </a:pPr>
            <a:endParaRPr lang="en-US" dirty="0"/>
          </a:p>
          <a:p>
            <a:pPr marL="0" indent="0">
              <a:buNone/>
            </a:pPr>
            <a:r>
              <a:rPr lang="en-US" dirty="0"/>
              <a:t>I</a:t>
            </a:r>
            <a:r>
              <a:rPr lang="id-ID" dirty="0"/>
              <a:t>ntegritas data adalah tentang melindungi database terhadap pengguna yang berwenang. </a:t>
            </a:r>
            <a:endParaRPr lang="en-US" dirty="0"/>
          </a:p>
          <a:p>
            <a:pPr marL="0" indent="0">
              <a:buNone/>
            </a:pPr>
            <a:endParaRPr lang="en-US" dirty="0"/>
          </a:p>
          <a:p>
            <a:pPr marL="0" indent="0">
              <a:buNone/>
            </a:pPr>
            <a:r>
              <a:rPr lang="en-US" dirty="0" err="1"/>
              <a:t>Integritas</a:t>
            </a:r>
            <a:r>
              <a:rPr lang="en-US" dirty="0"/>
              <a:t> data </a:t>
            </a:r>
            <a:r>
              <a:rPr lang="en-US" dirty="0" err="1"/>
              <a:t>ada</a:t>
            </a:r>
            <a:r>
              <a:rPr lang="en-US" dirty="0"/>
              <a:t> </a:t>
            </a:r>
            <a:r>
              <a:rPr lang="en-US" dirty="0" err="1"/>
              <a:t>dua</a:t>
            </a:r>
            <a:r>
              <a:rPr lang="en-US" dirty="0"/>
              <a:t> </a:t>
            </a:r>
            <a:r>
              <a:rPr lang="en-US" dirty="0" err="1"/>
              <a:t>yaitu</a:t>
            </a:r>
            <a:r>
              <a:rPr lang="en-US" dirty="0"/>
              <a:t>:</a:t>
            </a:r>
          </a:p>
          <a:p>
            <a:pPr marL="0" indent="0">
              <a:buNone/>
            </a:pPr>
            <a:endParaRPr lang="en-US" dirty="0"/>
          </a:p>
          <a:p>
            <a:pPr marL="0" indent="465138">
              <a:buFont typeface="Wingdings" pitchFamily="2" charset="2"/>
              <a:buChar char="ü"/>
            </a:pPr>
            <a:r>
              <a:rPr lang="en-US" dirty="0" err="1"/>
              <a:t>Integritas</a:t>
            </a:r>
            <a:r>
              <a:rPr lang="en-US" dirty="0"/>
              <a:t> </a:t>
            </a:r>
            <a:r>
              <a:rPr lang="en-US" dirty="0" err="1"/>
              <a:t>entitas</a:t>
            </a:r>
            <a:endParaRPr lang="en-US" dirty="0"/>
          </a:p>
          <a:p>
            <a:pPr marL="0" indent="465138">
              <a:buNone/>
            </a:pPr>
            <a:r>
              <a:rPr lang="en-US" dirty="0" err="1"/>
              <a:t>Merupakan</a:t>
            </a:r>
            <a:r>
              <a:rPr lang="en-US" dirty="0"/>
              <a:t> data </a:t>
            </a:r>
            <a:r>
              <a:rPr lang="en-US" dirty="0" err="1"/>
              <a:t>bersifak</a:t>
            </a:r>
            <a:r>
              <a:rPr lang="en-US" dirty="0"/>
              <a:t> </a:t>
            </a:r>
            <a:r>
              <a:rPr lang="en-US" dirty="0" err="1"/>
              <a:t>unik</a:t>
            </a:r>
            <a:r>
              <a:rPr lang="en-US" dirty="0"/>
              <a:t> (Primary key)</a:t>
            </a:r>
          </a:p>
          <a:p>
            <a:pPr marL="0" indent="465138">
              <a:buFont typeface="Wingdings" pitchFamily="2" charset="2"/>
              <a:buChar char="ü"/>
            </a:pPr>
            <a:r>
              <a:rPr lang="en-US" dirty="0" err="1"/>
              <a:t>Integritas</a:t>
            </a:r>
            <a:r>
              <a:rPr lang="en-US" dirty="0"/>
              <a:t> </a:t>
            </a:r>
            <a:r>
              <a:rPr lang="en-US" dirty="0" err="1"/>
              <a:t>referensial</a:t>
            </a:r>
            <a:endParaRPr lang="en-US" dirty="0"/>
          </a:p>
          <a:p>
            <a:pPr marL="0" indent="465138">
              <a:buNone/>
            </a:pPr>
            <a:r>
              <a:rPr lang="en-US" dirty="0" err="1"/>
              <a:t>Nilai</a:t>
            </a:r>
            <a:r>
              <a:rPr lang="en-US" dirty="0"/>
              <a:t> </a:t>
            </a:r>
            <a:r>
              <a:rPr lang="en-US" dirty="0" err="1"/>
              <a:t>nilai</a:t>
            </a:r>
            <a:r>
              <a:rPr lang="en-US" dirty="0"/>
              <a:t> </a:t>
            </a:r>
            <a:r>
              <a:rPr lang="en-US" dirty="0" err="1"/>
              <a:t>kunci</a:t>
            </a:r>
            <a:r>
              <a:rPr lang="en-US" dirty="0"/>
              <a:t> </a:t>
            </a:r>
            <a:r>
              <a:rPr lang="en-US" dirty="0" err="1"/>
              <a:t>tamu</a:t>
            </a:r>
            <a:r>
              <a:rPr lang="en-US" dirty="0"/>
              <a:t> (Foreign key)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951</TotalTime>
  <Pages>3</Pages>
  <Words>2090</Words>
  <Application>Microsoft Office PowerPoint</Application>
  <PresentationFormat>Letter Paper (8.5x11 in)</PresentationFormat>
  <Paragraphs>219</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Adobe Caslon Pro Bold</vt:lpstr>
      <vt:lpstr>Arial</vt:lpstr>
      <vt:lpstr>Bookman Old Style</vt:lpstr>
      <vt:lpstr>Gill Sans MT</vt:lpstr>
      <vt:lpstr>Times New Roman</vt:lpstr>
      <vt:lpstr>Wingdings</vt:lpstr>
      <vt:lpstr>Wingdings 3</vt:lpstr>
      <vt:lpstr>Origin</vt:lpstr>
      <vt:lpstr>Proses Penyimpan  dan  Pengambilan Data</vt:lpstr>
      <vt:lpstr>Data Accesbility</vt:lpstr>
      <vt:lpstr>Data Accesbility</vt:lpstr>
      <vt:lpstr>1. Keamanan Data</vt:lpstr>
      <vt:lpstr>PowerPoint Presentation</vt:lpstr>
      <vt:lpstr>Ada dua tingkat dari kontrol akses:</vt:lpstr>
      <vt:lpstr>PowerPoint Presentation</vt:lpstr>
      <vt:lpstr>PowerPoint Presentation</vt:lpstr>
      <vt:lpstr>2. Integritas Data</vt:lpstr>
      <vt:lpstr>3. Pemulihan Data</vt:lpstr>
      <vt:lpstr>PowerPoint Presentation</vt:lpstr>
      <vt:lpstr>Mekanisme Pemulihan Data</vt:lpstr>
      <vt:lpstr>PowerPoint Presentation</vt:lpstr>
      <vt:lpstr>Master Data Management</vt:lpstr>
      <vt:lpstr>Master Data Management</vt:lpstr>
      <vt:lpstr>PowerPoint Presentation</vt:lpstr>
      <vt:lpstr>PowerPoint Presentation</vt:lpstr>
      <vt:lpstr>Konseptual Data Model</vt:lpstr>
      <vt:lpstr>PowerPoint Presentation</vt:lpstr>
      <vt:lpstr>PowerPoint Presentation</vt:lpstr>
      <vt:lpstr>PowerPoint Presentation</vt:lpstr>
      <vt:lpstr>Masalah Dalam Master Data</vt:lpstr>
      <vt:lpstr>BAGAIMANA MENGELOLA MASTER DATA?</vt:lpstr>
      <vt:lpstr>PowerPoint Presentation</vt:lpstr>
      <vt:lpstr>Mengelola Master Data</vt:lpstr>
      <vt:lpstr>Data Base Administrator</vt:lpstr>
      <vt:lpstr>Database administrator</vt:lpstr>
      <vt:lpstr>PowerPoint Presentation</vt:lpstr>
      <vt:lpstr>PowerPoint Presentation</vt:lpstr>
      <vt:lpstr>standar teknis</vt:lpstr>
      <vt:lpstr>Database desain fisik</vt:lpstr>
      <vt:lpstr>Manajemen perangkat lunak DBMS</vt:lpstr>
      <vt:lpstr>Pendidikan dan Pelatihan</vt:lpstr>
      <vt:lpstr>Tugas:</vt:lpstr>
    </vt:vector>
  </TitlesOfParts>
  <Company>Advanced IT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Reengineering:  Principles, Methods, and Tools</dc:title>
  <dc:creator>Minder Chen</dc:creator>
  <cp:lastModifiedBy>Jefree</cp:lastModifiedBy>
  <cp:revision>80</cp:revision>
  <cp:lastPrinted>1998-03-06T19:14:16Z</cp:lastPrinted>
  <dcterms:created xsi:type="dcterms:W3CDTF">1998-03-06T18:09:26Z</dcterms:created>
  <dcterms:modified xsi:type="dcterms:W3CDTF">2022-12-03T00:26:09Z</dcterms:modified>
</cp:coreProperties>
</file>