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9"/>
  </p:notesMasterIdLst>
  <p:sldIdLst>
    <p:sldId id="301" r:id="rId2"/>
    <p:sldId id="303" r:id="rId3"/>
    <p:sldId id="320" r:id="rId4"/>
    <p:sldId id="317" r:id="rId5"/>
    <p:sldId id="318" r:id="rId6"/>
    <p:sldId id="305" r:id="rId7"/>
    <p:sldId id="341" r:id="rId8"/>
    <p:sldId id="343" r:id="rId9"/>
    <p:sldId id="344" r:id="rId10"/>
    <p:sldId id="345" r:id="rId11"/>
    <p:sldId id="346" r:id="rId12"/>
    <p:sldId id="347" r:id="rId13"/>
    <p:sldId id="348" r:id="rId14"/>
    <p:sldId id="316" r:id="rId15"/>
    <p:sldId id="307" r:id="rId16"/>
    <p:sldId id="308" r:id="rId17"/>
    <p:sldId id="309" r:id="rId18"/>
    <p:sldId id="312" r:id="rId19"/>
    <p:sldId id="313" r:id="rId20"/>
    <p:sldId id="331" r:id="rId21"/>
    <p:sldId id="332" r:id="rId22"/>
    <p:sldId id="333" r:id="rId23"/>
    <p:sldId id="334" r:id="rId24"/>
    <p:sldId id="335" r:id="rId25"/>
    <p:sldId id="351" r:id="rId26"/>
    <p:sldId id="349" r:id="rId27"/>
    <p:sldId id="350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57"/>
    <p:restoredTop sz="95069" autoAdjust="0"/>
  </p:normalViewPr>
  <p:slideViewPr>
    <p:cSldViewPr>
      <p:cViewPr varScale="1">
        <p:scale>
          <a:sx n="111" d="100"/>
          <a:sy n="111" d="100"/>
        </p:scale>
        <p:origin x="121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EFC52-315D-47F7-BD5D-CB2DBDE2FD6E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FCBEA-A755-48E8-8D04-CC2308A77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4FCBEA-A755-48E8-8D04-CC2308A773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11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dist="10160" dir="5400000" algn="tl" rotWithShape="0">
              <a:srgbClr val="000000">
                <a:alpha val="59999"/>
              </a:srgbClr>
            </a:outerShdw>
          </a:effectLst>
          <a:extLst>
            <a:ext uri="{91240B29-F687-4F45-9708-019B960494DF}">
              <a14:hiddenLine xmlns:a14="http://schemas.microsoft.com/office/drawing/2010/main" w="4800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  <a:latin typeface="Corbe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1DF8DE9-3305-AF4E-BB43-C674DCCCA3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55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1D495-1833-554C-8369-687C843DA9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73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dist="10160" dir="10800000" algn="tl" rotWithShape="0">
              <a:srgbClr val="000000">
                <a:alpha val="59999"/>
              </a:srgbClr>
            </a:outerShdw>
          </a:effectLst>
          <a:extLst>
            <a:ext uri="{91240B29-F687-4F45-9708-019B960494DF}">
              <a14:hiddenLine xmlns:a14="http://schemas.microsoft.com/office/drawing/2010/main" w="4800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  <a:latin typeface="Corbel" charset="0"/>
            </a:endParaRPr>
          </a:p>
        </p:txBody>
      </p:sp>
      <p:sp>
        <p:nvSpPr>
          <p:cNvPr id="5" name="Rectangle 4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8DB50-5E68-BE45-AAFB-272EBF7C1B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38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2A88F-4C19-CA4C-B4A6-ABF873F0D1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1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dist="10160" dir="5400000" algn="tl" rotWithShape="0">
              <a:srgbClr val="000000">
                <a:alpha val="59999"/>
              </a:srgbClr>
            </a:outerShdw>
          </a:effectLst>
          <a:extLst>
            <a:ext uri="{91240B29-F687-4F45-9708-019B960494DF}">
              <a14:hiddenLine xmlns:a14="http://schemas.microsoft.com/office/drawing/2010/main" w="4800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  <a:latin typeface="Corbe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E41BFD9-BEE8-8E49-91F4-EE5881C0BD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16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21095-3A4C-634D-82BA-895B55AF27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6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5FC349-EC86-D14D-B096-0B756373F8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6235C0-6C5D-F544-8125-62796E3CA4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95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988E4-C9DD-CD46-A519-5DE397145F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2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DFF467-5C2D-6849-84C2-EB03C91BA4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6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00C67-00C2-E24B-97C4-C9BA2AE583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72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dist="10160" dir="5400000" algn="tl" rotWithShape="0">
              <a:srgbClr val="000000">
                <a:alpha val="59999"/>
              </a:srgbClr>
            </a:outerShdw>
          </a:effectLst>
          <a:extLst>
            <a:ext uri="{91240B29-F687-4F45-9708-019B960494DF}">
              <a14:hiddenLine xmlns:a14="http://schemas.microsoft.com/office/drawing/2010/main" w="4800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  <a:latin typeface="Corbel" charset="0"/>
            </a:endParaRPr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3F3F3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563079F-A832-6241-994B-80BD45E1D6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8" r:id="rId2"/>
    <p:sldLayoutId id="2147483954" r:id="rId3"/>
    <p:sldLayoutId id="2147483949" r:id="rId4"/>
    <p:sldLayoutId id="2147483950" r:id="rId5"/>
    <p:sldLayoutId id="2147483951" r:id="rId6"/>
    <p:sldLayoutId id="2147483955" r:id="rId7"/>
    <p:sldLayoutId id="2147483956" r:id="rId8"/>
    <p:sldLayoutId id="2147483957" r:id="rId9"/>
    <p:sldLayoutId id="2147483952" r:id="rId10"/>
    <p:sldLayoutId id="214748395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9pPr>
      <a:extLst/>
    </p:titleStyle>
    <p:bodyStyle>
      <a:lvl1pPr marL="438150" indent="-319088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rgbClr val="E66C7D"/>
        </a:buClr>
        <a:buFont typeface="Arial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eaLnBrk="0" fontAlgn="base" hangingPunct="0">
        <a:spcBef>
          <a:spcPct val="20000"/>
        </a:spcBef>
        <a:spcAft>
          <a:spcPct val="0"/>
        </a:spcAft>
        <a:buClr>
          <a:srgbClr val="6BB76D"/>
        </a:buClr>
        <a:buFont typeface="Arial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eaLnBrk="0" fontAlgn="base" hangingPunct="0">
        <a:spcBef>
          <a:spcPct val="20000"/>
        </a:spcBef>
        <a:spcAft>
          <a:spcPct val="0"/>
        </a:spcAft>
        <a:buClr>
          <a:srgbClr val="E88651"/>
        </a:buClr>
        <a:buFont typeface="Wingdings 3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609600"/>
            <a:ext cx="8229600" cy="29908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tabLst>
                <a:tab pos="628650" algn="l"/>
                <a:tab pos="742950" algn="l"/>
                <a:tab pos="857250" algn="l"/>
                <a:tab pos="1028700" algn="l"/>
              </a:tabLst>
              <a:defRPr/>
            </a:pPr>
            <a:r>
              <a:rPr lang="en-US" sz="4000" dirty="0">
                <a:solidFill>
                  <a:srgbClr val="FFFF00"/>
                </a:solidFill>
                <a:latin typeface="Tahoma" pitchFamily="34" charset="0"/>
                <a:cs typeface="Tahoma" pitchFamily="34" charset="0"/>
              </a:rPr>
              <a:t>Pen</a:t>
            </a:r>
            <a:r>
              <a:rPr lang="id-ID" sz="4000" dirty="0" err="1">
                <a:solidFill>
                  <a:srgbClr val="FFFF00"/>
                </a:solidFill>
                <a:latin typeface="Tahoma" pitchFamily="34" charset="0"/>
                <a:cs typeface="Tahoma" pitchFamily="34" charset="0"/>
              </a:rPr>
              <a:t>gantar</a:t>
            </a:r>
            <a:r>
              <a:rPr lang="id-ID" sz="4000" dirty="0">
                <a:solidFill>
                  <a:srgbClr val="FFFF00"/>
                </a:solidFill>
                <a:latin typeface="Tahoma" pitchFamily="34" charset="0"/>
                <a:cs typeface="Tahoma" pitchFamily="34" charset="0"/>
              </a:rPr>
              <a:t> Basis Data</a:t>
            </a:r>
            <a:br>
              <a:rPr lang="en-US" sz="4000" dirty="0">
                <a:solidFill>
                  <a:srgbClr val="FFFF00"/>
                </a:solidFill>
                <a:latin typeface="Tahoma" pitchFamily="34" charset="0"/>
                <a:cs typeface="Tahoma" pitchFamily="34" charset="0"/>
              </a:rPr>
            </a:br>
            <a:r>
              <a:rPr lang="en-US" sz="2800" dirty="0" err="1">
                <a:solidFill>
                  <a:srgbClr val="FFFF00"/>
                </a:solidFill>
                <a:latin typeface="Tahoma" pitchFamily="34" charset="0"/>
                <a:cs typeface="Tahoma" pitchFamily="34" charset="0"/>
              </a:rPr>
              <a:t>Pertemuan</a:t>
            </a:r>
            <a:r>
              <a:rPr lang="en-US" sz="2800" dirty="0">
                <a:solidFill>
                  <a:srgbClr val="FFFF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Tahoma" pitchFamily="34" charset="0"/>
                <a:cs typeface="Tahoma" pitchFamily="34" charset="0"/>
              </a:rPr>
              <a:t>ke</a:t>
            </a:r>
            <a:r>
              <a:rPr lang="en-US" sz="2800" dirty="0">
                <a:solidFill>
                  <a:srgbClr val="FFFF00"/>
                </a:solidFill>
                <a:latin typeface="Tahoma" pitchFamily="34" charset="0"/>
                <a:cs typeface="Tahoma" pitchFamily="34" charset="0"/>
              </a:rPr>
              <a:t> - 1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4419600"/>
            <a:ext cx="6400800" cy="2201863"/>
          </a:xfrm>
        </p:spPr>
        <p:txBody>
          <a:bodyPr/>
          <a:lstStyle/>
          <a:p>
            <a:pPr eaLnBrk="1" hangingPunct="1"/>
            <a:endParaRPr lang="en-US" altLang="en-US">
              <a:solidFill>
                <a:srgbClr val="FFFF00"/>
              </a:solidFill>
              <a:latin typeface="Tahoma" charset="0"/>
              <a:ea typeface="Tahoma" charset="0"/>
              <a:cs typeface="Tahoma" charset="0"/>
            </a:endParaRPr>
          </a:p>
          <a:p>
            <a:pPr eaLnBrk="1" hangingPunct="1"/>
            <a:endParaRPr lang="en-US" altLang="en-US">
              <a:solidFill>
                <a:srgbClr val="FFFF00"/>
              </a:solidFill>
              <a:latin typeface="Tahoma" charset="0"/>
              <a:ea typeface="Tahoma" charset="0"/>
              <a:cs typeface="Tahoma" charset="0"/>
            </a:endParaRPr>
          </a:p>
          <a:p>
            <a:pPr eaLnBrk="1" hangingPunct="1"/>
            <a:r>
              <a:rPr lang="en-US" altLang="en-US">
                <a:solidFill>
                  <a:srgbClr val="FFFF00"/>
                </a:solidFill>
                <a:latin typeface="Tahoma" charset="0"/>
                <a:ea typeface="Tahoma" charset="0"/>
                <a:cs typeface="Tahoma" charset="0"/>
              </a:rPr>
              <a:t>Dewi Soyusiawaty/</a:t>
            </a:r>
            <a:r>
              <a:rPr lang="id-ID" altLang="en-US">
                <a:solidFill>
                  <a:srgbClr val="FFFF00"/>
                </a:solidFill>
                <a:latin typeface="Tahoma" charset="0"/>
                <a:ea typeface="Tahoma" charset="0"/>
                <a:cs typeface="Tahoma" charset="0"/>
              </a:rPr>
              <a:t>dewi.soyusiawaty</a:t>
            </a:r>
            <a:r>
              <a:rPr lang="en-US" altLang="en-US">
                <a:solidFill>
                  <a:srgbClr val="FFFF00"/>
                </a:solidFill>
                <a:latin typeface="Tahoma" charset="0"/>
                <a:ea typeface="Tahoma" charset="0"/>
                <a:cs typeface="Tahoma" charset="0"/>
              </a:rPr>
              <a:t>@</a:t>
            </a:r>
            <a:r>
              <a:rPr lang="id-ID" altLang="en-US">
                <a:solidFill>
                  <a:srgbClr val="FFFF00"/>
                </a:solidFill>
                <a:latin typeface="Tahoma" charset="0"/>
                <a:ea typeface="Tahoma" charset="0"/>
                <a:cs typeface="Tahoma" charset="0"/>
              </a:rPr>
              <a:t>tif.uad.ac.id</a:t>
            </a:r>
          </a:p>
          <a:p>
            <a:pPr eaLnBrk="1" hangingPunct="1"/>
            <a:r>
              <a:rPr lang="en-US" altLang="en-US">
                <a:solidFill>
                  <a:srgbClr val="FFFF00"/>
                </a:solidFill>
                <a:latin typeface="Tahoma" charset="0"/>
                <a:ea typeface="Tahoma" charset="0"/>
                <a:cs typeface="Tahoma" charset="0"/>
              </a:rPr>
              <a:t>Program Studi Teknik Informatika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575"/>
            <a:ext cx="8229600" cy="1252538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?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Sebuah tatanan/keterpaduan yang terdiri atas sejumlah komponen fungsional (dengan satuan fungsi/tugas khusus) yang saling berhubungan dan secara bersama-sama bertujuan untuk memenuhi suatu proses/pekerjaan tertentu.</a:t>
            </a:r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Sistem</a:t>
            </a:r>
            <a:r>
              <a:rPr lang="en-US" dirty="0"/>
              <a:t> Basis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Sistem yang terdiri atas kumpulan file/tabel yang saling berhubungan (dalam sebuah basis data di sebuah sistem komputer) dan sekumpulan program (DBMS) yang memungkinkan beberapa pemakai dan/atau program lain untuk mengakses dan memanipulasi file-file (tabel-tabel) tersebut.</a:t>
            </a:r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Basis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/>
              <a:t>Perangkat keras </a:t>
            </a:r>
            <a:endParaRPr lang="en-US" altLang="en-US" sz="2000"/>
          </a:p>
          <a:p>
            <a:pPr lvl="1"/>
            <a:r>
              <a:rPr lang="en-US" altLang="en-US"/>
              <a:t>Sistem operasi </a:t>
            </a:r>
            <a:endParaRPr lang="en-US" altLang="en-US" sz="2000"/>
          </a:p>
          <a:p>
            <a:pPr lvl="1"/>
            <a:r>
              <a:rPr lang="en-US" altLang="en-US"/>
              <a:t>Basis data </a:t>
            </a:r>
            <a:endParaRPr lang="en-US" altLang="en-US" sz="2000"/>
          </a:p>
          <a:p>
            <a:pPr lvl="1"/>
            <a:r>
              <a:rPr lang="en-US" altLang="en-US"/>
              <a:t>Sistem pengelola basis data (DBMS) </a:t>
            </a:r>
            <a:endParaRPr lang="en-US" altLang="en-US" sz="2000"/>
          </a:p>
          <a:p>
            <a:pPr lvl="1"/>
            <a:r>
              <a:rPr lang="en-US" altLang="en-US"/>
              <a:t>Pemakai</a:t>
            </a:r>
            <a:endParaRPr lang="en-US" altLang="en-US" sz="2000"/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25272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DBMS (</a:t>
            </a:r>
            <a:r>
              <a:rPr lang="en-US" i="1" dirty="0"/>
              <a:t>Data Base Management System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Program komputer yang digunakan untuk memasukkan, mengubah, menghapus, memanipulasi, dan memperoleh data informasi dengan praktis dan efisien termasuk juga mengatur mekanisme pengamanan data, pemakaian data bersama, pemaksaan keakuratan/konsistensi data dan sebagainya.</a:t>
            </a:r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5448"/>
            <a:ext cx="8229600" cy="1252728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Penerapan</a:t>
            </a:r>
            <a:endParaRPr lang="en-US" dirty="0"/>
          </a:p>
        </p:txBody>
      </p:sp>
      <p:pic>
        <p:nvPicPr>
          <p:cNvPr id="44034" name="Picture 2" descr="G:\BlackBerry\pictures\bus_sekolah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09950" y="1676400"/>
            <a:ext cx="2643188" cy="2438400"/>
          </a:xfrm>
        </p:spPr>
      </p:pic>
      <p:pic>
        <p:nvPicPr>
          <p:cNvPr id="44035" name="Picture 3" descr="G:\BlackBerry\pictures\ban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4419600"/>
            <a:ext cx="26670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6" name="Picture 4" descr="G:\BlackBerry\pictures\bt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0" y="1676400"/>
            <a:ext cx="260985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7" name="Picture 5" descr="G:\BlackBerry\pictures\200px-polri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950" y="4495800"/>
            <a:ext cx="19050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8" name="Picture 6" descr="G:\BlackBerry\pictures\rumah-sakit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676400"/>
            <a:ext cx="2590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4" name="Picture 7" descr="G:\BlackBerry\pictures\pabrik-textil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950" y="4343400"/>
            <a:ext cx="2590800" cy="224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Portal </a:t>
            </a:r>
            <a:r>
              <a:rPr lang="en-US" dirty="0" err="1"/>
              <a:t>Akademik</a:t>
            </a:r>
            <a:endParaRPr lang="en-US" dirty="0"/>
          </a:p>
        </p:txBody>
      </p:sp>
      <p:pic>
        <p:nvPicPr>
          <p:cNvPr id="27650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71538" y="1828800"/>
            <a:ext cx="7400925" cy="4625975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Daftar</a:t>
            </a:r>
            <a:r>
              <a:rPr lang="en-US" dirty="0"/>
              <a:t> Mata </a:t>
            </a:r>
            <a:r>
              <a:rPr lang="en-US" dirty="0" err="1"/>
              <a:t>Kuliah</a:t>
            </a:r>
            <a:r>
              <a:rPr lang="en-US" dirty="0"/>
              <a:t> </a:t>
            </a:r>
            <a:r>
              <a:rPr lang="en-US" dirty="0" err="1"/>
              <a:t>Diampu</a:t>
            </a:r>
            <a:endParaRPr lang="en-US" dirty="0"/>
          </a:p>
        </p:txBody>
      </p:sp>
      <p:pic>
        <p:nvPicPr>
          <p:cNvPr id="2867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71538" y="1774825"/>
            <a:ext cx="7400925" cy="4625975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Bimbingan</a:t>
            </a:r>
            <a:r>
              <a:rPr lang="en-US" dirty="0"/>
              <a:t> </a:t>
            </a:r>
            <a:r>
              <a:rPr lang="en-US" dirty="0" err="1"/>
              <a:t>Akademik</a:t>
            </a:r>
            <a:endParaRPr lang="en-US" dirty="0"/>
          </a:p>
        </p:txBody>
      </p:sp>
      <p:pic>
        <p:nvPicPr>
          <p:cNvPr id="29698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71538" y="1774825"/>
            <a:ext cx="7400925" cy="4625975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Operasi</a:t>
            </a:r>
            <a:r>
              <a:rPr lang="en-US" dirty="0"/>
              <a:t> Basis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/>
              <a:t>Create database </a:t>
            </a:r>
            <a:endParaRPr lang="en-US" altLang="en-US" sz="2000"/>
          </a:p>
          <a:p>
            <a:pPr lvl="1"/>
            <a:r>
              <a:rPr lang="en-US" altLang="en-US"/>
              <a:t>Drop database </a:t>
            </a:r>
            <a:endParaRPr lang="en-US" altLang="en-US" sz="2000"/>
          </a:p>
          <a:p>
            <a:pPr lvl="1"/>
            <a:r>
              <a:rPr lang="en-US" altLang="en-US"/>
              <a:t>Create table </a:t>
            </a:r>
            <a:endParaRPr lang="en-US" altLang="en-US" sz="2000"/>
          </a:p>
          <a:p>
            <a:pPr lvl="1"/>
            <a:r>
              <a:rPr lang="en-US" altLang="en-US"/>
              <a:t>Drop table </a:t>
            </a:r>
            <a:endParaRPr lang="en-US" altLang="en-US" sz="2000"/>
          </a:p>
          <a:p>
            <a:pPr lvl="1"/>
            <a:r>
              <a:rPr lang="en-US" altLang="en-US"/>
              <a:t>Insert </a:t>
            </a:r>
            <a:endParaRPr lang="en-US" altLang="en-US" sz="2000"/>
          </a:p>
          <a:p>
            <a:pPr lvl="1"/>
            <a:r>
              <a:rPr lang="en-US" altLang="en-US"/>
              <a:t>Retrieve / Search </a:t>
            </a:r>
            <a:endParaRPr lang="en-US" altLang="en-US" sz="2000"/>
          </a:p>
          <a:p>
            <a:pPr lvl="1"/>
            <a:r>
              <a:rPr lang="en-US" altLang="en-US"/>
              <a:t>Update </a:t>
            </a:r>
            <a:endParaRPr lang="en-US" altLang="en-US" sz="2000"/>
          </a:p>
          <a:p>
            <a:pPr lvl="1"/>
            <a:r>
              <a:rPr lang="en-US" altLang="en-US"/>
              <a:t>Delete </a:t>
            </a:r>
            <a:endParaRPr lang="en-US" altLang="en-US" sz="2000"/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Basis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id-ID" altLang="en-US"/>
              <a:t>Speed  </a:t>
            </a:r>
            <a:r>
              <a:rPr lang="id-ID" altLang="en-US">
                <a:sym typeface="Wingdings" charset="2"/>
              </a:rPr>
              <a:t>  </a:t>
            </a:r>
            <a:r>
              <a:rPr lang="en-US" altLang="en-US"/>
              <a:t>cepat dan mudah </a:t>
            </a:r>
            <a:endParaRPr lang="en-US" altLang="en-US" sz="2000"/>
          </a:p>
          <a:p>
            <a:pPr lvl="1"/>
            <a:r>
              <a:rPr lang="id-ID" altLang="en-US"/>
              <a:t>Efficiency</a:t>
            </a:r>
            <a:r>
              <a:rPr lang="en-US" altLang="en-US"/>
              <a:t> </a:t>
            </a:r>
            <a:r>
              <a:rPr lang="id-ID" altLang="en-US"/>
              <a:t> </a:t>
            </a:r>
            <a:r>
              <a:rPr lang="id-ID" altLang="en-US">
                <a:sym typeface="Wingdings" charset="2"/>
              </a:rPr>
              <a:t>  membatasi redundancy</a:t>
            </a:r>
            <a:r>
              <a:rPr lang="en-US" altLang="en-US"/>
              <a:t> </a:t>
            </a:r>
            <a:endParaRPr lang="en-US" altLang="en-US" sz="2000"/>
          </a:p>
          <a:p>
            <a:pPr lvl="1"/>
            <a:r>
              <a:rPr lang="id-ID" altLang="en-US"/>
              <a:t>Accuracy </a:t>
            </a:r>
            <a:r>
              <a:rPr lang="id-ID" altLang="en-US">
                <a:sym typeface="Wingdings" charset="2"/>
              </a:rPr>
              <a:t>  tipe data, domain dan keunikan data</a:t>
            </a:r>
            <a:endParaRPr lang="en-US" altLang="en-US" sz="2000"/>
          </a:p>
          <a:p>
            <a:pPr lvl="1"/>
            <a:r>
              <a:rPr lang="id-ID" altLang="en-US"/>
              <a:t>Availability  </a:t>
            </a:r>
            <a:r>
              <a:rPr lang="id-ID" altLang="en-US">
                <a:sym typeface="Wingdings" charset="2"/>
              </a:rPr>
              <a:t>  selalu tersedia setiap saat</a:t>
            </a:r>
            <a:endParaRPr lang="en-US" altLang="en-US" sz="2000"/>
          </a:p>
          <a:p>
            <a:pPr lvl="1"/>
            <a:r>
              <a:rPr lang="id-ID" altLang="en-US"/>
              <a:t>Completeness  </a:t>
            </a:r>
            <a:r>
              <a:rPr lang="id-ID" altLang="en-US">
                <a:sym typeface="Wingdings" charset="2"/>
              </a:rPr>
              <a:t>  menambah record, perubahan struktur</a:t>
            </a:r>
            <a:endParaRPr lang="en-US" altLang="en-US" sz="2000"/>
          </a:p>
          <a:p>
            <a:pPr lvl="1"/>
            <a:r>
              <a:rPr lang="id-ID" altLang="en-US"/>
              <a:t>Security </a:t>
            </a:r>
            <a:r>
              <a:rPr lang="id-ID" altLang="en-US">
                <a:sym typeface="Wingdings" charset="2"/>
              </a:rPr>
              <a:t>  hak akses user</a:t>
            </a:r>
            <a:endParaRPr lang="en-US" altLang="en-US" sz="2000"/>
          </a:p>
          <a:p>
            <a:pPr lvl="1"/>
            <a:r>
              <a:rPr lang="en-US" altLang="en-US"/>
              <a:t>S</a:t>
            </a:r>
            <a:r>
              <a:rPr lang="id-ID" altLang="en-US"/>
              <a:t>harability  </a:t>
            </a:r>
            <a:r>
              <a:rPr lang="id-ID" altLang="en-US">
                <a:sym typeface="Wingdings" charset="2"/>
              </a:rPr>
              <a:t>  banyak user</a:t>
            </a:r>
            <a:endParaRPr lang="en-US" altLang="en-US" sz="2000"/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Kompetensi</a:t>
            </a:r>
            <a:r>
              <a:rPr lang="en-US" dirty="0"/>
              <a:t> </a:t>
            </a:r>
            <a:r>
              <a:rPr lang="en-US" dirty="0" err="1"/>
              <a:t>Dasar</a:t>
            </a:r>
            <a:endParaRPr lang="en-US" dirty="0"/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Mahasiswa menyepakati hal-hal yang menjadi penunjang keberhasilan perkuliahan.</a:t>
            </a:r>
          </a:p>
          <a:p>
            <a:r>
              <a:rPr lang="en-US" altLang="en-US"/>
              <a:t>Mahasiswa memahami Basis Data dan penerapan secara umum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Abstraksi</a:t>
            </a:r>
            <a:r>
              <a:rPr lang="en-US" dirty="0"/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DBMS menyediakan fasilitas/interface untuk melihat data yang user friendly</a:t>
            </a:r>
          </a:p>
          <a:p>
            <a:r>
              <a:rPr lang="en-US" altLang="en-US"/>
              <a:t>Sistem basis data biasanya menyembunyikan detil tentang bagaimana data disimpan dan diperlihara. Oleh karena itu, seringkali data yang terlihat oleh pemakai sebenarnya berbeda dengan yang tersimpan secara fisik </a:t>
            </a:r>
          </a:p>
          <a:p>
            <a:r>
              <a:rPr lang="en-US" altLang="en-US"/>
              <a:t>Abstraksi data merupakan level dalam bagaimana melihat data dalam sebuah sistem basis data </a:t>
            </a:r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0"/>
            <a:ext cx="8001000" cy="1216025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View of Data</a:t>
            </a:r>
          </a:p>
        </p:txBody>
      </p:sp>
      <p:pic>
        <p:nvPicPr>
          <p:cNvPr id="1177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8" t="14328" r="1120" b="10448"/>
          <a:stretch>
            <a:fillRect/>
          </a:stretch>
        </p:blipFill>
        <p:spPr bwMode="auto">
          <a:xfrm>
            <a:off x="1042988" y="1828800"/>
            <a:ext cx="7310437" cy="48006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d-ID" sz="3400"/>
              <a:t>Level Abstraksi</a:t>
            </a:r>
            <a:br>
              <a:rPr lang="id-ID" sz="3400"/>
            </a:br>
            <a:endParaRPr lang="id-ID" sz="3400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 2" charset="2"/>
              <a:buNone/>
            </a:pPr>
            <a:r>
              <a:rPr lang="id-ID" altLang="en-US" sz="2600"/>
              <a:t>● </a:t>
            </a:r>
            <a:r>
              <a:rPr lang="id-ID" altLang="en-US" sz="2600" b="1"/>
              <a:t>Level Fisik</a:t>
            </a:r>
            <a:r>
              <a:rPr lang="id-ID" altLang="en-US" sz="2600"/>
              <a:t>:</a:t>
            </a:r>
          </a:p>
          <a:p>
            <a:pPr>
              <a:lnSpc>
                <a:spcPct val="90000"/>
              </a:lnSpc>
              <a:buFont typeface="Wingdings 2" charset="2"/>
              <a:buNone/>
            </a:pPr>
            <a:r>
              <a:rPr lang="en-US" altLang="en-US" sz="2600"/>
              <a:t>	</a:t>
            </a:r>
            <a:r>
              <a:rPr lang="id-ID" altLang="en-US" sz="2600"/>
              <a:t>– Bagaimana sebuah record disimpan.</a:t>
            </a:r>
          </a:p>
          <a:p>
            <a:pPr>
              <a:lnSpc>
                <a:spcPct val="90000"/>
              </a:lnSpc>
            </a:pPr>
            <a:endParaRPr lang="en-US" altLang="en-US" sz="2600"/>
          </a:p>
          <a:p>
            <a:pPr>
              <a:lnSpc>
                <a:spcPct val="90000"/>
              </a:lnSpc>
              <a:buFont typeface="Wingdings 2" charset="2"/>
              <a:buNone/>
            </a:pPr>
            <a:r>
              <a:rPr lang="id-ID" altLang="en-US" sz="2600"/>
              <a:t>● </a:t>
            </a:r>
            <a:r>
              <a:rPr lang="id-ID" altLang="en-US" sz="2600" b="1"/>
              <a:t>Level Logika</a:t>
            </a:r>
            <a:r>
              <a:rPr lang="id-ID" altLang="en-US" sz="2600"/>
              <a:t>:</a:t>
            </a:r>
          </a:p>
          <a:p>
            <a:pPr>
              <a:lnSpc>
                <a:spcPct val="90000"/>
              </a:lnSpc>
              <a:buFont typeface="Wingdings 2" charset="2"/>
              <a:buNone/>
            </a:pPr>
            <a:r>
              <a:rPr lang="en-US" altLang="en-US" sz="2600"/>
              <a:t>	</a:t>
            </a:r>
            <a:r>
              <a:rPr lang="id-ID" altLang="en-US" sz="2600"/>
              <a:t>Menggambarkan data disimpan dalam basis data,</a:t>
            </a:r>
          </a:p>
          <a:p>
            <a:pPr>
              <a:lnSpc>
                <a:spcPct val="90000"/>
              </a:lnSpc>
              <a:buFont typeface="Wingdings 2" charset="2"/>
              <a:buNone/>
            </a:pPr>
            <a:r>
              <a:rPr lang="en-US" altLang="en-US" sz="2600"/>
              <a:t>	</a:t>
            </a:r>
            <a:r>
              <a:rPr lang="id-ID" altLang="en-US" sz="2600"/>
              <a:t>dan hubungan antar data. (struktur record)</a:t>
            </a:r>
            <a:endParaRPr lang="en-US" altLang="en-US" sz="2600"/>
          </a:p>
          <a:p>
            <a:pPr>
              <a:lnSpc>
                <a:spcPct val="90000"/>
              </a:lnSpc>
              <a:buFont typeface="Wingdings 2" charset="2"/>
              <a:buNone/>
            </a:pPr>
            <a:endParaRPr lang="id-ID" altLang="en-US" sz="2600"/>
          </a:p>
          <a:p>
            <a:pPr>
              <a:lnSpc>
                <a:spcPct val="90000"/>
              </a:lnSpc>
              <a:buFont typeface="Wingdings 2" charset="2"/>
              <a:buNone/>
            </a:pPr>
            <a:r>
              <a:rPr lang="id-ID" altLang="en-US" sz="2600"/>
              <a:t>● </a:t>
            </a:r>
            <a:r>
              <a:rPr lang="id-ID" altLang="en-US" sz="2600" b="1"/>
              <a:t>Level View </a:t>
            </a:r>
            <a:r>
              <a:rPr lang="id-ID" altLang="en-US" sz="2600"/>
              <a:t>:</a:t>
            </a:r>
          </a:p>
          <a:p>
            <a:pPr>
              <a:lnSpc>
                <a:spcPct val="90000"/>
              </a:lnSpc>
              <a:buFont typeface="Wingdings 2" charset="2"/>
              <a:buNone/>
            </a:pPr>
            <a:r>
              <a:rPr lang="en-US" altLang="en-US" sz="2600"/>
              <a:t>   </a:t>
            </a:r>
            <a:r>
              <a:rPr lang="id-ID" altLang="en-US" sz="2600"/>
              <a:t> Program aplikasi menyembunyikan detil tipe data</a:t>
            </a:r>
          </a:p>
          <a:p>
            <a:pPr>
              <a:lnSpc>
                <a:spcPct val="90000"/>
              </a:lnSpc>
              <a:buFont typeface="Wingdings 2" charset="2"/>
              <a:buNone/>
            </a:pPr>
            <a:r>
              <a:rPr lang="en-US" altLang="en-US" sz="2600"/>
              <a:t>    </a:t>
            </a:r>
            <a:r>
              <a:rPr lang="id-ID" altLang="en-US" sz="2600"/>
              <a:t>atau data tertentu untuk alasan keamanan.</a:t>
            </a:r>
          </a:p>
          <a:p>
            <a:pPr>
              <a:lnSpc>
                <a:spcPct val="90000"/>
              </a:lnSpc>
            </a:pPr>
            <a:endParaRPr lang="id-ID" altLang="en-US" sz="2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8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8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8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Bahasa Basis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anose="05020102010507070707" pitchFamily="18" charset="2"/>
              <a:buChar char=""/>
              <a:defRPr/>
            </a:pPr>
            <a:r>
              <a:rPr lang="en-US" dirty="0" err="1"/>
              <a:t>Mendefinisikan</a:t>
            </a:r>
            <a:r>
              <a:rPr lang="en-US" dirty="0"/>
              <a:t> Basis Data</a:t>
            </a:r>
          </a:p>
          <a:p>
            <a:pPr>
              <a:buFont typeface="Wingdings 2" panose="05020102010507070707" pitchFamily="18" charset="2"/>
              <a:buChar char=""/>
              <a:defRPr/>
            </a:pPr>
            <a:r>
              <a:rPr lang="en-US" dirty="0" err="1"/>
              <a:t>Memanipulasi</a:t>
            </a:r>
            <a:r>
              <a:rPr lang="en-US" dirty="0"/>
              <a:t> Basis Data</a:t>
            </a:r>
          </a:p>
          <a:p>
            <a:pPr>
              <a:buFont typeface="Wingdings 2" panose="05020102010507070707" pitchFamily="18" charset="2"/>
              <a:buChar char=""/>
              <a:defRPr/>
            </a:pPr>
            <a:r>
              <a:rPr lang="en-US" dirty="0"/>
              <a:t>SQL  </a:t>
            </a:r>
            <a:r>
              <a:rPr lang="en-US" dirty="0">
                <a:sym typeface="Wingdings" panose="05000000000000000000" pitchFamily="2" charset="2"/>
              </a:rPr>
              <a:t>  Bahasa Basis Data </a:t>
            </a:r>
            <a:r>
              <a:rPr lang="en-US" dirty="0" err="1">
                <a:sym typeface="Wingdings" panose="05000000000000000000" pitchFamily="2" charset="2"/>
              </a:rPr>
              <a:t>Standar</a:t>
            </a:r>
            <a:endParaRPr lang="en-US" dirty="0">
              <a:sym typeface="Wingdings" panose="05000000000000000000" pitchFamily="2" charset="2"/>
            </a:endParaRPr>
          </a:p>
          <a:p>
            <a:pPr>
              <a:buFont typeface="Wingdings 2" panose="05020102010507070707" pitchFamily="18" charset="2"/>
              <a:buChar char=""/>
              <a:defRPr/>
            </a:pPr>
            <a:r>
              <a:rPr lang="en-US" dirty="0">
                <a:sym typeface="Wingdings" panose="05000000000000000000" pitchFamily="2" charset="2"/>
              </a:rPr>
              <a:t>DDL </a:t>
            </a:r>
          </a:p>
          <a:p>
            <a:pPr>
              <a:buFont typeface="Wingdings 2" panose="05020102010507070707" pitchFamily="18" charset="2"/>
              <a:buChar char=""/>
              <a:defRPr/>
            </a:pPr>
            <a:r>
              <a:rPr lang="en-US" dirty="0">
                <a:sym typeface="Wingdings" panose="05000000000000000000" pitchFamily="2" charset="2"/>
              </a:rPr>
              <a:t>DML</a:t>
            </a:r>
          </a:p>
          <a:p>
            <a:pPr marL="119062" indent="0">
              <a:buFont typeface="Wingdings 2" panose="05020102010507070707" pitchFamily="18" charset="2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itchFamily="18" charset="0"/>
              </a:rPr>
              <a:t>PENGGUNA BASIS DATA :</a:t>
            </a:r>
            <a:r>
              <a:rPr lang="en-US"/>
              <a:t>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Times New Roman" charset="0"/>
                <a:cs typeface="Times New Roman" charset="0"/>
              </a:rPr>
              <a:t>Administrator Basis Data </a:t>
            </a:r>
          </a:p>
          <a:p>
            <a:r>
              <a:rPr lang="en-US" altLang="en-US">
                <a:ea typeface="Times New Roman" charset="0"/>
                <a:cs typeface="Times New Roman" charset="0"/>
              </a:rPr>
              <a:t>Perancang Basis Data </a:t>
            </a:r>
          </a:p>
          <a:p>
            <a:r>
              <a:rPr lang="en-US" altLang="en-US">
                <a:ea typeface="Times New Roman" charset="0"/>
                <a:cs typeface="Times New Roman" charset="0"/>
              </a:rPr>
              <a:t>Programmer Aplikasi</a:t>
            </a:r>
          </a:p>
          <a:p>
            <a:r>
              <a:rPr lang="en-US" altLang="en-US">
                <a:ea typeface="Times New Roman" charset="0"/>
                <a:cs typeface="Times New Roman" charset="0"/>
              </a:rPr>
              <a:t>Casual Users  (tanpa menulis modul, query lewat DBMS)</a:t>
            </a:r>
          </a:p>
          <a:p>
            <a:r>
              <a:rPr lang="en-US" altLang="en-US">
                <a:ea typeface="Times New Roman" charset="0"/>
                <a:cs typeface="Times New Roman" charset="0"/>
              </a:rPr>
              <a:t>Specialized user (keperluan khusus, AI, Pakar, Citra dsb)</a:t>
            </a:r>
          </a:p>
          <a:p>
            <a:r>
              <a:rPr lang="en-US" altLang="en-US">
                <a:ea typeface="Times New Roman" charset="0"/>
                <a:cs typeface="Times New Roman" charset="0"/>
              </a:rPr>
              <a:t>End/Naïve User (lewat aplikasi)</a:t>
            </a:r>
          </a:p>
          <a:p>
            <a:r>
              <a:rPr lang="en-US" altLang="en-US">
                <a:ea typeface="Times New Roman" charset="0"/>
                <a:cs typeface="Times New Roman" charset="0"/>
              </a:rPr>
              <a:t>Analis Sistem  </a:t>
            </a:r>
          </a:p>
          <a:p>
            <a:endParaRPr lang="en-US" altLang="en-US">
              <a:ea typeface="Times New Roman" charset="0"/>
              <a:cs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d-ID" dirty="0"/>
              <a:t>Data dalam perpustakaan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altLang="en-US" sz="2400" dirty="0"/>
              <a:t>Data buku (kode buku, judul buku, pengarang, penerbit dan tahun terbit)</a:t>
            </a:r>
          </a:p>
          <a:p>
            <a:r>
              <a:rPr lang="id-ID" altLang="en-US" sz="2400" dirty="0"/>
              <a:t>Data peminjam (nomor peminjam, nama, alamat, </a:t>
            </a:r>
            <a:r>
              <a:rPr lang="id-ID" altLang="en-US" sz="2400" dirty="0" err="1"/>
              <a:t>notelp</a:t>
            </a:r>
            <a:r>
              <a:rPr lang="id-ID" altLang="en-US" sz="2400" dirty="0"/>
              <a:t>, email)</a:t>
            </a:r>
          </a:p>
          <a:p>
            <a:r>
              <a:rPr lang="id-ID" altLang="en-US" sz="2400" dirty="0"/>
              <a:t>Data petugas (nomor induk, nama, bagian)</a:t>
            </a:r>
          </a:p>
          <a:p>
            <a:r>
              <a:rPr lang="id-ID" altLang="en-US" sz="2400" dirty="0"/>
              <a:t>Data transaksi peminjaman (tanggal pinjam, kode buku, jumlah buku, nomor peminjam, lama pinjam)</a:t>
            </a:r>
          </a:p>
          <a:p>
            <a:r>
              <a:rPr lang="id-ID" altLang="en-US" sz="2400" dirty="0"/>
              <a:t>Data pengembalian (tanggal pengembalian, kode buku, jumlah buku yang dikembalikan, nomor peminjam)</a:t>
            </a:r>
          </a:p>
          <a:p>
            <a:r>
              <a:rPr lang="id-ID" altLang="en-US" sz="2400" dirty="0"/>
              <a:t>Data pembayaran denda (tanggal denda, kode buku, nomor peminjam, status lunas)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d-ID" dirty="0"/>
              <a:t>Kebutuhan Data Rumah Makan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altLang="en-US"/>
              <a:t>Data makanan (ayam goreng 10K, ayam bakar 15K, nila goreng 15K, nila bakar 20K, tahu 3K, tempe 2K, jamur 5K, dll)</a:t>
            </a:r>
          </a:p>
          <a:p>
            <a:r>
              <a:rPr lang="id-ID" altLang="en-US"/>
              <a:t>Data minuman (es teh, teh panas, es jeruk, jeruk panas, juice sirsak, jus mangga , dll)</a:t>
            </a:r>
          </a:p>
          <a:p>
            <a:r>
              <a:rPr lang="id-ID" altLang="en-US"/>
              <a:t>Data pelayan rumah makan (Ani, Budi, Santi)</a:t>
            </a:r>
          </a:p>
          <a:p>
            <a:r>
              <a:rPr lang="id-ID" altLang="en-US"/>
              <a:t>Data transaksi pembayaran (29 September, 001290920, 1 nila bakar, 1 ayam bakar, 35K)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d-ID" dirty="0"/>
              <a:t>Tugas </a:t>
            </a: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Tw Cen MT Condensed" charset="0"/>
              <a:buAutoNum type="arabicPeriod"/>
            </a:pPr>
            <a:r>
              <a:rPr lang="id-ID" altLang="en-US"/>
              <a:t>Tentukan lokasi untuk kasus proyek perancangan basis data</a:t>
            </a:r>
          </a:p>
          <a:p>
            <a:pPr marL="457200" indent="-457200" eaLnBrk="1" hangingPunct="1">
              <a:buFont typeface="Tw Cen MT Condensed" charset="0"/>
              <a:buAutoNum type="arabicPeriod"/>
            </a:pPr>
            <a:r>
              <a:rPr lang="id-ID" altLang="en-US"/>
              <a:t>Deskripsikan latar belakang masalah</a:t>
            </a:r>
          </a:p>
          <a:p>
            <a:pPr marL="457200" indent="-457200" eaLnBrk="1" hangingPunct="1">
              <a:buFont typeface="Tw Cen MT Condensed" charset="0"/>
              <a:buAutoNum type="arabicPeriod"/>
            </a:pPr>
            <a:r>
              <a:rPr lang="id-ID" altLang="en-US"/>
              <a:t>Uraikan solusi yang dirancang</a:t>
            </a:r>
          </a:p>
          <a:p>
            <a:pPr marL="457200" indent="-457200" eaLnBrk="1" hangingPunct="1">
              <a:buFont typeface="Tw Cen MT Condensed" charset="0"/>
              <a:buAutoNum type="arabicPeriod"/>
            </a:pPr>
            <a:r>
              <a:rPr lang="id-ID" altLang="en-US"/>
              <a:t>Identifikasi data yang dibutuhkan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Bahasan</a:t>
            </a:r>
            <a:endParaRPr 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774825"/>
            <a:ext cx="8229600" cy="47021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  <a:defRPr/>
            </a:pPr>
            <a:r>
              <a:rPr lang="en-US" sz="2000" dirty="0" err="1"/>
              <a:t>Kontrak</a:t>
            </a:r>
            <a:r>
              <a:rPr lang="en-US" sz="2000" dirty="0"/>
              <a:t> </a:t>
            </a:r>
            <a:r>
              <a:rPr lang="en-US" sz="2000" dirty="0" err="1"/>
              <a:t>Belajar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sz="2000" dirty="0" err="1"/>
              <a:t>Silabus</a:t>
            </a:r>
            <a:r>
              <a:rPr lang="en-US" sz="2000" dirty="0"/>
              <a:t>, </a:t>
            </a:r>
            <a:r>
              <a:rPr lang="en-US" sz="2000" dirty="0" err="1"/>
              <a:t>Referensi</a:t>
            </a:r>
            <a:endParaRPr lang="id-ID" sz="2000" dirty="0"/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sz="2000" dirty="0" err="1"/>
              <a:t>Definisi</a:t>
            </a:r>
            <a:endParaRPr lang="en-US" sz="2000" dirty="0"/>
          </a:p>
          <a:p>
            <a:pPr marL="438150" lvl="1" indent="-319088">
              <a:spcBef>
                <a:spcPct val="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nb-NO" altLang="en-US" sz="2000" dirty="0" err="1"/>
              <a:t>Komponen</a:t>
            </a:r>
            <a:r>
              <a:rPr lang="nb-NO" altLang="en-US" sz="2000" dirty="0"/>
              <a:t> </a:t>
            </a:r>
            <a:r>
              <a:rPr lang="nb-NO" altLang="en-US" sz="2000" dirty="0" err="1"/>
              <a:t>Sistem</a:t>
            </a:r>
            <a:r>
              <a:rPr lang="nb-NO" altLang="en-US" sz="2000" dirty="0"/>
              <a:t> Basis Data</a:t>
            </a:r>
            <a:endParaRPr lang="id-ID" sz="2000" dirty="0"/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sz="2000" dirty="0" err="1"/>
              <a:t>Contoh</a:t>
            </a:r>
            <a:r>
              <a:rPr lang="en-US" sz="2000" dirty="0"/>
              <a:t> </a:t>
            </a:r>
            <a:r>
              <a:rPr lang="en-US" sz="2000" dirty="0" err="1"/>
              <a:t>Penerapan</a:t>
            </a:r>
            <a:endParaRPr lang="id-ID" sz="2000" dirty="0"/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sz="2000" dirty="0" err="1"/>
              <a:t>Operasi</a:t>
            </a:r>
            <a:r>
              <a:rPr lang="en-US" sz="2000" dirty="0"/>
              <a:t> </a:t>
            </a:r>
            <a:r>
              <a:rPr lang="en-US" sz="2000" dirty="0" err="1"/>
              <a:t>Dasar</a:t>
            </a:r>
            <a:endParaRPr lang="id-ID" sz="2000" dirty="0"/>
          </a:p>
          <a:p>
            <a:pPr marL="442913" lvl="1" indent="-320675">
              <a:defRPr/>
            </a:pPr>
            <a:r>
              <a:rPr lang="en-US" sz="2000" dirty="0" err="1"/>
              <a:t>Objektif</a:t>
            </a:r>
            <a:endParaRPr lang="en-US" sz="2000" dirty="0"/>
          </a:p>
          <a:p>
            <a:pPr marL="442913" lvl="1" indent="-320675">
              <a:buFont typeface="Wingdings" panose="05000000000000000000" pitchFamily="2" charset="2"/>
              <a:buChar char="§"/>
              <a:defRPr/>
            </a:pPr>
            <a:r>
              <a:rPr lang="nb-NO" altLang="en-US" sz="2000" dirty="0" err="1"/>
              <a:t>Abstraksi</a:t>
            </a:r>
            <a:r>
              <a:rPr lang="nb-NO" altLang="en-US" sz="2000" dirty="0"/>
              <a:t> Data</a:t>
            </a:r>
            <a:endParaRPr lang="en-US" altLang="en-US" sz="2000" dirty="0"/>
          </a:p>
          <a:p>
            <a:pPr marL="442913" lvl="1" indent="-320675">
              <a:buFont typeface="Wingdings" panose="05000000000000000000" pitchFamily="2" charset="2"/>
              <a:buChar char="§"/>
              <a:defRPr/>
            </a:pPr>
            <a:r>
              <a:rPr lang="nb-NO" altLang="en-US" sz="2000" dirty="0"/>
              <a:t>Bahasa Basis Data</a:t>
            </a:r>
            <a:endParaRPr lang="en-US" altLang="en-US" sz="2000" dirty="0"/>
          </a:p>
          <a:p>
            <a:pPr marL="442913" lvl="1" indent="-320675">
              <a:buFont typeface="Wingdings" panose="05000000000000000000" pitchFamily="2" charset="2"/>
              <a:buChar char="§"/>
              <a:defRPr/>
            </a:pPr>
            <a:r>
              <a:rPr lang="nb-NO" altLang="en-US" sz="2000" dirty="0"/>
              <a:t>Pengguna Basis Data</a:t>
            </a:r>
            <a:endParaRPr lang="en-US" altLang="en-US" sz="2000" dirty="0"/>
          </a:p>
          <a:p>
            <a:pPr marL="442913" lvl="1" indent="-320675">
              <a:buFont typeface="Wingdings" panose="05000000000000000000" pitchFamily="2" charset="2"/>
              <a:buChar char="§"/>
              <a:defRPr/>
            </a:pPr>
            <a:r>
              <a:rPr lang="nb-NO" altLang="en-US" sz="2000" dirty="0"/>
              <a:t>Struktur Sistem Keseluruhan</a:t>
            </a:r>
            <a:endParaRPr lang="en-US" altLang="en-US" sz="2000" dirty="0"/>
          </a:p>
          <a:p>
            <a:pPr lvl="1">
              <a:buFont typeface="Wingdings" panose="05000000000000000000" pitchFamily="2" charset="2"/>
              <a:buChar char=""/>
              <a:defRPr/>
            </a:pPr>
            <a:endParaRPr lang="en-US" sz="1800" dirty="0"/>
          </a:p>
          <a:p>
            <a:pPr lvl="1">
              <a:buFont typeface="Wingdings" panose="05000000000000000000" pitchFamily="2" charset="2"/>
              <a:buChar char=""/>
              <a:defRPr/>
            </a:pPr>
            <a:endParaRPr lang="id-ID" altLang="en-US" sz="1800" dirty="0"/>
          </a:p>
          <a:p>
            <a:pPr>
              <a:buFont typeface="Wingdings 2" panose="05020102010507070707" pitchFamily="18" charset="2"/>
              <a:buChar char=""/>
              <a:defRPr/>
            </a:pPr>
            <a:endParaRPr lang="en-US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?</a:t>
            </a:r>
          </a:p>
        </p:txBody>
      </p:sp>
      <p:pic>
        <p:nvPicPr>
          <p:cNvPr id="16386" name="Picture 2" descr="G:\BlackBerry\pictures\berantakan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0" y="2209800"/>
            <a:ext cx="4572000" cy="36576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Analogi</a:t>
            </a:r>
            <a:r>
              <a:rPr lang="en-US" dirty="0"/>
              <a:t> Basis Data = …..</a:t>
            </a:r>
          </a:p>
        </p:txBody>
      </p:sp>
      <p:pic>
        <p:nvPicPr>
          <p:cNvPr id="46082" name="Picture 2" descr="G:\BlackBerry\pictures\rak-buku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1752600"/>
            <a:ext cx="3505200" cy="2286000"/>
          </a:xfrm>
        </p:spPr>
      </p:pic>
      <p:pic>
        <p:nvPicPr>
          <p:cNvPr id="46083" name="Picture 3" descr="G:\BlackBerry\pictures\rak sp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267200"/>
            <a:ext cx="3505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4" name="Picture 4" descr="G:\BlackBerry\pictures\rak pirin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267200"/>
            <a:ext cx="36576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5" name="Picture 5" descr="G:\BlackBerry\pictures\rak pakaia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00" y="1752600"/>
            <a:ext cx="36957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Analogi</a:t>
            </a:r>
            <a:r>
              <a:rPr lang="en-US" dirty="0"/>
              <a:t> </a:t>
            </a:r>
            <a:r>
              <a:rPr lang="en-US" dirty="0" err="1"/>
              <a:t>Konsep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Basis Data = Lemari Arsip  =  Lemari Pakaian  =  Rak Buku  =  Rak Piring  =  dan lain sebagainya</a:t>
            </a:r>
          </a:p>
          <a:p>
            <a:r>
              <a:rPr lang="en-US" altLang="en-US"/>
              <a:t>Apa yang dilakukan untuk mengelolanya?</a:t>
            </a:r>
          </a:p>
          <a:p>
            <a:r>
              <a:rPr lang="en-US" altLang="en-US"/>
              <a:t>Memberi sampul/map </a:t>
            </a:r>
          </a:p>
          <a:p>
            <a:r>
              <a:rPr lang="en-US" altLang="en-US"/>
              <a:t>Menentukan kelompok/jenis arsip</a:t>
            </a:r>
          </a:p>
          <a:p>
            <a:r>
              <a:rPr lang="en-US" altLang="en-US"/>
              <a:t>Memberi penomoran </a:t>
            </a:r>
          </a:p>
          <a:p>
            <a:r>
              <a:rPr lang="en-US" altLang="en-US"/>
              <a:t>Menempatkan arsip tersebut dengan cara/urutan tertentu</a:t>
            </a:r>
          </a:p>
          <a:p>
            <a:r>
              <a:rPr lang="en-US" altLang="en-US" b="1"/>
              <a:t>mudah</a:t>
            </a:r>
            <a:r>
              <a:rPr lang="en-US" altLang="en-US"/>
              <a:t> dan </a:t>
            </a:r>
            <a:r>
              <a:rPr lang="en-US" altLang="en-US" b="1"/>
              <a:t>cepat</a:t>
            </a:r>
            <a:r>
              <a:rPr lang="en-US" altLang="en-US"/>
              <a:t>.</a:t>
            </a: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- </a:t>
            </a:r>
            <a:r>
              <a:rPr lang="en-US" dirty="0" err="1"/>
              <a:t>Informasi</a:t>
            </a:r>
            <a:endParaRPr lang="en-US" dirty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en-US"/>
              <a:t>Data merupakan nilai (</a:t>
            </a:r>
            <a:r>
              <a:rPr lang="en-US" altLang="en-US" i="1"/>
              <a:t>value</a:t>
            </a:r>
            <a:r>
              <a:rPr lang="en-US" altLang="en-US"/>
              <a:t>) yang turut merepresentasikan deskripsi dari suatu objek atau kejadian (</a:t>
            </a:r>
            <a:r>
              <a:rPr lang="en-US" altLang="en-US" i="1"/>
              <a:t>event</a:t>
            </a:r>
            <a:r>
              <a:rPr lang="en-US" altLang="en-US"/>
              <a:t>)</a:t>
            </a:r>
            <a:endParaRPr lang="en-US" altLang="en-US" sz="1800"/>
          </a:p>
          <a:p>
            <a:pPr lvl="2"/>
            <a:r>
              <a:rPr lang="en-US" altLang="en-US"/>
              <a:t>Informasi merupakan hasil dari pengolahan data dalam suatu bentuk yang lebih berguna dan lebih berarti bagi penerimanya yang menggambarkan suatu kejadian-kejadian yang nyata (</a:t>
            </a:r>
            <a:r>
              <a:rPr lang="en-US" altLang="en-US" i="1"/>
              <a:t>fact</a:t>
            </a:r>
            <a:r>
              <a:rPr lang="en-US" altLang="en-US"/>
              <a:t>) yang digunakan untuk pengambilan keputusan </a:t>
            </a:r>
            <a:endParaRPr lang="en-US" altLang="en-US" sz="1800"/>
          </a:p>
          <a:p>
            <a:pPr lvl="2"/>
            <a:r>
              <a:rPr lang="en-US" altLang="en-US"/>
              <a:t>Data lebih bersifat historis, sedangkan informasi mempunyai tingkatan yang lebih tinggi, lebih dinamis, serta mempunyai nilai yang sangat penting </a:t>
            </a:r>
          </a:p>
          <a:p>
            <a:pPr lvl="2"/>
            <a:endParaRPr lang="en-US" altLang="en-US" sz="1800"/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Definisi</a:t>
            </a:r>
            <a:endParaRPr 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Basis Data adalah suatu kumpulan data terhubung yang disimpan secara bersama-sama pada suatu media, yang diorganisasikan berdasarkan sebuah skema atau struktur tertentu, dan dengan </a:t>
            </a:r>
            <a:r>
              <a:rPr lang="en-US" altLang="en-US" i="1"/>
              <a:t>software</a:t>
            </a:r>
            <a:r>
              <a:rPr lang="en-US" altLang="en-US"/>
              <a:t> untuk melakukan manipulasi untuk kegunaan tertentu </a:t>
            </a:r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…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altLang="en-US"/>
          </a:p>
        </p:txBody>
      </p:sp>
      <p:pic>
        <p:nvPicPr>
          <p:cNvPr id="40962" name="Picture 2" descr="G:\BlackBerry\pictures\transpo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438400"/>
            <a:ext cx="304800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3" name="Picture 3" descr="G:\BlackBerry\pictures\komputer-siste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0"/>
            <a:ext cx="33528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4" name="Picture 4" descr="G:\BlackBerry\pictures\pencernaa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3657600"/>
            <a:ext cx="35433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</TotalTime>
  <Words>848</Words>
  <Application>Microsoft Office PowerPoint</Application>
  <PresentationFormat>On-screen Show (4:3)</PresentationFormat>
  <Paragraphs>119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Corbel</vt:lpstr>
      <vt:lpstr>Tahoma</vt:lpstr>
      <vt:lpstr>Tw Cen MT Condensed</vt:lpstr>
      <vt:lpstr>Wingdings</vt:lpstr>
      <vt:lpstr>Wingdings 2</vt:lpstr>
      <vt:lpstr>Wingdings 3</vt:lpstr>
      <vt:lpstr>Module</vt:lpstr>
      <vt:lpstr>Pengantar Basis Data Pertemuan ke - 1</vt:lpstr>
      <vt:lpstr>Kompetensi Dasar</vt:lpstr>
      <vt:lpstr>Pokok Bahasan</vt:lpstr>
      <vt:lpstr>Apa menurut anda?</vt:lpstr>
      <vt:lpstr>Analogi Basis Data = …..</vt:lpstr>
      <vt:lpstr>Analogi Konsep</vt:lpstr>
      <vt:lpstr>Data - Informasi</vt:lpstr>
      <vt:lpstr>Definisi</vt:lpstr>
      <vt:lpstr>Tentang Sistem …</vt:lpstr>
      <vt:lpstr>Apa itu Sistem?</vt:lpstr>
      <vt:lpstr>Sistem Basis Data</vt:lpstr>
      <vt:lpstr>Komponen Sistem Basis Data</vt:lpstr>
      <vt:lpstr>DBMS (Data Base Management System) </vt:lpstr>
      <vt:lpstr>Penerapan</vt:lpstr>
      <vt:lpstr>Portal Akademik</vt:lpstr>
      <vt:lpstr>Daftar Mata Kuliah Diampu</vt:lpstr>
      <vt:lpstr>Daftar Bimbingan Akademik</vt:lpstr>
      <vt:lpstr>Operasi Basis Data</vt:lpstr>
      <vt:lpstr>Tujuan Manajemen Basis Data</vt:lpstr>
      <vt:lpstr>Abstraksi data</vt:lpstr>
      <vt:lpstr>View of Data</vt:lpstr>
      <vt:lpstr>Level Abstraksi </vt:lpstr>
      <vt:lpstr>Bahasa Basis Data</vt:lpstr>
      <vt:lpstr>PENGGUNA BASIS DATA : </vt:lpstr>
      <vt:lpstr>Data dalam perpustakaan</vt:lpstr>
      <vt:lpstr>Kebutuhan Data Rumah Makan</vt:lpstr>
      <vt:lpstr>Tugas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Basis Data Pertemuan ke - 1</dc:title>
  <dc:creator>Microsoft Office User</dc:creator>
  <cp:lastModifiedBy>Hendik Suwoto</cp:lastModifiedBy>
  <cp:revision>1</cp:revision>
  <dcterms:created xsi:type="dcterms:W3CDTF">2020-09-29T03:28:02Z</dcterms:created>
  <dcterms:modified xsi:type="dcterms:W3CDTF">2023-11-14T17:52:18Z</dcterms:modified>
</cp:coreProperties>
</file>