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5" r:id="rId3"/>
    <p:sldId id="257" r:id="rId4"/>
    <p:sldId id="276" r:id="rId5"/>
    <p:sldId id="277" r:id="rId6"/>
    <p:sldId id="278" r:id="rId7"/>
    <p:sldId id="279" r:id="rId8"/>
    <p:sldId id="283" r:id="rId9"/>
    <p:sldId id="304" r:id="rId10"/>
    <p:sldId id="305" r:id="rId11"/>
    <p:sldId id="306" r:id="rId12"/>
    <p:sldId id="336" r:id="rId13"/>
    <p:sldId id="342" r:id="rId14"/>
    <p:sldId id="322" r:id="rId15"/>
    <p:sldId id="340" r:id="rId16"/>
    <p:sldId id="338" r:id="rId17"/>
    <p:sldId id="344" r:id="rId18"/>
    <p:sldId id="345" r:id="rId19"/>
    <p:sldId id="346" r:id="rId20"/>
    <p:sldId id="347" r:id="rId21"/>
    <p:sldId id="325" r:id="rId22"/>
    <p:sldId id="328" r:id="rId23"/>
    <p:sldId id="327" r:id="rId24"/>
    <p:sldId id="330" r:id="rId25"/>
    <p:sldId id="292" r:id="rId26"/>
    <p:sldId id="293" r:id="rId27"/>
    <p:sldId id="331" r:id="rId28"/>
    <p:sldId id="343" r:id="rId29"/>
    <p:sldId id="332" r:id="rId30"/>
    <p:sldId id="333" r:id="rId31"/>
    <p:sldId id="334" r:id="rId32"/>
    <p:sldId id="335" r:id="rId3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0929"/>
  </p:normalViewPr>
  <p:slideViewPr>
    <p:cSldViewPr>
      <p:cViewPr varScale="1">
        <p:scale>
          <a:sx n="54" d="100"/>
          <a:sy n="54" d="100"/>
        </p:scale>
        <p:origin x="72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F10F1-3702-4207-AD69-70FD120E7D48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A0EA-A84E-4940-AB5D-7BC142742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C94E24-88D3-4074-AC9C-E36E804884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1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3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13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478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46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8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15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130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17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9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0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55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1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808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68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09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5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3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9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7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94E24-88D3-4074-AC9C-E36E8048846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9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E8991C6-37CC-4693-A644-1E3BE277919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909E-FA1C-44F6-A2D8-298C8C3A74C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9B4-3FC5-43F7-9D5E-70D47DC6AC1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AF16336-EB46-4DAE-A8D0-C0EEB06536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0713-B858-48C3-AA6D-2FCFC187C5A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DDAB-63E4-42F2-88EE-7410FFA1A5E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B0B3-EE30-4D62-B131-7433D424BDD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A18-D2A1-424D-8FFA-BC1A3FADC3A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CE8-D67F-4A99-8C5D-A8D5F79132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10B4079-287F-46E1-8A96-8672B83939F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Rinaldi Munir/IF2151 Mat. Diskrit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663B32-7C44-428E-8838-8129EC5868F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840AA57-6F03-4AA2-B203-9E8D94C3D83D}" type="slidenum">
              <a:rPr lang="en-GB"/>
              <a:pPr/>
              <a:t>1</a:t>
            </a:fld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Aljabar Boolean</a:t>
            </a: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133600" y="8382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Terbukti</a:t>
            </a:r>
            <a:r>
              <a:rPr lang="en-US" b="1" dirty="0"/>
              <a:t> a + </a:t>
            </a:r>
            <a:r>
              <a:rPr lang="en-US" b="1" dirty="0" err="1"/>
              <a:t>a’b</a:t>
            </a:r>
            <a:r>
              <a:rPr lang="en-US" b="1" dirty="0"/>
              <a:t> = a + 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600200"/>
          <a:ext cx="6477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a’b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+ </a:t>
                      </a:r>
                      <a:r>
                        <a:rPr lang="en-US" sz="2400" dirty="0" err="1"/>
                        <a:t>a’b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+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800" dirty="0">
                <a:solidFill>
                  <a:schemeClr val="tx1"/>
                </a:solidFill>
                <a:latin typeface="+mn-lt"/>
              </a:rPr>
              <a:t>(ii) </a:t>
            </a:r>
            <a:r>
              <a:rPr lang="id-ID" sz="2800" dirty="0">
                <a:solidFill>
                  <a:schemeClr val="tx1"/>
                </a:solidFill>
                <a:latin typeface="+mn-lt"/>
              </a:rPr>
              <a:t>a </a:t>
            </a:r>
            <a:r>
              <a:rPr lang="pt-BR" sz="2800" dirty="0">
                <a:solidFill>
                  <a:schemeClr val="tx1"/>
                </a:solidFill>
                <a:latin typeface="+mn-lt"/>
              </a:rPr>
              <a:t>(a’ + b) = ab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0"/>
            <a:ext cx="4953000" cy="17526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	a ( a’ + b )	</a:t>
            </a:r>
            <a:r>
              <a:rPr lang="id-ID" sz="2800" dirty="0"/>
              <a:t>	</a:t>
            </a:r>
            <a:r>
              <a:rPr lang="en-US" sz="2800" dirty="0"/>
              <a:t>= </a:t>
            </a:r>
            <a:r>
              <a:rPr lang="en-US" sz="2800" dirty="0" err="1"/>
              <a:t>aa</a:t>
            </a:r>
            <a:r>
              <a:rPr lang="en-US" sz="2800" dirty="0"/>
              <a:t>’ + </a:t>
            </a:r>
            <a:r>
              <a:rPr lang="en-US" sz="2800" dirty="0" err="1"/>
              <a:t>ab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		= 0    + ab</a:t>
            </a:r>
          </a:p>
          <a:p>
            <a:pPr>
              <a:buNone/>
            </a:pPr>
            <a:r>
              <a:rPr lang="en-US" sz="2800" dirty="0"/>
              <a:t>				= </a:t>
            </a:r>
            <a:r>
              <a:rPr lang="en-US" sz="2800" dirty="0" err="1"/>
              <a:t>ab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62000" y="3505200"/>
            <a:ext cx="670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+mn-lt"/>
              </a:rPr>
              <a:t>Terbukti</a:t>
            </a:r>
            <a:r>
              <a:rPr lang="en-US" sz="2800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>a(a’ + b) = ab</a:t>
            </a:r>
          </a:p>
          <a:p>
            <a:pPr algn="ctr"/>
            <a:r>
              <a:rPr lang="pt-BR" sz="2800" dirty="0">
                <a:latin typeface="+mn-lt"/>
              </a:rPr>
              <a:t>Tabel kebenaran ??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38100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2400" dirty="0"/>
              <a:t>Sederhanakan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id-ID" sz="2400" dirty="0"/>
              <a:t>2. </a:t>
            </a:r>
            <a:r>
              <a:rPr lang="en-US" sz="2400" dirty="0"/>
              <a:t>F</a:t>
            </a:r>
            <a:r>
              <a:rPr lang="id-ID" sz="2400" dirty="0"/>
              <a:t>  </a:t>
            </a:r>
            <a:r>
              <a:rPr lang="en-US" sz="2400" dirty="0"/>
              <a:t>= </a:t>
            </a:r>
            <a:r>
              <a:rPr lang="en-US" sz="2400" dirty="0">
                <a:solidFill>
                  <a:srgbClr val="FF0000"/>
                </a:solidFill>
              </a:rPr>
              <a:t>AB'</a:t>
            </a:r>
            <a:r>
              <a:rPr lang="en-US" sz="2400" dirty="0"/>
              <a:t> + A'B </a:t>
            </a:r>
            <a:r>
              <a:rPr lang="en-US" sz="2400" dirty="0">
                <a:solidFill>
                  <a:srgbClr val="FF0000"/>
                </a:solidFill>
              </a:rPr>
              <a:t>+ AB</a:t>
            </a:r>
            <a:br>
              <a:rPr lang="en-US" sz="2400" dirty="0"/>
            </a:br>
            <a:r>
              <a:rPr lang="en-US" sz="2400" dirty="0"/>
              <a:t>   </a:t>
            </a:r>
            <a:br>
              <a:rPr lang="en-US" sz="2400" dirty="0"/>
            </a:b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4191000" y="16764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+mn-lt"/>
              </a:rPr>
              <a:t>3. </a:t>
            </a:r>
            <a:r>
              <a:rPr lang="en-US" dirty="0">
                <a:latin typeface="+mn-lt"/>
              </a:rPr>
              <a:t>F =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ABC </a:t>
            </a:r>
            <a:r>
              <a:rPr lang="en-US" dirty="0">
                <a:latin typeface="+mn-lt"/>
              </a:rPr>
              <a:t>+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A'BC</a:t>
            </a:r>
            <a:r>
              <a:rPr lang="en-US" dirty="0">
                <a:latin typeface="+mn-lt"/>
              </a:rPr>
              <a:t> + AB'C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</a:t>
            </a:r>
            <a:endParaRPr lang="id-ID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905000"/>
            <a:ext cx="32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+mn-lt"/>
              </a:rPr>
              <a:t>   </a:t>
            </a:r>
            <a:r>
              <a:rPr lang="en-US" dirty="0">
                <a:latin typeface="+mn-lt"/>
              </a:rPr>
              <a:t>= A (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B'+B</a:t>
            </a:r>
            <a:r>
              <a:rPr lang="en-US" dirty="0">
                <a:latin typeface="+mn-lt"/>
              </a:rPr>
              <a:t>) + A'B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 = A (1) + AB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 = A + A'B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 = A + B</a:t>
            </a:r>
            <a:endParaRPr lang="id-ID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2209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+mn-lt"/>
              </a:rPr>
              <a:t>       </a:t>
            </a:r>
            <a:r>
              <a:rPr lang="en-US" dirty="0">
                <a:latin typeface="+mn-lt"/>
              </a:rPr>
              <a:t>= (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A+A'</a:t>
            </a:r>
            <a:r>
              <a:rPr lang="en-US" dirty="0">
                <a:latin typeface="+mn-lt"/>
              </a:rPr>
              <a:t>) BC + AB'C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</a:t>
            </a:r>
            <a:r>
              <a:rPr lang="id-ID" dirty="0">
                <a:latin typeface="+mn-lt"/>
              </a:rPr>
              <a:t>    </a:t>
            </a:r>
            <a:r>
              <a:rPr lang="en-US" dirty="0">
                <a:latin typeface="+mn-lt"/>
              </a:rPr>
              <a:t> = (1) BC + AB'C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 </a:t>
            </a:r>
            <a:r>
              <a:rPr lang="id-ID" dirty="0">
                <a:latin typeface="+mn-lt"/>
              </a:rPr>
              <a:t>    </a:t>
            </a:r>
            <a:r>
              <a:rPr lang="en-US" dirty="0">
                <a:latin typeface="+mn-lt"/>
              </a:rPr>
              <a:t>= BC + AB'C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 </a:t>
            </a:r>
            <a:r>
              <a:rPr lang="id-ID" dirty="0">
                <a:latin typeface="+mn-lt"/>
              </a:rPr>
              <a:t>    </a:t>
            </a:r>
            <a:r>
              <a:rPr lang="en-US" dirty="0">
                <a:latin typeface="+mn-lt"/>
              </a:rPr>
              <a:t>= C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(B+AB')</a:t>
            </a:r>
            <a:endParaRPr lang="id-ID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id-ID" dirty="0">
                <a:latin typeface="+mn-lt"/>
              </a:rPr>
              <a:t>       =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(B+A)</a:t>
            </a:r>
            <a:r>
              <a:rPr lang="id-ID" dirty="0">
                <a:solidFill>
                  <a:srgbClr val="FF0000"/>
                </a:solidFill>
                <a:latin typeface="+mn-lt"/>
              </a:rPr>
              <a:t>.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 B‘+</a:t>
            </a:r>
            <a:r>
              <a:rPr lang="id-ID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C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</a:t>
            </a:r>
            <a:r>
              <a:rPr lang="id-ID" dirty="0">
                <a:latin typeface="+mn-lt"/>
              </a:rPr>
              <a:t>    </a:t>
            </a:r>
            <a:r>
              <a:rPr lang="en-US" dirty="0">
                <a:latin typeface="+mn-lt"/>
              </a:rPr>
              <a:t> = (B+A) C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  </a:t>
            </a:r>
            <a:r>
              <a:rPr lang="id-ID" dirty="0">
                <a:latin typeface="+mn-lt"/>
              </a:rPr>
              <a:t>    </a:t>
            </a:r>
            <a:r>
              <a:rPr lang="en-US" dirty="0">
                <a:latin typeface="+mn-lt"/>
              </a:rPr>
              <a:t> = BC + AC</a:t>
            </a:r>
            <a:endParaRPr lang="id-ID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343400"/>
            <a:ext cx="2234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n-lt"/>
              </a:rPr>
              <a:t>Tabel kebenaran ??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1) Y = AB’D+AB’D’</a:t>
            </a:r>
            <a:br>
              <a:rPr lang="en-US" sz="3200" b="1" dirty="0"/>
            </a:br>
            <a:r>
              <a:rPr lang="en-US" sz="3200" b="1" dirty="0"/>
              <a:t>2) Y = A(AB+C)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7620000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1) Y = AB’(D+D’)</a:t>
            </a:r>
          </a:p>
          <a:p>
            <a:pPr>
              <a:buNone/>
            </a:pPr>
            <a:r>
              <a:rPr lang="en-US" b="1" dirty="0"/>
              <a:t>	Y = AB’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2) Y = (A(AB))+AC</a:t>
            </a:r>
          </a:p>
          <a:p>
            <a:pPr>
              <a:buNone/>
            </a:pPr>
            <a:r>
              <a:rPr lang="en-US" b="1" dirty="0"/>
              <a:t>	Y = AB+AC</a:t>
            </a:r>
          </a:p>
          <a:p>
            <a:pPr>
              <a:buNone/>
            </a:pPr>
            <a:r>
              <a:rPr lang="en-US" b="1" dirty="0"/>
              <a:t>	Y = A(B+C)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9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G=ABC+A’B+ABC’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7620000" cy="3048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G	= B(AC+A’+AC’)</a:t>
            </a:r>
          </a:p>
          <a:p>
            <a:pPr>
              <a:buNone/>
            </a:pPr>
            <a:r>
              <a:rPr lang="en-US" b="1" dirty="0"/>
              <a:t>G= B(A(C+C’)+A’))</a:t>
            </a:r>
          </a:p>
          <a:p>
            <a:pPr>
              <a:buNone/>
            </a:pPr>
            <a:r>
              <a:rPr lang="en-US" b="1" dirty="0"/>
              <a:t>G= B (A(C+C’)+A’)</a:t>
            </a:r>
          </a:p>
          <a:p>
            <a:pPr>
              <a:buNone/>
            </a:pPr>
            <a:r>
              <a:rPr lang="en-US" b="1" dirty="0"/>
              <a:t>G= B (A1+A’)</a:t>
            </a:r>
          </a:p>
          <a:p>
            <a:pPr>
              <a:buNone/>
            </a:pPr>
            <a:r>
              <a:rPr lang="en-US" b="1" dirty="0"/>
              <a:t>G= B (A+A’)</a:t>
            </a:r>
          </a:p>
          <a:p>
            <a:pPr>
              <a:buNone/>
            </a:pPr>
            <a:r>
              <a:rPr lang="en-US" b="1" dirty="0"/>
              <a:t>G= B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Y = A+AB’+A’B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7620000" cy="3048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Y = A (1+B’)+A’B</a:t>
            </a:r>
          </a:p>
          <a:p>
            <a:pPr>
              <a:buNone/>
            </a:pPr>
            <a:r>
              <a:rPr lang="en-US" b="1" dirty="0"/>
              <a:t>Y = A + A’B</a:t>
            </a:r>
          </a:p>
          <a:p>
            <a:pPr>
              <a:buNone/>
            </a:pPr>
            <a:r>
              <a:rPr lang="en-US" b="1" dirty="0"/>
              <a:t>Y = AA’ + AB</a:t>
            </a:r>
          </a:p>
          <a:p>
            <a:pPr>
              <a:buNone/>
            </a:pPr>
            <a:r>
              <a:rPr lang="en-US" b="1" dirty="0"/>
              <a:t>Y= AB</a:t>
            </a:r>
          </a:p>
        </p:txBody>
      </p:sp>
    </p:spTree>
    <p:extLst>
      <p:ext uri="{BB962C8B-B14F-4D97-AF65-F5344CB8AC3E}">
        <p14:creationId xmlns:p14="http://schemas.microsoft.com/office/powerpoint/2010/main" val="347122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Sederhanakan dan Buat Tabel Kebenaran Untuk Membuktikannya!!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id-ID" dirty="0"/>
              <a:t>1. </a:t>
            </a:r>
            <a:r>
              <a:rPr lang="en-US" dirty="0"/>
              <a:t>AB’+BC + C’A</a:t>
            </a:r>
            <a:br>
              <a:rPr lang="en-US" dirty="0"/>
            </a:br>
            <a:r>
              <a:rPr lang="en-US" dirty="0"/>
              <a:t>   2. A’(BC + AB + BA’)</a:t>
            </a:r>
            <a:br>
              <a:rPr lang="en-US" dirty="0"/>
            </a:br>
            <a:r>
              <a:rPr lang="en-US" dirty="0"/>
              <a:t>   3. ABC + AB +A </a:t>
            </a:r>
            <a:br>
              <a:rPr lang="en-US" dirty="0"/>
            </a:br>
            <a:r>
              <a:rPr lang="en-US" dirty="0"/>
              <a:t>   4. (A’+AB ) (A’B)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399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08FF-96E7-2C01-AD8E-888F9B86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4261F-8419-F39E-53B4-AB3499AD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F5739-D27C-3D9D-B967-7CBD0D9D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8AEFB6-E1AC-EDAB-6775-C2C09CC873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id-ID" dirty="0"/>
              <a:t>1. </a:t>
            </a:r>
            <a:r>
              <a:rPr lang="en-US" dirty="0"/>
              <a:t>AB’+BC + C’A</a:t>
            </a:r>
          </a:p>
          <a:p>
            <a:pPr marL="0" indent="0">
              <a:buNone/>
            </a:pPr>
            <a:r>
              <a:rPr lang="en-ID" dirty="0"/>
              <a:t>=A(B’+C’)+BC // Hukum </a:t>
            </a:r>
            <a:r>
              <a:rPr lang="en-ID" dirty="0" err="1"/>
              <a:t>Distribusi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=(A(B’’C’’)’)+BC //Hukum de Morgan</a:t>
            </a:r>
          </a:p>
          <a:p>
            <a:pPr marL="0" indent="0">
              <a:buNone/>
            </a:pPr>
            <a:r>
              <a:rPr lang="en-ID" dirty="0"/>
              <a:t>=(A(BC)’)+BC // Double </a:t>
            </a:r>
            <a:r>
              <a:rPr lang="en-ID" dirty="0" err="1"/>
              <a:t>komplemen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=A+(BC) // Hukum </a:t>
            </a:r>
            <a:r>
              <a:rPr lang="en-ID" dirty="0" err="1"/>
              <a:t>Redundansi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477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899E-9822-5D17-A38C-9105B36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8D4EA-E373-83CB-09F1-536DE63D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C38F8-D349-204B-D553-1890E52A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D6CE75-718A-83FB-F996-63EEF10AA5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A’(BC + AB + BA’)</a:t>
            </a:r>
          </a:p>
          <a:p>
            <a:pPr marL="0" indent="0">
              <a:buNone/>
            </a:pPr>
            <a:r>
              <a:rPr lang="en-US" dirty="0"/>
              <a:t>= A’(B(C+A+A’) // Hukum </a:t>
            </a:r>
            <a:r>
              <a:rPr lang="en-US" dirty="0" err="1"/>
              <a:t>Distribusi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 A’(B(C+1) // Hukum </a:t>
            </a:r>
            <a:r>
              <a:rPr lang="en-US" dirty="0" err="1"/>
              <a:t>komplemen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=A’B(1) //Hukum </a:t>
            </a:r>
            <a:r>
              <a:rPr lang="en-US" dirty="0" err="1"/>
              <a:t>Dominansi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=A’B //Hukum </a:t>
            </a:r>
            <a:r>
              <a:rPr lang="en-US" dirty="0" err="1"/>
              <a:t>Dominansi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981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68E-74E3-5465-012D-7145E11C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B8894-BC7C-DE92-4EA0-09C97D9C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5FD30-8B24-989F-B383-3FA09494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C5A10-91E9-CB1E-EBB7-DB321EC93C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ABC + AB +A </a:t>
            </a:r>
          </a:p>
          <a:p>
            <a:pPr marL="0" indent="0">
              <a:buNone/>
            </a:pPr>
            <a:r>
              <a:rPr lang="en-ID" dirty="0"/>
              <a:t>=A(BC+B+1) // Hukum </a:t>
            </a:r>
            <a:r>
              <a:rPr lang="en-ID" dirty="0" err="1"/>
              <a:t>Distribusi</a:t>
            </a:r>
            <a:r>
              <a:rPr lang="en-ID" dirty="0"/>
              <a:t> &amp; </a:t>
            </a:r>
            <a:r>
              <a:rPr lang="en-ID" dirty="0" err="1"/>
              <a:t>Identitas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=A(B(C+1)+1) // Hukum </a:t>
            </a:r>
            <a:r>
              <a:rPr lang="en-ID" dirty="0" err="1"/>
              <a:t>Distribusi</a:t>
            </a:r>
            <a:r>
              <a:rPr lang="en-ID" dirty="0"/>
              <a:t> &amp; </a:t>
            </a:r>
            <a:r>
              <a:rPr lang="en-ID" dirty="0" err="1"/>
              <a:t>Identitas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= A(B(1)+1)  // Hukum </a:t>
            </a:r>
            <a:r>
              <a:rPr lang="en-ID" dirty="0" err="1"/>
              <a:t>Komplemen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= A(B+1) // Hukum </a:t>
            </a:r>
            <a:r>
              <a:rPr lang="en-ID" dirty="0" err="1"/>
              <a:t>Identitas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= A(1) // Hukum </a:t>
            </a:r>
            <a:r>
              <a:rPr lang="en-ID" dirty="0" err="1"/>
              <a:t>Komplemen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= A // Hukum </a:t>
            </a:r>
            <a:r>
              <a:rPr lang="en-ID" dirty="0" err="1"/>
              <a:t>Identitas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965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err="1"/>
              <a:t>Komputer</a:t>
            </a:r>
            <a:r>
              <a:rPr lang="en-US" dirty="0"/>
              <a:t> digital modern </a:t>
            </a:r>
            <a:r>
              <a:rPr lang="en-US" dirty="0" err="1"/>
              <a:t>dirancang</a:t>
            </a:r>
            <a:r>
              <a:rPr lang="en-US" dirty="0"/>
              <a:t>, </a:t>
            </a:r>
            <a:r>
              <a:rPr lang="en-US" dirty="0" err="1"/>
              <a:t>dipelihara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operasinya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simbologi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modern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</a:t>
            </a:r>
          </a:p>
          <a:p>
            <a:pPr eaLnBrk="1" hangingPunct="1"/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keharusan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8928-4EDD-D2D6-67D0-C46C5AED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66600-8960-9479-2DC1-02736AD9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Rinaldi Munir/IF2151 Mat. Diskrit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13897-BBDB-6F20-132D-5680A10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D5DEC-2994-29BF-3BCC-570124A007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 4. (A’+AB ) (A’B)</a:t>
            </a:r>
          </a:p>
          <a:p>
            <a:pPr marL="0" indent="0">
              <a:buNone/>
            </a:pPr>
            <a:r>
              <a:rPr lang="en-US" dirty="0"/>
              <a:t>= A’ (A’+AB ) B // Hukum </a:t>
            </a:r>
            <a:r>
              <a:rPr lang="en-US" dirty="0" err="1"/>
              <a:t>Komutatif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 A’B // Hukum </a:t>
            </a:r>
            <a:r>
              <a:rPr lang="en-US" dirty="0" err="1"/>
              <a:t>Absorpsi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84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Penyederhanaan dengan </a:t>
            </a:r>
            <a:r>
              <a:rPr lang="en-US" sz="4000" b="1"/>
              <a:t>Bentuk </a:t>
            </a:r>
            <a:br>
              <a:rPr lang="en-US" sz="4000" b="1"/>
            </a:br>
            <a:r>
              <a:rPr lang="en-US" sz="4000" b="1"/>
              <a:t>Standard</a:t>
            </a:r>
            <a:r>
              <a:rPr lang="en-US" sz="4000"/>
              <a:t> dan Kanonik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828800"/>
            <a:ext cx="7620000" cy="4419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/>
              <a:t>SOP</a:t>
            </a:r>
            <a:r>
              <a:rPr lang="en-US" sz="2400"/>
              <a:t> </a:t>
            </a:r>
            <a:r>
              <a:rPr lang="en-US" sz="2400" i="1"/>
              <a:t>(</a:t>
            </a:r>
            <a:r>
              <a:rPr lang="en-US" sz="2400" b="1" i="1"/>
              <a:t>Sum of Product) </a:t>
            </a:r>
          </a:p>
          <a:p>
            <a:pPr lvl="0">
              <a:buFontTx/>
              <a:buChar char="-"/>
            </a:pPr>
            <a:r>
              <a:rPr lang="en-US" sz="2400">
                <a:sym typeface="Wingdings" pitchFamily="2" charset="2"/>
              </a:rPr>
              <a:t>P</a:t>
            </a:r>
            <a:r>
              <a:rPr lang="id-ID" sz="2400"/>
              <a:t>enjumlahan dari pada hasil kali.</a:t>
            </a:r>
            <a:endParaRPr lang="en-US" sz="2400"/>
          </a:p>
          <a:p>
            <a:pPr lvl="0">
              <a:buFontTx/>
              <a:buChar char="-"/>
            </a:pPr>
            <a:r>
              <a:rPr lang="en-US" sz="2400"/>
              <a:t>Ekspresi harus melakukan operasi-operasi AND terlebih dahulu kemudian hasil operasi AND kita OR-kan”.</a:t>
            </a:r>
          </a:p>
          <a:p>
            <a:pPr>
              <a:buFontTx/>
              <a:buChar char="-"/>
            </a:pPr>
            <a:r>
              <a:rPr lang="id-ID" sz="2400"/>
              <a:t>Sifat: Untuk sistem SOP digunakan output 1</a:t>
            </a:r>
            <a:endParaRPr lang="en-US" sz="2400"/>
          </a:p>
          <a:p>
            <a:pPr>
              <a:buFontTx/>
              <a:buChar char="-"/>
            </a:pPr>
            <a:r>
              <a:rPr lang="en-US" sz="2400"/>
              <a:t>Dalam Bentuk Kanonik disebut </a:t>
            </a:r>
            <a:r>
              <a:rPr lang="en-US" sz="2400" b="1"/>
              <a:t>Minterm</a:t>
            </a:r>
          </a:p>
          <a:p>
            <a:pPr>
              <a:buNone/>
            </a:pPr>
            <a:r>
              <a:rPr lang="en-US" sz="2400"/>
              <a:t>contoh: </a:t>
            </a:r>
          </a:p>
          <a:p>
            <a:pPr>
              <a:buNone/>
            </a:pPr>
            <a:r>
              <a:rPr lang="en-US" sz="2400"/>
              <a:t>	Y = AB’C + A’BC’</a:t>
            </a:r>
          </a:p>
          <a:p>
            <a:pPr>
              <a:buNone/>
            </a:pPr>
            <a:r>
              <a:rPr lang="en-US" sz="2400"/>
              <a:t>	Y = (A.B) + (A’.B’)</a:t>
            </a:r>
          </a:p>
          <a:p>
            <a:pPr>
              <a:buNone/>
            </a:pPr>
            <a:r>
              <a:rPr lang="en-US" sz="2400"/>
              <a:t>	Y = (A’.B) + C’</a:t>
            </a:r>
          </a:p>
          <a:p>
            <a:pPr>
              <a:buNone/>
            </a:pPr>
            <a:r>
              <a:rPr lang="en-US" sz="2400"/>
              <a:t>	</a:t>
            </a:r>
          </a:p>
          <a:p>
            <a:pPr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5029200" cy="1068389"/>
          </a:xfrm>
        </p:spPr>
        <p:txBody>
          <a:bodyPr/>
          <a:lstStyle/>
          <a:p>
            <a:r>
              <a:rPr lang="id-ID" sz="2800" b="1" dirty="0"/>
              <a:t>Tabel kebenaran </a:t>
            </a:r>
            <a:br>
              <a:rPr lang="en-US" sz="2800" b="1" dirty="0"/>
            </a:br>
            <a:r>
              <a:rPr lang="id-ID" sz="2800" b="1" dirty="0"/>
              <a:t>sistem SOP 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1828800"/>
          <a:ext cx="4572000" cy="411480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838"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INPUT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OUTPUT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8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8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rot="10800000">
            <a:off x="5562600" y="3048000"/>
            <a:ext cx="10668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>
            <a:off x="5562600" y="5791200"/>
            <a:ext cx="10668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>
            <a:off x="5562600" y="5410200"/>
            <a:ext cx="10668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5562600" y="4267200"/>
            <a:ext cx="10668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781800" y="2819400"/>
            <a:ext cx="1015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A’B’C’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00" y="4038600"/>
            <a:ext cx="8266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A’BC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0" y="5181600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ABC’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5638800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ABC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23975" y="5830889"/>
            <a:ext cx="5029200" cy="1027112"/>
          </a:xfrm>
          <a:prstGeom prst="rect">
            <a:avLst/>
          </a:prstGeom>
        </p:spPr>
        <p:txBody>
          <a:bodyPr bIns="91440" anchor="b" anchorCtr="0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dirty="0" err="1">
                <a:sym typeface="Wingdings" pitchFamily="2" charset="2"/>
              </a:rPr>
              <a:t>Lambang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Minterm</a:t>
            </a:r>
            <a:br>
              <a:rPr lang="en-US" sz="2800" b="1" dirty="0"/>
            </a:b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dirty="0"/>
              <a:t>) =  </a:t>
            </a:r>
            <a:r>
              <a:rPr lang="en-US" sz="2800" i="1" dirty="0"/>
              <a:t>m</a:t>
            </a:r>
            <a:r>
              <a:rPr lang="en-US" sz="2800" baseline="-25000" dirty="0"/>
              <a:t>0</a:t>
            </a:r>
            <a:r>
              <a:rPr lang="en-US" sz="2800" dirty="0"/>
              <a:t> + </a:t>
            </a:r>
            <a:r>
              <a:rPr lang="en-US" sz="2800" i="1" dirty="0"/>
              <a:t>m</a:t>
            </a:r>
            <a:r>
              <a:rPr lang="en-US" sz="2800" baseline="-25000" dirty="0"/>
              <a:t>3 </a:t>
            </a:r>
            <a:r>
              <a:rPr lang="en-US" sz="2800" dirty="0"/>
              <a:t> + </a:t>
            </a:r>
            <a:r>
              <a:rPr lang="en-US" sz="2800" i="1" dirty="0"/>
              <a:t>m</a:t>
            </a:r>
            <a:r>
              <a:rPr lang="en-US" sz="2800" baseline="-25000" dirty="0"/>
              <a:t>6  </a:t>
            </a:r>
            <a:r>
              <a:rPr lang="en-US" sz="2800" dirty="0"/>
              <a:t> + </a:t>
            </a:r>
            <a:r>
              <a:rPr lang="en-US" sz="2800" i="1" dirty="0"/>
              <a:t>m</a:t>
            </a:r>
            <a:r>
              <a:rPr lang="en-US" sz="2800" baseline="-25000" dirty="0"/>
              <a:t>7</a:t>
            </a:r>
            <a:r>
              <a:rPr lang="en-US" sz="2800" dirty="0"/>
              <a:t> = </a:t>
            </a:r>
            <a:r>
              <a:rPr lang="en-US" sz="4400" dirty="0">
                <a:solidFill>
                  <a:schemeClr val="tx1"/>
                </a:solidFill>
                <a:ea typeface="Times New Roman" pitchFamily="18" charset="0"/>
                <a:cs typeface="Arial" pitchFamily="34" charset="0"/>
                <a:sym typeface="Symbol" pitchFamily="18" charset="2"/>
              </a:rPr>
              <a:t>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/>
              <a:t>(0, 3, 6, 7)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  <p:bldP spid="15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67600" cy="1143000"/>
          </a:xfrm>
        </p:spPr>
        <p:txBody>
          <a:bodyPr/>
          <a:lstStyle/>
          <a:p>
            <a:pPr algn="l"/>
            <a:r>
              <a:rPr lang="en-US" sz="3200" b="1"/>
              <a:t>POS</a:t>
            </a:r>
            <a:r>
              <a:rPr lang="en-US" sz="3200"/>
              <a:t> </a:t>
            </a:r>
            <a:r>
              <a:rPr lang="en-US" sz="3200" b="1" i="1"/>
              <a:t>(Product of Sum) </a:t>
            </a:r>
            <a:endParaRPr lang="en-US" sz="32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752600"/>
            <a:ext cx="7620000" cy="4343400"/>
          </a:xfrm>
        </p:spPr>
        <p:txBody>
          <a:bodyPr>
            <a:normAutofit lnSpcReduction="10000"/>
          </a:bodyPr>
          <a:lstStyle/>
          <a:p>
            <a:pPr lvl="0">
              <a:buFontTx/>
              <a:buChar char="-"/>
            </a:pPr>
            <a:r>
              <a:rPr lang="en-US" sz="2500">
                <a:sym typeface="Wingdings" pitchFamily="2" charset="2"/>
              </a:rPr>
              <a:t>P</a:t>
            </a:r>
            <a:r>
              <a:rPr lang="id-ID" sz="2500"/>
              <a:t>erkalian dari pada penjumlahan.</a:t>
            </a:r>
            <a:endParaRPr lang="en-US" sz="2500"/>
          </a:p>
          <a:p>
            <a:pPr lvl="0">
              <a:buFontTx/>
              <a:buChar char="-"/>
            </a:pPr>
            <a:r>
              <a:rPr lang="en-US" sz="2500"/>
              <a:t>Pada ekspresi boolean harus dilakukan operasi-operasi OR terlebih dahulu kemudian dari hasil operasi OR tersebut kita AND-kan”</a:t>
            </a:r>
          </a:p>
          <a:p>
            <a:pPr>
              <a:buFontTx/>
              <a:buChar char="-"/>
            </a:pPr>
            <a:r>
              <a:rPr lang="id-ID" sz="2500"/>
              <a:t>Sifat: Untuk sistem POS digunakan output 0</a:t>
            </a:r>
            <a:endParaRPr lang="en-US" sz="2500"/>
          </a:p>
          <a:p>
            <a:pPr>
              <a:buFontTx/>
              <a:buChar char="-"/>
            </a:pPr>
            <a:r>
              <a:rPr lang="en-US" sz="2500">
                <a:sym typeface="Wingdings" pitchFamily="2" charset="2"/>
              </a:rPr>
              <a:t>Dalam bentuk Kanonik disebut </a:t>
            </a:r>
            <a:r>
              <a:rPr lang="en-US" sz="2500" b="1">
                <a:sym typeface="Wingdings" pitchFamily="2" charset="2"/>
              </a:rPr>
              <a:t>Maksterm</a:t>
            </a:r>
          </a:p>
          <a:p>
            <a:pPr>
              <a:buNone/>
            </a:pPr>
            <a:endParaRPr lang="en-US" sz="2500"/>
          </a:p>
          <a:p>
            <a:pPr>
              <a:buNone/>
            </a:pPr>
            <a:r>
              <a:rPr lang="en-US" sz="2500"/>
              <a:t>contoh:</a:t>
            </a:r>
          </a:p>
          <a:p>
            <a:pPr>
              <a:buNone/>
            </a:pPr>
            <a:r>
              <a:rPr lang="en-US" sz="2500"/>
              <a:t>	(A+B’+C).(A’+B+C’)</a:t>
            </a:r>
          </a:p>
          <a:p>
            <a:pPr>
              <a:buNone/>
            </a:pPr>
            <a:r>
              <a:rPr lang="en-US" sz="2500"/>
              <a:t>	(A+B+C).(A’+B’) </a:t>
            </a:r>
          </a:p>
          <a:p>
            <a:pPr>
              <a:buNone/>
            </a:pPr>
            <a:endParaRPr lang="en-US"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4419600" cy="1143000"/>
          </a:xfrm>
        </p:spPr>
        <p:txBody>
          <a:bodyPr/>
          <a:lstStyle/>
          <a:p>
            <a:r>
              <a:rPr lang="id-ID" sz="2800" b="1"/>
              <a:t>Tabel kebenaran </a:t>
            </a:r>
            <a:br>
              <a:rPr lang="en-US" sz="2800" b="1"/>
            </a:br>
            <a:r>
              <a:rPr lang="id-ID" sz="2800" b="1"/>
              <a:t>sistem POS</a:t>
            </a:r>
            <a:endParaRPr lang="en-US" sz="28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295400" y="1676400"/>
          <a:ext cx="4343398" cy="2405634"/>
        </p:xfrm>
        <a:graphic>
          <a:graphicData uri="http://schemas.openxmlformats.org/drawingml/2006/table">
            <a:tbl>
              <a:tblPr/>
              <a:tblGrid>
                <a:gridCol w="116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INPUT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OUTPUT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5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25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rot="10800000">
            <a:off x="5334000" y="3657600"/>
            <a:ext cx="9144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5334000" y="4113212"/>
            <a:ext cx="914400" cy="15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400800" y="3881735"/>
            <a:ext cx="108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id-ID" dirty="0"/>
              <a:t>’</a:t>
            </a:r>
            <a:r>
              <a:rPr lang="en-US" dirty="0"/>
              <a:t> + B</a:t>
            </a:r>
            <a:r>
              <a:rPr lang="id-ID" dirty="0"/>
              <a:t>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3424535"/>
            <a:ext cx="985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id-ID" dirty="0"/>
              <a:t>’</a:t>
            </a:r>
            <a:r>
              <a:rPr lang="en-US" dirty="0"/>
              <a:t> +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0" y="4572000"/>
            <a:ext cx="6300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Y = (A</a:t>
            </a:r>
            <a:r>
              <a:rPr lang="id-ID" b="1" dirty="0"/>
              <a:t>’</a:t>
            </a:r>
            <a:r>
              <a:rPr lang="en-US" b="1" dirty="0"/>
              <a:t> + B) . (A</a:t>
            </a:r>
            <a:r>
              <a:rPr lang="id-ID" b="1" dirty="0"/>
              <a:t>’</a:t>
            </a:r>
            <a:r>
              <a:rPr lang="en-US" b="1" dirty="0"/>
              <a:t> + B</a:t>
            </a:r>
            <a:r>
              <a:rPr lang="id-ID" b="1" dirty="0"/>
              <a:t>’</a:t>
            </a:r>
            <a:r>
              <a:rPr lang="en-US" b="1" dirty="0"/>
              <a:t>)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dengan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lambang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Makstern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 </a:t>
            </a:r>
            <a:r>
              <a:rPr lang="en-US" dirty="0"/>
              <a:t>(2, 3)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Minterm Maksterm 2 variabel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BDF3-A62F-46FE-9E3B-BFD0DF4C2B15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219200" y="2435225"/>
          <a:ext cx="731520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32920" imgH="1761480" progId="Word.Document.8">
                  <p:embed/>
                </p:oleObj>
              </mc:Choice>
              <mc:Fallback>
                <p:oleObj name="Document" r:id="rId3" imgW="5632920" imgH="17614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5225"/>
                        <a:ext cx="7315200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Minterm Maksterm 3 variabel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8A0B-0453-4533-85CD-ECBB28AB05AE}" type="slidenum">
              <a:rPr lang="en-GB"/>
              <a:pPr/>
              <a:t>26</a:t>
            </a:fld>
            <a:endParaRPr lang="en-GB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219200" y="1752600"/>
          <a:ext cx="74676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32920" imgH="2812680" progId="Word.Document.8">
                  <p:embed/>
                </p:oleObj>
              </mc:Choice>
              <mc:Fallback>
                <p:oleObj name="Document" r:id="rId3" imgW="5632920" imgH="28126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7467600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Contoh 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257800" y="2362200"/>
            <a:ext cx="3429000" cy="35052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Nyatakan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en-US" sz="2400" dirty="0" err="1"/>
              <a:t>disamping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kanonik</a:t>
            </a:r>
            <a:r>
              <a:rPr lang="en-US" sz="2400" dirty="0"/>
              <a:t> SOP </a:t>
            </a:r>
            <a:r>
              <a:rPr lang="en-US" sz="2400" dirty="0" err="1"/>
              <a:t>dan</a:t>
            </a:r>
            <a:r>
              <a:rPr lang="en-US" sz="2400" dirty="0"/>
              <a:t> POS.</a:t>
            </a: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1" y="18288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1" y="6194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Boolean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SOP </a:t>
            </a:r>
            <a:r>
              <a:rPr lang="en-US" dirty="0" err="1"/>
              <a:t>dan</a:t>
            </a:r>
            <a:r>
              <a:rPr lang="en-US" dirty="0"/>
              <a:t> POS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952381"/>
            <a:ext cx="2724150" cy="38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29</a:t>
            </a:fld>
            <a:endParaRPr lang="en-GB"/>
          </a:p>
        </p:txBody>
      </p:sp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1149350" y="992188"/>
          <a:ext cx="7419975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12788" imgH="3292954" progId="Word.Document.8">
                  <p:embed/>
                </p:oleObj>
              </mc:Choice>
              <mc:Fallback>
                <p:oleObj name="Document" r:id="rId3" imgW="5912788" imgH="329295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992188"/>
                        <a:ext cx="7419975" cy="423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Definisi Aljabar Boolean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3D9F-191E-4C14-9C71-F3119CCCC2B4}" type="slidenum">
              <a:rPr lang="en-GB"/>
              <a:pPr/>
              <a:t>3</a:t>
            </a:fld>
            <a:endParaRPr lang="en-GB"/>
          </a:p>
        </p:txBody>
      </p:sp>
      <p:graphicFrame>
        <p:nvGraphicFramePr>
          <p:cNvPr id="5123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06488" y="1985963"/>
          <a:ext cx="729615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57267" imgH="2814900" progId="Word.Document.8">
                  <p:embed/>
                </p:oleObj>
              </mc:Choice>
              <mc:Fallback>
                <p:oleObj name="Document" r:id="rId3" imgW="5457267" imgH="281490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985963"/>
                        <a:ext cx="7296150" cy="376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Nyatakan fungsi Boolean </a:t>
            </a: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, </a:t>
            </a:r>
            <a:r>
              <a:rPr lang="en-US" sz="2800" i="1"/>
              <a:t>y</a:t>
            </a:r>
            <a:r>
              <a:rPr lang="en-US" sz="2800"/>
              <a:t>, </a:t>
            </a:r>
            <a:r>
              <a:rPr lang="en-US" sz="2800" i="1"/>
              <a:t>z</a:t>
            </a:r>
            <a:r>
              <a:rPr lang="en-US" sz="2800"/>
              <a:t>) = </a:t>
            </a:r>
            <a:r>
              <a:rPr lang="en-US" sz="2800" i="1"/>
              <a:t>x</a:t>
            </a:r>
            <a:r>
              <a:rPr lang="en-US" sz="2800"/>
              <a:t> + </a:t>
            </a:r>
            <a:r>
              <a:rPr lang="en-US" sz="2800" i="1"/>
              <a:t>y</a:t>
            </a:r>
            <a:r>
              <a:rPr lang="en-US" sz="2800"/>
              <a:t>’</a:t>
            </a:r>
            <a:r>
              <a:rPr lang="en-US" sz="2800" i="1"/>
              <a:t>z</a:t>
            </a:r>
            <a:r>
              <a:rPr lang="en-US" sz="2800"/>
              <a:t> dalam bentuk kanonik SOP dan POS.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752600"/>
            <a:ext cx="4495800" cy="24384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/>
              <a:t>SOP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</a:t>
            </a:r>
            <a:r>
              <a:rPr lang="en-US" sz="2400" i="1"/>
              <a:t>x</a:t>
            </a:r>
            <a:r>
              <a:rPr lang="en-US" sz="2400"/>
              <a:t>  = </a:t>
            </a:r>
            <a:r>
              <a:rPr lang="en-US" sz="2400" i="1"/>
              <a:t>x</a:t>
            </a:r>
            <a:r>
              <a:rPr lang="en-US" sz="2400"/>
              <a:t>(</a:t>
            </a:r>
            <a:r>
              <a:rPr lang="en-US" sz="2400" i="1"/>
              <a:t>y</a:t>
            </a:r>
            <a:r>
              <a:rPr lang="en-US" sz="2400"/>
              <a:t> + </a:t>
            </a:r>
            <a:r>
              <a:rPr lang="en-US" sz="2400" i="1"/>
              <a:t>y</a:t>
            </a:r>
            <a:r>
              <a:rPr lang="en-US" sz="2400"/>
              <a:t>’)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    = </a:t>
            </a:r>
            <a:r>
              <a:rPr lang="en-US" sz="2400" i="1"/>
              <a:t>xy </a:t>
            </a:r>
            <a:r>
              <a:rPr lang="en-US" sz="2400"/>
              <a:t>+ </a:t>
            </a:r>
            <a:r>
              <a:rPr lang="en-US" sz="2400" i="1"/>
              <a:t>xy</a:t>
            </a:r>
            <a:r>
              <a:rPr lang="en-US" sz="2400"/>
              <a:t>’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    = </a:t>
            </a:r>
            <a:r>
              <a:rPr lang="en-US" sz="2400" i="1"/>
              <a:t>xy </a:t>
            </a:r>
            <a:r>
              <a:rPr lang="en-US" sz="2400"/>
              <a:t>(</a:t>
            </a:r>
            <a:r>
              <a:rPr lang="en-US" sz="2400" i="1"/>
              <a:t>z</a:t>
            </a:r>
            <a:r>
              <a:rPr lang="en-US" sz="2400"/>
              <a:t> + </a:t>
            </a:r>
            <a:r>
              <a:rPr lang="en-US" sz="2400" i="1"/>
              <a:t>z</a:t>
            </a:r>
            <a:r>
              <a:rPr lang="en-US" sz="2400"/>
              <a:t>’) + </a:t>
            </a:r>
            <a:r>
              <a:rPr lang="en-US" sz="2400" i="1"/>
              <a:t>xy</a:t>
            </a:r>
            <a:r>
              <a:rPr lang="en-US" sz="2400"/>
              <a:t>’(</a:t>
            </a:r>
            <a:r>
              <a:rPr lang="en-US" sz="2400" i="1"/>
              <a:t>z</a:t>
            </a:r>
            <a:r>
              <a:rPr lang="en-US" sz="2400"/>
              <a:t> + </a:t>
            </a:r>
            <a:r>
              <a:rPr lang="en-US" sz="2400" i="1"/>
              <a:t>z</a:t>
            </a:r>
            <a:r>
              <a:rPr lang="en-US" sz="2400"/>
              <a:t>’)</a:t>
            </a:r>
          </a:p>
          <a:p>
            <a:pPr>
              <a:spcBef>
                <a:spcPts val="0"/>
              </a:spcBef>
              <a:buNone/>
            </a:pPr>
            <a:r>
              <a:rPr lang="en-US" sz="2400"/>
              <a:t>	    = </a:t>
            </a:r>
            <a:r>
              <a:rPr lang="en-US" sz="2400" i="1"/>
              <a:t>xyz </a:t>
            </a:r>
            <a:r>
              <a:rPr lang="en-US" sz="2400"/>
              <a:t>+ </a:t>
            </a:r>
            <a:r>
              <a:rPr lang="en-US" sz="2400" i="1"/>
              <a:t>xyz</a:t>
            </a:r>
            <a:r>
              <a:rPr lang="en-US" sz="2400"/>
              <a:t>’ + </a:t>
            </a:r>
            <a:r>
              <a:rPr lang="en-US" sz="2400" i="1"/>
              <a:t>xy</a:t>
            </a:r>
            <a:r>
              <a:rPr lang="en-US" sz="2400"/>
              <a:t>’</a:t>
            </a:r>
            <a:r>
              <a:rPr lang="en-US" sz="2400" i="1"/>
              <a:t>z</a:t>
            </a:r>
            <a:r>
              <a:rPr lang="en-US" sz="2400"/>
              <a:t> + </a:t>
            </a:r>
            <a:r>
              <a:rPr lang="en-US" sz="2400" i="1"/>
              <a:t>xy</a:t>
            </a:r>
            <a:r>
              <a:rPr lang="en-US" sz="2400"/>
              <a:t>’</a:t>
            </a:r>
            <a:r>
              <a:rPr lang="en-US" sz="2400" i="1"/>
              <a:t>z</a:t>
            </a:r>
            <a:r>
              <a:rPr lang="en-US" sz="2400"/>
              <a:t>’</a:t>
            </a:r>
          </a:p>
          <a:p>
            <a:pPr>
              <a:spcBef>
                <a:spcPts val="0"/>
              </a:spcBef>
            </a:pPr>
            <a:endParaRPr lang="en-US" sz="2400"/>
          </a:p>
        </p:txBody>
      </p:sp>
      <p:sp>
        <p:nvSpPr>
          <p:cNvPr id="266241" name="Rectangle 1"/>
          <p:cNvSpPr>
            <a:spLocks noChangeArrowheads="1"/>
          </p:cNvSpPr>
          <p:nvPr/>
        </p:nvSpPr>
        <p:spPr bwMode="auto">
          <a:xfrm>
            <a:off x="5029200" y="2133600"/>
            <a:ext cx="32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 =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’)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      = xy’z + x’y’z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143000" y="3962400"/>
            <a:ext cx="7391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Jadi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 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	          	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xyz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xyz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xy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xy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xy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	          	=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xy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xy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xyz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xyz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		         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atau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   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4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5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6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7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  <a:sym typeface="Symbol" pitchFamily="18" charset="2"/>
              </a:rPr>
              <a:t>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(1,4,5,6,7)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6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6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6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6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6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6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6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66241" grpId="0" build="allAtOnce"/>
      <p:bldP spid="26624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381000"/>
            <a:ext cx="4419600" cy="1447800"/>
          </a:xfrm>
        </p:spPr>
        <p:txBody>
          <a:bodyPr/>
          <a:lstStyle/>
          <a:p>
            <a:pPr>
              <a:buNone/>
            </a:pPr>
            <a:r>
              <a:rPr lang="en-US" sz="2400"/>
              <a:t>POS</a:t>
            </a:r>
          </a:p>
          <a:p>
            <a:pPr>
              <a:buNone/>
            </a:pP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/>
              <a:t>)= </a:t>
            </a:r>
            <a:r>
              <a:rPr lang="en-US" sz="2400" i="1"/>
              <a:t>x </a:t>
            </a:r>
            <a:r>
              <a:rPr lang="en-US" sz="2400"/>
              <a:t>+ </a:t>
            </a:r>
            <a:r>
              <a:rPr lang="en-US" sz="2400" i="1"/>
              <a:t>y</a:t>
            </a:r>
            <a:r>
              <a:rPr lang="en-US" sz="2400"/>
              <a:t>’</a:t>
            </a:r>
            <a:r>
              <a:rPr lang="en-US" sz="2400" i="1"/>
              <a:t>z</a:t>
            </a:r>
            <a:r>
              <a:rPr lang="en-US" sz="2400"/>
              <a:t> </a:t>
            </a:r>
          </a:p>
          <a:p>
            <a:pPr>
              <a:buNone/>
            </a:pPr>
            <a:r>
              <a:rPr lang="en-US" sz="2400"/>
              <a:t>	        = (</a:t>
            </a:r>
            <a:r>
              <a:rPr lang="en-US" sz="2400" i="1"/>
              <a:t>x</a:t>
            </a:r>
            <a:r>
              <a:rPr lang="en-US" sz="2400"/>
              <a:t> + </a:t>
            </a:r>
            <a:r>
              <a:rPr lang="en-US" sz="2400" i="1"/>
              <a:t>y</a:t>
            </a:r>
            <a:r>
              <a:rPr lang="en-US" sz="2400"/>
              <a:t>’)(</a:t>
            </a:r>
            <a:r>
              <a:rPr lang="en-US" sz="2400" i="1"/>
              <a:t>x</a:t>
            </a:r>
            <a:r>
              <a:rPr lang="en-US" sz="2400"/>
              <a:t> + </a:t>
            </a:r>
            <a:r>
              <a:rPr lang="en-US" sz="2400" i="1"/>
              <a:t>z</a:t>
            </a:r>
            <a:r>
              <a:rPr lang="en-US" sz="2400"/>
              <a:t>)</a:t>
            </a:r>
          </a:p>
        </p:txBody>
      </p:sp>
      <p:sp>
        <p:nvSpPr>
          <p:cNvPr id="271361" name="Rectangle 1"/>
          <p:cNvSpPr>
            <a:spLocks noChangeArrowheads="1"/>
          </p:cNvSpPr>
          <p:nvPr/>
        </p:nvSpPr>
        <p:spPr bwMode="auto">
          <a:xfrm>
            <a:off x="1066800" y="1981200"/>
            <a:ext cx="449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	=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zz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	= (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)(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’)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	=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	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	= (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)(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1066800" y="4267200"/>
            <a:ext cx="80772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Jadi,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z)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= (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)(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’)(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 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)(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 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</a:t>
            </a: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		= (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 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)(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)(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 +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’)</a:t>
            </a: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atau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) = 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6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6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2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en-US" sz="26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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(0, 2, 3)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1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1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1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1" grpId="0" build="p"/>
      <p:bldP spid="271362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Carilah bentuk kanonik SOP dan POS dari </a:t>
            </a:r>
            <a:br>
              <a:rPr lang="en-US" sz="2800"/>
            </a:br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, </a:t>
            </a:r>
            <a:r>
              <a:rPr lang="en-US" sz="2800" i="1"/>
              <a:t>y</a:t>
            </a:r>
            <a:r>
              <a:rPr lang="en-US" sz="2800"/>
              <a:t>, </a:t>
            </a:r>
            <a:r>
              <a:rPr lang="en-US" sz="2800" i="1"/>
              <a:t>z</a:t>
            </a:r>
            <a:r>
              <a:rPr lang="en-US" sz="2800"/>
              <a:t>) = </a:t>
            </a:r>
            <a:r>
              <a:rPr lang="en-US" sz="2800" i="1"/>
              <a:t>y</a:t>
            </a:r>
            <a:r>
              <a:rPr lang="en-US" sz="2800"/>
              <a:t>’ + </a:t>
            </a:r>
            <a:r>
              <a:rPr lang="en-US" sz="2800" i="1"/>
              <a:t>xy</a:t>
            </a:r>
            <a:r>
              <a:rPr lang="en-US" sz="2800"/>
              <a:t> + </a:t>
            </a:r>
            <a:r>
              <a:rPr lang="en-US" sz="2800" i="1"/>
              <a:t>x</a:t>
            </a:r>
            <a:r>
              <a:rPr lang="en-US" sz="2800"/>
              <a:t>’yz’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0"/>
            <a:ext cx="7620000" cy="4648200"/>
          </a:xfrm>
        </p:spPr>
        <p:txBody>
          <a:bodyPr/>
          <a:lstStyle/>
          <a:p>
            <a:pPr>
              <a:buNone/>
            </a:pPr>
            <a:r>
              <a:rPr lang="en-US" sz="2400"/>
              <a:t>SOP</a:t>
            </a:r>
          </a:p>
          <a:p>
            <a:pPr>
              <a:buNone/>
            </a:pP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/>
              <a:t>, z)= </a:t>
            </a:r>
            <a:r>
              <a:rPr lang="en-US" sz="2400" i="1"/>
              <a:t>y</a:t>
            </a:r>
            <a:r>
              <a:rPr lang="en-US" sz="2400"/>
              <a:t>’ + </a:t>
            </a:r>
            <a:r>
              <a:rPr lang="en-US" sz="2400" i="1"/>
              <a:t>xy</a:t>
            </a:r>
            <a:r>
              <a:rPr lang="en-US" sz="2400"/>
              <a:t> + </a:t>
            </a:r>
            <a:r>
              <a:rPr lang="en-US" sz="2400" i="1"/>
              <a:t>x</a:t>
            </a:r>
            <a:r>
              <a:rPr lang="en-US" sz="2400"/>
              <a:t>’</a:t>
            </a:r>
            <a:r>
              <a:rPr lang="en-US" sz="2400" i="1"/>
              <a:t>yz</a:t>
            </a:r>
            <a:r>
              <a:rPr lang="en-US" sz="2400"/>
              <a:t>’</a:t>
            </a:r>
          </a:p>
          <a:p>
            <a:pPr>
              <a:buNone/>
            </a:pPr>
            <a:r>
              <a:rPr lang="en-US" sz="2400"/>
              <a:t>	         = </a:t>
            </a:r>
            <a:r>
              <a:rPr lang="en-US" sz="2400" i="1"/>
              <a:t>y</a:t>
            </a:r>
            <a:r>
              <a:rPr lang="en-US" sz="2400"/>
              <a:t>’ (</a:t>
            </a:r>
            <a:r>
              <a:rPr lang="en-US" sz="2400" i="1"/>
              <a:t>x</a:t>
            </a:r>
            <a:r>
              <a:rPr lang="en-US" sz="2400"/>
              <a:t> + </a:t>
            </a:r>
            <a:r>
              <a:rPr lang="en-US" sz="2400" i="1"/>
              <a:t>x</a:t>
            </a:r>
            <a:r>
              <a:rPr lang="en-US" sz="2400"/>
              <a:t>’) (</a:t>
            </a:r>
            <a:r>
              <a:rPr lang="en-US" sz="2400" i="1"/>
              <a:t>z</a:t>
            </a:r>
            <a:r>
              <a:rPr lang="en-US" sz="2400"/>
              <a:t> + </a:t>
            </a:r>
            <a:r>
              <a:rPr lang="en-US" sz="2400" i="1"/>
              <a:t>z</a:t>
            </a:r>
            <a:r>
              <a:rPr lang="en-US" sz="2400"/>
              <a:t>’) + </a:t>
            </a:r>
            <a:r>
              <a:rPr lang="en-US" sz="2400" i="1"/>
              <a:t>xy</a:t>
            </a:r>
            <a:r>
              <a:rPr lang="en-US" sz="2400"/>
              <a:t> (</a:t>
            </a:r>
            <a:r>
              <a:rPr lang="en-US" sz="2400" i="1"/>
              <a:t>z</a:t>
            </a:r>
            <a:r>
              <a:rPr lang="en-US" sz="2400"/>
              <a:t> + </a:t>
            </a:r>
            <a:r>
              <a:rPr lang="en-US" sz="2400" i="1"/>
              <a:t>z</a:t>
            </a:r>
            <a:r>
              <a:rPr lang="en-US" sz="2400"/>
              <a:t>’) + </a:t>
            </a:r>
            <a:r>
              <a:rPr lang="en-US" sz="2400" i="1"/>
              <a:t>x</a:t>
            </a:r>
            <a:r>
              <a:rPr lang="en-US" sz="2400"/>
              <a:t>’</a:t>
            </a:r>
            <a:r>
              <a:rPr lang="en-US" sz="2400" i="1"/>
              <a:t>yz</a:t>
            </a:r>
            <a:r>
              <a:rPr lang="en-US" sz="2400"/>
              <a:t>’</a:t>
            </a:r>
          </a:p>
          <a:p>
            <a:pPr>
              <a:buNone/>
            </a:pPr>
            <a:r>
              <a:rPr lang="en-US" sz="2400"/>
              <a:t>             = (</a:t>
            </a:r>
            <a:r>
              <a:rPr lang="en-US" sz="2400" i="1"/>
              <a:t>xy</a:t>
            </a:r>
            <a:r>
              <a:rPr lang="en-US" sz="2400"/>
              <a:t>’ + </a:t>
            </a:r>
            <a:r>
              <a:rPr lang="en-US" sz="2400" i="1"/>
              <a:t>x</a:t>
            </a:r>
            <a:r>
              <a:rPr lang="en-US" sz="2400"/>
              <a:t>’</a:t>
            </a:r>
            <a:r>
              <a:rPr lang="en-US" sz="2400" i="1"/>
              <a:t>y</a:t>
            </a:r>
            <a:r>
              <a:rPr lang="en-US" sz="2400"/>
              <a:t>’) (</a:t>
            </a:r>
            <a:r>
              <a:rPr lang="en-US" sz="2400" i="1"/>
              <a:t>z</a:t>
            </a:r>
            <a:r>
              <a:rPr lang="en-US" sz="2400"/>
              <a:t> + </a:t>
            </a:r>
            <a:r>
              <a:rPr lang="en-US" sz="2400" i="1"/>
              <a:t>z</a:t>
            </a:r>
            <a:r>
              <a:rPr lang="en-US" sz="2400"/>
              <a:t>’) + </a:t>
            </a:r>
            <a:r>
              <a:rPr lang="en-US" sz="2400" i="1"/>
              <a:t>xyz</a:t>
            </a:r>
            <a:r>
              <a:rPr lang="en-US" sz="2400"/>
              <a:t> + </a:t>
            </a:r>
            <a:r>
              <a:rPr lang="en-US" sz="2400" i="1"/>
              <a:t>xyz</a:t>
            </a:r>
            <a:r>
              <a:rPr lang="en-US" sz="2400"/>
              <a:t>’ + </a:t>
            </a:r>
            <a:r>
              <a:rPr lang="en-US" sz="2400" i="1"/>
              <a:t>x</a:t>
            </a:r>
            <a:r>
              <a:rPr lang="en-US" sz="2400"/>
              <a:t>’</a:t>
            </a:r>
            <a:r>
              <a:rPr lang="en-US" sz="2400" i="1"/>
              <a:t>yz</a:t>
            </a:r>
            <a:r>
              <a:rPr lang="en-US" sz="2400"/>
              <a:t>’</a:t>
            </a:r>
          </a:p>
          <a:p>
            <a:pPr>
              <a:buNone/>
            </a:pPr>
            <a:r>
              <a:rPr lang="en-US" sz="2400"/>
              <a:t>	         = </a:t>
            </a:r>
            <a:r>
              <a:rPr lang="en-US" sz="2400" i="1"/>
              <a:t>xy</a:t>
            </a:r>
            <a:r>
              <a:rPr lang="en-US" sz="2400"/>
              <a:t>’</a:t>
            </a:r>
            <a:r>
              <a:rPr lang="en-US" sz="2400" i="1"/>
              <a:t>z</a:t>
            </a:r>
            <a:r>
              <a:rPr lang="en-US" sz="2400"/>
              <a:t> + </a:t>
            </a:r>
            <a:r>
              <a:rPr lang="en-US" sz="2400" i="1"/>
              <a:t>xy</a:t>
            </a:r>
            <a:r>
              <a:rPr lang="en-US" sz="2400"/>
              <a:t>’</a:t>
            </a:r>
            <a:r>
              <a:rPr lang="en-US" sz="2400" i="1"/>
              <a:t>z</a:t>
            </a:r>
            <a:r>
              <a:rPr lang="en-US" sz="2400"/>
              <a:t>’ + </a:t>
            </a:r>
            <a:r>
              <a:rPr lang="en-US" sz="2400" i="1"/>
              <a:t>x</a:t>
            </a:r>
            <a:r>
              <a:rPr lang="en-US" sz="2400"/>
              <a:t>’</a:t>
            </a:r>
            <a:r>
              <a:rPr lang="en-US" sz="2400" i="1"/>
              <a:t>y</a:t>
            </a:r>
            <a:r>
              <a:rPr lang="en-US" sz="2400"/>
              <a:t>’</a:t>
            </a:r>
            <a:r>
              <a:rPr lang="en-US" sz="2400" i="1"/>
              <a:t>z</a:t>
            </a:r>
            <a:r>
              <a:rPr lang="en-US" sz="2400"/>
              <a:t> + </a:t>
            </a:r>
            <a:r>
              <a:rPr lang="en-US" sz="2400" i="1"/>
              <a:t>x</a:t>
            </a:r>
            <a:r>
              <a:rPr lang="en-US" sz="2400"/>
              <a:t>’</a:t>
            </a:r>
            <a:r>
              <a:rPr lang="en-US" sz="2400" i="1"/>
              <a:t>y</a:t>
            </a:r>
            <a:r>
              <a:rPr lang="en-US" sz="2400"/>
              <a:t>’</a:t>
            </a:r>
            <a:r>
              <a:rPr lang="en-US" sz="2400" i="1"/>
              <a:t>z</a:t>
            </a:r>
            <a:r>
              <a:rPr lang="en-US" sz="2400"/>
              <a:t>’ + </a:t>
            </a:r>
            <a:r>
              <a:rPr lang="en-US" sz="2400" i="1"/>
              <a:t>xyz</a:t>
            </a:r>
            <a:r>
              <a:rPr lang="en-US" sz="2400"/>
              <a:t> + </a:t>
            </a:r>
            <a:r>
              <a:rPr lang="en-US" sz="2400" i="1"/>
              <a:t>xyz</a:t>
            </a:r>
            <a:r>
              <a:rPr lang="en-US" sz="2400"/>
              <a:t>’ + </a:t>
            </a:r>
            <a:r>
              <a:rPr lang="en-US" sz="2400" i="1"/>
              <a:t>x</a:t>
            </a:r>
            <a:r>
              <a:rPr lang="en-US" sz="2400"/>
              <a:t>’</a:t>
            </a:r>
            <a:r>
              <a:rPr lang="en-US" sz="2400" i="1"/>
              <a:t>yz</a:t>
            </a:r>
            <a:r>
              <a:rPr lang="en-US" sz="2400"/>
              <a:t>’</a:t>
            </a:r>
          </a:p>
          <a:p>
            <a:pPr>
              <a:buNone/>
            </a:pPr>
            <a:r>
              <a:rPr lang="en-US" sz="2400"/>
              <a:t> </a:t>
            </a:r>
          </a:p>
          <a:p>
            <a:pPr>
              <a:buNone/>
            </a:pPr>
            <a:r>
              <a:rPr lang="en-US" sz="2400"/>
              <a:t>atau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/>
              <a:t>, z) = </a:t>
            </a:r>
            <a:r>
              <a:rPr lang="en-US" sz="2400" i="1"/>
              <a:t>m</a:t>
            </a:r>
            <a:r>
              <a:rPr lang="en-US" sz="2400" baseline="-25000"/>
              <a:t>0</a:t>
            </a:r>
            <a:r>
              <a:rPr lang="en-US" sz="2400"/>
              <a:t>+ </a:t>
            </a:r>
            <a:r>
              <a:rPr lang="en-US" sz="2400" i="1"/>
              <a:t>m</a:t>
            </a:r>
            <a:r>
              <a:rPr lang="en-US" sz="2400" baseline="-25000"/>
              <a:t>1 </a:t>
            </a:r>
            <a:r>
              <a:rPr lang="en-US" sz="2400"/>
              <a:t>+ </a:t>
            </a:r>
            <a:r>
              <a:rPr lang="en-US" sz="2400" i="1"/>
              <a:t>m</a:t>
            </a:r>
            <a:r>
              <a:rPr lang="en-US" sz="2400" baseline="-25000"/>
              <a:t>2</a:t>
            </a:r>
            <a:r>
              <a:rPr lang="en-US" sz="2400"/>
              <a:t>+ </a:t>
            </a:r>
            <a:r>
              <a:rPr lang="en-US" sz="2400" i="1"/>
              <a:t>m</a:t>
            </a:r>
            <a:r>
              <a:rPr lang="en-US" sz="2400" baseline="-25000"/>
              <a:t>4</a:t>
            </a:r>
            <a:r>
              <a:rPr lang="en-US" sz="2400"/>
              <a:t>+ </a:t>
            </a:r>
            <a:r>
              <a:rPr lang="en-US" sz="2400" i="1"/>
              <a:t>m</a:t>
            </a:r>
            <a:r>
              <a:rPr lang="en-US" sz="2400" baseline="-25000"/>
              <a:t>5</a:t>
            </a:r>
            <a:r>
              <a:rPr lang="en-US" sz="2400"/>
              <a:t>+ </a:t>
            </a:r>
            <a:r>
              <a:rPr lang="en-US" sz="2400" i="1"/>
              <a:t>m</a:t>
            </a:r>
            <a:r>
              <a:rPr lang="en-US" sz="2400" baseline="-25000"/>
              <a:t>6</a:t>
            </a:r>
            <a:r>
              <a:rPr lang="en-US" sz="2400"/>
              <a:t>+ </a:t>
            </a:r>
            <a:r>
              <a:rPr lang="en-US" sz="2400" i="1"/>
              <a:t>m</a:t>
            </a:r>
            <a:r>
              <a:rPr lang="en-US" sz="2400" baseline="-25000"/>
              <a:t>7</a:t>
            </a:r>
            <a:r>
              <a:rPr lang="en-US" sz="2400"/>
              <a:t>	</a:t>
            </a:r>
          </a:p>
          <a:p>
            <a:pPr>
              <a:buNone/>
            </a:pPr>
            <a:r>
              <a:rPr lang="en-US" sz="2400"/>
              <a:t> </a:t>
            </a:r>
          </a:p>
          <a:p>
            <a:pPr>
              <a:buNone/>
            </a:pPr>
            <a:r>
              <a:rPr lang="en-US" sz="2400"/>
              <a:t>POS</a:t>
            </a:r>
          </a:p>
          <a:p>
            <a:pPr>
              <a:buNone/>
            </a:pPr>
            <a:r>
              <a:rPr lang="en-US" sz="2400"/>
              <a:t>	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/>
              <a:t>, z)  = </a:t>
            </a:r>
            <a:r>
              <a:rPr lang="en-US" sz="2400" i="1"/>
              <a:t>M</a:t>
            </a:r>
            <a:r>
              <a:rPr lang="en-US" sz="2400" baseline="-25000"/>
              <a:t>3</a:t>
            </a:r>
            <a:r>
              <a:rPr lang="en-US" sz="2400"/>
              <a:t> = </a:t>
            </a:r>
            <a:r>
              <a:rPr lang="en-US" sz="2400" i="1"/>
              <a:t>x</a:t>
            </a:r>
            <a:r>
              <a:rPr lang="en-US" sz="2400"/>
              <a:t> + </a:t>
            </a:r>
            <a:r>
              <a:rPr lang="en-US" sz="2400" i="1"/>
              <a:t>y</a:t>
            </a:r>
            <a:r>
              <a:rPr lang="en-US" sz="2400"/>
              <a:t>’ + </a:t>
            </a:r>
            <a:r>
              <a:rPr lang="en-US" sz="2400" i="1"/>
              <a:t>z</a:t>
            </a:r>
            <a:r>
              <a:rPr lang="en-US" sz="2400"/>
              <a:t>’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Penambahan Logis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1066799" y="1828800"/>
            <a:ext cx="3657601" cy="4267200"/>
          </a:xfrm>
        </p:spPr>
        <p:txBody>
          <a:bodyPr/>
          <a:lstStyle/>
          <a:p>
            <a:pPr eaLnBrk="1" hangingPunct="1"/>
            <a:r>
              <a:rPr lang="en-US" dirty="0"/>
              <a:t>1 + 1 = 1</a:t>
            </a:r>
          </a:p>
          <a:p>
            <a:pPr eaLnBrk="1" hangingPunct="1"/>
            <a:r>
              <a:rPr lang="en-US" dirty="0"/>
              <a:t>1 + 0 = 1</a:t>
            </a:r>
          </a:p>
          <a:p>
            <a:r>
              <a:rPr lang="en-US" dirty="0"/>
              <a:t>0 + 1 = 1</a:t>
            </a:r>
          </a:p>
          <a:p>
            <a:r>
              <a:rPr lang="en-US" dirty="0"/>
              <a:t>0 + 0 = 0</a:t>
            </a:r>
          </a:p>
          <a:p>
            <a:pPr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905000"/>
          <a:ext cx="30480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0">
                          <a:solidFill>
                            <a:srgbClr val="FF0000"/>
                          </a:solidFill>
                        </a:rPr>
                        <a:t> V 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triped Right Arrow 5"/>
          <p:cNvSpPr/>
          <p:nvPr/>
        </p:nvSpPr>
        <p:spPr bwMode="auto">
          <a:xfrm>
            <a:off x="3505200" y="2514600"/>
            <a:ext cx="685800" cy="16002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Disebut</a:t>
            </a:r>
            <a:r>
              <a:rPr lang="en-US" dirty="0"/>
              <a:t> operator </a:t>
            </a:r>
            <a:r>
              <a:rPr lang="en-US" dirty="0" err="1">
                <a:solidFill>
                  <a:srgbClr val="0070C0"/>
                </a:solidFill>
              </a:rPr>
              <a:t>Jumlahan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en-US" b="1" dirty="0"/>
              <a:t>A + 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Perkalian Logis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1066799" y="1905000"/>
            <a:ext cx="3505201" cy="2743200"/>
          </a:xfrm>
        </p:spPr>
        <p:txBody>
          <a:bodyPr/>
          <a:lstStyle/>
          <a:p>
            <a:pPr eaLnBrk="1" hangingPunct="1"/>
            <a:r>
              <a:rPr lang="en-US" sz="2800" dirty="0"/>
              <a:t>1 . 1 = 1</a:t>
            </a:r>
          </a:p>
          <a:p>
            <a:r>
              <a:rPr lang="en-US" sz="2800" dirty="0"/>
              <a:t>1 . 0 = 0</a:t>
            </a:r>
          </a:p>
          <a:p>
            <a:r>
              <a:rPr lang="en-US" sz="2800" dirty="0"/>
              <a:t>0 . 1 = 0</a:t>
            </a:r>
          </a:p>
          <a:p>
            <a:r>
              <a:rPr lang="en-US" sz="2800" dirty="0"/>
              <a:t>0 . 0 = 0</a:t>
            </a:r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752600"/>
          <a:ext cx="30480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  <a:sym typeface="Symbol"/>
                        </a:rPr>
                        <a:t>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triped Right Arrow 4"/>
          <p:cNvSpPr/>
          <p:nvPr/>
        </p:nvSpPr>
        <p:spPr bwMode="auto">
          <a:xfrm>
            <a:off x="3352800" y="2286000"/>
            <a:ext cx="762000" cy="15240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53340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Disebut</a:t>
            </a:r>
            <a:r>
              <a:rPr lang="en-US" dirty="0"/>
              <a:t> operator </a:t>
            </a:r>
            <a:r>
              <a:rPr lang="en-US" dirty="0" err="1">
                <a:solidFill>
                  <a:srgbClr val="0070C0"/>
                </a:solidFill>
              </a:rPr>
              <a:t>Produk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en-US" b="1" dirty="0"/>
              <a:t>A . 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r>
              <a:rPr lang="en-US" b="1" dirty="0" err="1"/>
              <a:t>Komplementasi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Negasi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1066799" y="2209800"/>
            <a:ext cx="3124201" cy="3886200"/>
          </a:xfrm>
        </p:spPr>
        <p:txBody>
          <a:bodyPr/>
          <a:lstStyle/>
          <a:p>
            <a:pPr eaLnBrk="1" hangingPunct="1"/>
            <a:r>
              <a:rPr lang="en-US" sz="2800" dirty="0"/>
              <a:t>0 = 1</a:t>
            </a:r>
          </a:p>
          <a:p>
            <a:pPr eaLnBrk="1" hangingPunct="1"/>
            <a:r>
              <a:rPr lang="en-US" sz="2800" dirty="0"/>
              <a:t>1 = 0</a:t>
            </a:r>
          </a:p>
          <a:p>
            <a:pPr eaLnBrk="1" hangingPunct="1"/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00600" y="2209800"/>
          <a:ext cx="2032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triped Right Arrow 4"/>
          <p:cNvSpPr/>
          <p:nvPr/>
        </p:nvSpPr>
        <p:spPr bwMode="auto">
          <a:xfrm>
            <a:off x="3200400" y="2209800"/>
            <a:ext cx="685800" cy="12192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46482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Disebut</a:t>
            </a:r>
            <a:r>
              <a:rPr lang="en-US" dirty="0"/>
              <a:t> operator </a:t>
            </a:r>
            <a:r>
              <a:rPr lang="en-US" dirty="0" err="1">
                <a:solidFill>
                  <a:srgbClr val="0070C0"/>
                </a:solidFill>
              </a:rPr>
              <a:t>Komplemen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en-US" b="1" dirty="0"/>
              <a:t>A’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14287"/>
            <a:ext cx="8153400" cy="6096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sz="3200" b="1" dirty="0"/>
            </a:br>
            <a:r>
              <a:rPr lang="en-US" sz="3200" b="1" dirty="0"/>
              <a:t>HUKUM DASAR ALJABAR BOOLEAN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9600"/>
            <a:ext cx="7467600" cy="62452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19201" y="228600"/>
            <a:ext cx="7546974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dirty="0" err="1"/>
              <a:t>Contoh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1" y="990600"/>
            <a:ext cx="7924800" cy="1143000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spcAft>
                <a:spcPts val="0"/>
              </a:spcAft>
              <a:buNone/>
              <a:defRPr/>
            </a:pPr>
            <a:r>
              <a:rPr lang="sv-SE" sz="2400" dirty="0"/>
              <a:t>Sederhanakan ungkapan serta tabel kebenarannya di bawah ini :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/>
              <a:t>    		F = (X+Y).(X + Z)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1981200"/>
            <a:ext cx="3276600" cy="1295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indent="-32004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sv-SE" dirty="0">
                <a:latin typeface="+mn-lt"/>
              </a:rPr>
              <a:t>Hasil :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= X +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XZ</a:t>
            </a:r>
            <a:r>
              <a:rPr lang="en-US" dirty="0">
                <a:latin typeface="+mn-lt"/>
              </a:rPr>
              <a:t> +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XY</a:t>
            </a:r>
            <a:r>
              <a:rPr lang="en-US" dirty="0">
                <a:latin typeface="+mn-lt"/>
              </a:rPr>
              <a:t> + YZ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  <a:p>
            <a:pPr marL="320040" indent="-32004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endParaRPr lang="sv-SE" dirty="0">
              <a:latin typeface="+mn-lt"/>
            </a:endParaRPr>
          </a:p>
          <a:p>
            <a:pPr marL="320040" indent="-32004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endParaRPr lang="en-US" dirty="0">
              <a:latin typeface="+mn-lt"/>
            </a:endParaRPr>
          </a:p>
          <a:p>
            <a:pPr marL="320040" indent="-32004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743200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= X + </a:t>
            </a:r>
            <a:r>
              <a:rPr lang="en-US" dirty="0">
                <a:solidFill>
                  <a:srgbClr val="0070C0"/>
                </a:solidFill>
              </a:rPr>
              <a:t>XZ + YZ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X (1+Z) </a:t>
            </a:r>
            <a:r>
              <a:rPr lang="en-US" dirty="0"/>
              <a:t>+ </a:t>
            </a:r>
            <a:r>
              <a:rPr lang="en-US" dirty="0">
                <a:solidFill>
                  <a:srgbClr val="0070C0"/>
                </a:solidFill>
              </a:rPr>
              <a:t>YZ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= X + YZ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0800000" flipV="1">
            <a:off x="2286000" y="3352800"/>
            <a:ext cx="685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209800" y="3352800"/>
            <a:ext cx="685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447800" y="4191000"/>
            <a:ext cx="990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791494" y="4304506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2743200" y="4191000"/>
            <a:ext cx="1143000" cy="228600"/>
            <a:chOff x="2819400" y="4572000"/>
            <a:chExt cx="1143000" cy="228600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2819400" y="4572000"/>
              <a:ext cx="11430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5400000">
              <a:off x="3315494" y="4685506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0" name="Straight Connector 19"/>
          <p:cNvCxnSpPr/>
          <p:nvPr/>
        </p:nvCxnSpPr>
        <p:spPr bwMode="auto">
          <a:xfrm>
            <a:off x="4953000" y="4191000"/>
            <a:ext cx="1066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5372894" y="4380706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1143000" y="3505200"/>
            <a:ext cx="28821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= X + </a:t>
            </a:r>
            <a:r>
              <a:rPr lang="en-US" dirty="0">
                <a:solidFill>
                  <a:srgbClr val="FF0000"/>
                </a:solidFill>
              </a:rPr>
              <a:t>XY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XZ</a:t>
            </a:r>
            <a:r>
              <a:rPr lang="en-US" dirty="0"/>
              <a:t> + YZ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43000" y="4191000"/>
            <a:ext cx="1566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= </a:t>
            </a:r>
            <a:r>
              <a:rPr lang="es-ES" dirty="0">
                <a:solidFill>
                  <a:srgbClr val="FF0000"/>
                </a:solidFill>
              </a:rPr>
              <a:t>X (1+Y)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1600" y="5638800"/>
            <a:ext cx="6629400" cy="71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err="1"/>
              <a:t>Buktikan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tabel</a:t>
            </a:r>
            <a:r>
              <a:rPr lang="es-ES" dirty="0"/>
              <a:t> </a:t>
            </a:r>
            <a:r>
              <a:rPr lang="es-ES" dirty="0" err="1"/>
              <a:t>kebenaran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23" grpId="0" build="p"/>
      <p:bldP spid="24" grpId="0" build="p"/>
      <p:bldP spid="2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28047-93E0-49FE-8C37-28494412922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+mn-lt"/>
              </a:rPr>
              <a:t>Latihan :</a:t>
            </a:r>
          </a:p>
          <a:p>
            <a:r>
              <a:rPr lang="id-ID" dirty="0">
                <a:latin typeface="+mn-lt"/>
              </a:rPr>
              <a:t>1. </a:t>
            </a:r>
            <a:r>
              <a:rPr lang="pt-BR" dirty="0">
                <a:latin typeface="+mn-lt"/>
              </a:rPr>
              <a:t>Buktikan</a:t>
            </a:r>
            <a:r>
              <a:rPr lang="id-ID" dirty="0">
                <a:latin typeface="+mn-lt"/>
              </a:rPr>
              <a:t> kedua ekspresi logika bernilai sama</a:t>
            </a:r>
            <a:r>
              <a:rPr lang="pt-BR" dirty="0">
                <a:latin typeface="+mn-lt"/>
              </a:rPr>
              <a:t> </a:t>
            </a:r>
            <a:endParaRPr lang="id-ID" dirty="0">
              <a:latin typeface="+mn-lt"/>
            </a:endParaRPr>
          </a:p>
          <a:p>
            <a:pPr marL="514350" indent="-514350">
              <a:buAutoNum type="romanLcParenBoth"/>
            </a:pPr>
            <a:r>
              <a:rPr lang="pt-BR" dirty="0">
                <a:latin typeface="+mn-lt"/>
              </a:rPr>
              <a:t>a + a’b = a + b   </a:t>
            </a:r>
            <a:endParaRPr lang="id-ID" dirty="0">
              <a:latin typeface="+mn-lt"/>
            </a:endParaRPr>
          </a:p>
          <a:p>
            <a:pPr marL="514350" indent="-514350">
              <a:buAutoNum type="romanLcParenBoth"/>
            </a:pPr>
            <a:r>
              <a:rPr lang="pt-BR" dirty="0">
                <a:latin typeface="+mn-lt"/>
              </a:rPr>
              <a:t> a(a’ + b) = ab</a:t>
            </a:r>
            <a:endParaRPr lang="en-US" dirty="0"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819400"/>
            <a:ext cx="68580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400" dirty="0"/>
              <a:t>(i)  </a:t>
            </a:r>
            <a:r>
              <a:rPr lang="pt-BR" sz="2400" dirty="0"/>
              <a:t>a + a’b	= (a + ab) + a’b   	(Penyerapan)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id-ID" sz="2400" dirty="0"/>
              <a:t>	</a:t>
            </a:r>
            <a:r>
              <a:rPr lang="en-US" sz="2400" dirty="0"/>
              <a:t>= a + (</a:t>
            </a:r>
            <a:r>
              <a:rPr lang="en-US" sz="2400" dirty="0" err="1"/>
              <a:t>ab</a:t>
            </a:r>
            <a:r>
              <a:rPr lang="en-US" sz="2400" dirty="0"/>
              <a:t> + </a:t>
            </a:r>
            <a:r>
              <a:rPr lang="en-US" sz="2400" dirty="0" err="1"/>
              <a:t>a’b</a:t>
            </a:r>
            <a:r>
              <a:rPr lang="en-US" sz="2400" dirty="0"/>
              <a:t>)   	(</a:t>
            </a:r>
            <a:r>
              <a:rPr lang="en-US" sz="2400" dirty="0" err="1"/>
              <a:t>Asosiatif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id-ID" sz="2400" dirty="0"/>
              <a:t>	</a:t>
            </a:r>
            <a:r>
              <a:rPr lang="en-US" sz="2400" dirty="0"/>
              <a:t>= a + (a + a’)b  	(</a:t>
            </a:r>
            <a:r>
              <a:rPr lang="en-US" sz="2400" dirty="0" err="1"/>
              <a:t>Distributif</a:t>
            </a:r>
            <a:r>
              <a:rPr lang="en-US" sz="2400" dirty="0"/>
              <a:t>) </a:t>
            </a:r>
          </a:p>
          <a:p>
            <a:pPr>
              <a:buNone/>
            </a:pPr>
            <a:r>
              <a:rPr lang="en-US" sz="2400" dirty="0"/>
              <a:t>   		</a:t>
            </a:r>
            <a:r>
              <a:rPr lang="id-ID" sz="2400" dirty="0"/>
              <a:t>	</a:t>
            </a:r>
            <a:r>
              <a:rPr lang="en-US" sz="2400" dirty="0"/>
              <a:t>= a + 1 • b    		(</a:t>
            </a:r>
            <a:r>
              <a:rPr lang="en-US" sz="2400" dirty="0" err="1"/>
              <a:t>Komplemen</a:t>
            </a:r>
            <a:r>
              <a:rPr lang="en-US" sz="2400" dirty="0"/>
              <a:t>) </a:t>
            </a:r>
          </a:p>
          <a:p>
            <a:pPr>
              <a:buNone/>
            </a:pPr>
            <a:r>
              <a:rPr lang="en-US" sz="2400" dirty="0"/>
              <a:t>   		</a:t>
            </a:r>
            <a:r>
              <a:rPr lang="id-ID" sz="2400" dirty="0"/>
              <a:t>	</a:t>
            </a:r>
            <a:r>
              <a:rPr lang="en-US" sz="2400" dirty="0"/>
              <a:t>= a + b   		(</a:t>
            </a:r>
            <a:r>
              <a:rPr lang="en-US" sz="2400" dirty="0" err="1"/>
              <a:t>Identitas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3119</TotalTime>
  <Words>1840</Words>
  <Application>Microsoft Office PowerPoint</Application>
  <PresentationFormat>On-screen Show (4:3)</PresentationFormat>
  <Paragraphs>355</Paragraphs>
  <Slides>32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Document</vt:lpstr>
      <vt:lpstr>Aljabar Boolean </vt:lpstr>
      <vt:lpstr>Pendahuluan</vt:lpstr>
      <vt:lpstr>Definisi Aljabar Boolean</vt:lpstr>
      <vt:lpstr>Penambahan Logis</vt:lpstr>
      <vt:lpstr>Perkalian Logis</vt:lpstr>
      <vt:lpstr> Komplementasi atau Negasi </vt:lpstr>
      <vt:lpstr> HUKUM DASAR ALJABAR BOOLEAN</vt:lpstr>
      <vt:lpstr>Contoh</vt:lpstr>
      <vt:lpstr>PowerPoint Presentation</vt:lpstr>
      <vt:lpstr>PowerPoint Presentation</vt:lpstr>
      <vt:lpstr>(ii) a (a’ + b) = ab</vt:lpstr>
      <vt:lpstr>PowerPoint Presentation</vt:lpstr>
      <vt:lpstr>1) Y = AB’D+AB’D’ 2) Y = A(AB+C)</vt:lpstr>
      <vt:lpstr>G=ABC+A’B+ABC’</vt:lpstr>
      <vt:lpstr>Y = A+AB’+A’B</vt:lpstr>
      <vt:lpstr>SOAL </vt:lpstr>
      <vt:lpstr>PowerPoint Presentation</vt:lpstr>
      <vt:lpstr>PowerPoint Presentation</vt:lpstr>
      <vt:lpstr>PowerPoint Presentation</vt:lpstr>
      <vt:lpstr>PowerPoint Presentation</vt:lpstr>
      <vt:lpstr>Penyederhanaan dengan Bentuk  Standard dan Kanonik</vt:lpstr>
      <vt:lpstr>Tabel kebenaran  sistem SOP </vt:lpstr>
      <vt:lpstr>POS (Product of Sum) </vt:lpstr>
      <vt:lpstr>Tabel kebenaran  sistem POS</vt:lpstr>
      <vt:lpstr>Minterm Maksterm 2 variabel</vt:lpstr>
      <vt:lpstr>Minterm Maksterm 3 variabel</vt:lpstr>
      <vt:lpstr>Contoh :</vt:lpstr>
      <vt:lpstr>Nyatakan ekspresi Boolean dalam bentuk SOP dan POS dari tabel kebenaran ini </vt:lpstr>
      <vt:lpstr>PowerPoint Presentation</vt:lpstr>
      <vt:lpstr>Nyatakan fungsi Boolean f(x, y, z) = x + y’z dalam bentuk kanonik SOP dan POS.</vt:lpstr>
      <vt:lpstr>PowerPoint Presentation</vt:lpstr>
      <vt:lpstr>Carilah bentuk kanonik SOP dan POS dari  f(x, y, z) = y’ + xy + x’yz’</vt:lpstr>
    </vt:vector>
  </TitlesOfParts>
  <Company>Institut Teknologi Bandung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Boolean</dc:title>
  <dc:creator>IF-User</dc:creator>
  <cp:lastModifiedBy>Hendik Suwoto</cp:lastModifiedBy>
  <cp:revision>155</cp:revision>
  <dcterms:created xsi:type="dcterms:W3CDTF">2005-10-15T03:24:35Z</dcterms:created>
  <dcterms:modified xsi:type="dcterms:W3CDTF">2022-11-21T08:05:24Z</dcterms:modified>
</cp:coreProperties>
</file>