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</p:sldMasterIdLst>
  <p:notesMasterIdLst>
    <p:notesMasterId r:id="rId31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8.fntdata"/><Relationship Id="rId21" Type="http://schemas.openxmlformats.org/officeDocument/2006/relationships/slide" Target="slides/slide14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5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4953000"/>
            <a:ext cx="914241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3071812" y="2928937"/>
            <a:ext cx="5815012" cy="99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Manajemen Memori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428625" y="214312"/>
            <a:ext cx="7620000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Alokasi Memori Tak Berurutan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500062" y="1214437"/>
            <a:ext cx="8229600" cy="48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PAGING</a:t>
            </a:r>
            <a:endParaRPr/>
          </a:p>
          <a:p>
            <a:pPr marL="0" marR="0" lvl="0" indent="-1651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Membagi memori fisik ke dalam blok (page, frame) dengan ukuran tertentu yang seragam.</a:t>
            </a:r>
            <a:endParaRPr/>
          </a:p>
          <a:p>
            <a:pPr marL="639762" marR="0" lvl="1" indent="-1825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Memudahkan manajemen free memory (blok bebas) yang dapat bervariasi.</a:t>
            </a:r>
            <a:endParaRPr/>
          </a:p>
          <a:p>
            <a:pPr marL="639762" marR="0" lvl="1" indent="-1825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Tidak perlu menggabungkan blok bebas menjadi blok yang besar seperti pada partisi dinamis (compaction).</a:t>
            </a:r>
            <a:endParaRPr/>
          </a:p>
          <a:p>
            <a:pPr marL="639762" marR="0" lvl="1" indent="-1825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OS lebih sederhana dalam mengontrol (proteksi dan kebijakan) pemakaian memori untuk satu proses.</a:t>
            </a:r>
            <a:endParaRPr/>
          </a:p>
          <a:p>
            <a:pPr marL="90488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500062" y="928687"/>
            <a:ext cx="7620000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Setiap proses mempunyai informasi “pages” yang dialokasikan oleh OS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Memetakan setiap alamat logik ke alamat fisik</a:t>
            </a:r>
            <a:endParaRPr/>
          </a:p>
          <a:p>
            <a:pPr marL="90487" marR="0" lvl="0" indent="-1651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Setiap OS mempunyai cara menyimpan page table untuk setiap proses</a:t>
            </a:r>
            <a:endParaRPr/>
          </a:p>
          <a:p>
            <a:pPr marL="90487" marR="0" lvl="0" indent="-165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table bagian dari setiap proses.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endParaRPr sz="2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500062" y="785812"/>
            <a:ext cx="7620000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Alamat yg dihasilkan CPU dibagi atas </a:t>
            </a: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(p)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Offset (d)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Nomor </a:t>
            </a: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(p)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digunakan sbg indeks ke suatu </a:t>
            </a:r>
            <a:r>
              <a:rPr lang="en-US" sz="2800" b="1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2800" b="1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berisi </a:t>
            </a:r>
            <a:r>
              <a:rPr lang="en-US" sz="2800" b="0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base address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utk tiap </a:t>
            </a:r>
            <a:r>
              <a:rPr lang="en-US" sz="2800" b="0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pada memori fisik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Base address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dikombinasikan dg </a:t>
            </a:r>
            <a:r>
              <a:rPr lang="en-US" sz="2800" b="0" i="1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page offset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utk mendefinisikan alamat fisik memori.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357187" y="428625"/>
            <a:ext cx="8786812" cy="5329237"/>
            <a:chOff x="204" y="890"/>
            <a:chExt cx="5535" cy="3357"/>
          </a:xfrm>
        </p:grpSpPr>
        <p:sp>
          <p:nvSpPr>
            <p:cNvPr id="259" name="Google Shape;259;p31"/>
            <p:cNvSpPr txBox="1"/>
            <p:nvPr/>
          </p:nvSpPr>
          <p:spPr>
            <a:xfrm>
              <a:off x="204" y="2024"/>
              <a:ext cx="771" cy="4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260" name="Google Shape;260;p31"/>
            <p:cNvSpPr txBox="1"/>
            <p:nvPr/>
          </p:nvSpPr>
          <p:spPr>
            <a:xfrm>
              <a:off x="1292" y="2024"/>
              <a:ext cx="771" cy="4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      d</a:t>
              </a:r>
              <a:endParaRPr/>
            </a:p>
          </p:txBody>
        </p:sp>
        <p:cxnSp>
          <p:nvCxnSpPr>
            <p:cNvPr id="261" name="Google Shape;261;p31"/>
            <p:cNvCxnSpPr/>
            <p:nvPr/>
          </p:nvCxnSpPr>
          <p:spPr>
            <a:xfrm>
              <a:off x="1701" y="2024"/>
              <a:ext cx="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2" name="Google Shape;262;p31"/>
            <p:cNvSpPr txBox="1"/>
            <p:nvPr/>
          </p:nvSpPr>
          <p:spPr>
            <a:xfrm>
              <a:off x="3061" y="2024"/>
              <a:ext cx="771" cy="4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       d</a:t>
              </a:r>
              <a:endParaRPr/>
            </a:p>
          </p:txBody>
        </p:sp>
        <p:cxnSp>
          <p:nvCxnSpPr>
            <p:cNvPr id="263" name="Google Shape;263;p31"/>
            <p:cNvCxnSpPr/>
            <p:nvPr/>
          </p:nvCxnSpPr>
          <p:spPr>
            <a:xfrm>
              <a:off x="3470" y="2024"/>
              <a:ext cx="0" cy="40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4" name="Google Shape;264;p31"/>
            <p:cNvSpPr txBox="1"/>
            <p:nvPr/>
          </p:nvSpPr>
          <p:spPr>
            <a:xfrm>
              <a:off x="4469" y="1340"/>
              <a:ext cx="1270" cy="208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Memori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Fisik</a:t>
              </a:r>
              <a:endParaRPr/>
            </a:p>
          </p:txBody>
        </p:sp>
        <p:sp>
          <p:nvSpPr>
            <p:cNvPr id="265" name="Google Shape;265;p31"/>
            <p:cNvSpPr txBox="1"/>
            <p:nvPr/>
          </p:nvSpPr>
          <p:spPr>
            <a:xfrm>
              <a:off x="2109" y="2704"/>
              <a:ext cx="907" cy="131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266" name="Google Shape;266;p31"/>
            <p:cNvCxnSpPr/>
            <p:nvPr/>
          </p:nvCxnSpPr>
          <p:spPr>
            <a:xfrm>
              <a:off x="2109" y="3113"/>
              <a:ext cx="9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2109" y="3566"/>
              <a:ext cx="9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" name="Google Shape;268;p31"/>
            <p:cNvCxnSpPr/>
            <p:nvPr/>
          </p:nvCxnSpPr>
          <p:spPr>
            <a:xfrm>
              <a:off x="2336" y="3702"/>
              <a:ext cx="3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2336" y="3838"/>
              <a:ext cx="3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" name="Google Shape;270;p31"/>
            <p:cNvCxnSpPr/>
            <p:nvPr/>
          </p:nvCxnSpPr>
          <p:spPr>
            <a:xfrm>
              <a:off x="2336" y="2795"/>
              <a:ext cx="3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31"/>
            <p:cNvCxnSpPr/>
            <p:nvPr/>
          </p:nvCxnSpPr>
          <p:spPr>
            <a:xfrm>
              <a:off x="2336" y="2931"/>
              <a:ext cx="3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975" y="2251"/>
              <a:ext cx="31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3" name="Google Shape;273;p31"/>
            <p:cNvCxnSpPr/>
            <p:nvPr/>
          </p:nvCxnSpPr>
          <p:spPr>
            <a:xfrm>
              <a:off x="1882" y="1434"/>
              <a:ext cx="176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" name="Google Shape;274;p31"/>
            <p:cNvCxnSpPr/>
            <p:nvPr/>
          </p:nvCxnSpPr>
          <p:spPr>
            <a:xfrm>
              <a:off x="3651" y="1434"/>
              <a:ext cx="0" cy="59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5" name="Google Shape;275;p31"/>
            <p:cNvCxnSpPr/>
            <p:nvPr/>
          </p:nvCxnSpPr>
          <p:spPr>
            <a:xfrm>
              <a:off x="3016" y="3294"/>
              <a:ext cx="22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31"/>
            <p:cNvCxnSpPr/>
            <p:nvPr/>
          </p:nvCxnSpPr>
          <p:spPr>
            <a:xfrm rot="10800000">
              <a:off x="3243" y="2432"/>
              <a:ext cx="0" cy="8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1474" y="2432"/>
              <a:ext cx="0" cy="90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31"/>
            <p:cNvCxnSpPr/>
            <p:nvPr/>
          </p:nvCxnSpPr>
          <p:spPr>
            <a:xfrm>
              <a:off x="1474" y="3339"/>
              <a:ext cx="63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9" name="Google Shape;279;p31"/>
            <p:cNvCxnSpPr/>
            <p:nvPr/>
          </p:nvCxnSpPr>
          <p:spPr>
            <a:xfrm rot="10800000">
              <a:off x="1882" y="1434"/>
              <a:ext cx="0" cy="59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0" name="Google Shape;280;p31"/>
            <p:cNvSpPr txBox="1"/>
            <p:nvPr/>
          </p:nvSpPr>
          <p:spPr>
            <a:xfrm>
              <a:off x="839" y="1480"/>
              <a:ext cx="5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Alamat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Logika</a:t>
              </a:r>
              <a:endParaRPr/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2154" y="4016"/>
              <a:ext cx="95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 Table</a:t>
              </a:r>
              <a:endParaRPr/>
            </a:p>
          </p:txBody>
        </p:sp>
        <p:sp>
          <p:nvSpPr>
            <p:cNvPr id="282" name="Google Shape;282;p31"/>
            <p:cNvSpPr txBox="1"/>
            <p:nvPr/>
          </p:nvSpPr>
          <p:spPr>
            <a:xfrm>
              <a:off x="4074" y="890"/>
              <a:ext cx="5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Alamat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Fisik</a:t>
              </a:r>
              <a:endParaRPr/>
            </a:p>
          </p:txBody>
        </p:sp>
        <p:cxnSp>
          <p:nvCxnSpPr>
            <p:cNvPr id="283" name="Google Shape;283;p31"/>
            <p:cNvCxnSpPr/>
            <p:nvPr/>
          </p:nvCxnSpPr>
          <p:spPr>
            <a:xfrm rot="10800000" flipH="1">
              <a:off x="3833" y="2176"/>
              <a:ext cx="646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84" name="Google Shape;284;p31"/>
            <p:cNvSpPr txBox="1"/>
            <p:nvPr/>
          </p:nvSpPr>
          <p:spPr>
            <a:xfrm>
              <a:off x="1655" y="297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927" y="2704"/>
              <a:ext cx="91" cy="36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31"/>
          <p:cNvSpPr txBox="1"/>
          <p:nvPr/>
        </p:nvSpPr>
        <p:spPr>
          <a:xfrm>
            <a:off x="6215062" y="1785937"/>
            <a:ext cx="7366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Contoh Paging</a:t>
            </a:r>
            <a:endParaRPr/>
          </a:p>
        </p:txBody>
      </p:sp>
      <p:pic>
        <p:nvPicPr>
          <p:cNvPr id="292" name="Google Shape;292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1357312"/>
            <a:ext cx="75819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3"/>
          <p:cNvGrpSpPr/>
          <p:nvPr/>
        </p:nvGrpSpPr>
        <p:grpSpPr>
          <a:xfrm>
            <a:off x="485775" y="758825"/>
            <a:ext cx="8158162" cy="5170487"/>
            <a:chOff x="191" y="812"/>
            <a:chExt cx="5139" cy="3257"/>
          </a:xfrm>
        </p:grpSpPr>
        <p:sp>
          <p:nvSpPr>
            <p:cNvPr id="298" name="Google Shape;298;p33"/>
            <p:cNvSpPr txBox="1"/>
            <p:nvPr/>
          </p:nvSpPr>
          <p:spPr>
            <a:xfrm>
              <a:off x="249" y="1344"/>
              <a:ext cx="998" cy="15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Page-0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Page-3</a:t>
              </a:r>
              <a:endParaRPr/>
            </a:p>
          </p:txBody>
        </p:sp>
        <p:sp>
          <p:nvSpPr>
            <p:cNvPr id="299" name="Google Shape;299;p33"/>
            <p:cNvSpPr txBox="1"/>
            <p:nvPr/>
          </p:nvSpPr>
          <p:spPr>
            <a:xfrm>
              <a:off x="2472" y="1343"/>
              <a:ext cx="589" cy="15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4332" y="935"/>
              <a:ext cx="998" cy="281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33"/>
            <p:cNvCxnSpPr/>
            <p:nvPr/>
          </p:nvCxnSpPr>
          <p:spPr>
            <a:xfrm>
              <a:off x="249" y="1752"/>
              <a:ext cx="9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" name="Google Shape;302;p33"/>
            <p:cNvCxnSpPr/>
            <p:nvPr/>
          </p:nvCxnSpPr>
          <p:spPr>
            <a:xfrm>
              <a:off x="249" y="2115"/>
              <a:ext cx="9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" name="Google Shape;303;p33"/>
            <p:cNvCxnSpPr/>
            <p:nvPr/>
          </p:nvCxnSpPr>
          <p:spPr>
            <a:xfrm>
              <a:off x="249" y="2523"/>
              <a:ext cx="9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2472" y="1706"/>
              <a:ext cx="5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" name="Google Shape;305;p33"/>
            <p:cNvCxnSpPr/>
            <p:nvPr/>
          </p:nvCxnSpPr>
          <p:spPr>
            <a:xfrm>
              <a:off x="2472" y="2160"/>
              <a:ext cx="5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" name="Google Shape;306;p33"/>
            <p:cNvCxnSpPr/>
            <p:nvPr/>
          </p:nvCxnSpPr>
          <p:spPr>
            <a:xfrm>
              <a:off x="2472" y="2523"/>
              <a:ext cx="58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4332" y="1207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4332" y="1570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4332" y="1933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4332" y="2296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4332" y="2659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4332" y="3022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" name="Google Shape;313;p33"/>
            <p:cNvCxnSpPr/>
            <p:nvPr/>
          </p:nvCxnSpPr>
          <p:spPr>
            <a:xfrm>
              <a:off x="4332" y="3385"/>
              <a:ext cx="99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4" name="Google Shape;314;p33"/>
            <p:cNvSpPr txBox="1"/>
            <p:nvPr/>
          </p:nvSpPr>
          <p:spPr>
            <a:xfrm>
              <a:off x="4513" y="1253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Page-0</a:t>
              </a:r>
              <a:endParaRPr/>
            </a:p>
          </p:txBody>
        </p:sp>
        <p:sp>
          <p:nvSpPr>
            <p:cNvPr id="315" name="Google Shape;315;p33"/>
            <p:cNvSpPr txBox="1"/>
            <p:nvPr/>
          </p:nvSpPr>
          <p:spPr>
            <a:xfrm>
              <a:off x="4513" y="1979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Page-2</a:t>
              </a:r>
              <a:endParaRPr/>
            </a:p>
          </p:txBody>
        </p:sp>
        <p:sp>
          <p:nvSpPr>
            <p:cNvPr id="316" name="Google Shape;316;p33"/>
            <p:cNvSpPr txBox="1"/>
            <p:nvPr/>
          </p:nvSpPr>
          <p:spPr>
            <a:xfrm>
              <a:off x="4105" y="981"/>
              <a:ext cx="196" cy="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4513" y="2341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Page-1</a:t>
              </a:r>
              <a:endParaRPr/>
            </a:p>
          </p:txBody>
        </p:sp>
        <p:sp>
          <p:nvSpPr>
            <p:cNvPr id="318" name="Google Shape;318;p33"/>
            <p:cNvSpPr txBox="1"/>
            <p:nvPr/>
          </p:nvSpPr>
          <p:spPr>
            <a:xfrm>
              <a:off x="4558" y="3430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Page-3</a:t>
              </a:r>
              <a:endParaRPr/>
            </a:p>
          </p:txBody>
        </p:sp>
        <p:sp>
          <p:nvSpPr>
            <p:cNvPr id="319" name="Google Shape;319;p33"/>
            <p:cNvSpPr txBox="1"/>
            <p:nvPr/>
          </p:nvSpPr>
          <p:spPr>
            <a:xfrm>
              <a:off x="191" y="2944"/>
              <a:ext cx="106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Memori Logika</a:t>
              </a:r>
              <a:endParaRPr/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4286" y="3838"/>
              <a:ext cx="9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Memori Fisik</a:t>
              </a:r>
              <a:endParaRPr/>
            </a:p>
          </p:txBody>
        </p:sp>
        <p:sp>
          <p:nvSpPr>
            <p:cNvPr id="321" name="Google Shape;321;p33"/>
            <p:cNvSpPr txBox="1"/>
            <p:nvPr/>
          </p:nvSpPr>
          <p:spPr>
            <a:xfrm>
              <a:off x="2336" y="3067"/>
              <a:ext cx="8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 Table</a:t>
              </a:r>
              <a:endParaRPr/>
            </a:p>
          </p:txBody>
        </p:sp>
        <p:sp>
          <p:nvSpPr>
            <p:cNvPr id="322" name="Google Shape;322;p33"/>
            <p:cNvSpPr txBox="1"/>
            <p:nvPr/>
          </p:nvSpPr>
          <p:spPr>
            <a:xfrm>
              <a:off x="2154" y="1480"/>
              <a:ext cx="196" cy="1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1416" y="948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</a:t>
              </a:r>
              <a:endParaRPr/>
            </a:p>
          </p:txBody>
        </p:sp>
        <p:cxnSp>
          <p:nvCxnSpPr>
            <p:cNvPr id="324" name="Google Shape;324;p33"/>
            <p:cNvCxnSpPr/>
            <p:nvPr/>
          </p:nvCxnSpPr>
          <p:spPr>
            <a:xfrm>
              <a:off x="1837" y="1117"/>
              <a:ext cx="363" cy="2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325" name="Google Shape;325;p33"/>
            <p:cNvSpPr txBox="1"/>
            <p:nvPr/>
          </p:nvSpPr>
          <p:spPr>
            <a:xfrm>
              <a:off x="3230" y="812"/>
              <a:ext cx="60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  <p:cxnSp>
          <p:nvCxnSpPr>
            <p:cNvPr id="326" name="Google Shape;326;p33"/>
            <p:cNvCxnSpPr/>
            <p:nvPr/>
          </p:nvCxnSpPr>
          <p:spPr>
            <a:xfrm flipH="1">
              <a:off x="2789" y="1026"/>
              <a:ext cx="454" cy="2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7" name="Google Shape;327;p33"/>
            <p:cNvCxnSpPr/>
            <p:nvPr/>
          </p:nvCxnSpPr>
          <p:spPr>
            <a:xfrm rot="10800000" flipH="1">
              <a:off x="3061" y="1434"/>
              <a:ext cx="1044" cy="1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8" name="Google Shape;328;p33"/>
            <p:cNvCxnSpPr/>
            <p:nvPr/>
          </p:nvCxnSpPr>
          <p:spPr>
            <a:xfrm>
              <a:off x="3061" y="1979"/>
              <a:ext cx="1089" cy="4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29" name="Google Shape;329;p33"/>
            <p:cNvCxnSpPr/>
            <p:nvPr/>
          </p:nvCxnSpPr>
          <p:spPr>
            <a:xfrm rot="10800000" flipH="1">
              <a:off x="3061" y="2115"/>
              <a:ext cx="998" cy="2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30" name="Google Shape;330;p33"/>
            <p:cNvCxnSpPr/>
            <p:nvPr/>
          </p:nvCxnSpPr>
          <p:spPr>
            <a:xfrm>
              <a:off x="3061" y="2704"/>
              <a:ext cx="1044" cy="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31" name="Google Shape;331;p33"/>
            <p:cNvCxnSpPr/>
            <p:nvPr/>
          </p:nvCxnSpPr>
          <p:spPr>
            <a:xfrm>
              <a:off x="1247" y="1570"/>
              <a:ext cx="9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32" name="Google Shape;332;p33"/>
            <p:cNvCxnSpPr/>
            <p:nvPr/>
          </p:nvCxnSpPr>
          <p:spPr>
            <a:xfrm>
              <a:off x="1247" y="1979"/>
              <a:ext cx="9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33" name="Google Shape;333;p33"/>
            <p:cNvCxnSpPr/>
            <p:nvPr/>
          </p:nvCxnSpPr>
          <p:spPr>
            <a:xfrm>
              <a:off x="1247" y="2341"/>
              <a:ext cx="86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34" name="Google Shape;334;p33"/>
            <p:cNvCxnSpPr/>
            <p:nvPr/>
          </p:nvCxnSpPr>
          <p:spPr>
            <a:xfrm>
              <a:off x="1247" y="2704"/>
              <a:ext cx="86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4"/>
          <p:cNvGrpSpPr/>
          <p:nvPr/>
        </p:nvGrpSpPr>
        <p:grpSpPr>
          <a:xfrm>
            <a:off x="158750" y="71437"/>
            <a:ext cx="8445500" cy="6858000"/>
            <a:chOff x="100" y="0"/>
            <a:chExt cx="5320" cy="4320"/>
          </a:xfrm>
        </p:grpSpPr>
        <p:sp>
          <p:nvSpPr>
            <p:cNvPr id="340" name="Google Shape;340;p34"/>
            <p:cNvSpPr txBox="1"/>
            <p:nvPr/>
          </p:nvSpPr>
          <p:spPr>
            <a:xfrm>
              <a:off x="385" y="1162"/>
              <a:ext cx="1542" cy="285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34"/>
            <p:cNvCxnSpPr/>
            <p:nvPr/>
          </p:nvCxnSpPr>
          <p:spPr>
            <a:xfrm>
              <a:off x="385" y="1888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2" name="Google Shape;342;p34"/>
            <p:cNvCxnSpPr/>
            <p:nvPr/>
          </p:nvCxnSpPr>
          <p:spPr>
            <a:xfrm>
              <a:off x="385" y="2614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3" name="Google Shape;343;p34"/>
            <p:cNvCxnSpPr/>
            <p:nvPr/>
          </p:nvCxnSpPr>
          <p:spPr>
            <a:xfrm>
              <a:off x="385" y="3339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4" name="Google Shape;344;p34"/>
            <p:cNvSpPr txBox="1"/>
            <p:nvPr/>
          </p:nvSpPr>
          <p:spPr>
            <a:xfrm>
              <a:off x="431" y="1162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		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		b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		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		d</a:t>
              </a:r>
              <a:endParaRPr/>
            </a:p>
          </p:txBody>
        </p:sp>
        <p:sp>
          <p:nvSpPr>
            <p:cNvPr id="345" name="Google Shape;345;p34"/>
            <p:cNvSpPr txBox="1"/>
            <p:nvPr/>
          </p:nvSpPr>
          <p:spPr>
            <a:xfrm>
              <a:off x="431" y="1888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		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		f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		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		h</a:t>
              </a:r>
              <a:endParaRPr/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431" y="2568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		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 		j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		k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		l</a:t>
              </a:r>
              <a:endParaRPr/>
            </a:p>
          </p:txBody>
        </p:sp>
        <p:sp>
          <p:nvSpPr>
            <p:cNvPr id="347" name="Google Shape;347;p34"/>
            <p:cNvSpPr txBox="1"/>
            <p:nvPr/>
          </p:nvSpPr>
          <p:spPr>
            <a:xfrm>
              <a:off x="431" y="3294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 		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 		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 		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 		p</a:t>
              </a:r>
              <a:endParaRPr/>
            </a:p>
          </p:txBody>
        </p:sp>
        <p:sp>
          <p:nvSpPr>
            <p:cNvPr id="348" name="Google Shape;348;p34"/>
            <p:cNvSpPr txBox="1"/>
            <p:nvPr/>
          </p:nvSpPr>
          <p:spPr>
            <a:xfrm>
              <a:off x="612" y="3974"/>
              <a:ext cx="11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Logical Memory</a:t>
              </a:r>
              <a:endParaRPr/>
            </a:p>
          </p:txBody>
        </p:sp>
        <p:sp>
          <p:nvSpPr>
            <p:cNvPr id="349" name="Google Shape;349;p34"/>
            <p:cNvSpPr txBox="1"/>
            <p:nvPr/>
          </p:nvSpPr>
          <p:spPr>
            <a:xfrm>
              <a:off x="100" y="1265"/>
              <a:ext cx="196" cy="2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0" name="Google Shape;350;p34"/>
            <p:cNvSpPr txBox="1"/>
            <p:nvPr/>
          </p:nvSpPr>
          <p:spPr>
            <a:xfrm>
              <a:off x="2562" y="1752"/>
              <a:ext cx="681" cy="136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34"/>
            <p:cNvCxnSpPr/>
            <p:nvPr/>
          </p:nvCxnSpPr>
          <p:spPr>
            <a:xfrm>
              <a:off x="2562" y="2024"/>
              <a:ext cx="6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4"/>
            <p:cNvCxnSpPr/>
            <p:nvPr/>
          </p:nvCxnSpPr>
          <p:spPr>
            <a:xfrm>
              <a:off x="2562" y="2387"/>
              <a:ext cx="6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" name="Google Shape;353;p34"/>
            <p:cNvCxnSpPr/>
            <p:nvPr/>
          </p:nvCxnSpPr>
          <p:spPr>
            <a:xfrm>
              <a:off x="2562" y="2704"/>
              <a:ext cx="6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4" name="Google Shape;354;p34"/>
            <p:cNvSpPr txBox="1"/>
            <p:nvPr/>
          </p:nvSpPr>
          <p:spPr>
            <a:xfrm>
              <a:off x="2789" y="1797"/>
              <a:ext cx="196" cy="1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5" name="Google Shape;355;p34"/>
            <p:cNvSpPr txBox="1"/>
            <p:nvPr/>
          </p:nvSpPr>
          <p:spPr>
            <a:xfrm>
              <a:off x="3878" y="27"/>
              <a:ext cx="1542" cy="40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6" name="Google Shape;356;p34"/>
            <p:cNvCxnSpPr/>
            <p:nvPr/>
          </p:nvCxnSpPr>
          <p:spPr>
            <a:xfrm>
              <a:off x="3878" y="210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" name="Google Shape;357;p34"/>
            <p:cNvCxnSpPr/>
            <p:nvPr/>
          </p:nvCxnSpPr>
          <p:spPr>
            <a:xfrm>
              <a:off x="3878" y="890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" name="Google Shape;358;p34"/>
            <p:cNvCxnSpPr/>
            <p:nvPr/>
          </p:nvCxnSpPr>
          <p:spPr>
            <a:xfrm>
              <a:off x="3878" y="1616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9" name="Google Shape;359;p34"/>
            <p:cNvSpPr txBox="1"/>
            <p:nvPr/>
          </p:nvSpPr>
          <p:spPr>
            <a:xfrm>
              <a:off x="3878" y="164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		   i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		   j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		   k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 		   l</a:t>
              </a:r>
              <a:endParaRPr/>
            </a:p>
          </p:txBody>
        </p:sp>
        <p:sp>
          <p:nvSpPr>
            <p:cNvPr id="360" name="Google Shape;360;p34"/>
            <p:cNvSpPr txBox="1"/>
            <p:nvPr/>
          </p:nvSpPr>
          <p:spPr>
            <a:xfrm>
              <a:off x="3878" y="866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		  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 		   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		   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		   p</a:t>
              </a:r>
              <a:endParaRPr/>
            </a:p>
          </p:txBody>
        </p:sp>
        <p:sp>
          <p:nvSpPr>
            <p:cNvPr id="361" name="Google Shape;361;p34"/>
            <p:cNvSpPr txBox="1"/>
            <p:nvPr/>
          </p:nvSpPr>
          <p:spPr>
            <a:xfrm>
              <a:off x="3878" y="2181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 		   a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 		   b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 		   c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		   d</a:t>
              </a:r>
              <a:endParaRPr/>
            </a:p>
          </p:txBody>
        </p:sp>
        <p:cxnSp>
          <p:nvCxnSpPr>
            <p:cNvPr id="362" name="Google Shape;362;p34"/>
            <p:cNvCxnSpPr/>
            <p:nvPr/>
          </p:nvCxnSpPr>
          <p:spPr>
            <a:xfrm>
              <a:off x="3878" y="1842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" name="Google Shape;363;p34"/>
            <p:cNvCxnSpPr/>
            <p:nvPr/>
          </p:nvCxnSpPr>
          <p:spPr>
            <a:xfrm>
              <a:off x="3878" y="2069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34"/>
            <p:cNvCxnSpPr/>
            <p:nvPr/>
          </p:nvCxnSpPr>
          <p:spPr>
            <a:xfrm>
              <a:off x="3878" y="2931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5" name="Google Shape;365;p34"/>
            <p:cNvSpPr txBox="1"/>
            <p:nvPr/>
          </p:nvSpPr>
          <p:spPr>
            <a:xfrm>
              <a:off x="3878" y="2976"/>
              <a:ext cx="1496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 		   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 		   f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 		   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 		   h</a:t>
              </a:r>
              <a:endParaRPr/>
            </a:p>
          </p:txBody>
        </p:sp>
        <p:cxnSp>
          <p:nvCxnSpPr>
            <p:cNvPr id="366" name="Google Shape;366;p34"/>
            <p:cNvCxnSpPr/>
            <p:nvPr/>
          </p:nvCxnSpPr>
          <p:spPr>
            <a:xfrm>
              <a:off x="4377" y="0"/>
              <a:ext cx="0" cy="41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" name="Google Shape;367;p34"/>
            <p:cNvCxnSpPr/>
            <p:nvPr/>
          </p:nvCxnSpPr>
          <p:spPr>
            <a:xfrm rot="10800000">
              <a:off x="4377" y="3974"/>
              <a:ext cx="0" cy="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8" name="Google Shape;368;p34"/>
            <p:cNvSpPr txBox="1"/>
            <p:nvPr/>
          </p:nvSpPr>
          <p:spPr>
            <a:xfrm>
              <a:off x="3878" y="157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3878" y="183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cxnSp>
          <p:nvCxnSpPr>
            <p:cNvPr id="370" name="Google Shape;370;p34"/>
            <p:cNvCxnSpPr/>
            <p:nvPr/>
          </p:nvCxnSpPr>
          <p:spPr>
            <a:xfrm>
              <a:off x="3878" y="3702"/>
              <a:ext cx="1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1" name="Google Shape;371;p34"/>
            <p:cNvSpPr txBox="1"/>
            <p:nvPr/>
          </p:nvSpPr>
          <p:spPr>
            <a:xfrm>
              <a:off x="3878" y="3702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3878" y="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73" name="Google Shape;373;p34"/>
            <p:cNvSpPr txBox="1"/>
            <p:nvPr/>
          </p:nvSpPr>
          <p:spPr>
            <a:xfrm>
              <a:off x="2323" y="1719"/>
              <a:ext cx="196" cy="1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4014" y="4089"/>
              <a:ext cx="12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 Memory</a:t>
              </a:r>
              <a:endParaRPr/>
            </a:p>
          </p:txBody>
        </p:sp>
        <p:sp>
          <p:nvSpPr>
            <p:cNvPr id="375" name="Google Shape;375;p34"/>
            <p:cNvSpPr txBox="1"/>
            <p:nvPr/>
          </p:nvSpPr>
          <p:spPr>
            <a:xfrm>
              <a:off x="2517" y="3203"/>
              <a:ext cx="8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 Table</a:t>
              </a:r>
              <a:endParaRPr/>
            </a:p>
          </p:txBody>
        </p:sp>
        <p:sp>
          <p:nvSpPr>
            <p:cNvPr id="376" name="Google Shape;376;p34"/>
            <p:cNvSpPr txBox="1"/>
            <p:nvPr/>
          </p:nvSpPr>
          <p:spPr>
            <a:xfrm>
              <a:off x="3288" y="1389"/>
              <a:ext cx="48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/>
            </a:p>
          </p:txBody>
        </p:sp>
        <p:sp>
          <p:nvSpPr>
            <p:cNvPr id="377" name="Google Shape;377;p34"/>
            <p:cNvSpPr txBox="1"/>
            <p:nvPr/>
          </p:nvSpPr>
          <p:spPr>
            <a:xfrm>
              <a:off x="2064" y="1253"/>
              <a:ext cx="4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</a:t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2018" y="3339"/>
              <a:ext cx="272" cy="63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 txBox="1"/>
            <p:nvPr/>
          </p:nvSpPr>
          <p:spPr>
            <a:xfrm>
              <a:off x="2187" y="3624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byte</a:t>
              </a:r>
              <a:endParaRPr/>
            </a:p>
          </p:txBody>
        </p:sp>
        <p:sp>
          <p:nvSpPr>
            <p:cNvPr id="380" name="Google Shape;380;p34"/>
            <p:cNvSpPr txBox="1"/>
            <p:nvPr/>
          </p:nvSpPr>
          <p:spPr>
            <a:xfrm>
              <a:off x="884" y="935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Page</a:t>
              </a:r>
              <a:endParaRPr/>
            </a:p>
          </p:txBody>
        </p:sp>
        <p:cxnSp>
          <p:nvCxnSpPr>
            <p:cNvPr id="381" name="Google Shape;381;p34"/>
            <p:cNvCxnSpPr/>
            <p:nvPr/>
          </p:nvCxnSpPr>
          <p:spPr>
            <a:xfrm flipH="1">
              <a:off x="3061" y="1570"/>
              <a:ext cx="363" cy="2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82" name="Google Shape;382;p34"/>
            <p:cNvCxnSpPr/>
            <p:nvPr/>
          </p:nvCxnSpPr>
          <p:spPr>
            <a:xfrm>
              <a:off x="2290" y="1525"/>
              <a:ext cx="46" cy="2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383" name="Google Shape;383;p34"/>
          <p:cNvSpPr txBox="1">
            <a:spLocks noGrp="1"/>
          </p:cNvSpPr>
          <p:nvPr>
            <p:ph type="title"/>
          </p:nvPr>
        </p:nvSpPr>
        <p:spPr>
          <a:xfrm>
            <a:off x="34925" y="115887"/>
            <a:ext cx="5761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Contoh Model Paging dg 32 byte Memori &amp; 4 byte Page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Keterangan:</a:t>
            </a: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body" idx="1"/>
          </p:nvPr>
        </p:nvSpPr>
        <p:spPr>
          <a:xfrm>
            <a:off x="179387" y="1196975"/>
            <a:ext cx="8785225" cy="53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Ukuran page = 4 byte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Ukuran memori fisik = 32 byte (8 page)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Physical address = (frame x ukuran page) + offset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Logical address 0 (Page 0, offset 0, frame 5)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Physical address = (5 x 4) + 0 = 20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Logical address 3 (Page 0, offset 3, frame 5)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Physical address = (5 x 4) + 3 = 23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Logical address 4 (Page 1, offset 0, frame 6)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Physical address = (6 x 4) + 0 = 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Segmentasi</a:t>
            </a:r>
            <a:endParaRPr/>
          </a:p>
        </p:txBody>
      </p:sp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Suatu program dapat dibagi-bagi ke dalam segmen-segmen</a:t>
            </a:r>
            <a:endParaRPr/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– Segment mungkin bervariasi panjangnya</a:t>
            </a:r>
            <a:endParaRPr/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– Ada suatu panjang segment maksimum</a:t>
            </a:r>
            <a:endParaRPr/>
          </a:p>
          <a:p>
            <a:pPr marL="90487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Pengalamatan terdiri dari dua bagian</a:t>
            </a:r>
            <a:endParaRPr/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– Suatu panjang segmen (limit) dan</a:t>
            </a:r>
            <a:endParaRPr/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– Suatu base </a:t>
            </a:r>
            <a:endParaRPr/>
          </a:p>
          <a:p>
            <a:pPr marL="90487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Segmentasi menyerupai pemartisian dinamis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7"/>
          <p:cNvPicPr preferRelativeResize="0"/>
          <p:nvPr/>
        </p:nvPicPr>
        <p:blipFill rotWithShape="1">
          <a:blip r:embed="rId3">
            <a:alphaModFix/>
          </a:blip>
          <a:srcRect l="8003" t="1547" r="9164" b="1579"/>
          <a:stretch/>
        </p:blipFill>
        <p:spPr>
          <a:xfrm>
            <a:off x="1619250" y="692150"/>
            <a:ext cx="5505450" cy="4829175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Algoritma Partisi Dinamis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428625" y="1285875"/>
            <a:ext cx="7620000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 harus memutuskan blok bebas mana untuk dialokasikan ke suatu proses</a:t>
            </a:r>
            <a:endParaRPr/>
          </a:p>
          <a:p>
            <a:pPr marL="90487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Algoritma Best-fit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Mengalokasikan blok yang paling cocok dengan ukuran request tersebut</a:t>
            </a:r>
            <a:endParaRPr/>
          </a:p>
          <a:p>
            <a:pPr marL="90487" marR="0" lvl="0" indent="-152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Algoritma First-fit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Mengalokasikan proses pada blok pertama yang ditemui yang besarnya mencukupi</a:t>
            </a:r>
            <a:endParaRPr/>
          </a:p>
          <a:p>
            <a:pPr marL="90488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38"/>
          <p:cNvPicPr preferRelativeResize="0"/>
          <p:nvPr/>
        </p:nvPicPr>
        <p:blipFill rotWithShape="1">
          <a:blip r:embed="rId3">
            <a:alphaModFix/>
          </a:blip>
          <a:srcRect l="22167" t="14999" r="20702"/>
          <a:stretch/>
        </p:blipFill>
        <p:spPr>
          <a:xfrm>
            <a:off x="428625" y="285750"/>
            <a:ext cx="8072437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 rotWithShape="1">
          <a:blip r:embed="rId3">
            <a:alphaModFix/>
          </a:blip>
          <a:srcRect l="19775" t="14999" r="16503"/>
          <a:stretch/>
        </p:blipFill>
        <p:spPr>
          <a:xfrm>
            <a:off x="428625" y="180975"/>
            <a:ext cx="8215312" cy="5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0"/>
          <p:cNvPicPr preferRelativeResize="0"/>
          <p:nvPr/>
        </p:nvPicPr>
        <p:blipFill rotWithShape="1">
          <a:blip r:embed="rId3">
            <a:alphaModFix/>
          </a:blip>
          <a:srcRect l="19775" t="14999" r="17967"/>
          <a:stretch/>
        </p:blipFill>
        <p:spPr>
          <a:xfrm>
            <a:off x="428625" y="0"/>
            <a:ext cx="8143875" cy="612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76AB-FDA6-4467-BE0A-EBA7E47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C1C5-4AA8-4642-82A9-F66701CB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758" y="1913021"/>
            <a:ext cx="8422105" cy="3777916"/>
          </a:xfrm>
        </p:spPr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100K, 500K, 200K, 300K dan 600K,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First-fit, Best-fit dan Worst-fit </a:t>
            </a:r>
            <a:r>
              <a:rPr lang="en-ID" dirty="0" err="1"/>
              <a:t>menempatkan</a:t>
            </a:r>
            <a:r>
              <a:rPr lang="en-ID" dirty="0"/>
              <a:t> proses 212K, 417K, 112K dan 426K (</a:t>
            </a:r>
            <a:r>
              <a:rPr lang="en-ID" dirty="0" err="1"/>
              <a:t>berurutan</a:t>
            </a:r>
            <a:r>
              <a:rPr lang="en-ID" dirty="0"/>
              <a:t>) ? </a:t>
            </a:r>
            <a:r>
              <a:rPr lang="en-ID" dirty="0" err="1"/>
              <a:t>Algoritma</a:t>
            </a:r>
            <a:r>
              <a:rPr lang="en-ID" dirty="0"/>
              <a:t> mana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? </a:t>
            </a:r>
          </a:p>
          <a:p>
            <a:r>
              <a:rPr lang="en-ID" dirty="0"/>
              <a:t>2.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8 page </a:t>
            </a:r>
            <a:r>
              <a:rPr lang="en-ID" dirty="0" err="1"/>
              <a:t>masing-masing</a:t>
            </a:r>
            <a:r>
              <a:rPr lang="en-ID" dirty="0"/>
              <a:t> 1024 word </a:t>
            </a:r>
            <a:r>
              <a:rPr lang="en-ID" dirty="0" err="1"/>
              <a:t>dipetakan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32 frame. </a:t>
            </a:r>
            <a:r>
              <a:rPr lang="en-ID" dirty="0" err="1"/>
              <a:t>Berapa</a:t>
            </a:r>
            <a:r>
              <a:rPr lang="en-ID" dirty="0"/>
              <a:t> bit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? </a:t>
            </a:r>
            <a:r>
              <a:rPr lang="en-ID" dirty="0" err="1"/>
              <a:t>Berapa</a:t>
            </a:r>
            <a:r>
              <a:rPr lang="en-ID" dirty="0"/>
              <a:t> bit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7442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18874" y="1891965"/>
            <a:ext cx="7620000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65125" marR="0" lvl="0" indent="-282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lang="en-US" sz="2400" b="1" i="0" u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r>
              <a:rPr lang="en-US" sz="2400" b="1" i="0" u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Next fit </a:t>
            </a:r>
            <a:endParaRPr dirty="0"/>
          </a:p>
          <a:p>
            <a:pPr marL="639762" marR="0" lvl="1" indent="-23653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Mengalokasikan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blok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besarnya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mencukupi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dimulai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akhir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pencarian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sebelumnya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65125" marR="0" lvl="0" indent="-2825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lang="en-US" sz="2400" b="1" i="0" u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Algoritma</a:t>
            </a:r>
            <a:r>
              <a:rPr lang="en-US" sz="2400" b="1" i="0" u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Worst fit</a:t>
            </a:r>
            <a:endParaRPr dirty="0"/>
          </a:p>
          <a:p>
            <a:pPr marL="639762" marR="0" lvl="1" indent="-23653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Mengalokasikan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blok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terbesar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tersedia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639762" marR="0" lvl="1" indent="-23653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9762" marR="0" lvl="1" indent="-23653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First-fit dan best-fit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baik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dibandingkan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worst-fit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hal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kecepatan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pemanfaatan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storage.</a:t>
            </a:r>
            <a:endParaRPr dirty="0"/>
          </a:p>
          <a:p>
            <a:pPr marL="639762" marR="0" lvl="1" indent="-236537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125" marR="0" lvl="0" indent="-1301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 descr="alokasimemori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1071562"/>
            <a:ext cx="88201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800"/>
              <a:buFont typeface="Calibri"/>
              <a:buNone/>
            </a:pPr>
            <a:r>
              <a:rPr lang="en-US" sz="48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Fragmentasi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Penyiaan/pemborosan memori pd setiap organisasi penyimpanan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Fragmentasi Internal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Proses tidak dapat mengisi penuh partisi yg telah ditetapkan utk proses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Sifat program dinamis (alokasi dan dealokasi).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Memori yang teralokasi mungkin lebih besar dari memori yang diminta (wasted).</a:t>
            </a:r>
            <a:endParaRPr/>
          </a:p>
          <a:p>
            <a:pPr marL="382587" marR="0" lvl="1" indent="-682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1" indent="-682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 sz="4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Fragmentasi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Fragmentasi Eksternal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Partisi dpt tdk digunakan krn ukuran partisi lebih kecil dibanding ukuran proses yg menunggu diantrian.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Ruang memori free, namun tidak contiguous.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Hole-hole ada di antara proses-proses berturutan.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Tidak dapat digunakan karena proses terlalu besar untuk menggunakannya.</a:t>
            </a:r>
            <a:endParaRPr/>
          </a:p>
          <a:p>
            <a:pPr marL="382587" marR="0" lvl="1" indent="-682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EF: lubang-lubang kecil memori di antara partisi yg dipakai.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EF diatasi dg </a:t>
            </a:r>
            <a:r>
              <a:rPr lang="en-US" sz="2800" b="1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COMPACTION</a:t>
            </a: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(pemadatan memori)</a:t>
            </a:r>
            <a:endParaRPr/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Menempatkan ulang proses yg telah ada di memori utama, diatur sedemikian sehingga posisi lubang berdekatan.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Compaction setelah kondisi terakhir (e)</a:t>
            </a:r>
            <a:endParaRPr/>
          </a:p>
        </p:txBody>
      </p:sp>
      <p:grpSp>
        <p:nvGrpSpPr>
          <p:cNvPr id="185" name="Google Shape;185;p26"/>
          <p:cNvGrpSpPr/>
          <p:nvPr/>
        </p:nvGrpSpPr>
        <p:grpSpPr>
          <a:xfrm>
            <a:off x="1019676" y="1544554"/>
            <a:ext cx="6697662" cy="5459277"/>
            <a:chOff x="204" y="1026"/>
            <a:chExt cx="4219" cy="3439"/>
          </a:xfrm>
        </p:grpSpPr>
        <p:sp>
          <p:nvSpPr>
            <p:cNvPr id="186" name="Google Shape;186;p26"/>
            <p:cNvSpPr txBox="1"/>
            <p:nvPr/>
          </p:nvSpPr>
          <p:spPr>
            <a:xfrm>
              <a:off x="817" y="1162"/>
              <a:ext cx="953" cy="263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>
              <a:off x="817" y="1434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" name="Google Shape;188;p26"/>
            <p:cNvCxnSpPr/>
            <p:nvPr/>
          </p:nvCxnSpPr>
          <p:spPr>
            <a:xfrm>
              <a:off x="817" y="1797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817" y="2749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817" y="3248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1" name="Google Shape;191;p26"/>
            <p:cNvSpPr txBox="1"/>
            <p:nvPr/>
          </p:nvSpPr>
          <p:spPr>
            <a:xfrm>
              <a:off x="1134" y="1162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1089" y="2840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998" y="3384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Bebas</a:t>
              </a:r>
              <a:endParaRPr/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295" y="1298"/>
              <a:ext cx="5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400Kb</a:t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307" y="1661"/>
              <a:ext cx="5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900Kb</a:t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227" y="2568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2000Kb</a:t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227" y="3067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2300Kb</a:t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227" y="3566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2560Kb</a:t>
              </a:r>
              <a:endParaRPr/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1122" y="3805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(e)</a:t>
              </a:r>
              <a:endParaRPr/>
            </a:p>
          </p:txBody>
        </p:sp>
        <p:cxnSp>
          <p:nvCxnSpPr>
            <p:cNvPr id="200" name="Google Shape;200;p26"/>
            <p:cNvCxnSpPr/>
            <p:nvPr/>
          </p:nvCxnSpPr>
          <p:spPr>
            <a:xfrm>
              <a:off x="817" y="2387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1" name="Google Shape;201;p26"/>
            <p:cNvSpPr txBox="1"/>
            <p:nvPr/>
          </p:nvSpPr>
          <p:spPr>
            <a:xfrm>
              <a:off x="1089" y="2024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1044" y="2433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Bebas</a:t>
              </a:r>
              <a:endParaRPr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227" y="2296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1700Kb</a:t>
              </a:r>
              <a:endParaRPr/>
            </a:p>
          </p:txBody>
        </p:sp>
        <p:cxnSp>
          <p:nvCxnSpPr>
            <p:cNvPr id="204" name="Google Shape;204;p26"/>
            <p:cNvCxnSpPr/>
            <p:nvPr/>
          </p:nvCxnSpPr>
          <p:spPr>
            <a:xfrm>
              <a:off x="793" y="1979"/>
              <a:ext cx="9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5" name="Google Shape;205;p26"/>
            <p:cNvSpPr txBox="1"/>
            <p:nvPr/>
          </p:nvSpPr>
          <p:spPr>
            <a:xfrm>
              <a:off x="204" y="1888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1000Kb</a:t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1156" y="1525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1020" y="1752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Bebas</a:t>
              </a:r>
              <a:endParaRPr/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3449" y="1117"/>
              <a:ext cx="953" cy="263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6"/>
            <p:cNvCxnSpPr/>
            <p:nvPr/>
          </p:nvCxnSpPr>
          <p:spPr>
            <a:xfrm>
              <a:off x="3449" y="1389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0" name="Google Shape;210;p26"/>
            <p:cNvCxnSpPr/>
            <p:nvPr/>
          </p:nvCxnSpPr>
          <p:spPr>
            <a:xfrm>
              <a:off x="3471" y="2341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3425" y="2750"/>
              <a:ext cx="9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2" name="Google Shape;212;p26"/>
            <p:cNvSpPr txBox="1"/>
            <p:nvPr/>
          </p:nvSpPr>
          <p:spPr>
            <a:xfrm>
              <a:off x="3766" y="1117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3788" y="2432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3652" y="3113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Bebas</a:t>
              </a:r>
              <a:endParaRPr/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2938" y="1253"/>
              <a:ext cx="5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400Kb</a:t>
              </a:r>
              <a:endParaRPr/>
            </a:p>
          </p:txBody>
        </p:sp>
        <p:sp>
          <p:nvSpPr>
            <p:cNvPr id="216" name="Google Shape;216;p26"/>
            <p:cNvSpPr txBox="1"/>
            <p:nvPr/>
          </p:nvSpPr>
          <p:spPr>
            <a:xfrm>
              <a:off x="2939" y="1657"/>
              <a:ext cx="5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900Kb</a:t>
              </a: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2835" y="2205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1600Kb</a:t>
              </a:r>
              <a:endParaRPr/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2835" y="2614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1900Kb</a:t>
              </a:r>
              <a:endParaRPr/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2859" y="3521"/>
              <a:ext cx="61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2560Kb</a:t>
              </a:r>
              <a:endParaRPr/>
            </a:p>
          </p:txBody>
        </p:sp>
        <p:sp>
          <p:nvSpPr>
            <p:cNvPr id="220" name="Google Shape;220;p26"/>
            <p:cNvSpPr txBox="1"/>
            <p:nvPr/>
          </p:nvSpPr>
          <p:spPr>
            <a:xfrm>
              <a:off x="3754" y="3760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(f)</a:t>
              </a: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3721" y="1979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cxnSp>
          <p:nvCxnSpPr>
            <p:cNvPr id="222" name="Google Shape;222;p26"/>
            <p:cNvCxnSpPr/>
            <p:nvPr/>
          </p:nvCxnSpPr>
          <p:spPr>
            <a:xfrm>
              <a:off x="3425" y="1797"/>
              <a:ext cx="99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3" name="Google Shape;223;p26"/>
            <p:cNvSpPr txBox="1"/>
            <p:nvPr/>
          </p:nvSpPr>
          <p:spPr>
            <a:xfrm>
              <a:off x="3788" y="1480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3107" y="1026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0Kb</a:t>
              </a:r>
              <a:endParaRPr/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467" y="1071"/>
              <a:ext cx="37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0Kb</a:t>
              </a:r>
              <a:endParaRPr/>
            </a:p>
          </p:txBody>
        </p:sp>
        <p:sp>
          <p:nvSpPr>
            <p:cNvPr id="227" name="Google Shape;227;p26"/>
            <p:cNvSpPr txBox="1"/>
            <p:nvPr/>
          </p:nvSpPr>
          <p:spPr>
            <a:xfrm rot="12840000">
              <a:off x="2052" y="3362"/>
              <a:ext cx="1229" cy="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1928" y="3748"/>
              <a:ext cx="109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COMPACTION</a:t>
              </a:r>
              <a:endParaRPr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A70C05-C613-4FB8-9154-6E8E6C0A7565}"/>
              </a:ext>
            </a:extLst>
          </p:cNvPr>
          <p:cNvSpPr/>
          <p:nvPr/>
        </p:nvSpPr>
        <p:spPr>
          <a:xfrm>
            <a:off x="3513221" y="5186271"/>
            <a:ext cx="2656304" cy="569020"/>
          </a:xfrm>
          <a:custGeom>
            <a:avLst/>
            <a:gdLst>
              <a:gd name="connsiteX0" fmla="*/ 0 w 2656304"/>
              <a:gd name="connsiteY0" fmla="*/ 239971 h 569020"/>
              <a:gd name="connsiteX1" fmla="*/ 1299411 w 2656304"/>
              <a:gd name="connsiteY1" fmla="*/ 564824 h 569020"/>
              <a:gd name="connsiteX2" fmla="*/ 2562726 w 2656304"/>
              <a:gd name="connsiteY2" fmla="*/ 35434 h 569020"/>
              <a:gd name="connsiteX3" fmla="*/ 2562726 w 2656304"/>
              <a:gd name="connsiteY3" fmla="*/ 47466 h 569020"/>
              <a:gd name="connsiteX4" fmla="*/ 2562726 w 2656304"/>
              <a:gd name="connsiteY4" fmla="*/ 47466 h 56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304" h="569020">
                <a:moveTo>
                  <a:pt x="0" y="239971"/>
                </a:moveTo>
                <a:cubicBezTo>
                  <a:pt x="436145" y="419442"/>
                  <a:pt x="872290" y="598914"/>
                  <a:pt x="1299411" y="564824"/>
                </a:cubicBezTo>
                <a:cubicBezTo>
                  <a:pt x="1726532" y="530735"/>
                  <a:pt x="2352174" y="121660"/>
                  <a:pt x="2562726" y="35434"/>
                </a:cubicBezTo>
                <a:cubicBezTo>
                  <a:pt x="2773278" y="-50792"/>
                  <a:pt x="2562726" y="47466"/>
                  <a:pt x="2562726" y="47466"/>
                </a:cubicBezTo>
                <a:lnTo>
                  <a:pt x="2562726" y="474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744E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rgbClr val="64744E"/>
                </a:solidFill>
                <a:latin typeface="Calibri"/>
                <a:ea typeface="Calibri"/>
                <a:cs typeface="Calibri"/>
                <a:sym typeface="Calibri"/>
              </a:rPr>
              <a:t>Setelah Compaction…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Total lubang/space/ruang yg ada sebesar</a:t>
            </a:r>
            <a:endParaRPr/>
          </a:p>
          <a:p>
            <a:pPr marL="90487" marR="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2560Kb – 1900Kb = 660Kb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702</Words>
  <Application>Microsoft Office PowerPoint</Application>
  <PresentationFormat>On-screen Show (4:3)</PresentationFormat>
  <Paragraphs>239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Helvetica Neue</vt:lpstr>
      <vt:lpstr>Noto Sans Symbols</vt:lpstr>
      <vt:lpstr>Verdana</vt:lpstr>
      <vt:lpstr>Calibri</vt:lpstr>
      <vt:lpstr>Arial</vt:lpstr>
      <vt:lpstr>1_Retrospect</vt:lpstr>
      <vt:lpstr>Retrospect</vt:lpstr>
      <vt:lpstr>2_Retrospect</vt:lpstr>
      <vt:lpstr>3_Retrospect</vt:lpstr>
      <vt:lpstr>4_Retrospect</vt:lpstr>
      <vt:lpstr>5_Retrospect</vt:lpstr>
      <vt:lpstr>6_Retrospect</vt:lpstr>
      <vt:lpstr>Manajemen Memori 2</vt:lpstr>
      <vt:lpstr>Algoritma Partisi Dinamis</vt:lpstr>
      <vt:lpstr>PowerPoint Presentation</vt:lpstr>
      <vt:lpstr>PowerPoint Presentation</vt:lpstr>
      <vt:lpstr>Fragmentasi</vt:lpstr>
      <vt:lpstr>Fragmentasi</vt:lpstr>
      <vt:lpstr>PowerPoint Presentation</vt:lpstr>
      <vt:lpstr>Compaction setelah kondisi terakhir (e)</vt:lpstr>
      <vt:lpstr>Setelah Compaction…</vt:lpstr>
      <vt:lpstr>Alokasi Memori Tak Berurutan</vt:lpstr>
      <vt:lpstr>PowerPoint Presentation</vt:lpstr>
      <vt:lpstr>PowerPoint Presentation</vt:lpstr>
      <vt:lpstr>PowerPoint Presentation</vt:lpstr>
      <vt:lpstr>Contoh Paging</vt:lpstr>
      <vt:lpstr>PowerPoint Presentation</vt:lpstr>
      <vt:lpstr>Contoh Model Paging dg 32 byte Memori &amp; 4 byte Page</vt:lpstr>
      <vt:lpstr>Keterangan:</vt:lpstr>
      <vt:lpstr>Segmentasi</vt:lpstr>
      <vt:lpstr>PowerPoint Presentation</vt:lpstr>
      <vt:lpstr>PowerPoint Presentation</vt:lpstr>
      <vt:lpstr>PowerPoint Presentation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Memori 2</dc:title>
  <cp:lastModifiedBy>Lenovo</cp:lastModifiedBy>
  <cp:revision>2</cp:revision>
  <dcterms:modified xsi:type="dcterms:W3CDTF">2021-12-09T03:36:37Z</dcterms:modified>
</cp:coreProperties>
</file>