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51B9-90B7-431F-B59C-7D3EDD6ACA67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2230" y="853282"/>
            <a:ext cx="6502398" cy="1655762"/>
          </a:xfrm>
        </p:spPr>
        <p:txBody>
          <a:bodyPr>
            <a:noAutofit/>
          </a:bodyPr>
          <a:lstStyle/>
          <a:p>
            <a:pPr algn="r"/>
            <a:r>
              <a:rPr lang="sv-SE" sz="3200" b="1" dirty="0">
                <a:solidFill>
                  <a:schemeClr val="bg1"/>
                </a:solidFill>
              </a:rPr>
              <a:t>PERTEMUAN 1</a:t>
            </a:r>
            <a:br>
              <a:rPr lang="sv-SE" sz="3200" b="1" dirty="0">
                <a:solidFill>
                  <a:schemeClr val="bg1"/>
                </a:solidFill>
              </a:rPr>
            </a:br>
            <a:r>
              <a:rPr lang="sv-SE" sz="3200" b="1" dirty="0">
                <a:solidFill>
                  <a:schemeClr val="bg1"/>
                </a:solidFill>
              </a:rPr>
              <a:t>KONTRAK BELAJAR DAN PENGANTAR</a:t>
            </a:r>
            <a:br>
              <a:rPr lang="sv-SE" sz="3200" b="1" dirty="0">
                <a:solidFill>
                  <a:schemeClr val="bg1"/>
                </a:solidFill>
              </a:rPr>
            </a:br>
            <a:r>
              <a:rPr lang="sv-SE" sz="3200" b="1" dirty="0">
                <a:solidFill>
                  <a:schemeClr val="bg1"/>
                </a:solidFill>
              </a:rPr>
              <a:t>PERKULIAHAN PADA MATA KULIAH</a:t>
            </a:r>
            <a:br>
              <a:rPr lang="sv-SE" sz="3200" b="1" dirty="0">
                <a:solidFill>
                  <a:schemeClr val="bg1"/>
                </a:solidFill>
              </a:rPr>
            </a:br>
            <a:r>
              <a:rPr lang="sv-SE" sz="3200" b="1" dirty="0">
                <a:solidFill>
                  <a:schemeClr val="bg1"/>
                </a:solidFill>
              </a:rPr>
              <a:t>PENDIDIKAN PANCASILA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6341" y="2984044"/>
            <a:ext cx="5878285" cy="775154"/>
          </a:xfrm>
          <a:noFill/>
        </p:spPr>
        <p:txBody>
          <a:bodyPr>
            <a:normAutofit fontScale="85000" lnSpcReduction="20000"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Oleh: </a:t>
            </a:r>
            <a:r>
              <a:rPr lang="en-US" sz="2800" dirty="0" err="1">
                <a:solidFill>
                  <a:schemeClr val="bg1"/>
                </a:solidFill>
              </a:rPr>
              <a:t>Rahmat</a:t>
            </a:r>
            <a:r>
              <a:rPr lang="en-US" sz="2800" dirty="0">
                <a:solidFill>
                  <a:schemeClr val="bg1"/>
                </a:solidFill>
              </a:rPr>
              <a:t> Muhajir Nugroho, SH, MH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Tim </a:t>
            </a:r>
            <a:r>
              <a:rPr lang="en-US" sz="2800" dirty="0" err="1">
                <a:solidFill>
                  <a:schemeClr val="bg1"/>
                </a:solidFill>
              </a:rPr>
              <a:t>Dosen</a:t>
            </a:r>
            <a:r>
              <a:rPr lang="en-US" sz="2800" dirty="0">
                <a:solidFill>
                  <a:schemeClr val="bg1"/>
                </a:solidFill>
              </a:rPr>
              <a:t> MKI Pancasila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2F3211-AE43-4193-A719-45A63F1FBB8E}"/>
              </a:ext>
            </a:extLst>
          </p:cNvPr>
          <p:cNvSpPr txBox="1">
            <a:spLocks/>
          </p:cNvSpPr>
          <p:nvPr/>
        </p:nvSpPr>
        <p:spPr>
          <a:xfrm>
            <a:off x="5936340" y="4393860"/>
            <a:ext cx="5878285" cy="7751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</a:rPr>
              <a:t>Universitas Ahmad Dahlan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Yogyakarta</a:t>
            </a:r>
          </a:p>
        </p:txBody>
      </p:sp>
    </p:spTree>
    <p:extLst>
      <p:ext uri="{BB962C8B-B14F-4D97-AF65-F5344CB8AC3E}">
        <p14:creationId xmlns:p14="http://schemas.microsoft.com/office/powerpoint/2010/main" val="218118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A3E5-722E-4F1E-9965-B268DB05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47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KOMPONEN PENILAIAN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658E-82BA-472F-895B-54E4D43F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643" y="2551340"/>
            <a:ext cx="3646714" cy="2325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sz="4000" dirty="0"/>
              <a:t>UAS		: 40%</a:t>
            </a:r>
          </a:p>
          <a:p>
            <a:pPr marL="0" indent="0">
              <a:buNone/>
            </a:pPr>
            <a:r>
              <a:rPr lang="sv-SE" sz="4000" dirty="0"/>
              <a:t>UTS		: 30%</a:t>
            </a:r>
          </a:p>
          <a:p>
            <a:pPr marL="0" indent="0">
              <a:buNone/>
            </a:pPr>
            <a:r>
              <a:rPr lang="sv-SE" sz="4000" dirty="0"/>
              <a:t>Tugas	: 20%</a:t>
            </a:r>
          </a:p>
          <a:p>
            <a:pPr marL="0" indent="0">
              <a:buNone/>
            </a:pPr>
            <a:r>
              <a:rPr lang="sv-SE" sz="4000" dirty="0"/>
              <a:t>Keaktifan	: 10%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325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19B3-70C3-44BB-9BF5-BB666113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72"/>
            <a:ext cx="10515600" cy="1035277"/>
          </a:xfrm>
        </p:spPr>
        <p:txBody>
          <a:bodyPr/>
          <a:lstStyle/>
          <a:p>
            <a:pPr algn="ctr"/>
            <a:r>
              <a:rPr lang="en-US" b="1" dirty="0"/>
              <a:t>KONVERSI NILAI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52B29F-AF57-4BAB-BBFF-530DE3252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62325"/>
              </p:ext>
            </p:extLst>
          </p:nvPr>
        </p:nvGraphicFramePr>
        <p:xfrm>
          <a:off x="2438400" y="1027906"/>
          <a:ext cx="7315199" cy="487680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70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979">
                <a:tc gridSpan="2"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KONVERSI NILAI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Predikat Nilai huruf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79">
                <a:tc gridSpan="2"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Penilaian Acuan Patokan (PAP)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Skala 100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Skala 4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80 ≤ skor ≤ 100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3,66 ≤ skor ≤ 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A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76 ≤ skor ˂ 80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3,33 ≤ skor ˂ 3,66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A-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72 ≤ skor ˂ 76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3,00 ≤ skor ˂ 3,33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B+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68 ≤ skor ˂ 72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2,66 ≤ skor ˂ 3,00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B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64 ≤ skor ˂ 68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2,33 ≤ skor ˂ 2,66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B-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60 ≤ skor ˂ 64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2,00 ≤ skor ˂ 2,33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C+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56 ≤ skor ˂ 60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1,66 ≤ skor ˂ 2,00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C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52 ≤ skor ˂ 56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1,33 ≤ skor ˂ 1,66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C-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48 ≤ skor ˂ 52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1,00 ≤ skor ˂ 1,33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D+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44 ≤ skor ˂ 48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0,66 ≤ skor ˂ 1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D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40 ≤ skor ˂ 44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0,33 ≤ skor ˂ 0,66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D-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69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0 ≤ skor ˂ 40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0,00 ≤ skor ˂ 0,33</a:t>
                      </a:r>
                      <a:endParaRPr lang="id-ID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E</a:t>
                      </a:r>
                      <a:endParaRPr lang="id-ID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63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56A9-4845-4D29-BC4E-399D7781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47"/>
            <a:ext cx="10515600" cy="1325563"/>
          </a:xfrm>
        </p:spPr>
        <p:txBody>
          <a:bodyPr/>
          <a:lstStyle/>
          <a:p>
            <a:r>
              <a:rPr lang="en-US" b="1" dirty="0"/>
              <a:t>SUMBER RUJUKAN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9AC6-1362-4038-BCF9-232E3A5B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200" b="1" dirty="0"/>
              <a:t>UTAMA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200" dirty="0" err="1"/>
              <a:t>Dirjen</a:t>
            </a:r>
            <a:r>
              <a:rPr lang="en-US" sz="2200" dirty="0"/>
              <a:t> </a:t>
            </a:r>
            <a:r>
              <a:rPr lang="en-US" sz="2200" dirty="0" err="1"/>
              <a:t>Belmawa</a:t>
            </a:r>
            <a:r>
              <a:rPr lang="en-US" sz="2200" dirty="0"/>
              <a:t> </a:t>
            </a:r>
            <a:r>
              <a:rPr lang="en-US" sz="2200" dirty="0" err="1"/>
              <a:t>Kemenristek</a:t>
            </a:r>
            <a:r>
              <a:rPr lang="en-US" sz="2200" dirty="0"/>
              <a:t> </a:t>
            </a:r>
            <a:r>
              <a:rPr lang="en-US" sz="2200" dirty="0" err="1"/>
              <a:t>Dikti</a:t>
            </a:r>
            <a:r>
              <a:rPr lang="en-US" sz="2200" dirty="0"/>
              <a:t>. (2016). Pendidikan Pancasila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Perguruan</a:t>
            </a:r>
            <a:r>
              <a:rPr lang="en-US" sz="2200" dirty="0"/>
              <a:t> Tinggi. Jakarta: </a:t>
            </a:r>
            <a:r>
              <a:rPr lang="en-US" sz="2200" dirty="0" err="1"/>
              <a:t>Dirjen</a:t>
            </a:r>
            <a:r>
              <a:rPr lang="en-US" sz="2200" dirty="0"/>
              <a:t> </a:t>
            </a:r>
            <a:r>
              <a:rPr lang="en-US" sz="2200" dirty="0" err="1"/>
              <a:t>Belmawa</a:t>
            </a:r>
            <a:r>
              <a:rPr lang="en-US" sz="2200" dirty="0"/>
              <a:t> </a:t>
            </a:r>
            <a:r>
              <a:rPr lang="en-US" sz="2200" dirty="0" err="1"/>
              <a:t>Kemenristek</a:t>
            </a:r>
            <a:r>
              <a:rPr lang="en-US" sz="2200" dirty="0"/>
              <a:t> </a:t>
            </a:r>
            <a:r>
              <a:rPr lang="en-US" sz="2200" dirty="0" err="1"/>
              <a:t>Dikti</a:t>
            </a:r>
            <a:r>
              <a:rPr lang="en-US" sz="2200" dirty="0"/>
              <a:t>. </a:t>
            </a:r>
            <a:r>
              <a:rPr lang="it-IT" sz="2200" dirty="0"/>
              <a:t>Bisa diunduh di: </a:t>
            </a:r>
            <a:r>
              <a:rPr lang="it-IT" sz="2200" b="1" i="1" dirty="0"/>
              <a:t>https://s.uad.id/BukuPendPancasilaDikti</a:t>
            </a:r>
            <a:endParaRPr lang="en-US" sz="2200" b="1" i="1" dirty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(</a:t>
            </a:r>
            <a:r>
              <a:rPr lang="en-US" sz="2200" dirty="0" err="1"/>
              <a:t>Unduh</a:t>
            </a:r>
            <a:r>
              <a:rPr lang="en-US" sz="2200" dirty="0"/>
              <a:t> di belmawa.ristekdikti.go.id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M.S, Kaelan. 2010. Pendidikan Pancasila. Yogyakarta: </a:t>
            </a:r>
            <a:r>
              <a:rPr lang="en-US" sz="2200" dirty="0" err="1"/>
              <a:t>Paradigma</a:t>
            </a:r>
            <a:r>
              <a:rPr lang="en-US" sz="2200" dirty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Zubair, AC. 1990. </a:t>
            </a:r>
            <a:r>
              <a:rPr lang="en-US" sz="2200" dirty="0" err="1"/>
              <a:t>Kuliah</a:t>
            </a:r>
            <a:r>
              <a:rPr lang="en-US" sz="2200" dirty="0"/>
              <a:t> Etika. Jakarta: </a:t>
            </a:r>
            <a:r>
              <a:rPr lang="en-US" sz="2200" dirty="0" err="1"/>
              <a:t>Rajawali</a:t>
            </a:r>
            <a:r>
              <a:rPr lang="en-US" sz="2200" dirty="0"/>
              <a:t> Pers.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b="1" dirty="0"/>
              <a:t>ANJURAN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5"/>
            </a:pPr>
            <a:r>
              <a:rPr lang="en-US" sz="2200" dirty="0" err="1"/>
              <a:t>Bakry</a:t>
            </a:r>
            <a:r>
              <a:rPr lang="en-US" sz="2200" dirty="0"/>
              <a:t>, Noor MS. 2010. Pendidikan Pancasila. Yogyakarta: Pustaka </a:t>
            </a:r>
            <a:r>
              <a:rPr lang="en-US" sz="2200" dirty="0" err="1"/>
              <a:t>Pelajar</a:t>
            </a:r>
            <a:r>
              <a:rPr lang="en-US" sz="2200" dirty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5"/>
            </a:pPr>
            <a:r>
              <a:rPr lang="en-US" sz="2200" dirty="0" err="1"/>
              <a:t>Efriza</a:t>
            </a:r>
            <a:r>
              <a:rPr lang="en-US" sz="2200" dirty="0"/>
              <a:t>. 2009. </a:t>
            </a:r>
            <a:r>
              <a:rPr lang="en-US" sz="2200" dirty="0" err="1"/>
              <a:t>Ilmu</a:t>
            </a:r>
            <a:r>
              <a:rPr lang="en-US" sz="2200" dirty="0"/>
              <a:t> </a:t>
            </a:r>
            <a:r>
              <a:rPr lang="en-US" sz="2200" dirty="0" err="1"/>
              <a:t>Politik</a:t>
            </a:r>
            <a:r>
              <a:rPr lang="en-US" sz="2200" dirty="0"/>
              <a:t> (Dari </a:t>
            </a:r>
            <a:r>
              <a:rPr lang="en-US" sz="2200" dirty="0" err="1"/>
              <a:t>Ilmu</a:t>
            </a:r>
            <a:r>
              <a:rPr lang="en-US" sz="2200" dirty="0"/>
              <a:t> </a:t>
            </a:r>
            <a:r>
              <a:rPr lang="en-US" sz="2200" dirty="0" err="1"/>
              <a:t>Politik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Pemerintahan</a:t>
            </a:r>
            <a:r>
              <a:rPr lang="en-US" sz="2200" dirty="0"/>
              <a:t>). Bandung: </a:t>
            </a:r>
            <a:r>
              <a:rPr lang="en-US" sz="2200" dirty="0" err="1"/>
              <a:t>Alfabeta</a:t>
            </a:r>
            <a:r>
              <a:rPr lang="en-US" sz="2200" dirty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5"/>
            </a:pPr>
            <a:r>
              <a:rPr lang="en-US" sz="2200" dirty="0" err="1"/>
              <a:t>Fuady</a:t>
            </a:r>
            <a:r>
              <a:rPr lang="en-US" sz="2200" dirty="0"/>
              <a:t>. M. 2010. </a:t>
            </a:r>
            <a:r>
              <a:rPr lang="en-US" sz="2200" dirty="0" err="1"/>
              <a:t>Konsep</a:t>
            </a:r>
            <a:r>
              <a:rPr lang="en-US" sz="2200" dirty="0"/>
              <a:t> Negara </a:t>
            </a:r>
            <a:r>
              <a:rPr lang="en-US" sz="2200" dirty="0" err="1"/>
              <a:t>Demokrasi</a:t>
            </a:r>
            <a:r>
              <a:rPr lang="en-US" sz="2200" dirty="0"/>
              <a:t>. Bandung: </a:t>
            </a:r>
            <a:r>
              <a:rPr lang="en-US" sz="2200" dirty="0" err="1"/>
              <a:t>Refika</a:t>
            </a:r>
            <a:r>
              <a:rPr lang="en-US" sz="2200" dirty="0"/>
              <a:t> </a:t>
            </a:r>
            <a:r>
              <a:rPr lang="en-US" sz="2200" dirty="0" err="1"/>
              <a:t>Aditama</a:t>
            </a:r>
            <a:r>
              <a:rPr lang="en-US" sz="2200" dirty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5"/>
            </a:pPr>
            <a:r>
              <a:rPr lang="en-US" sz="2200" dirty="0" err="1"/>
              <a:t>Syafei</a:t>
            </a:r>
            <a:r>
              <a:rPr lang="en-US" sz="2200" dirty="0"/>
              <a:t>, IK. 2011. Pengantar </a:t>
            </a:r>
            <a:r>
              <a:rPr lang="en-US" sz="2200" dirty="0" err="1"/>
              <a:t>Ilmu</a:t>
            </a:r>
            <a:r>
              <a:rPr lang="en-US" sz="2200" dirty="0"/>
              <a:t> </a:t>
            </a:r>
            <a:r>
              <a:rPr lang="en-US" sz="2200" dirty="0" err="1"/>
              <a:t>Pemerintahan</a:t>
            </a:r>
            <a:r>
              <a:rPr lang="en-US" sz="2200" dirty="0"/>
              <a:t>. Bandung: </a:t>
            </a:r>
            <a:r>
              <a:rPr lang="en-US" sz="2200" dirty="0" err="1"/>
              <a:t>Refika</a:t>
            </a:r>
            <a:r>
              <a:rPr lang="en-US" sz="2200" dirty="0"/>
              <a:t> </a:t>
            </a:r>
            <a:r>
              <a:rPr lang="en-US" sz="2200" dirty="0" err="1"/>
              <a:t>Aditama</a:t>
            </a:r>
            <a:r>
              <a:rPr lang="en-US" sz="2200" dirty="0"/>
              <a:t>. Bandung.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 startAt="5"/>
            </a:pPr>
            <a:r>
              <a:rPr lang="en-US" sz="2200" dirty="0" err="1"/>
              <a:t>Syafei</a:t>
            </a:r>
            <a:r>
              <a:rPr lang="en-US" sz="2200" dirty="0"/>
              <a:t>. IK. 2011.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Pemerintahan</a:t>
            </a:r>
            <a:r>
              <a:rPr lang="en-US" sz="2200" dirty="0"/>
              <a:t> Indonesia. Jakarta: </a:t>
            </a:r>
            <a:r>
              <a:rPr lang="en-US" sz="2200" dirty="0" err="1"/>
              <a:t>Rineka</a:t>
            </a:r>
            <a:r>
              <a:rPr lang="en-US" sz="2200" dirty="0"/>
              <a:t> </a:t>
            </a:r>
            <a:r>
              <a:rPr lang="en-US" sz="2200" dirty="0" err="1"/>
              <a:t>Cipta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20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5281-DDFC-4CD1-87B5-A99C255A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68017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KONTRAK BELAJAR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US" dirty="0"/>
              <a:t>Proses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i="1" dirty="0"/>
              <a:t>Daring</a:t>
            </a:r>
            <a:r>
              <a:rPr lang="en-US" dirty="0"/>
              <a:t>.</a:t>
            </a:r>
          </a:p>
          <a:p>
            <a:pPr marL="514350" indent="-514350" algn="just">
              <a:buAutoNum type="arabicPeriod"/>
            </a:pPr>
            <a:r>
              <a:rPr lang="en-US" dirty="0" err="1"/>
              <a:t>Berpakaian</a:t>
            </a:r>
            <a:r>
              <a:rPr lang="en-US" dirty="0"/>
              <a:t> </a:t>
            </a:r>
            <a:r>
              <a:rPr lang="en-US" dirty="0" err="1"/>
              <a:t>Islami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 err="1"/>
              <a:t>Bertutur</a:t>
            </a:r>
            <a:r>
              <a:rPr lang="en-US" dirty="0"/>
              <a:t> kata </a:t>
            </a:r>
            <a:r>
              <a:rPr lang="en-US" dirty="0" err="1"/>
              <a:t>sopan</a:t>
            </a:r>
            <a:r>
              <a:rPr lang="en-US" dirty="0"/>
              <a:t> dan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santun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 err="1"/>
              <a:t>Menaati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yang </a:t>
            </a:r>
            <a:r>
              <a:rPr lang="en-US" dirty="0" err="1"/>
              <a:t>diterapkan</a:t>
            </a:r>
            <a:r>
              <a:rPr lang="en-US" dirty="0"/>
              <a:t> oleh UAD</a:t>
            </a:r>
          </a:p>
          <a:p>
            <a:pPr marL="514350" indent="-514350" algn="just">
              <a:buAutoNum type="arabicPeriod"/>
            </a:pP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, </a:t>
            </a:r>
            <a:r>
              <a:rPr lang="en-US" dirty="0" err="1"/>
              <a:t>displin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UAD</a:t>
            </a:r>
          </a:p>
          <a:p>
            <a:pPr marL="514350" indent="-514350" algn="just">
              <a:buAutoNum type="arabicPeriod"/>
            </a:pP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838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PENGANTAR PERKULIAHAN</a:t>
            </a:r>
            <a:br>
              <a:rPr lang="en-US" b="1" dirty="0"/>
            </a:br>
            <a:r>
              <a:rPr lang="en-US" b="1" dirty="0"/>
              <a:t>MKI PANCASILA</a:t>
            </a:r>
          </a:p>
        </p:txBody>
      </p:sp>
    </p:spTree>
    <p:extLst>
      <p:ext uri="{BB962C8B-B14F-4D97-AF65-F5344CB8AC3E}">
        <p14:creationId xmlns:p14="http://schemas.microsoft.com/office/powerpoint/2010/main" val="53865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JUMLAH TATAP MUKA DARING, UTS, &amp; UAS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Proses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14x </a:t>
            </a:r>
            <a:r>
              <a:rPr lang="en-US" dirty="0" err="1"/>
              <a:t>tatap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, </a:t>
            </a:r>
            <a:r>
              <a:rPr lang="en-US" dirty="0" err="1"/>
              <a:t>ditambah</a:t>
            </a:r>
            <a:r>
              <a:rPr lang="en-US" dirty="0"/>
              <a:t> 1x UTS dan 1x UAS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UTS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ke-7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ke-8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UAS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ke-14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id-ID" dirty="0"/>
              <a:t>Mahasiswa mengikuti perkuliahan paling sedikit </a:t>
            </a:r>
            <a:r>
              <a:rPr lang="en-US" dirty="0"/>
              <a:t>11 kali</a:t>
            </a:r>
            <a:r>
              <a:rPr lang="id-ID" dirty="0"/>
              <a:t> dari 14 kali pertemuan, apabila tidak memenuhi, maka mahasiswa tersebut tidak bisa mengikuti UAS, sehingga dinyatakan tidak lulus dengan nilai “E”, dan harus mengontrak ulang dikemudian hari;</a:t>
            </a:r>
          </a:p>
        </p:txBody>
      </p:sp>
    </p:spTree>
    <p:extLst>
      <p:ext uri="{BB962C8B-B14F-4D97-AF65-F5344CB8AC3E}">
        <p14:creationId xmlns:p14="http://schemas.microsoft.com/office/powerpoint/2010/main" val="165517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PROSES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30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Proses </a:t>
            </a:r>
            <a:r>
              <a:rPr lang="en-US" sz="3600" dirty="0" err="1"/>
              <a:t>pembelajaran</a:t>
            </a:r>
            <a:r>
              <a:rPr lang="en-US" sz="3600" dirty="0"/>
              <a:t> </a:t>
            </a:r>
            <a:r>
              <a:rPr lang="en-US" sz="3600" dirty="0" err="1"/>
              <a:t>dilaksanakan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i="1" dirty="0"/>
              <a:t>Blended Learning.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luar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dilaksanakan</a:t>
            </a:r>
            <a:r>
              <a:rPr lang="en-US" sz="3600" dirty="0"/>
              <a:t> di </a:t>
            </a:r>
            <a:r>
              <a:rPr lang="en-US" sz="3600" dirty="0" err="1"/>
              <a:t>kelas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langsung</a:t>
            </a:r>
            <a:r>
              <a:rPr lang="en-US" sz="3600" dirty="0"/>
              <a:t> dan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dilaksanakan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media </a:t>
            </a:r>
            <a:r>
              <a:rPr lang="en-US" sz="3600" dirty="0" err="1"/>
              <a:t>pembelajaran</a:t>
            </a:r>
            <a:r>
              <a:rPr lang="en-US" sz="3600" dirty="0"/>
              <a:t> </a:t>
            </a:r>
            <a:r>
              <a:rPr lang="en-US" sz="3600" i="1" dirty="0"/>
              <a:t>E-</a:t>
            </a:r>
            <a:r>
              <a:rPr lang="en-US" sz="3600" i="1" dirty="0" err="1"/>
              <a:t>Leraning</a:t>
            </a:r>
            <a:r>
              <a:rPr lang="en-US" sz="3600" i="1" dirty="0"/>
              <a:t> </a:t>
            </a:r>
            <a:r>
              <a:rPr lang="en-US" sz="3600" dirty="0"/>
              <a:t>UAD/Google Classroom, </a:t>
            </a:r>
            <a:r>
              <a:rPr lang="en-US" sz="3600" i="1" dirty="0"/>
              <a:t>Zoom Meeting/Google Meet</a:t>
            </a:r>
            <a:r>
              <a:rPr lang="en-US" sz="3600" dirty="0"/>
              <a:t>, dan </a:t>
            </a:r>
            <a:r>
              <a:rPr lang="en-US" sz="3600" i="1" dirty="0" err="1"/>
              <a:t>Whatsapp</a:t>
            </a:r>
            <a:r>
              <a:rPr lang="en-US" sz="3600" i="1" dirty="0"/>
              <a:t> </a:t>
            </a:r>
            <a:r>
              <a:rPr lang="en-US" sz="3600" dirty="0" err="1"/>
              <a:t>Grup</a:t>
            </a:r>
            <a:r>
              <a:rPr lang="en-US" sz="3600" dirty="0"/>
              <a:t>, </a:t>
            </a:r>
            <a:r>
              <a:rPr lang="en-US" sz="3600" dirty="0" err="1"/>
              <a:t>atau</a:t>
            </a:r>
            <a:r>
              <a:rPr lang="en-US" sz="3600" dirty="0"/>
              <a:t> media virtual </a:t>
            </a:r>
            <a:r>
              <a:rPr lang="en-US" sz="3600" dirty="0" err="1"/>
              <a:t>lainnya</a:t>
            </a:r>
            <a:r>
              <a:rPr lang="en-US" sz="3600" dirty="0"/>
              <a:t> yang </a:t>
            </a:r>
            <a:r>
              <a:rPr lang="en-US" sz="3600" dirty="0" err="1"/>
              <a:t>diperlukan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36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IDENTITAS MATA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527"/>
            <a:ext cx="10515600" cy="2818946"/>
          </a:xfrm>
        </p:spPr>
        <p:txBody>
          <a:bodyPr>
            <a:normAutofit/>
          </a:bodyPr>
          <a:lstStyle/>
          <a:p>
            <a:pPr marL="0" indent="-514350">
              <a:buFont typeface="+mj-lt"/>
              <a:buAutoNum type="arabicPeriod"/>
            </a:pPr>
            <a:r>
              <a:rPr lang="sv-SE" sz="3200" dirty="0"/>
              <a:t>Nama Mata Kuliah		: Pendidikan Pancasila</a:t>
            </a:r>
          </a:p>
          <a:p>
            <a:pPr marL="0" indent="-514350">
              <a:buFont typeface="+mj-lt"/>
              <a:buAutoNum type="arabicPeriod"/>
            </a:pPr>
            <a:r>
              <a:rPr lang="sv-SE" sz="3200" dirty="0"/>
              <a:t>Bobot 				: 2 SKS (Teori)</a:t>
            </a:r>
          </a:p>
          <a:p>
            <a:pPr marL="0" indent="-514350">
              <a:buFont typeface="+mj-lt"/>
              <a:buAutoNum type="arabicPeriod"/>
            </a:pPr>
            <a:r>
              <a:rPr lang="sv-SE" sz="3200" dirty="0"/>
              <a:t>Semester			: Ganjil / Genap</a:t>
            </a:r>
          </a:p>
          <a:p>
            <a:pPr marL="0" indent="-514350">
              <a:buFont typeface="+mj-lt"/>
              <a:buAutoNum type="arabicPeriod"/>
            </a:pPr>
            <a:r>
              <a:rPr lang="sv-SE" sz="3200" dirty="0"/>
              <a:t>Rumpun MK			: Institusional</a:t>
            </a:r>
          </a:p>
          <a:p>
            <a:pPr marL="0" indent="-514350">
              <a:buFont typeface="+mj-lt"/>
              <a:buAutoNum type="arabicPeriod"/>
            </a:pPr>
            <a:r>
              <a:rPr lang="sv-SE" sz="3200" dirty="0"/>
              <a:t>Alokasi Waktu Total	: 14 x Pertemuan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632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sz="4400" b="1" dirty="0"/>
              <a:t>DESKRIPSI MATA KULIAH MKI PANCASILA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870"/>
            <a:ext cx="10515600" cy="4468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Mata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kuliah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Pancasila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merupakan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Mata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Kuliah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Istitusional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(MKI) yang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mempunyai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tujuan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untuk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memberikan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pemahaman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dan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penghayatan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kepada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Mahasiswa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mengenai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ideologi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bangsa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Indonesia, 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yang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mencakup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tentang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Pancasila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dalam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kajian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sejarah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bangsa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Indonesia, Pancasila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sebagai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ideologi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bangsa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dan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dasar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negara, Pancasila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sebagai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sistem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filsafat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dan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etika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, Pancasila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sebagai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dasar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nilai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pengembangan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ilmu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, dan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peran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mahasiswa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dalam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membudayakan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dan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mengimpementasikan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nilai-nilai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Pancasila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dalam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kehidupan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sehari-hari</a:t>
            </a:r>
            <a:r>
              <a:rPr lang="en-US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Georgia" panose="02040502050405020303" pitchFamily="18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322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 KULIAH MK PANCASILA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63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Pengantar Mata </a:t>
            </a:r>
            <a:r>
              <a:rPr lang="en-US" dirty="0" err="1"/>
              <a:t>Kuliah</a:t>
            </a:r>
            <a:r>
              <a:rPr lang="en-US" dirty="0"/>
              <a:t> Pancasila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Pancasila </a:t>
            </a:r>
            <a:r>
              <a:rPr lang="en-US" dirty="0" err="1"/>
              <a:t>Dalam</a:t>
            </a:r>
            <a:r>
              <a:rPr lang="en-US" dirty="0"/>
              <a:t> Kajian Sejarah </a:t>
            </a:r>
            <a:r>
              <a:rPr lang="en-US" dirty="0" err="1"/>
              <a:t>Bangsa</a:t>
            </a:r>
            <a:r>
              <a:rPr lang="en-US" dirty="0"/>
              <a:t> Indonesia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dan </a:t>
            </a:r>
            <a:r>
              <a:rPr lang="en-US" dirty="0" err="1"/>
              <a:t>Urgensi</a:t>
            </a:r>
            <a:r>
              <a:rPr lang="en-US" dirty="0"/>
              <a:t> 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</a:t>
            </a:r>
            <a:r>
              <a:rPr lang="en-US" dirty="0" err="1"/>
              <a:t>Bangsa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Pancasila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di Dunia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Landasan</a:t>
            </a:r>
            <a:r>
              <a:rPr lang="en-US" dirty="0"/>
              <a:t> Pancasila </a:t>
            </a:r>
            <a:r>
              <a:rPr lang="en-US" dirty="0" err="1"/>
              <a:t>sebagai</a:t>
            </a:r>
            <a:r>
              <a:rPr lang="en-US" dirty="0"/>
              <a:t> Dasar Negara dan </a:t>
            </a:r>
            <a:r>
              <a:rPr lang="en-US" dirty="0" err="1"/>
              <a:t>Keterhubungan</a:t>
            </a:r>
            <a:r>
              <a:rPr lang="en-US" dirty="0"/>
              <a:t> </a:t>
            </a:r>
            <a:r>
              <a:rPr lang="en-US" dirty="0" err="1"/>
              <a:t>Proklamasi</a:t>
            </a:r>
            <a:r>
              <a:rPr lang="en-US" dirty="0"/>
              <a:t>, </a:t>
            </a:r>
            <a:r>
              <a:rPr lang="en-US" dirty="0" err="1"/>
              <a:t>Pembukaan</a:t>
            </a:r>
            <a:r>
              <a:rPr lang="en-US" dirty="0"/>
              <a:t> UUD NRI </a:t>
            </a:r>
            <a:r>
              <a:rPr lang="en-US" dirty="0" err="1"/>
              <a:t>Tahun</a:t>
            </a:r>
            <a:r>
              <a:rPr lang="en-US" dirty="0"/>
              <a:t> 1945 </a:t>
            </a:r>
            <a:r>
              <a:rPr lang="en-US" dirty="0" err="1"/>
              <a:t>dengan</a:t>
            </a:r>
            <a:r>
              <a:rPr lang="en-US" dirty="0"/>
              <a:t> Pancasila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Pancasila </a:t>
            </a:r>
            <a:r>
              <a:rPr lang="en-US" dirty="0" err="1"/>
              <a:t>sebagai</a:t>
            </a:r>
            <a:r>
              <a:rPr lang="en-US" dirty="0"/>
              <a:t> Dasar Negara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dan </a:t>
            </a:r>
            <a:r>
              <a:rPr lang="en-US" dirty="0" err="1"/>
              <a:t>Urgensi</a:t>
            </a:r>
            <a:r>
              <a:rPr lang="en-US" dirty="0"/>
              <a:t> Pancasila </a:t>
            </a:r>
            <a:r>
              <a:rPr lang="en-US" dirty="0" err="1"/>
              <a:t>sebagai</a:t>
            </a:r>
            <a:r>
              <a:rPr lang="en-US" dirty="0"/>
              <a:t> Dasar Negara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Simbol-Simbol</a:t>
            </a:r>
            <a:r>
              <a:rPr lang="en-US" dirty="0"/>
              <a:t> Pancasila dan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Pancasila </a:t>
            </a:r>
            <a:r>
              <a:rPr lang="en-US" dirty="0" err="1"/>
              <a:t>sebagai</a:t>
            </a:r>
            <a:r>
              <a:rPr lang="en-US" dirty="0"/>
              <a:t> Dasar Negara</a:t>
            </a:r>
          </a:p>
        </p:txBody>
      </p:sp>
    </p:spTree>
    <p:extLst>
      <p:ext uri="{BB962C8B-B14F-4D97-AF65-F5344CB8AC3E}">
        <p14:creationId xmlns:p14="http://schemas.microsoft.com/office/powerpoint/2010/main" val="148619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ACD0-B08C-405C-8D56-665435BC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34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: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en-US" dirty="0"/>
              <a:t>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dan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514350" indent="-514350" algn="just">
              <a:buFont typeface="+mj-lt"/>
              <a:buAutoNum type="arabicPeriod" startAt="8"/>
            </a:pPr>
            <a:r>
              <a:rPr lang="en-US" dirty="0" err="1"/>
              <a:t>Pokok-Pokok</a:t>
            </a:r>
            <a:r>
              <a:rPr lang="en-US" dirty="0"/>
              <a:t> 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Filsafat</a:t>
            </a:r>
            <a:endParaRPr lang="en-US" dirty="0"/>
          </a:p>
          <a:p>
            <a:pPr marL="514350" indent="-514350" algn="just">
              <a:buFont typeface="+mj-lt"/>
              <a:buAutoNum type="arabicPeriod" startAt="8"/>
            </a:pPr>
            <a:r>
              <a:rPr lang="en-US" dirty="0" err="1"/>
              <a:t>Konsep</a:t>
            </a:r>
            <a:r>
              <a:rPr lang="en-US" dirty="0"/>
              <a:t> Dasar Etika, </a:t>
            </a:r>
            <a:r>
              <a:rPr lang="en-US" dirty="0" err="1"/>
              <a:t>Sistem</a:t>
            </a:r>
            <a:r>
              <a:rPr lang="en-US" dirty="0"/>
              <a:t> Etika Pancasila, dan </a:t>
            </a:r>
            <a:r>
              <a:rPr lang="en-US" dirty="0" err="1"/>
              <a:t>Urgensi</a:t>
            </a:r>
            <a:r>
              <a:rPr lang="en-US" dirty="0"/>
              <a:t> 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Etika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en-US" dirty="0"/>
              <a:t>Etika Pancasila </a:t>
            </a:r>
            <a:r>
              <a:rPr lang="en-US" dirty="0" err="1"/>
              <a:t>Sebagai</a:t>
            </a:r>
            <a:r>
              <a:rPr lang="en-US" dirty="0"/>
              <a:t> Salah Satu Solusi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dan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Pancasila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Etika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Islami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Muhammadiyah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en-US" dirty="0"/>
              <a:t>Pancasila </a:t>
            </a:r>
            <a:r>
              <a:rPr lang="en-US" dirty="0" err="1"/>
              <a:t>Sebagai</a:t>
            </a:r>
            <a:r>
              <a:rPr lang="en-US" dirty="0"/>
              <a:t> Dasar Nilai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Ilmu</a:t>
            </a:r>
            <a:endParaRPr lang="en-US" dirty="0"/>
          </a:p>
          <a:p>
            <a:pPr marL="514350" indent="-514350" algn="just">
              <a:buFont typeface="+mj-lt"/>
              <a:buAutoNum type="arabicPeriod" startAt="8"/>
            </a:pPr>
            <a:r>
              <a:rPr lang="en-US" dirty="0"/>
              <a:t>Peran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Membudayakan</a:t>
            </a:r>
            <a:r>
              <a:rPr lang="en-US" dirty="0"/>
              <a:t> dan </a:t>
            </a:r>
            <a:r>
              <a:rPr lang="en-US" dirty="0" err="1"/>
              <a:t>Mengimpementasikan</a:t>
            </a:r>
            <a:r>
              <a:rPr lang="en-US" dirty="0"/>
              <a:t> Nilai-Nilai Pancasila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-Hari</a:t>
            </a:r>
          </a:p>
          <a:p>
            <a:pPr marL="514350" indent="-514350" algn="just">
              <a:buFont typeface="+mj-lt"/>
              <a:buAutoNum type="arabicPeriod" startAt="8"/>
            </a:pP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Pembudayaan</a:t>
            </a:r>
            <a:r>
              <a:rPr lang="en-US" dirty="0"/>
              <a:t> Pancasila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0A25B-0559-41A3-9321-05B3FC97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MATERI KULIAH MK PANCASILA</a:t>
            </a:r>
          </a:p>
        </p:txBody>
      </p:sp>
    </p:spTree>
    <p:extLst>
      <p:ext uri="{BB962C8B-B14F-4D97-AF65-F5344CB8AC3E}">
        <p14:creationId xmlns:p14="http://schemas.microsoft.com/office/powerpoint/2010/main" val="79575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813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PERTEMUAN 1 KONTRAK BELAJAR DAN PENGANTAR PERKULIAHAN PADA MATA KULIAH PENDIDIKAN PANCASILA</vt:lpstr>
      <vt:lpstr>KONTRAK BELAJAR</vt:lpstr>
      <vt:lpstr>PENGANTAR PERKULIAHAN MKI PANCASILA</vt:lpstr>
      <vt:lpstr>JUMLAH TATAP MUKA DARING, UTS, &amp; UAS</vt:lpstr>
      <vt:lpstr>PROSES PEMBELAJARAN</vt:lpstr>
      <vt:lpstr>IDENTITAS MATA KULIAH</vt:lpstr>
      <vt:lpstr>DESKRIPSI MATA KULIAH MKI PANCASILA</vt:lpstr>
      <vt:lpstr>MATERI KULIAH MK PANCASILA</vt:lpstr>
      <vt:lpstr>MATERI KULIAH MK PANCASILA</vt:lpstr>
      <vt:lpstr>KOMPONEN PENILAIAN</vt:lpstr>
      <vt:lpstr>KONVERSI NILAI</vt:lpstr>
      <vt:lpstr>SUMBER RUJUKAN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Humas dan Protokol UAD</dc:creator>
  <cp:keywords>Universitas Ahmad Dahlan</cp:keywords>
  <cp:lastModifiedBy>ASUS</cp:lastModifiedBy>
  <cp:revision>15</cp:revision>
  <dcterms:created xsi:type="dcterms:W3CDTF">2020-12-23T02:54:40Z</dcterms:created>
  <dcterms:modified xsi:type="dcterms:W3CDTF">2022-09-23T02:04:43Z</dcterms:modified>
</cp:coreProperties>
</file>