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14WYHrLcHIuv9j9vPcT/Fq/O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533" l="0" r="26170" t="7557"/>
          <a:stretch/>
        </p:blipFill>
        <p:spPr>
          <a:xfrm>
            <a:off x="3523488" y="10"/>
            <a:ext cx="8668512" cy="6857990"/>
          </a:xfrm>
          <a:prstGeom prst="rect">
            <a:avLst/>
          </a:prstGeom>
          <a:noFill/>
          <a:ln>
            <a:noFill/>
          </a:ln>
        </p:spPr>
      </p:pic>
      <p:sp>
        <p:nvSpPr>
          <p:cNvPr id="86" name="Google Shape;86;p1"/>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id-ID" sz="4800"/>
              <a:t>PERTEMUAN 2:</a:t>
            </a:r>
            <a:br>
              <a:rPr lang="id-ID" sz="4800"/>
            </a:br>
            <a:r>
              <a:rPr lang="id-ID" sz="4800"/>
              <a:t>PANCASILA DALAM KAJIAN SEJARAH BANGSA INDONESIA</a:t>
            </a:r>
            <a:endParaRPr sz="4800"/>
          </a:p>
        </p:txBody>
      </p:sp>
      <p:sp>
        <p:nvSpPr>
          <p:cNvPr id="88" name="Google Shape;88;p1"/>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id-ID" sz="2000"/>
              <a:t>Oleh:</a:t>
            </a:r>
            <a:endParaRPr/>
          </a:p>
          <a:p>
            <a:pPr indent="0" lvl="0" marL="0" rtl="0" algn="l">
              <a:lnSpc>
                <a:spcPct val="90000"/>
              </a:lnSpc>
              <a:spcBef>
                <a:spcPts val="1000"/>
              </a:spcBef>
              <a:spcAft>
                <a:spcPts val="0"/>
              </a:spcAft>
              <a:buClr>
                <a:schemeClr val="dk1"/>
              </a:buClr>
              <a:buSzPts val="2000"/>
              <a:buNone/>
            </a:pPr>
            <a:r>
              <a:rPr lang="id-ID" sz="2000"/>
              <a:t>Tim Dosen MKI Pancasila</a:t>
            </a:r>
            <a:endParaRPr sz="2000"/>
          </a:p>
        </p:txBody>
      </p:sp>
      <p:sp>
        <p:nvSpPr>
          <p:cNvPr id="89" name="Google Shape;89;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 name="Google Shape;90;p1"/>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10"/>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0"/>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0"/>
          <p:cNvSpPr txBox="1"/>
          <p:nvPr>
            <p:ph type="title"/>
          </p:nvPr>
        </p:nvSpPr>
        <p:spPr>
          <a:xfrm>
            <a:off x="1285239" y="440576"/>
            <a:ext cx="8074815" cy="16184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id-ID" sz="4800"/>
              <a:t>KONSTITUSI RIS</a:t>
            </a:r>
            <a:endParaRPr/>
          </a:p>
        </p:txBody>
      </p:sp>
      <p:sp>
        <p:nvSpPr>
          <p:cNvPr id="189" name="Google Shape;189;p10"/>
          <p:cNvSpPr txBox="1"/>
          <p:nvPr>
            <p:ph idx="1" type="body"/>
          </p:nvPr>
        </p:nvSpPr>
        <p:spPr>
          <a:xfrm>
            <a:off x="1285239" y="1686506"/>
            <a:ext cx="8074815" cy="28003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id-ID" sz="2200"/>
              <a:t>Pendudukan wilayah Indonesia oleh NICA menjadikan wilayah Republik Indonesia semakin kecil dan terdesak. Akhirnya pada akhir 1949 Republik Indonesia yang berpusat di Yogyakarta (RI Yogyakarta) terpaksa menerima bentuk negara federal yang disodorkan pemerintah kolonial Belanda dengan nama Republik Indonesia Serikat (RIS) dan hanya menjadi sebuah negara bagian saja.</a:t>
            </a:r>
            <a:br>
              <a:rPr lang="id-ID" sz="2200"/>
            </a:br>
            <a:br>
              <a:rPr lang="id-ID" sz="2200"/>
            </a:br>
            <a:r>
              <a:rPr lang="id-ID" sz="2200"/>
              <a:t>Walaupun UUD yang disahkan oleh PPKI pada 18 Agustus 1945 tetap berlaku bagi RI Yogyakarta, namun RIS sendiri mempunyai sebuah Konstitusi Federal (Konstitusi RIS) sebagai hasil permufakatan seluruh negara bagian dari RIS. Dalam Konstitusi RIS rumusan dasar negara terdapat dalam Mukaddimah (pembukaan) paragraf ketiga. Konstitusi RIS disetujui pada 14 Desember 1949 oleh enam belas negara bagian dan satuan kenegaraan yang tergabung dalam RIS.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11"/>
          <p:cNvSpPr/>
          <p:nvPr/>
        </p:nvSpPr>
        <p:spPr>
          <a:xfrm flipH="1">
            <a:off x="8576720" y="3335867"/>
            <a:ext cx="3291840" cy="32004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11"/>
          <p:cNvSpPr/>
          <p:nvPr/>
        </p:nvSpPr>
        <p:spPr>
          <a:xfrm>
            <a:off x="641774" y="623275"/>
            <a:ext cx="10905053" cy="5607882"/>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11"/>
          <p:cNvSpPr txBox="1"/>
          <p:nvPr>
            <p:ph type="title"/>
          </p:nvPr>
        </p:nvSpPr>
        <p:spPr>
          <a:xfrm>
            <a:off x="1075767" y="1188637"/>
            <a:ext cx="2988234" cy="44807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100"/>
              <a:buFont typeface="Calibri"/>
              <a:buNone/>
            </a:pPr>
            <a:r>
              <a:rPr b="1" lang="id-ID" sz="4100"/>
              <a:t>UUD SEMENTARA</a:t>
            </a:r>
            <a:endParaRPr/>
          </a:p>
        </p:txBody>
      </p:sp>
      <p:cxnSp>
        <p:nvCxnSpPr>
          <p:cNvPr id="198" name="Google Shape;198;p11"/>
          <p:cNvCxnSpPr/>
          <p:nvPr/>
        </p:nvCxnSpPr>
        <p:spPr>
          <a:xfrm>
            <a:off x="4654296" y="1852863"/>
            <a:ext cx="0" cy="3236495"/>
          </a:xfrm>
          <a:prstGeom prst="straightConnector1">
            <a:avLst/>
          </a:prstGeom>
          <a:noFill/>
          <a:ln cap="sq" cmpd="sng" w="19050">
            <a:solidFill>
              <a:srgbClr val="3F3F3F"/>
            </a:solidFill>
            <a:prstDash val="solid"/>
            <a:miter lim="800000"/>
            <a:headEnd len="sm" w="sm" type="none"/>
            <a:tailEnd len="sm" w="sm" type="none"/>
          </a:ln>
        </p:spPr>
      </p:cxnSp>
      <p:sp>
        <p:nvSpPr>
          <p:cNvPr id="199" name="Google Shape;199;p11"/>
          <p:cNvSpPr txBox="1"/>
          <p:nvPr>
            <p:ph idx="1" type="body"/>
          </p:nvPr>
        </p:nvSpPr>
        <p:spPr>
          <a:xfrm>
            <a:off x="5064233" y="1690980"/>
            <a:ext cx="6291561" cy="35602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id-ID" sz="2000"/>
              <a:t>Segera setelah RIS berdiri, negara itu mulai menempuh jalan kehancuran. Hanya dalam hitungan bulan negara bagian RIS membubarkan diri dan bergabung dengan negara bagian RI Yogyakarta.</a:t>
            </a:r>
            <a:br>
              <a:rPr lang="id-ID" sz="2000"/>
            </a:br>
            <a:br>
              <a:rPr lang="id-ID" sz="2000"/>
            </a:br>
            <a:r>
              <a:rPr lang="id-ID" sz="2000"/>
              <a:t>Pada Mei 1950 hanya ada tiga negara bagian yang tetap eksis yaitu RI Yogyakarta, NIT, dan NST. Setelah melalui beberapa pertemuan yang intensif RI Yogyakarta dan RIS, sebagai kuasa dari NIT dan NST, menyetujui pembentukan negara kesatuan dan mengadakan perubahan Konstitusi RIS menjadi UUD Sementara.</a:t>
            </a:r>
            <a:br>
              <a:rPr lang="id-ID" sz="2000"/>
            </a:br>
            <a:br>
              <a:rPr lang="id-ID" sz="2000"/>
            </a:br>
            <a:r>
              <a:rPr lang="id-ID" sz="2000"/>
              <a:t>Perubahan tersebut dilakukan dengan menerbitkan UU RIS No 7 Tahun 1950 tentang Perubahan Konstitusi Sementara Republik Indonesia Serikat menjadi Undang-Undang Dasar Sementara (LN RIS Tahun 1950 No 56, TLN RIS No 37) yang disahkan tanggal 15 Agustus 1950. Rumusan dasar negara kesatuan ini terdapat dalam paragraf keempat dari Mukaddimah (pembukaan) UUD Sementara Tahun 1950.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12"/>
          <p:cNvSpPr txBox="1"/>
          <p:nvPr>
            <p:ph type="title"/>
          </p:nvPr>
        </p:nvSpPr>
        <p:spPr>
          <a:xfrm>
            <a:off x="1653363" y="365760"/>
            <a:ext cx="9367203" cy="1188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id-ID"/>
              <a:t>UUD 1945</a:t>
            </a:r>
            <a:endParaRPr/>
          </a:p>
        </p:txBody>
      </p:sp>
      <p:sp>
        <p:nvSpPr>
          <p:cNvPr id="205" name="Google Shape;205;p12"/>
          <p:cNvSpPr/>
          <p:nvPr/>
        </p:nvSpPr>
        <p:spPr>
          <a:xfrm>
            <a:off x="1" y="0"/>
            <a:ext cx="1764099" cy="1558212"/>
          </a:xfrm>
          <a:custGeom>
            <a:rect b="b" l="l" r="r" t="t"/>
            <a:pathLst>
              <a:path extrusionOk="0" h="1558212" w="1764099">
                <a:moveTo>
                  <a:pt x="0" y="0"/>
                </a:moveTo>
                <a:lnTo>
                  <a:pt x="1764099" y="0"/>
                </a:lnTo>
                <a:lnTo>
                  <a:pt x="1042087" y="1558212"/>
                </a:lnTo>
                <a:lnTo>
                  <a:pt x="0" y="15582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2"/>
          <p:cNvSpPr/>
          <p:nvPr/>
        </p:nvSpPr>
        <p:spPr>
          <a:xfrm>
            <a:off x="1" y="1691640"/>
            <a:ext cx="12191999" cy="5166360"/>
          </a:xfrm>
          <a:custGeom>
            <a:rect b="b" l="l" r="r" t="t"/>
            <a:pathLst>
              <a:path extrusionOk="0" h="5166360" w="12191999">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12"/>
          <p:cNvSpPr/>
          <p:nvPr/>
        </p:nvSpPr>
        <p:spPr>
          <a:xfrm>
            <a:off x="0" y="1691641"/>
            <a:ext cx="971654" cy="2096979"/>
          </a:xfrm>
          <a:custGeom>
            <a:rect b="b" l="l" r="r" t="t"/>
            <a:pathLst>
              <a:path extrusionOk="0" h="2096979" w="971654">
                <a:moveTo>
                  <a:pt x="0" y="0"/>
                </a:moveTo>
                <a:lnTo>
                  <a:pt x="971654" y="0"/>
                </a:lnTo>
                <a:lnTo>
                  <a:pt x="0" y="2096979"/>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12"/>
          <p:cNvSpPr txBox="1"/>
          <p:nvPr>
            <p:ph idx="1" type="body"/>
          </p:nvPr>
        </p:nvSpPr>
        <p:spPr>
          <a:xfrm>
            <a:off x="971654" y="2176272"/>
            <a:ext cx="10872003" cy="404164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id-ID" sz="2000"/>
              <a:t>Kegagalan Konstituante untuk menyusun sebuah UUD yang akan menggantikan UUD Sementara yang disahkan 15 Agustus 1950 menimbulkan bahaya bagi keutuhan negara. Untuk itulah pada 5 Juli 1959 Presiden Indonesia saat itu, Ir. Soekarno, mengambil langkah mengeluarkan Dekrit Kepala Negara yang salah satu isinya menetapkan berlakunya kembali UUD yang disahkan oleh PPKI pada 18 Agustus 1945 menjadi UUD Negara Indonesia menggantikan UUD Sementara.</a:t>
            </a:r>
            <a:endParaRPr/>
          </a:p>
          <a:p>
            <a:pPr indent="0" lvl="0" marL="0" rtl="0" algn="l">
              <a:lnSpc>
                <a:spcPct val="90000"/>
              </a:lnSpc>
              <a:spcBef>
                <a:spcPts val="1000"/>
              </a:spcBef>
              <a:spcAft>
                <a:spcPts val="0"/>
              </a:spcAft>
              <a:buClr>
                <a:schemeClr val="dk1"/>
              </a:buClr>
              <a:buSzPts val="2000"/>
              <a:buNone/>
            </a:pPr>
            <a:r>
              <a:rPr lang="id-ID" sz="2000"/>
              <a:t>Dengan pemberlakuan kembali UUD 1945 maka rumusan Pancasila yang terdapat dalam Pembukaan UUD kembali menjadi rumusan resmi yang digunakan. Rumusan ini pula yang diterima oleh MPR, yang pernah menjadi lembaga tertinggi negara sebagai penjelmaan kedaulatan rakyat antara tahun 1960-2004, dalam berbagai produk ketetapannya, diantaranya:</a:t>
            </a:r>
            <a:endParaRPr/>
          </a:p>
          <a:p>
            <a:pPr indent="0" lvl="0" marL="0" rtl="0" algn="l">
              <a:lnSpc>
                <a:spcPct val="90000"/>
              </a:lnSpc>
              <a:spcBef>
                <a:spcPts val="1000"/>
              </a:spcBef>
              <a:spcAft>
                <a:spcPts val="0"/>
              </a:spcAft>
              <a:buClr>
                <a:schemeClr val="dk1"/>
              </a:buClr>
              <a:buSzPts val="2000"/>
              <a:buNone/>
            </a:pPr>
            <a:r>
              <a:rPr lang="id-ID" sz="2000"/>
              <a:t>Tap MPR No XVIII/MPR/1998 tentang Pencabutan Ketetapan Majelis Permusyawaratan Rakyat Republik Indonesia No. II/MPR/1978 tentang Pedoman Penghayatan dan Pengamalan Pancasila (Ekaprasetya Pancakarsa) dan Penetapan tentang Penegasan Pancasila sebagai Dasar Negara, dan</a:t>
            </a:r>
            <a:endParaRPr/>
          </a:p>
          <a:p>
            <a:pPr indent="0" lvl="0" marL="0" rtl="0" algn="l">
              <a:lnSpc>
                <a:spcPct val="90000"/>
              </a:lnSpc>
              <a:spcBef>
                <a:spcPts val="1000"/>
              </a:spcBef>
              <a:spcAft>
                <a:spcPts val="0"/>
              </a:spcAft>
              <a:buClr>
                <a:schemeClr val="dk1"/>
              </a:buClr>
              <a:buSzPts val="2000"/>
              <a:buNone/>
            </a:pPr>
            <a:r>
              <a:rPr lang="id-ID" sz="2000"/>
              <a:t>Tap MPR No III/MPR/2000 tentang Sumber Hukum dan Tata Urutan Peraturan Perundang-undangan.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3"/>
          <p:cNvSpPr txBox="1"/>
          <p:nvPr>
            <p:ph type="title"/>
          </p:nvPr>
        </p:nvSpPr>
        <p:spPr>
          <a:xfrm>
            <a:off x="1524000" y="2245809"/>
            <a:ext cx="9144000" cy="15647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id-ID" sz="4800">
                <a:solidFill>
                  <a:schemeClr val="dk1"/>
                </a:solidFill>
                <a:latin typeface="Calibri"/>
                <a:ea typeface="Calibri"/>
                <a:cs typeface="Calibri"/>
                <a:sym typeface="Calibri"/>
              </a:rPr>
              <a:t>TERIMA KASIH</a:t>
            </a:r>
            <a:endParaRPr/>
          </a:p>
        </p:txBody>
      </p:sp>
      <p:sp>
        <p:nvSpPr>
          <p:cNvPr id="214" name="Google Shape;214;p13"/>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13"/>
          <p:cNvSpPr/>
          <p:nvPr/>
        </p:nvSpPr>
        <p:spPr>
          <a:xfrm>
            <a:off x="5097839" y="0"/>
            <a:ext cx="7094160" cy="2130952"/>
          </a:xfrm>
          <a:custGeom>
            <a:rect b="b" l="l" r="r" t="t"/>
            <a:pathLst>
              <a:path extrusionOk="0" h="2130952" w="7094160">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3"/>
          <p:cNvSpPr/>
          <p:nvPr/>
        </p:nvSpPr>
        <p:spPr>
          <a:xfrm flipH="1">
            <a:off x="6149721" y="4682920"/>
            <a:ext cx="4522796" cy="2175080"/>
          </a:xfrm>
          <a:custGeom>
            <a:rect b="b" l="l" r="r" t="t"/>
            <a:pathLst>
              <a:path extrusionOk="0" h="2175080" w="4522796">
                <a:moveTo>
                  <a:pt x="3515449" y="0"/>
                </a:moveTo>
                <a:lnTo>
                  <a:pt x="0" y="0"/>
                </a:lnTo>
                <a:lnTo>
                  <a:pt x="0" y="2175080"/>
                </a:lnTo>
                <a:lnTo>
                  <a:pt x="4522796" y="21750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
        <p:nvSpPr>
          <p:cNvPr id="217" name="Google Shape;217;p13"/>
          <p:cNvSpPr/>
          <p:nvPr/>
        </p:nvSpPr>
        <p:spPr>
          <a:xfrm>
            <a:off x="6266810" y="4682920"/>
            <a:ext cx="5925190" cy="2175080"/>
          </a:xfrm>
          <a:custGeom>
            <a:rect b="b" l="l" r="r" t="t"/>
            <a:pathLst>
              <a:path extrusionOk="0" h="2175080" w="5925190">
                <a:moveTo>
                  <a:pt x="1007347" y="0"/>
                </a:moveTo>
                <a:lnTo>
                  <a:pt x="5925190" y="0"/>
                </a:lnTo>
                <a:lnTo>
                  <a:pt x="5925190" y="2175080"/>
                </a:lnTo>
                <a:lnTo>
                  <a:pt x="0" y="21750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3"/>
          <p:cNvSpPr/>
          <p:nvPr/>
        </p:nvSpPr>
        <p:spPr>
          <a:xfrm>
            <a:off x="0" y="4682920"/>
            <a:ext cx="7114535" cy="2175080"/>
          </a:xfrm>
          <a:custGeom>
            <a:rect b="b" l="l" r="r" t="t"/>
            <a:pathLst>
              <a:path extrusionOk="0" h="2175080" w="7114535">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6" name="Google Shape;96;p2"/>
          <p:cNvGrpSpPr/>
          <p:nvPr/>
        </p:nvGrpSpPr>
        <p:grpSpPr>
          <a:xfrm>
            <a:off x="4" y="1216597"/>
            <a:ext cx="731521" cy="673460"/>
            <a:chOff x="3940602" y="308034"/>
            <a:chExt cx="2116791" cy="3428999"/>
          </a:xfrm>
        </p:grpSpPr>
        <p:sp>
          <p:nvSpPr>
            <p:cNvPr id="97" name="Google Shape;97;p2"/>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0" name="Google Shape;100;p2"/>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txBox="1"/>
          <p:nvPr>
            <p:ph type="title"/>
          </p:nvPr>
        </p:nvSpPr>
        <p:spPr>
          <a:xfrm>
            <a:off x="1043631" y="809898"/>
            <a:ext cx="10173010" cy="1554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id-ID"/>
              <a:t>KONSEP DAN URGENSI PANCASILA DALAM ARUS SEJARAH BANGSA INDONESIA</a:t>
            </a:r>
            <a:endParaRPr/>
          </a:p>
        </p:txBody>
      </p:sp>
      <p:cxnSp>
        <p:nvCxnSpPr>
          <p:cNvPr id="102" name="Google Shape;102;p2"/>
          <p:cNvCxnSpPr/>
          <p:nvPr/>
        </p:nvCxnSpPr>
        <p:spPr>
          <a:xfrm rot="10800000">
            <a:off x="838200" y="6485313"/>
            <a:ext cx="10515600" cy="0"/>
          </a:xfrm>
          <a:prstGeom prst="straightConnector1">
            <a:avLst/>
          </a:prstGeom>
          <a:noFill/>
          <a:ln cap="flat" cmpd="sng" w="57150">
            <a:solidFill>
              <a:schemeClr val="accent4"/>
            </a:solidFill>
            <a:prstDash val="solid"/>
            <a:miter lim="800000"/>
            <a:headEnd len="sm" w="sm" type="none"/>
            <a:tailEnd len="sm" w="sm" type="none"/>
          </a:ln>
        </p:spPr>
      </p:cxnSp>
      <p:grpSp>
        <p:nvGrpSpPr>
          <p:cNvPr id="103" name="Google Shape;103;p2"/>
          <p:cNvGrpSpPr/>
          <p:nvPr/>
        </p:nvGrpSpPr>
        <p:grpSpPr>
          <a:xfrm>
            <a:off x="904602" y="3541652"/>
            <a:ext cx="10378439" cy="2161634"/>
            <a:chOff x="0" y="524133"/>
            <a:chExt cx="10378439" cy="2161634"/>
          </a:xfrm>
        </p:grpSpPr>
        <p:sp>
          <p:nvSpPr>
            <p:cNvPr id="104" name="Google Shape;104;p2"/>
            <p:cNvSpPr/>
            <p:nvPr/>
          </p:nvSpPr>
          <p:spPr>
            <a:xfrm>
              <a:off x="0" y="524133"/>
              <a:ext cx="2918936" cy="185352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324326" y="832243"/>
              <a:ext cx="2918936" cy="185352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378614" y="886531"/>
              <a:ext cx="2810360" cy="1744948"/>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chemeClr val="dk1"/>
                </a:buClr>
                <a:buSzPts val="3500"/>
                <a:buFont typeface="Calibri"/>
                <a:buNone/>
              </a:pPr>
              <a:r>
                <a:rPr b="0" i="0" lang="id-ID" sz="3500" u="none" cap="none" strike="noStrike">
                  <a:solidFill>
                    <a:schemeClr val="dk1"/>
                  </a:solidFill>
                  <a:latin typeface="Calibri"/>
                  <a:ea typeface="Calibri"/>
                  <a:cs typeface="Calibri"/>
                  <a:sym typeface="Calibri"/>
                </a:rPr>
                <a:t>Periode Pengusulan Pancasila</a:t>
              </a:r>
              <a:endParaRPr b="0" i="0" sz="3500" u="none" cap="none" strike="noStrike">
                <a:solidFill>
                  <a:schemeClr val="dk1"/>
                </a:solidFill>
                <a:latin typeface="Calibri"/>
                <a:ea typeface="Calibri"/>
                <a:cs typeface="Calibri"/>
                <a:sym typeface="Calibri"/>
              </a:endParaRPr>
            </a:p>
          </p:txBody>
        </p:sp>
        <p:sp>
          <p:nvSpPr>
            <p:cNvPr id="107" name="Google Shape;107;p2"/>
            <p:cNvSpPr/>
            <p:nvPr/>
          </p:nvSpPr>
          <p:spPr>
            <a:xfrm>
              <a:off x="3567588" y="524133"/>
              <a:ext cx="2918936" cy="185352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891915" y="832243"/>
              <a:ext cx="2918936" cy="185352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3946203" y="886531"/>
              <a:ext cx="2810360" cy="1744948"/>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chemeClr val="dk1"/>
                </a:buClr>
                <a:buSzPts val="3500"/>
                <a:buFont typeface="Calibri"/>
                <a:buNone/>
              </a:pPr>
              <a:r>
                <a:rPr b="0" i="0" lang="id-ID" sz="3500" u="none" cap="none" strike="noStrike">
                  <a:solidFill>
                    <a:schemeClr val="dk1"/>
                  </a:solidFill>
                  <a:latin typeface="Calibri"/>
                  <a:ea typeface="Calibri"/>
                  <a:cs typeface="Calibri"/>
                  <a:sym typeface="Calibri"/>
                </a:rPr>
                <a:t>Periode Perumusan Pancasila</a:t>
              </a:r>
              <a:endParaRPr b="0" i="0" sz="3500" u="none" cap="none" strike="noStrike">
                <a:solidFill>
                  <a:schemeClr val="dk1"/>
                </a:solidFill>
                <a:latin typeface="Calibri"/>
                <a:ea typeface="Calibri"/>
                <a:cs typeface="Calibri"/>
                <a:sym typeface="Calibri"/>
              </a:endParaRPr>
            </a:p>
          </p:txBody>
        </p:sp>
        <p:sp>
          <p:nvSpPr>
            <p:cNvPr id="110" name="Google Shape;110;p2"/>
            <p:cNvSpPr/>
            <p:nvPr/>
          </p:nvSpPr>
          <p:spPr>
            <a:xfrm>
              <a:off x="7135177" y="524133"/>
              <a:ext cx="2918936" cy="185352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7459503" y="832243"/>
              <a:ext cx="2918936" cy="185352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7513791" y="886531"/>
              <a:ext cx="2810360" cy="1744948"/>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chemeClr val="dk1"/>
                </a:buClr>
                <a:buSzPts val="3500"/>
                <a:buFont typeface="Calibri"/>
                <a:buNone/>
              </a:pPr>
              <a:r>
                <a:rPr b="0" i="0" lang="id-ID" sz="3500" u="none" cap="none" strike="noStrike">
                  <a:solidFill>
                    <a:schemeClr val="dk1"/>
                  </a:solidFill>
                  <a:latin typeface="Calibri"/>
                  <a:ea typeface="Calibri"/>
                  <a:cs typeface="Calibri"/>
                  <a:sym typeface="Calibri"/>
                </a:rPr>
                <a:t>Periode Pengesahan Pancasila</a:t>
              </a:r>
              <a:endParaRPr b="0" i="0" sz="35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3"/>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4700"/>
              <a:buFont typeface="Calibri"/>
              <a:buNone/>
            </a:pPr>
            <a:r>
              <a:rPr lang="id-ID" sz="4700">
                <a:solidFill>
                  <a:schemeClr val="accent5"/>
                </a:solidFill>
              </a:rPr>
              <a:t>PERIODE PENGUSULAN PANCASILA</a:t>
            </a:r>
            <a:endParaRPr sz="4700">
              <a:solidFill>
                <a:schemeClr val="accent5"/>
              </a:solidFill>
            </a:endParaRPr>
          </a:p>
        </p:txBody>
      </p:sp>
      <p:grpSp>
        <p:nvGrpSpPr>
          <p:cNvPr id="118" name="Google Shape;118;p3"/>
          <p:cNvGrpSpPr/>
          <p:nvPr/>
        </p:nvGrpSpPr>
        <p:grpSpPr>
          <a:xfrm>
            <a:off x="5093208" y="971535"/>
            <a:ext cx="6263640" cy="4802401"/>
            <a:chOff x="0" y="351143"/>
            <a:chExt cx="6263640" cy="4802401"/>
          </a:xfrm>
        </p:grpSpPr>
        <p:sp>
          <p:nvSpPr>
            <p:cNvPr id="119" name="Google Shape;119;p3"/>
            <p:cNvSpPr/>
            <p:nvPr/>
          </p:nvSpPr>
          <p:spPr>
            <a:xfrm>
              <a:off x="0" y="351143"/>
              <a:ext cx="6263640" cy="236808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115600" y="466743"/>
              <a:ext cx="6032440" cy="213688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id-ID" sz="2300" u="none" cap="none" strike="noStrike">
                  <a:solidFill>
                    <a:schemeClr val="lt1"/>
                  </a:solidFill>
                  <a:latin typeface="Calibri"/>
                  <a:ea typeface="Calibri"/>
                  <a:cs typeface="Calibri"/>
                  <a:sym typeface="Calibri"/>
                </a:rPr>
                <a:t>Benih nasionalisme sudah mulai tertanam kuat dalam gerakan </a:t>
              </a:r>
              <a:r>
                <a:rPr b="1" i="0" lang="id-ID" sz="2300" u="none" cap="none" strike="noStrike">
                  <a:solidFill>
                    <a:schemeClr val="lt1"/>
                  </a:solidFill>
                  <a:latin typeface="Calibri"/>
                  <a:ea typeface="Calibri"/>
                  <a:cs typeface="Calibri"/>
                  <a:sym typeface="Calibri"/>
                </a:rPr>
                <a:t>Perhimpoenan Indonesia </a:t>
              </a:r>
              <a:r>
                <a:rPr b="0" i="0" lang="id-ID" sz="2300" u="none" cap="none" strike="noStrike">
                  <a:solidFill>
                    <a:schemeClr val="lt1"/>
                  </a:solidFill>
                  <a:latin typeface="Calibri"/>
                  <a:ea typeface="Calibri"/>
                  <a:cs typeface="Calibri"/>
                  <a:sym typeface="Calibri"/>
                </a:rPr>
                <a:t>yang sangat menekankan solidaritas dan kesatuan bangsa. </a:t>
              </a:r>
              <a:r>
                <a:rPr b="1" i="0" lang="id-ID" sz="2300" u="none" cap="none" strike="noStrike">
                  <a:solidFill>
                    <a:schemeClr val="lt1"/>
                  </a:solidFill>
                  <a:latin typeface="Calibri"/>
                  <a:ea typeface="Calibri"/>
                  <a:cs typeface="Calibri"/>
                  <a:sym typeface="Calibri"/>
                </a:rPr>
                <a:t>Perhimpoenan Indonesia </a:t>
              </a:r>
              <a:r>
                <a:rPr b="0" i="0" lang="id-ID" sz="2300" u="none" cap="none" strike="noStrike">
                  <a:solidFill>
                    <a:schemeClr val="lt1"/>
                  </a:solidFill>
                  <a:latin typeface="Calibri"/>
                  <a:ea typeface="Calibri"/>
                  <a:cs typeface="Calibri"/>
                  <a:sym typeface="Calibri"/>
                </a:rPr>
                <a:t>menghimbau agar segenap suku bangsa bersatu teguh menghadapi penjajahan dan keterjajahan.</a:t>
              </a:r>
              <a:endParaRPr b="0" i="0" sz="2300" u="none" cap="none" strike="noStrike">
                <a:solidFill>
                  <a:schemeClr val="lt1"/>
                </a:solidFill>
                <a:latin typeface="Calibri"/>
                <a:ea typeface="Calibri"/>
                <a:cs typeface="Calibri"/>
                <a:sym typeface="Calibri"/>
              </a:endParaRPr>
            </a:p>
          </p:txBody>
        </p:sp>
        <p:sp>
          <p:nvSpPr>
            <p:cNvPr id="121" name="Google Shape;121;p3"/>
            <p:cNvSpPr/>
            <p:nvPr/>
          </p:nvSpPr>
          <p:spPr>
            <a:xfrm>
              <a:off x="0" y="2785464"/>
              <a:ext cx="6263640" cy="236808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115600" y="2901064"/>
              <a:ext cx="6032440" cy="213688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id-ID" sz="2300" u="none" cap="none" strike="noStrike">
                  <a:solidFill>
                    <a:schemeClr val="lt1"/>
                  </a:solidFill>
                  <a:latin typeface="Calibri"/>
                  <a:ea typeface="Calibri"/>
                  <a:cs typeface="Calibri"/>
                  <a:sym typeface="Calibri"/>
                </a:rPr>
                <a:t>Lahirnya Soempah Pemoeda 28 Oktober 1928 merupakan momen-momen perumusan diri bagi bangsa Indonesia.</a:t>
              </a:r>
              <a:endParaRPr b="0" i="0" sz="23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4"/>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4"/>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id-ID">
                <a:solidFill>
                  <a:srgbClr val="FFFFFF"/>
                </a:solidFill>
              </a:rPr>
              <a:t>PERIODE PERUMUSAN PANCASILA</a:t>
            </a:r>
            <a:endParaRPr>
              <a:solidFill>
                <a:srgbClr val="FFFFFF"/>
              </a:solidFill>
            </a:endParaRPr>
          </a:p>
        </p:txBody>
      </p:sp>
      <p:sp>
        <p:nvSpPr>
          <p:cNvPr id="130" name="Google Shape;130;p4"/>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1" name="Google Shape;131;p4"/>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id-ID" sz="2000"/>
              <a:t>perumusan Pancasila itu pada awalnya dilakukan dalam sidang BPUPKI pertama yang dilaksanakan pada 29 Mei sampai dengan 1 Juni 1945.</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id-ID" sz="2000"/>
              <a:t>BPUPKI dibentuk oleh Pemerintah Pendudukan Jepang pada 29 April 1945 dengan jumlah anggota 60 orang.</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id-ID" sz="2000"/>
              <a:t>Badan ini diketuai oleh dr. Rajiman Wedyodiningrat yang didampingi oleh dua orang Ketua Muda (Wakil Ketua), yaitu Raden Panji Suroso dan Ichibangase (orang Jepang).</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id-ID" sz="2000"/>
              <a:t>BPUPKI dilantik oleh Letjen Kumakichi Harada, panglima tentara ke-16 Jepang di Jakarta, pada 28 Mei 1945. Sehari setelah dilantik, 29 Mei 1945, dimulailah sidang yang pertama dengan materi pokok pemicaraan calon dasar negara.</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id-ID" sz="2000"/>
              <a:t>Sidang tersebut menampilkan beberapa pembicara, yaitu Mr. Muh Yamin, Ir. Soekarno, Ki Bagus Hadikusumo, Mr. Soepomo. Keempat tokoh tersebut menyampaikan usulan tentang dasar negara menurut pandangannya masing-masing.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5"/>
          <p:cNvSpPr/>
          <p:nvPr/>
        </p:nvSpPr>
        <p:spPr>
          <a:xfrm>
            <a:off x="6115760" y="682754"/>
            <a:ext cx="5492493" cy="5492493"/>
          </a:xfrm>
          <a:custGeom>
            <a:rect b="b" l="l" r="r" t="t"/>
            <a:pathLst>
              <a:path extrusionOk="0" h="5492493" w="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rgbClr val="7F7F7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5"/>
          <p:cNvSpPr/>
          <p:nvPr/>
        </p:nvSpPr>
        <p:spPr>
          <a:xfrm>
            <a:off x="8434260" y="5435945"/>
            <a:ext cx="435428" cy="435428"/>
          </a:xfrm>
          <a:prstGeom prst="ellipse">
            <a:avLst/>
          </a:prstGeom>
          <a:solidFill>
            <a:srgbClr val="595959">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5"/>
          <p:cNvSpPr/>
          <p:nvPr/>
        </p:nvSpPr>
        <p:spPr>
          <a:xfrm flipH="1" rot="10800000">
            <a:off x="9011593" y="3567390"/>
            <a:ext cx="2311806" cy="2303982"/>
          </a:xfrm>
          <a:custGeom>
            <a:rect b="b" l="l" r="r" t="t"/>
            <a:pathLst>
              <a:path extrusionOk="0" h="3097879" w="310839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5"/>
          <p:cNvSpPr txBox="1"/>
          <p:nvPr>
            <p:ph type="title"/>
          </p:nvPr>
        </p:nvSpPr>
        <p:spPr>
          <a:xfrm>
            <a:off x="6978316" y="1431042"/>
            <a:ext cx="4055899" cy="39959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C0C0C"/>
              </a:buClr>
              <a:buSzPts val="4400"/>
              <a:buFont typeface="Calibri"/>
              <a:buNone/>
            </a:pPr>
            <a:r>
              <a:rPr b="1" lang="id-ID">
                <a:solidFill>
                  <a:srgbClr val="0C0C0C"/>
                </a:solidFill>
              </a:rPr>
              <a:t>SESI 1 </a:t>
            </a:r>
            <a:br>
              <a:rPr b="1" lang="id-ID">
                <a:solidFill>
                  <a:srgbClr val="0C0C0C"/>
                </a:solidFill>
              </a:rPr>
            </a:br>
            <a:r>
              <a:rPr b="1" lang="id-ID">
                <a:solidFill>
                  <a:srgbClr val="0C0C0C"/>
                </a:solidFill>
              </a:rPr>
              <a:t>SIDANG BPUPKI</a:t>
            </a:r>
            <a:endParaRPr b="1">
              <a:solidFill>
                <a:srgbClr val="0C0C0C"/>
              </a:solidFill>
            </a:endParaRPr>
          </a:p>
        </p:txBody>
      </p:sp>
      <p:sp>
        <p:nvSpPr>
          <p:cNvPr id="141" name="Google Shape;141;p5"/>
          <p:cNvSpPr txBox="1"/>
          <p:nvPr>
            <p:ph idx="1" type="body"/>
          </p:nvPr>
        </p:nvSpPr>
        <p:spPr>
          <a:xfrm>
            <a:off x="583747" y="1431042"/>
            <a:ext cx="4807119" cy="39959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2400"/>
              <a:buNone/>
            </a:pPr>
            <a:r>
              <a:rPr lang="id-ID" sz="2400">
                <a:solidFill>
                  <a:srgbClr val="262626"/>
                </a:solidFill>
              </a:rPr>
              <a:t>Pada sesi pertama persidangan BPUPKI yang dilaksanakan pada 29 Mei – 1 Juni 1945 beberapa anggota BPUPKI diminta untuk menyampaikan usulan mengenai bahan-bahan konstitusi dan rancangan “blue print” Negara Republik Indonesia yang akan didirikan. Pada tanggal 29 Mei 1945 Mr. Muh. Yamin menyampaikan usul dasar negara dihadapan sidang pleno BPUPKI baik dalam pidato maupun secara tertulis yang disampaikan kepada BPUPKI.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6"/>
          <p:cNvSpPr/>
          <p:nvPr/>
        </p:nvSpPr>
        <p:spPr>
          <a:xfrm>
            <a:off x="5362012" y="0"/>
            <a:ext cx="6829989" cy="6858000"/>
          </a:xfrm>
          <a:custGeom>
            <a:rect b="b" l="l" r="r" t="t"/>
            <a:pathLst>
              <a:path extrusionOk="0" h="6858000" w="6829989">
                <a:moveTo>
                  <a:pt x="0" y="0"/>
                </a:moveTo>
                <a:lnTo>
                  <a:pt x="6829989" y="0"/>
                </a:lnTo>
                <a:lnTo>
                  <a:pt x="6829989"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6"/>
          <p:cNvSpPr/>
          <p:nvPr/>
        </p:nvSpPr>
        <p:spPr>
          <a:xfrm>
            <a:off x="10703038" y="1992863"/>
            <a:ext cx="1488962" cy="2872274"/>
          </a:xfrm>
          <a:custGeom>
            <a:rect b="b" l="l" r="r" t="t"/>
            <a:pathLst>
              <a:path extrusionOk="0" h="2872274" w="1488962">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6"/>
          <p:cNvSpPr txBox="1"/>
          <p:nvPr>
            <p:ph type="title"/>
          </p:nvPr>
        </p:nvSpPr>
        <p:spPr>
          <a:xfrm>
            <a:off x="7458500" y="1091821"/>
            <a:ext cx="3366816" cy="4674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t/>
            </a:r>
            <a:endParaRPr sz="6600">
              <a:solidFill>
                <a:schemeClr val="lt1"/>
              </a:solidFill>
            </a:endParaRPr>
          </a:p>
        </p:txBody>
      </p:sp>
      <p:sp>
        <p:nvSpPr>
          <p:cNvPr id="150" name="Google Shape;150;p6"/>
          <p:cNvSpPr txBox="1"/>
          <p:nvPr>
            <p:ph idx="1" type="body"/>
          </p:nvPr>
        </p:nvSpPr>
        <p:spPr>
          <a:xfrm>
            <a:off x="246743" y="1503936"/>
            <a:ext cx="5689599" cy="385012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2400"/>
              <a:buNone/>
            </a:pPr>
            <a:r>
              <a:rPr lang="id-ID" sz="2400">
                <a:solidFill>
                  <a:srgbClr val="262626"/>
                </a:solidFill>
              </a:rPr>
              <a:t>Selain Muh Yamin, beberapa anggota BPUPKI juga menyampaikan usul dasar negara, diantaranya adalah Ir. Soekarno Usul ini disampaikan pada 1 Juni 1945 yang kemudian dikenal sebagai hari lahir Pancasila.</a:t>
            </a:r>
            <a:endParaRPr/>
          </a:p>
          <a:p>
            <a:pPr indent="0" lvl="0" marL="0" rtl="0" algn="l">
              <a:lnSpc>
                <a:spcPct val="90000"/>
              </a:lnSpc>
              <a:spcBef>
                <a:spcPts val="1000"/>
              </a:spcBef>
              <a:spcAft>
                <a:spcPts val="0"/>
              </a:spcAft>
              <a:buClr>
                <a:srgbClr val="262626"/>
              </a:buClr>
              <a:buSzPts val="2400"/>
              <a:buNone/>
            </a:pPr>
            <a:r>
              <a:rPr lang="id-ID" sz="2400">
                <a:solidFill>
                  <a:srgbClr val="262626"/>
                </a:solidFill>
              </a:rPr>
              <a:t>Usul Ir. Soekarno sebenarnya tidak hanya satu melainkan tiga buah usulan calon dasar negara yaitu lima prinsip, tiga prinsip, dan satu prinsip. Ir. Soekarno pula- lah yang mengemukakan dan menggunakan istilah “Pancasila” (secara harfiah berarti lima dasar) pada rumusannya ini atas saran seorang ahli bahasa (Muh Yamin) yang duduk di sebelah Sukarno. Oleh karena itu rumusan Ir. Soekarno di atas disebut dengan Pancasila, Trisila, dan Ekasila.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7"/>
          <p:cNvSpPr txBox="1"/>
          <p:nvPr>
            <p:ph type="title"/>
          </p:nvPr>
        </p:nvSpPr>
        <p:spPr>
          <a:xfrm>
            <a:off x="1653363" y="365760"/>
            <a:ext cx="9367203" cy="11887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id-ID"/>
              <a:t>PIAGAM JAKARTA</a:t>
            </a:r>
            <a:endParaRPr/>
          </a:p>
        </p:txBody>
      </p:sp>
      <p:sp>
        <p:nvSpPr>
          <p:cNvPr id="156" name="Google Shape;156;p7"/>
          <p:cNvSpPr/>
          <p:nvPr/>
        </p:nvSpPr>
        <p:spPr>
          <a:xfrm>
            <a:off x="1" y="0"/>
            <a:ext cx="1764099" cy="1558212"/>
          </a:xfrm>
          <a:custGeom>
            <a:rect b="b" l="l" r="r" t="t"/>
            <a:pathLst>
              <a:path extrusionOk="0" h="1558212" w="1764099">
                <a:moveTo>
                  <a:pt x="0" y="0"/>
                </a:moveTo>
                <a:lnTo>
                  <a:pt x="1764099" y="0"/>
                </a:lnTo>
                <a:lnTo>
                  <a:pt x="1042087" y="1558212"/>
                </a:lnTo>
                <a:lnTo>
                  <a:pt x="0" y="15582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7"/>
          <p:cNvSpPr/>
          <p:nvPr/>
        </p:nvSpPr>
        <p:spPr>
          <a:xfrm>
            <a:off x="1" y="1691640"/>
            <a:ext cx="12191999" cy="5166360"/>
          </a:xfrm>
          <a:custGeom>
            <a:rect b="b" l="l" r="r" t="t"/>
            <a:pathLst>
              <a:path extrusionOk="0" h="5166360" w="12191999">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7"/>
          <p:cNvSpPr/>
          <p:nvPr/>
        </p:nvSpPr>
        <p:spPr>
          <a:xfrm>
            <a:off x="0" y="1691641"/>
            <a:ext cx="971654" cy="2096979"/>
          </a:xfrm>
          <a:custGeom>
            <a:rect b="b" l="l" r="r" t="t"/>
            <a:pathLst>
              <a:path extrusionOk="0" h="2096979" w="971654">
                <a:moveTo>
                  <a:pt x="0" y="0"/>
                </a:moveTo>
                <a:lnTo>
                  <a:pt x="971654" y="0"/>
                </a:lnTo>
                <a:lnTo>
                  <a:pt x="0" y="2096979"/>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7"/>
          <p:cNvSpPr txBox="1"/>
          <p:nvPr>
            <p:ph idx="1" type="body"/>
          </p:nvPr>
        </p:nvSpPr>
        <p:spPr>
          <a:xfrm>
            <a:off x="1653363" y="2176272"/>
            <a:ext cx="9367204" cy="40416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900"/>
              <a:buNone/>
            </a:pPr>
            <a:r>
              <a:rPr lang="id-ID" sz="1900"/>
              <a:t>Usulan-usulan blue print Negara Indonesia telah dikemukakan anggota-anggota BPUPKI pada sesi pertama yang berakhir tanggal 1 Juni 1945. Selama reses antara 2 Juni – 9 Juli 1945, delapan orang anggota BPUPKI ditunjuk sebagai panitia kecil yang bertugas untuk menampung dan menyelaraskan usul-usul anggota BPUPKI yang telah masuk.</a:t>
            </a:r>
            <a:br>
              <a:rPr lang="id-ID" sz="1900"/>
            </a:br>
            <a:br>
              <a:rPr lang="id-ID" sz="1900"/>
            </a:br>
            <a:r>
              <a:rPr lang="id-ID" sz="1900"/>
              <a:t>Pada 22 Juni 1945 panitia kecil tersebut mengadakan pertemuan dengan 38 anggota BPUPKI dalam rapat informal. Rapat tersebut memutuskan membentuk suatu panitia kecil berbeda (kemudian dikenal dengan sebutan “Panitia Sembilan”) yang bertugas untuk menyelaraskan mengenai hubungan Negara dan Agama.</a:t>
            </a:r>
            <a:br>
              <a:rPr lang="id-ID" sz="1900"/>
            </a:br>
            <a:br>
              <a:rPr lang="id-ID" sz="1900"/>
            </a:br>
            <a:r>
              <a:rPr lang="id-ID" sz="1900"/>
              <a:t>Dalam menentukan hubungan negara dan agama anggota BPUPKI terbelah antara golongan Islam yang menghendaki bentuk teokrasi Islam dengan golongan Kebangsaan yang menghendaki bentuk negara sekuler dimana negara sama sekali tidak diperbolehkan bergerak di bidang agama. Persetujuan di antara dua golongan yang dilakukan oleh Panitia Sembilan tercantum dalam sebuah dokumen “Rancangan Pembukaan Hukum Dasar”.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8"/>
          <p:cNvSpPr/>
          <p:nvPr/>
        </p:nvSpPr>
        <p:spPr>
          <a:xfrm flipH="1">
            <a:off x="7811846" y="470644"/>
            <a:ext cx="4414756" cy="6387355"/>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8"/>
          <p:cNvSpPr txBox="1"/>
          <p:nvPr>
            <p:ph type="title"/>
          </p:nvPr>
        </p:nvSpPr>
        <p:spPr>
          <a:xfrm>
            <a:off x="8397255" y="846524"/>
            <a:ext cx="3209335" cy="51131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Calibri"/>
              <a:buNone/>
            </a:pPr>
            <a:r>
              <a:rPr b="1" lang="id-ID" sz="2800">
                <a:solidFill>
                  <a:schemeClr val="lt1"/>
                </a:solidFill>
              </a:rPr>
              <a:t>SESI 2 SIDANG BPUPKAI</a:t>
            </a:r>
            <a:endParaRPr b="1" sz="2800">
              <a:solidFill>
                <a:schemeClr val="lt1"/>
              </a:solidFill>
            </a:endParaRPr>
          </a:p>
        </p:txBody>
      </p:sp>
      <p:sp>
        <p:nvSpPr>
          <p:cNvPr id="167" name="Google Shape;167;p8"/>
          <p:cNvSpPr/>
          <p:nvPr/>
        </p:nvSpPr>
        <p:spPr>
          <a:xfrm flipH="1">
            <a:off x="0" y="470645"/>
            <a:ext cx="12192000"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txBox="1"/>
          <p:nvPr>
            <p:ph idx="1" type="body"/>
          </p:nvPr>
        </p:nvSpPr>
        <p:spPr>
          <a:xfrm>
            <a:off x="217599" y="773968"/>
            <a:ext cx="7294847" cy="59855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id-ID" sz="2200"/>
              <a:t>Pada sesi kedua persidangan BPUPKI yang berlangsung pada 10-17 Juli 1945, dokumen “Rancangan Pembukaan Hukum Dasar” (baca Piagam Jakarta) dibahas kembali secara resmi dalam rapat pleno tanggal 10 dan 14 Juli 1945.</a:t>
            </a:r>
            <a:br>
              <a:rPr lang="id-ID" sz="2200"/>
            </a:br>
            <a:br>
              <a:rPr lang="id-ID" sz="2200"/>
            </a:br>
            <a:r>
              <a:rPr lang="id-ID" sz="2200"/>
              <a:t>Dokumen “Rancangan Pembukaan Hukum Dasar” tersebut dipecah dan diperluas menjadi dua buah dokumen berbeda yaitu Declaration of Independence (berasal dari paragraf 1-3 yang diperluas menjadi 12 paragraf) dan Pembukaan (berasal dari paragraf 4 tanpa perluasan sedikitpun).</a:t>
            </a:r>
            <a:br>
              <a:rPr lang="id-ID" sz="2200"/>
            </a:br>
            <a:br>
              <a:rPr lang="id-ID" sz="2200"/>
            </a:br>
            <a:r>
              <a:rPr lang="id-ID" sz="2200"/>
              <a:t>Rumusan yang diterima oleh rapat pleno BPUPKI tanggal 14 Juli 1945 hanya sedikit berbeda dengan rumusan Piagam Jakarta yaitu dengan menghilangkan kata “serta” dalam sub anak kalimat terakhir. Rumusan rancangan dasar negara hasil sidang BPUPKI, yang merupakan rumusan resmi pertama, jarang dikenal oleh masyarakat luas.</a:t>
            </a:r>
            <a:endParaRPr/>
          </a:p>
        </p:txBody>
      </p:sp>
      <p:sp>
        <p:nvSpPr>
          <p:cNvPr id="169" name="Google Shape;169;p8"/>
          <p:cNvSpPr/>
          <p:nvPr/>
        </p:nvSpPr>
        <p:spPr>
          <a:xfrm flipH="1" rot="-5400000">
            <a:off x="4350840" y="3396997"/>
            <a:ext cx="6858002"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9"/>
          <p:cNvSpPr txBox="1"/>
          <p:nvPr>
            <p:ph type="title"/>
          </p:nvPr>
        </p:nvSpPr>
        <p:spPr>
          <a:xfrm>
            <a:off x="459347" y="294538"/>
            <a:ext cx="11413340"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id-ID" sz="4000">
                <a:solidFill>
                  <a:srgbClr val="FFFFFF"/>
                </a:solidFill>
              </a:rPr>
              <a:t>SIDANG PPKI</a:t>
            </a:r>
            <a:endParaRPr b="1" sz="4000">
              <a:solidFill>
                <a:srgbClr val="FFFFFF"/>
              </a:solidFill>
            </a:endParaRPr>
          </a:p>
        </p:txBody>
      </p:sp>
      <p:sp>
        <p:nvSpPr>
          <p:cNvPr id="180" name="Google Shape;180;p9"/>
          <p:cNvSpPr txBox="1"/>
          <p:nvPr>
            <p:ph idx="1" type="body"/>
          </p:nvPr>
        </p:nvSpPr>
        <p:spPr>
          <a:xfrm>
            <a:off x="386781" y="2318197"/>
            <a:ext cx="11485906" cy="36833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id-ID" sz="2000"/>
              <a:t>Menyerahnya Kekaisaran Jepang yang mendadak dan diikuti dengan Proklamasi Kemerdekaan Indonesia yang diumumkan sendiri oleh Bangsa Indonesia (lebih awal dari kesepakatan semula dengan Tentara Angkatan Darat XVI Jepang) menimbulkan situasi darurat yang harus segera diselesaikan. Sore hari tanggal 17 Agustus 1945, wakil-wakil dari Indonesia daerah Kaigun (Papua, Maluku, Nusa Tenggara, Sulawesi, dan Kalimantan), diantaranya A. A. Maramis, Mr., menemui Ir. Soekarno menyatakan keberatan dengan rumusan “dengan kewajiban menjalankan syariat Islam bagi pemeluk-pemeluknya” untuk ikut disahkan menjadi bagian dasar negara.</a:t>
            </a:r>
            <a:endParaRPr/>
          </a:p>
          <a:p>
            <a:pPr indent="0" lvl="0" marL="0" rtl="0" algn="l">
              <a:lnSpc>
                <a:spcPct val="90000"/>
              </a:lnSpc>
              <a:spcBef>
                <a:spcPts val="1000"/>
              </a:spcBef>
              <a:spcAft>
                <a:spcPts val="0"/>
              </a:spcAft>
              <a:buClr>
                <a:schemeClr val="dk1"/>
              </a:buClr>
              <a:buSzPts val="2000"/>
              <a:buNone/>
            </a:pPr>
            <a:r>
              <a:rPr lang="id-ID" sz="2000"/>
              <a:t>Untuk menjaga integrasi bangsa yang baru diproklamasikan, Ir. Soekarno segera menghubungi Moh. Hatta dan berdua menemui wakil-wakil golongan Islam. Semula, wakil golongan Islam, diantaranya Teuku Moh Hasan, Mr. Kasman Singodimedjo, dan Ki Bagus Hadikusumo, keberatan dengan usul penghapusan itu. Setelah diadakan konsultasi mendalam akhirnya mereka menyetujui penggantian rumusan “Ketuhanan, dengan kewajiban menjalankan syariat Islam bagi pemeluk-pemeluknya” dengan rumusan “Ketuhanan Yang Maha Esa” sebagai sebuah “emergency exit” yang hanya bersifat sementara dan demi keutuhan Indonesia.</a:t>
            </a:r>
            <a:br>
              <a:rPr lang="id-ID" sz="2000"/>
            </a:br>
            <a:br>
              <a:rPr lang="id-ID" sz="2000"/>
            </a:br>
            <a:r>
              <a:rPr lang="id-ID" sz="2000"/>
              <a:t>Pagi harinya tanggal 18 Agustus 1945 usul penghilangan rumusan “dengan kewajiban menjalankan syariat Islam bagi pemeluk-pemeluknya” dikemukakan dalam rapat pleno PPKI. Selain itu dalam rapat pleno terdapat usulan untuk menghilangkan frasa “menurut dasar” dari Ki Bagus Hadikusumo.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2021-09-28T02:16:48Z</dcterms:created>
  <dc:creator>Trisna Sukmayadi</dc:creator>
</cp:coreProperties>
</file>