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1" r:id="rId11"/>
    <p:sldId id="262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j2G4wA0vXjTVIlREIeDDgZz8l0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lip Art and Text" type="clipArtAndTx">
  <p:cSld name="CLIPART_AND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609600" y="292100"/>
            <a:ext cx="10972800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>
            <a:spLocks noGrp="1"/>
          </p:cNvSpPr>
          <p:nvPr>
            <p:ph type="clipArt" idx="2"/>
          </p:nvPr>
        </p:nvSpPr>
        <p:spPr>
          <a:xfrm>
            <a:off x="609600" y="1905000"/>
            <a:ext cx="53848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11"/>
          <p:cNvSpPr txBox="1">
            <a:spLocks noGrp="1"/>
          </p:cNvSpPr>
          <p:nvPr>
            <p:ph type="body" idx="1"/>
          </p:nvPr>
        </p:nvSpPr>
        <p:spPr>
          <a:xfrm>
            <a:off x="6197600" y="1905000"/>
            <a:ext cx="538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5767754" y="1953966"/>
            <a:ext cx="6110068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Pancasila sebagai Ideologi dan Urgensi Pancasila sebagai Ideologi Bangsa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5767754" y="4507445"/>
            <a:ext cx="6110068" cy="10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Oleh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Tim Dosen MKI Pancasila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838200" y="609600"/>
            <a:ext cx="105706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PANCASILA SEBAGAI IDEOLOGI TERBUKA</a:t>
            </a:r>
            <a:endParaRPr sz="32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144" name="Google Shape;144;p6"/>
          <p:cNvSpPr txBox="1">
            <a:spLocks noGrp="1"/>
          </p:cNvSpPr>
          <p:nvPr>
            <p:ph type="body" idx="1"/>
          </p:nvPr>
        </p:nvSpPr>
        <p:spPr>
          <a:xfrm>
            <a:off x="838199" y="1752600"/>
            <a:ext cx="10570697" cy="4085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Noto Sans Symbols"/>
              <a:buChar char="❑"/>
            </a:pPr>
            <a:r>
              <a:rPr lang="en-US" sz="3200" dirty="0" err="1">
                <a:solidFill>
                  <a:srgbClr val="FF0000"/>
                </a:solidFill>
              </a:rPr>
              <a:t>Ideologi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terbuka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adalah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ideologi</a:t>
            </a:r>
            <a:r>
              <a:rPr lang="en-US" sz="3200" dirty="0">
                <a:solidFill>
                  <a:srgbClr val="FF0000"/>
                </a:solidFill>
              </a:rPr>
              <a:t> yang </a:t>
            </a:r>
            <a:r>
              <a:rPr lang="en-US" sz="3200" dirty="0" err="1">
                <a:solidFill>
                  <a:srgbClr val="FF0000"/>
                </a:solidFill>
              </a:rPr>
              <a:t>dapat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berinteraksi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dengan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perkembangan</a:t>
            </a:r>
            <a:r>
              <a:rPr lang="en-US" sz="3200" dirty="0">
                <a:solidFill>
                  <a:srgbClr val="FF0000"/>
                </a:solidFill>
              </a:rPr>
              <a:t> zaman dan </a:t>
            </a:r>
            <a:r>
              <a:rPr lang="en-US" sz="3200" dirty="0" err="1">
                <a:solidFill>
                  <a:srgbClr val="FF0000"/>
                </a:solidFill>
              </a:rPr>
              <a:t>adanya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dinamika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secara</a:t>
            </a:r>
            <a:r>
              <a:rPr lang="en-US" sz="3200" dirty="0">
                <a:solidFill>
                  <a:srgbClr val="FF0000"/>
                </a:solidFill>
              </a:rPr>
              <a:t> internal.</a:t>
            </a:r>
            <a:endParaRPr sz="3200" dirty="0">
              <a:solidFill>
                <a:srgbClr val="FF0000"/>
              </a:solidFill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❑"/>
            </a:pPr>
            <a:r>
              <a:rPr lang="en-US" sz="3200" dirty="0" err="1">
                <a:latin typeface="Calibri"/>
                <a:ea typeface="Calibri"/>
                <a:cs typeface="Calibri"/>
                <a:sym typeface="Calibri"/>
              </a:rPr>
              <a:t>Ciri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latin typeface="Calibri"/>
                <a:ea typeface="Calibri"/>
                <a:cs typeface="Calibri"/>
                <a:sym typeface="Calibri"/>
              </a:rPr>
              <a:t>ideologi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latin typeface="Calibri"/>
                <a:ea typeface="Calibri"/>
                <a:cs typeface="Calibri"/>
                <a:sym typeface="Calibri"/>
              </a:rPr>
              <a:t>terbuka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latin typeface="Calibri"/>
                <a:ea typeface="Calibri"/>
                <a:cs typeface="Calibri"/>
                <a:sym typeface="Calibri"/>
              </a:rPr>
              <a:t>adalah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latin typeface="Calibri"/>
                <a:ea typeface="Calibri"/>
                <a:cs typeface="Calibri"/>
                <a:sym typeface="Calibri"/>
              </a:rPr>
              <a:t>bahwa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latin typeface="Calibri"/>
                <a:ea typeface="Calibri"/>
                <a:cs typeface="Calibri"/>
                <a:sym typeface="Calibri"/>
              </a:rPr>
              <a:t>nilai-nilai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dan </a:t>
            </a:r>
            <a:r>
              <a:rPr lang="en-US" sz="3200" dirty="0" err="1">
                <a:latin typeface="Calibri"/>
                <a:ea typeface="Calibri"/>
                <a:cs typeface="Calibri"/>
                <a:sym typeface="Calibri"/>
              </a:rPr>
              <a:t>cita-citanya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latin typeface="Calibri"/>
                <a:ea typeface="Calibri"/>
                <a:cs typeface="Calibri"/>
                <a:sym typeface="Calibri"/>
              </a:rPr>
              <a:t>tidak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latin typeface="Calibri"/>
                <a:ea typeface="Calibri"/>
                <a:cs typeface="Calibri"/>
                <a:sym typeface="Calibri"/>
              </a:rPr>
              <a:t>dipaksakan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latin typeface="Calibri"/>
                <a:ea typeface="Calibri"/>
                <a:cs typeface="Calibri"/>
                <a:sym typeface="Calibri"/>
              </a:rPr>
              <a:t>luar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200" dirty="0" err="1">
                <a:latin typeface="Calibri"/>
                <a:ea typeface="Calibri"/>
                <a:cs typeface="Calibri"/>
                <a:sym typeface="Calibri"/>
              </a:rPr>
              <a:t>melainkan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latin typeface="Calibri"/>
                <a:ea typeface="Calibri"/>
                <a:cs typeface="Calibri"/>
                <a:sym typeface="Calibri"/>
              </a:rPr>
              <a:t>digali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dan </a:t>
            </a:r>
            <a:r>
              <a:rPr lang="en-US" sz="3200" dirty="0" err="1">
                <a:latin typeface="Calibri"/>
                <a:ea typeface="Calibri"/>
                <a:cs typeface="Calibri"/>
                <a:sym typeface="Calibri"/>
              </a:rPr>
              <a:t>diambil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latin typeface="Calibri"/>
                <a:ea typeface="Calibri"/>
                <a:cs typeface="Calibri"/>
                <a:sym typeface="Calibri"/>
              </a:rPr>
              <a:t>kekayaan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latin typeface="Calibri"/>
                <a:ea typeface="Calibri"/>
                <a:cs typeface="Calibri"/>
                <a:sym typeface="Calibri"/>
              </a:rPr>
              <a:t>rohani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, moral, dan </a:t>
            </a:r>
            <a:r>
              <a:rPr lang="en-US" sz="3200" dirty="0" err="1">
                <a:latin typeface="Calibri"/>
                <a:ea typeface="Calibri"/>
                <a:cs typeface="Calibri"/>
                <a:sym typeface="Calibri"/>
              </a:rPr>
              <a:t>budaya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latin typeface="Calibri"/>
                <a:ea typeface="Calibri"/>
                <a:cs typeface="Calibri"/>
                <a:sym typeface="Calibri"/>
              </a:rPr>
              <a:t>masyarakatnya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latin typeface="Calibri"/>
                <a:ea typeface="Calibri"/>
                <a:cs typeface="Calibri"/>
                <a:sym typeface="Calibri"/>
              </a:rPr>
              <a:t>sendiri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. </a:t>
            </a:r>
            <a:endParaRPr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/>
        </p:nvSpPr>
        <p:spPr>
          <a:xfrm>
            <a:off x="1436370" y="2884966"/>
            <a:ext cx="931926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MATUR NUWUN SANGET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2"/>
          <p:cNvGrpSpPr/>
          <p:nvPr/>
        </p:nvGrpSpPr>
        <p:grpSpPr>
          <a:xfrm>
            <a:off x="2286001" y="1676400"/>
            <a:ext cx="7790329" cy="4038600"/>
            <a:chOff x="762000" y="1676400"/>
            <a:chExt cx="7790329" cy="4038600"/>
          </a:xfrm>
        </p:grpSpPr>
        <p:grpSp>
          <p:nvGrpSpPr>
            <p:cNvPr id="104" name="Google Shape;104;p2"/>
            <p:cNvGrpSpPr/>
            <p:nvPr/>
          </p:nvGrpSpPr>
          <p:grpSpPr>
            <a:xfrm>
              <a:off x="762000" y="1676400"/>
              <a:ext cx="7790329" cy="4038600"/>
              <a:chOff x="1066800" y="1371600"/>
              <a:chExt cx="7790329" cy="4038600"/>
            </a:xfrm>
          </p:grpSpPr>
          <p:sp>
            <p:nvSpPr>
              <p:cNvPr id="105" name="Google Shape;105;p2"/>
              <p:cNvSpPr/>
              <p:nvPr/>
            </p:nvSpPr>
            <p:spPr>
              <a:xfrm>
                <a:off x="4114800" y="1371600"/>
                <a:ext cx="1446609" cy="1437436"/>
              </a:xfrm>
              <a:custGeom>
                <a:avLst/>
                <a:gdLst/>
                <a:ahLst/>
                <a:cxnLst/>
                <a:rect l="l" t="t" r="r" b="b"/>
                <a:pathLst>
                  <a:path w="861857" h="861857" extrusionOk="0">
                    <a:moveTo>
                      <a:pt x="0" y="430929"/>
                    </a:moveTo>
                    <a:cubicBezTo>
                      <a:pt x="0" y="192933"/>
                      <a:pt x="192933" y="0"/>
                      <a:pt x="430929" y="0"/>
                    </a:cubicBezTo>
                    <a:cubicBezTo>
                      <a:pt x="668925" y="0"/>
                      <a:pt x="861858" y="192933"/>
                      <a:pt x="861858" y="430929"/>
                    </a:cubicBezTo>
                    <a:cubicBezTo>
                      <a:pt x="861858" y="668925"/>
                      <a:pt x="668925" y="861858"/>
                      <a:pt x="430929" y="861858"/>
                    </a:cubicBezTo>
                    <a:cubicBezTo>
                      <a:pt x="192933" y="861858"/>
                      <a:pt x="0" y="668925"/>
                      <a:pt x="0" y="430929"/>
                    </a:cubicBezTo>
                    <a:close/>
                  </a:path>
                </a:pathLst>
              </a:cu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51600" tIns="151600" rIns="151600" bIns="1516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Edios</a:t>
                </a: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4588165" y="3110137"/>
                <a:ext cx="499877" cy="499877"/>
              </a:xfrm>
              <a:custGeom>
                <a:avLst/>
                <a:gdLst/>
                <a:ahLst/>
                <a:cxnLst/>
                <a:rect l="l" t="t" r="r" b="b"/>
                <a:pathLst>
                  <a:path w="499877" h="499877" extrusionOk="0">
                    <a:moveTo>
                      <a:pt x="66259" y="191153"/>
                    </a:moveTo>
                    <a:lnTo>
                      <a:pt x="191153" y="191153"/>
                    </a:lnTo>
                    <a:lnTo>
                      <a:pt x="191153" y="66259"/>
                    </a:lnTo>
                    <a:lnTo>
                      <a:pt x="308724" y="66259"/>
                    </a:lnTo>
                    <a:lnTo>
                      <a:pt x="308724" y="191153"/>
                    </a:lnTo>
                    <a:lnTo>
                      <a:pt x="433618" y="191153"/>
                    </a:lnTo>
                    <a:lnTo>
                      <a:pt x="433618" y="308724"/>
                    </a:lnTo>
                    <a:lnTo>
                      <a:pt x="308724" y="308724"/>
                    </a:lnTo>
                    <a:lnTo>
                      <a:pt x="308724" y="433618"/>
                    </a:lnTo>
                    <a:lnTo>
                      <a:pt x="191153" y="433618"/>
                    </a:lnTo>
                    <a:lnTo>
                      <a:pt x="191153" y="308724"/>
                    </a:lnTo>
                    <a:lnTo>
                      <a:pt x="66259" y="308724"/>
                    </a:lnTo>
                    <a:lnTo>
                      <a:pt x="66259" y="191153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6250" tIns="191150" rIns="66250" bIns="1911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4114800" y="3982280"/>
                <a:ext cx="1446609" cy="1427920"/>
              </a:xfrm>
              <a:custGeom>
                <a:avLst/>
                <a:gdLst/>
                <a:ahLst/>
                <a:cxnLst/>
                <a:rect l="l" t="t" r="r" b="b"/>
                <a:pathLst>
                  <a:path w="861857" h="861857" extrusionOk="0">
                    <a:moveTo>
                      <a:pt x="0" y="430929"/>
                    </a:moveTo>
                    <a:cubicBezTo>
                      <a:pt x="0" y="192933"/>
                      <a:pt x="192933" y="0"/>
                      <a:pt x="430929" y="0"/>
                    </a:cubicBezTo>
                    <a:cubicBezTo>
                      <a:pt x="668925" y="0"/>
                      <a:pt x="861858" y="192933"/>
                      <a:pt x="861858" y="430929"/>
                    </a:cubicBezTo>
                    <a:cubicBezTo>
                      <a:pt x="861858" y="668925"/>
                      <a:pt x="668925" y="861858"/>
                      <a:pt x="430929" y="861858"/>
                    </a:cubicBezTo>
                    <a:cubicBezTo>
                      <a:pt x="192933" y="861858"/>
                      <a:pt x="0" y="668925"/>
                      <a:pt x="0" y="430929"/>
                    </a:cubicBezTo>
                    <a:close/>
                  </a:path>
                </a:pathLst>
              </a:cu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51600" tIns="151600" rIns="151600" bIns="1516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Logos</a:t>
                </a: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498558" y="3269125"/>
                <a:ext cx="692441" cy="320611"/>
              </a:xfrm>
              <a:custGeom>
                <a:avLst/>
                <a:gdLst/>
                <a:ahLst/>
                <a:cxnLst/>
                <a:rect l="l" t="t" r="r" b="b"/>
                <a:pathLst>
                  <a:path w="274070" h="320610" extrusionOk="0">
                    <a:moveTo>
                      <a:pt x="274070" y="160305"/>
                    </a:moveTo>
                    <a:lnTo>
                      <a:pt x="137035" y="320610"/>
                    </a:lnTo>
                    <a:lnTo>
                      <a:pt x="137035" y="240457"/>
                    </a:lnTo>
                    <a:lnTo>
                      <a:pt x="0" y="240457"/>
                    </a:lnTo>
                    <a:lnTo>
                      <a:pt x="0" y="80152"/>
                    </a:lnTo>
                    <a:lnTo>
                      <a:pt x="137035" y="80152"/>
                    </a:lnTo>
                    <a:lnTo>
                      <a:pt x="137035" y="0"/>
                    </a:lnTo>
                    <a:lnTo>
                      <a:pt x="274070" y="160305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82200" tIns="64100" rIns="0" bIns="64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1066800" y="2438400"/>
                <a:ext cx="2133600" cy="2043636"/>
              </a:xfrm>
              <a:custGeom>
                <a:avLst/>
                <a:gdLst/>
                <a:ahLst/>
                <a:cxnLst/>
                <a:rect l="l" t="t" r="r" b="b"/>
                <a:pathLst>
                  <a:path w="1723714" h="1723714" extrusionOk="0">
                    <a:moveTo>
                      <a:pt x="0" y="861857"/>
                    </a:moveTo>
                    <a:cubicBezTo>
                      <a:pt x="0" y="385867"/>
                      <a:pt x="385867" y="0"/>
                      <a:pt x="861857" y="0"/>
                    </a:cubicBezTo>
                    <a:cubicBezTo>
                      <a:pt x="1337847" y="0"/>
                      <a:pt x="1723714" y="385867"/>
                      <a:pt x="1723714" y="861857"/>
                    </a:cubicBezTo>
                    <a:cubicBezTo>
                      <a:pt x="1723714" y="1337847"/>
                      <a:pt x="1337847" y="1723714"/>
                      <a:pt x="861857" y="1723714"/>
                    </a:cubicBezTo>
                    <a:cubicBezTo>
                      <a:pt x="385867" y="1723714"/>
                      <a:pt x="0" y="1337847"/>
                      <a:pt x="0" y="861857"/>
                    </a:cubicBezTo>
                    <a:close/>
                  </a:path>
                </a:pathLst>
              </a:cu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290525" tIns="290525" rIns="290525" bIns="2905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Ideologi</a:t>
                </a: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6626583" y="1906435"/>
                <a:ext cx="1852017" cy="502444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Cita - Cita</a:t>
                </a: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6586608" y="4354937"/>
                <a:ext cx="2270521" cy="918495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Pengetahuan atau ilmu</a:t>
                </a:r>
                <a:endParaRPr/>
              </a:p>
            </p:txBody>
          </p:sp>
          <p:grpSp>
            <p:nvGrpSpPr>
              <p:cNvPr id="112" name="Google Shape;112;p2"/>
              <p:cNvGrpSpPr/>
              <p:nvPr/>
            </p:nvGrpSpPr>
            <p:grpSpPr>
              <a:xfrm>
                <a:off x="5791200" y="1984071"/>
                <a:ext cx="750593" cy="347173"/>
                <a:chOff x="2131552" y="1142449"/>
                <a:chExt cx="387629" cy="358307"/>
              </a:xfrm>
            </p:grpSpPr>
            <p:sp>
              <p:nvSpPr>
                <p:cNvPr id="113" name="Google Shape;113;p2"/>
                <p:cNvSpPr/>
                <p:nvPr/>
              </p:nvSpPr>
              <p:spPr>
                <a:xfrm rot="10800000">
                  <a:off x="2131552" y="1142449"/>
                  <a:ext cx="306295" cy="358307"/>
                </a:xfrm>
                <a:prstGeom prst="leftArrow">
                  <a:avLst>
                    <a:gd name="adj1" fmla="val 50000"/>
                    <a:gd name="adj2" fmla="val 50000"/>
                  </a:avLst>
                </a:prstGeom>
                <a:solidFill>
                  <a:srgbClr val="FF000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2"/>
                <p:cNvSpPr/>
                <p:nvPr/>
              </p:nvSpPr>
              <p:spPr>
                <a:xfrm>
                  <a:off x="2305413" y="1213793"/>
                  <a:ext cx="213768" cy="2156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5" name="Google Shape;115;p2"/>
            <p:cNvSpPr/>
            <p:nvPr/>
          </p:nvSpPr>
          <p:spPr>
            <a:xfrm rot="10800000">
              <a:off x="5453601" y="4838985"/>
              <a:ext cx="576425" cy="324109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1981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PENGERTIA IDEOLOGI</a:t>
            </a:r>
            <a:endParaRPr b="1"/>
          </a:p>
        </p:txBody>
      </p:sp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body" idx="1"/>
          </p:nvPr>
        </p:nvSpPr>
        <p:spPr>
          <a:xfrm>
            <a:off x="729175" y="758055"/>
            <a:ext cx="10733649" cy="5051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sz="3600" b="1"/>
              <a:t>Pengertian Ideologi dalam Arti</a:t>
            </a:r>
            <a:endParaRPr sz="3600" b="1"/>
          </a:p>
          <a:p>
            <a:pPr marL="465138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i="1"/>
              <a:t>sebagai gagasan yang menyeluruh tentang makna hidup dan nilai-nilai yang mau menentukan dengan mutlak bagaimana manusia harus hidup dan bertindak</a:t>
            </a:r>
            <a:endParaRPr sz="360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 startAt="2"/>
            </a:pPr>
            <a:r>
              <a:rPr lang="en-US" sz="3600" b="1"/>
              <a:t>Pengertian Ideologi dalam Arti Luas</a:t>
            </a:r>
            <a:endParaRPr/>
          </a:p>
          <a:p>
            <a:pPr marL="465138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i="1"/>
              <a:t>segala cita-cita, nilai-nilai dasar, dan keyakinan-keyakinan yang mau dijunjung tinggi sebagai pedoman yang normatif</a:t>
            </a:r>
            <a:endParaRPr sz="360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MAKNA IDEOLOGI BAGI NEGARA</a:t>
            </a:r>
            <a:endParaRPr sz="3600"/>
          </a:p>
        </p:txBody>
      </p:sp>
      <p:sp>
        <p:nvSpPr>
          <p:cNvPr id="129" name="Google Shape;1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Makna ideologi bagi suatu negara adalah 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ideologi negara sebagai tujuan atau cita-cita suatu bangsa 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dan 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menjadi basis bagi suatu teori atau sistem kenegaraan untuk seluruh rakyat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. Dan bangsa yang bersangkutan serta menjadi 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pandangan kedepan bagi suatu negara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title"/>
          </p:nvPr>
        </p:nvSpPr>
        <p:spPr>
          <a:xfrm>
            <a:off x="1041008" y="452959"/>
            <a:ext cx="10312791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ALASAN YANG PRINSIPIL PANCASILA DIJADIKAN SEBAGAI PANDANGAN HIDUP / IDEOLOGI</a:t>
            </a:r>
            <a:endParaRPr dirty="0">
              <a:latin typeface="+mn-lt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1041009" y="1369851"/>
            <a:ext cx="10312791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just" rtl="0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3200"/>
              <a:buFont typeface="+mj-lt"/>
              <a:buAutoNum type="arabicPeriod"/>
            </a:pPr>
            <a:r>
              <a:rPr lang="en-US" sz="2800" dirty="0" err="1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Mengakui</a:t>
            </a:r>
            <a:r>
              <a:rPr lang="en-US" sz="2800" dirty="0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adanya</a:t>
            </a:r>
            <a:r>
              <a:rPr lang="en-US" sz="2800" dirty="0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kekuatan</a:t>
            </a:r>
            <a:r>
              <a:rPr lang="en-US" sz="2800" dirty="0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gaib</a:t>
            </a:r>
            <a:r>
              <a:rPr lang="en-US" sz="2800" dirty="0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 yang </a:t>
            </a:r>
            <a:r>
              <a:rPr lang="en-US" sz="2800" dirty="0" err="1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ada</a:t>
            </a:r>
            <a:r>
              <a:rPr lang="en-US" sz="2800" dirty="0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diluar</a:t>
            </a:r>
            <a:r>
              <a:rPr lang="en-US" sz="2800" dirty="0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diri</a:t>
            </a:r>
            <a:r>
              <a:rPr lang="en-US" sz="2800" dirty="0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manusia</a:t>
            </a:r>
            <a:r>
              <a:rPr lang="en-US" sz="2800" dirty="0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menjadi</a:t>
            </a:r>
            <a:r>
              <a:rPr lang="en-US" sz="2800" dirty="0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pencipta</a:t>
            </a:r>
            <a:r>
              <a:rPr lang="en-US" sz="2800" dirty="0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serta</a:t>
            </a:r>
            <a:r>
              <a:rPr lang="en-US" sz="2800" dirty="0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penguasa</a:t>
            </a:r>
            <a:r>
              <a:rPr lang="en-US" sz="2800" dirty="0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alam</a:t>
            </a:r>
            <a:r>
              <a:rPr lang="en-US" sz="2800" dirty="0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semesta</a:t>
            </a:r>
            <a:r>
              <a:rPr lang="en-US" sz="2800" dirty="0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.</a:t>
            </a:r>
            <a:endParaRPr sz="2800" dirty="0">
              <a:latin typeface="+mn-lt"/>
            </a:endParaRPr>
          </a:p>
          <a:p>
            <a:pPr marL="514350" marR="0" lvl="0" indent="-514350" algn="just" rtl="0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3200"/>
              <a:buFont typeface="+mj-lt"/>
              <a:buAutoNum type="arabicPeriod"/>
            </a:pPr>
            <a:r>
              <a:rPr lang="en-US" sz="2800" dirty="0" err="1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Adanya</a:t>
            </a:r>
            <a:r>
              <a:rPr lang="en-US" sz="2800" dirty="0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keseimbangan</a:t>
            </a:r>
            <a:r>
              <a:rPr lang="en-US" sz="2800" dirty="0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dalam</a:t>
            </a:r>
            <a:r>
              <a:rPr lang="en-US" sz="2800" dirty="0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hubungan</a:t>
            </a:r>
            <a:r>
              <a:rPr lang="en-US" sz="2800" dirty="0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dirty="0" err="1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keserasian-keserasian</a:t>
            </a:r>
            <a:r>
              <a:rPr lang="en-US" sz="2800" dirty="0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.</a:t>
            </a:r>
            <a:endParaRPr sz="2800" dirty="0">
              <a:solidFill>
                <a:srgbClr val="080808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just" rtl="0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3200"/>
              <a:buFont typeface="+mj-lt"/>
              <a:buAutoNum type="arabicPeriod"/>
            </a:pPr>
            <a:r>
              <a:rPr lang="en-US" sz="2800" dirty="0" err="1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Adanya</a:t>
            </a:r>
            <a:r>
              <a:rPr lang="en-US" sz="2800" dirty="0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konsep</a:t>
            </a:r>
            <a:r>
              <a:rPr lang="en-US" sz="2800" dirty="0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persatuan</a:t>
            </a:r>
            <a:r>
              <a:rPr lang="en-US" sz="2800" dirty="0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 dan </a:t>
            </a:r>
            <a:r>
              <a:rPr lang="en-US" sz="2800" dirty="0" err="1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kesatuan</a:t>
            </a:r>
            <a:r>
              <a:rPr lang="en-US" sz="2800" dirty="0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sebagai</a:t>
            </a:r>
            <a:r>
              <a:rPr lang="en-US" sz="2800" dirty="0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bangsa</a:t>
            </a:r>
            <a:endParaRPr sz="2800" dirty="0">
              <a:solidFill>
                <a:srgbClr val="080808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just" rtl="0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3200"/>
              <a:buFont typeface="+mj-lt"/>
              <a:buAutoNum type="arabicPeriod"/>
            </a:pPr>
            <a:r>
              <a:rPr lang="en-US" sz="2800" dirty="0" err="1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Kekeluargaan</a:t>
            </a:r>
            <a:r>
              <a:rPr lang="en-US" sz="2800" dirty="0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, gotong royong, </a:t>
            </a:r>
            <a:r>
              <a:rPr lang="en-US" sz="2800" dirty="0" err="1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kebersamaan</a:t>
            </a:r>
            <a:r>
              <a:rPr lang="en-US" sz="2800" dirty="0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dirty="0" err="1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serta</a:t>
            </a:r>
            <a:r>
              <a:rPr lang="en-US" sz="2800" dirty="0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musyawarah</a:t>
            </a:r>
            <a:r>
              <a:rPr lang="en-US" sz="2800" dirty="0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untuk</a:t>
            </a:r>
            <a:r>
              <a:rPr lang="en-US" sz="2800" dirty="0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mufakat</a:t>
            </a:r>
            <a:r>
              <a:rPr lang="en-US" sz="2800" dirty="0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dijadikan</a:t>
            </a:r>
            <a:r>
              <a:rPr lang="en-US" sz="2800" dirty="0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sendi</a:t>
            </a:r>
            <a:r>
              <a:rPr lang="en-US" sz="2800" dirty="0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kehidupan</a:t>
            </a:r>
            <a:r>
              <a:rPr lang="en-US" sz="2800" dirty="0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bersama</a:t>
            </a:r>
            <a:r>
              <a:rPr lang="en-US" sz="2800" dirty="0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.</a:t>
            </a:r>
            <a:endParaRPr sz="2800" dirty="0">
              <a:latin typeface="+mn-lt"/>
            </a:endParaRPr>
          </a:p>
          <a:p>
            <a:pPr marL="514350" marR="0" lvl="0" indent="-514350" algn="just" rtl="0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3200"/>
              <a:buFont typeface="+mj-lt"/>
              <a:buAutoNum type="arabicPeriod"/>
            </a:pPr>
            <a:r>
              <a:rPr lang="en-US" sz="2800" dirty="0" err="1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Kesejahteraan</a:t>
            </a:r>
            <a:r>
              <a:rPr lang="en-US" sz="2800" dirty="0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bersama</a:t>
            </a:r>
            <a:r>
              <a:rPr lang="en-US" sz="2800" dirty="0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menjadi</a:t>
            </a:r>
            <a:r>
              <a:rPr lang="en-US" sz="2800" dirty="0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tujuan</a:t>
            </a:r>
            <a:r>
              <a:rPr lang="en-US" sz="2800" dirty="0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hidup</a:t>
            </a:r>
            <a:r>
              <a:rPr lang="en-US" sz="2800" dirty="0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bersama</a:t>
            </a:r>
            <a:r>
              <a:rPr lang="en-US" sz="2800" dirty="0">
                <a:solidFill>
                  <a:srgbClr val="080808"/>
                </a:solidFill>
                <a:latin typeface="+mn-lt"/>
                <a:ea typeface="Times New Roman"/>
                <a:cs typeface="Times New Roman"/>
                <a:sym typeface="Times New Roman"/>
              </a:rPr>
              <a:t>.</a:t>
            </a:r>
            <a:endParaRPr sz="2800" dirty="0">
              <a:latin typeface="+mn-lt"/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D82FE1F-4229-7DD4-34D6-FF2893AB83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 b="1" dirty="0"/>
              <a:t>IDEOLOGI TERBUKA DAN IDEOLOGI TERTUTUP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6885D08-AAA0-AE4C-DA84-FA2293F45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134600" cy="3718561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err="1"/>
              <a:t>Ideologi</a:t>
            </a:r>
            <a:r>
              <a:rPr lang="en-US" sz="3200" dirty="0"/>
              <a:t> </a:t>
            </a:r>
            <a:r>
              <a:rPr lang="en-US" sz="3200" dirty="0" err="1"/>
              <a:t>sebagai</a:t>
            </a:r>
            <a:r>
              <a:rPr lang="en-US" sz="3200" dirty="0"/>
              <a:t> </a:t>
            </a:r>
            <a:r>
              <a:rPr lang="en-US" sz="3200" dirty="0" err="1"/>
              <a:t>suatu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pemikiran</a:t>
            </a:r>
            <a:r>
              <a:rPr lang="en-US" sz="3200" dirty="0"/>
              <a:t> (system of thought)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dibedakan</a:t>
            </a:r>
            <a:r>
              <a:rPr lang="en-US" sz="3200" dirty="0"/>
              <a:t> </a:t>
            </a:r>
            <a:r>
              <a:rPr lang="en-US" sz="3200" dirty="0" err="1"/>
              <a:t>menjadi</a:t>
            </a:r>
            <a:r>
              <a:rPr lang="en-US" sz="3200" dirty="0"/>
              <a:t> 2 </a:t>
            </a:r>
            <a:r>
              <a:rPr lang="en-US" sz="3200" dirty="0" err="1"/>
              <a:t>macam</a:t>
            </a:r>
            <a:r>
              <a:rPr lang="en-US" sz="3200" dirty="0"/>
              <a:t> : </a:t>
            </a:r>
            <a:r>
              <a:rPr lang="en-US" sz="3200" dirty="0" err="1"/>
              <a:t>ideologi</a:t>
            </a:r>
            <a:r>
              <a:rPr lang="en-US" sz="3200" dirty="0"/>
              <a:t> </a:t>
            </a:r>
            <a:r>
              <a:rPr lang="en-US" sz="3200" dirty="0" err="1"/>
              <a:t>terbuka</a:t>
            </a:r>
            <a:r>
              <a:rPr lang="en-US" sz="3200" dirty="0"/>
              <a:t> dan </a:t>
            </a:r>
            <a:r>
              <a:rPr lang="en-US" sz="3200" dirty="0" err="1"/>
              <a:t>ideologi</a:t>
            </a:r>
            <a:r>
              <a:rPr lang="en-US" sz="3200" dirty="0"/>
              <a:t> </a:t>
            </a:r>
            <a:r>
              <a:rPr lang="en-US" sz="3200" dirty="0" err="1"/>
              <a:t>tertutup</a:t>
            </a:r>
            <a:endParaRPr lang="en-US" sz="3200" dirty="0"/>
          </a:p>
          <a:p>
            <a:pPr eaLnBrk="1" hangingPunct="1">
              <a:defRPr/>
            </a:pPr>
            <a:r>
              <a:rPr lang="en-US" sz="3200" dirty="0" err="1"/>
              <a:t>Ideologi</a:t>
            </a:r>
            <a:r>
              <a:rPr lang="en-US" sz="3200" dirty="0"/>
              <a:t> </a:t>
            </a:r>
            <a:r>
              <a:rPr lang="en-US" sz="3200" dirty="0" err="1"/>
              <a:t>terbuka</a:t>
            </a:r>
            <a:r>
              <a:rPr lang="en-US" sz="3200" dirty="0"/>
              <a:t> = </a:t>
            </a:r>
            <a:r>
              <a:rPr lang="en-US" sz="3200" dirty="0" err="1"/>
              <a:t>suatu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pemikiran</a:t>
            </a:r>
            <a:r>
              <a:rPr lang="en-US" sz="3200" dirty="0"/>
              <a:t> </a:t>
            </a:r>
            <a:r>
              <a:rPr lang="en-US" sz="3200" dirty="0" err="1"/>
              <a:t>terbuka</a:t>
            </a:r>
            <a:endParaRPr lang="en-US" sz="3200" dirty="0"/>
          </a:p>
          <a:p>
            <a:pPr eaLnBrk="1" hangingPunct="1">
              <a:defRPr/>
            </a:pPr>
            <a:r>
              <a:rPr lang="en-US" sz="3200" dirty="0" err="1"/>
              <a:t>Ideologi</a:t>
            </a:r>
            <a:r>
              <a:rPr lang="en-US" sz="3200" dirty="0"/>
              <a:t> </a:t>
            </a:r>
            <a:r>
              <a:rPr lang="en-US" sz="3200" dirty="0" err="1"/>
              <a:t>tertutup</a:t>
            </a:r>
            <a:r>
              <a:rPr lang="en-US" sz="3200" dirty="0"/>
              <a:t> = </a:t>
            </a:r>
            <a:r>
              <a:rPr lang="en-US" sz="3200" dirty="0" err="1"/>
              <a:t>suatu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pemikiran</a:t>
            </a:r>
            <a:r>
              <a:rPr lang="en-US" sz="3200" dirty="0"/>
              <a:t> </a:t>
            </a:r>
            <a:r>
              <a:rPr lang="en-US" sz="3200" dirty="0" err="1"/>
              <a:t>tertutup</a:t>
            </a:r>
            <a:r>
              <a:rPr lang="en-US" sz="3200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3200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9C1A04C-6EAD-6357-7A7D-0A6BB0F097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158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Ciri-ciri</a:t>
            </a:r>
            <a:r>
              <a:rPr lang="en-US" dirty="0"/>
              <a:t> </a:t>
            </a:r>
            <a:r>
              <a:rPr lang="en-US" dirty="0" err="1"/>
              <a:t>Ideologi</a:t>
            </a:r>
            <a:r>
              <a:rPr lang="en-US" dirty="0"/>
              <a:t> Terbuka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4190867-4ED2-C523-5D19-76CA55BD20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3723" y="1258888"/>
            <a:ext cx="10592972" cy="4690268"/>
          </a:xfrm>
          <a:solidFill>
            <a:srgbClr val="92D050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600" dirty="0" err="1"/>
              <a:t>Nilai-nilai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cita-citanya</a:t>
            </a:r>
            <a:r>
              <a:rPr lang="en-US" sz="2600" dirty="0"/>
              <a:t>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dipaksakan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luar</a:t>
            </a:r>
            <a:r>
              <a:rPr lang="en-US" sz="2600" dirty="0"/>
              <a:t>, </a:t>
            </a:r>
            <a:r>
              <a:rPr lang="en-US" sz="2600" dirty="0" err="1"/>
              <a:t>melainkan</a:t>
            </a:r>
            <a:r>
              <a:rPr lang="en-US" sz="2600" dirty="0"/>
              <a:t> </a:t>
            </a:r>
            <a:r>
              <a:rPr lang="en-US" sz="2600" dirty="0" err="1"/>
              <a:t>digali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diambil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harta</a:t>
            </a:r>
            <a:r>
              <a:rPr lang="en-US" sz="2600" dirty="0"/>
              <a:t> </a:t>
            </a:r>
            <a:r>
              <a:rPr lang="en-US" sz="2600" dirty="0" err="1"/>
              <a:t>kekayaan</a:t>
            </a:r>
            <a:r>
              <a:rPr lang="en-US" sz="2600" dirty="0"/>
              <a:t> </a:t>
            </a:r>
            <a:r>
              <a:rPr lang="en-US" sz="2600" dirty="0" err="1"/>
              <a:t>rohani</a:t>
            </a:r>
            <a:r>
              <a:rPr lang="en-US" sz="2600" dirty="0"/>
              <a:t>, moral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budaya</a:t>
            </a:r>
            <a:r>
              <a:rPr lang="en-US" sz="2600" dirty="0"/>
              <a:t> </a:t>
            </a:r>
            <a:r>
              <a:rPr lang="en-US" sz="2600" dirty="0" err="1"/>
              <a:t>masyarakat</a:t>
            </a:r>
            <a:r>
              <a:rPr lang="en-US" sz="2600" dirty="0"/>
              <a:t> </a:t>
            </a:r>
            <a:r>
              <a:rPr lang="en-US" sz="2600" dirty="0" err="1"/>
              <a:t>itu</a:t>
            </a:r>
            <a:r>
              <a:rPr lang="en-US" sz="2600" dirty="0"/>
              <a:t> </a:t>
            </a:r>
            <a:r>
              <a:rPr lang="en-US" sz="2600" dirty="0" err="1"/>
              <a:t>sendiri</a:t>
            </a:r>
            <a:r>
              <a:rPr lang="en-US" sz="2600" dirty="0"/>
              <a:t>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600" dirty="0" err="1"/>
              <a:t>Dasarnya</a:t>
            </a:r>
            <a:r>
              <a:rPr lang="en-US" sz="2600" dirty="0"/>
              <a:t> </a:t>
            </a:r>
            <a:r>
              <a:rPr lang="en-US" sz="2600" dirty="0" err="1"/>
              <a:t>bukan</a:t>
            </a:r>
            <a:r>
              <a:rPr lang="en-US" sz="2600" dirty="0"/>
              <a:t> </a:t>
            </a:r>
            <a:r>
              <a:rPr lang="en-US" sz="2600" dirty="0" err="1"/>
              <a:t>keyakinan</a:t>
            </a:r>
            <a:r>
              <a:rPr lang="en-US" sz="2600" dirty="0"/>
              <a:t> </a:t>
            </a:r>
            <a:r>
              <a:rPr lang="en-US" sz="2600" dirty="0" err="1"/>
              <a:t>ideologis</a:t>
            </a:r>
            <a:r>
              <a:rPr lang="en-US" sz="2600" dirty="0"/>
              <a:t> </a:t>
            </a:r>
            <a:r>
              <a:rPr lang="en-US" sz="2600" dirty="0" err="1"/>
              <a:t>sekelompok</a:t>
            </a:r>
            <a:r>
              <a:rPr lang="en-US" sz="2600" dirty="0"/>
              <a:t> </a:t>
            </a:r>
            <a:r>
              <a:rPr lang="en-US" sz="2600" dirty="0" err="1"/>
              <a:t>orang</a:t>
            </a:r>
            <a:r>
              <a:rPr lang="en-US" sz="2600" dirty="0"/>
              <a:t>, </a:t>
            </a:r>
            <a:r>
              <a:rPr lang="en-US" sz="2600" dirty="0" err="1"/>
              <a:t>tetapi</a:t>
            </a:r>
            <a:r>
              <a:rPr lang="en-US" sz="2600" dirty="0"/>
              <a:t> </a:t>
            </a:r>
            <a:r>
              <a:rPr lang="en-US" sz="2600" dirty="0" err="1"/>
              <a:t>hasil</a:t>
            </a:r>
            <a:r>
              <a:rPr lang="en-US" sz="2600" dirty="0"/>
              <a:t> </a:t>
            </a:r>
            <a:r>
              <a:rPr lang="en-US" sz="2600" dirty="0" err="1"/>
              <a:t>musyawarah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konsensus</a:t>
            </a:r>
            <a:r>
              <a:rPr lang="en-US" sz="2600" dirty="0"/>
              <a:t> </a:t>
            </a:r>
            <a:r>
              <a:rPr lang="en-US" sz="2600" dirty="0" err="1"/>
              <a:t>masyarakat</a:t>
            </a:r>
            <a:r>
              <a:rPr lang="en-US" sz="2600" dirty="0"/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diciptakan</a:t>
            </a:r>
            <a:r>
              <a:rPr lang="en-US" sz="2600" dirty="0"/>
              <a:t> </a:t>
            </a:r>
            <a:r>
              <a:rPr lang="en-US" sz="2600" dirty="0" err="1"/>
              <a:t>negara</a:t>
            </a:r>
            <a:r>
              <a:rPr lang="en-US" sz="2600" dirty="0"/>
              <a:t> </a:t>
            </a:r>
            <a:r>
              <a:rPr lang="en-US" sz="2600" dirty="0" err="1"/>
              <a:t>tetapi</a:t>
            </a:r>
            <a:r>
              <a:rPr lang="en-US" sz="2600" dirty="0"/>
              <a:t> </a:t>
            </a:r>
            <a:r>
              <a:rPr lang="en-US" sz="2600" dirty="0" err="1"/>
              <a:t>digali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ditemukan</a:t>
            </a:r>
            <a:r>
              <a:rPr lang="en-US" sz="2600" dirty="0"/>
              <a:t>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/>
              <a:t>masyarakat</a:t>
            </a:r>
            <a:r>
              <a:rPr lang="en-US" sz="2600" dirty="0"/>
              <a:t>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600" dirty="0" err="1"/>
              <a:t>Isinya</a:t>
            </a:r>
            <a:r>
              <a:rPr lang="en-US" sz="2600" dirty="0"/>
              <a:t>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operasional</a:t>
            </a:r>
            <a:r>
              <a:rPr lang="en-US" sz="2600" dirty="0"/>
              <a:t>, </a:t>
            </a:r>
            <a:r>
              <a:rPr lang="en-US" sz="2600" dirty="0" err="1"/>
              <a:t>akan</a:t>
            </a:r>
            <a:r>
              <a:rPr lang="en-US" sz="2600" dirty="0"/>
              <a:t> </a:t>
            </a:r>
            <a:r>
              <a:rPr lang="en-US" sz="2600" dirty="0" err="1"/>
              <a:t>operasional</a:t>
            </a:r>
            <a:r>
              <a:rPr lang="en-US" sz="2600" dirty="0"/>
              <a:t> </a:t>
            </a:r>
            <a:r>
              <a:rPr lang="en-US" sz="2600" dirty="0" err="1"/>
              <a:t>ketika</a:t>
            </a:r>
            <a:r>
              <a:rPr lang="en-US" sz="2600" dirty="0"/>
              <a:t> </a:t>
            </a:r>
            <a:r>
              <a:rPr lang="en-US" sz="2600" dirty="0" err="1"/>
              <a:t>sudah</a:t>
            </a:r>
            <a:r>
              <a:rPr lang="en-US" sz="2600" dirty="0"/>
              <a:t> </a:t>
            </a:r>
            <a:r>
              <a:rPr lang="en-US" sz="2600" dirty="0" err="1"/>
              <a:t>dijabarkan</a:t>
            </a:r>
            <a:r>
              <a:rPr lang="en-US" sz="2600" dirty="0"/>
              <a:t>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/>
              <a:t>konstitusi</a:t>
            </a:r>
            <a:r>
              <a:rPr lang="en-US" sz="2600" dirty="0"/>
              <a:t>/</a:t>
            </a:r>
            <a:r>
              <a:rPr lang="en-US" sz="2600" dirty="0" err="1"/>
              <a:t>peraturan</a:t>
            </a:r>
            <a:r>
              <a:rPr lang="en-US" sz="2600" dirty="0"/>
              <a:t> </a:t>
            </a:r>
            <a:r>
              <a:rPr lang="en-US" sz="2600" dirty="0" err="1"/>
              <a:t>perundangan</a:t>
            </a:r>
            <a:r>
              <a:rPr lang="en-US" sz="2600" dirty="0"/>
              <a:t> </a:t>
            </a:r>
            <a:r>
              <a:rPr lang="en-US" sz="2600" dirty="0" err="1"/>
              <a:t>lainnya</a:t>
            </a:r>
            <a:r>
              <a:rPr lang="en-US" sz="2600" dirty="0"/>
              <a:t>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600" dirty="0" err="1"/>
              <a:t>Ideologi</a:t>
            </a:r>
            <a:r>
              <a:rPr lang="en-US" sz="2600" dirty="0"/>
              <a:t> </a:t>
            </a:r>
            <a:r>
              <a:rPr lang="en-US" sz="2600" dirty="0" err="1"/>
              <a:t>terbuka</a:t>
            </a:r>
            <a:r>
              <a:rPr lang="en-US" sz="2600" dirty="0"/>
              <a:t> </a:t>
            </a:r>
            <a:r>
              <a:rPr lang="en-US" sz="2600" dirty="0" err="1"/>
              <a:t>selalu</a:t>
            </a:r>
            <a:r>
              <a:rPr lang="en-US" sz="2600" dirty="0"/>
              <a:t> </a:t>
            </a:r>
            <a:r>
              <a:rPr lang="en-US" sz="2600" dirty="0" err="1"/>
              <a:t>dinamis</a:t>
            </a:r>
            <a:r>
              <a:rPr lang="en-US" sz="2600" dirty="0"/>
              <a:t>, </a:t>
            </a:r>
            <a:r>
              <a:rPr lang="en-US" sz="2600" dirty="0" err="1"/>
              <a:t>terbuka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proses</a:t>
            </a:r>
            <a:r>
              <a:rPr lang="en-US" sz="2600" dirty="0"/>
              <a:t> </a:t>
            </a:r>
            <a:r>
              <a:rPr lang="en-US" sz="2600" dirty="0" err="1"/>
              <a:t>reformasi</a:t>
            </a:r>
            <a:r>
              <a:rPr lang="en-US" sz="2600" dirty="0"/>
              <a:t>, </a:t>
            </a:r>
            <a:r>
              <a:rPr lang="en-US" sz="2600" dirty="0" err="1"/>
              <a:t>seiring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aspirasi</a:t>
            </a:r>
            <a:r>
              <a:rPr lang="en-US" sz="2600" dirty="0"/>
              <a:t>, </a:t>
            </a:r>
            <a:r>
              <a:rPr lang="en-US" sz="2600" dirty="0" err="1"/>
              <a:t>pemikiran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akselerasi</a:t>
            </a:r>
            <a:r>
              <a:rPr lang="en-US" sz="2600" dirty="0"/>
              <a:t> </a:t>
            </a:r>
            <a:r>
              <a:rPr lang="en-US" sz="2600" dirty="0" err="1"/>
              <a:t>masyarakat</a:t>
            </a:r>
            <a:endParaRPr lang="en-US" sz="2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62FBA88-0256-1446-2C6C-D69D84824B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Ciri-ciri Ideologi Tertutup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F211801-1554-C14D-D5C4-44C1F19AE1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02068"/>
            <a:ext cx="10515600" cy="4351338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cita-cita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cita-cita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.</a:t>
            </a:r>
          </a:p>
          <a:p>
            <a:pPr eaLnBrk="1" hangingPunct="1">
              <a:defRPr/>
            </a:pPr>
            <a:r>
              <a:rPr lang="en-US" dirty="0" err="1"/>
              <a:t>Dibenarkan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pengorbanan-pengorbanan</a:t>
            </a:r>
            <a:r>
              <a:rPr lang="en-US" dirty="0"/>
              <a:t> yang </a:t>
            </a:r>
            <a:r>
              <a:rPr lang="en-US" dirty="0" err="1"/>
              <a:t>dibebankan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.</a:t>
            </a:r>
          </a:p>
          <a:p>
            <a:pPr eaLnBrk="1" hangingPunct="1">
              <a:defRPr/>
            </a:pPr>
            <a:r>
              <a:rPr lang="en-US" dirty="0" err="1"/>
              <a:t>Isinya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dan </a:t>
            </a:r>
            <a:r>
              <a:rPr lang="en-US" dirty="0" err="1"/>
              <a:t>cita-cita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tuntutan-tuntutan</a:t>
            </a:r>
            <a:r>
              <a:rPr lang="en-US" dirty="0"/>
              <a:t> </a:t>
            </a:r>
            <a:r>
              <a:rPr lang="en-US" dirty="0" err="1"/>
              <a:t>konkret</a:t>
            </a:r>
            <a:r>
              <a:rPr lang="en-US" dirty="0"/>
              <a:t> dan </a:t>
            </a:r>
            <a:r>
              <a:rPr lang="en-US" dirty="0" err="1"/>
              <a:t>operasional</a:t>
            </a:r>
            <a:r>
              <a:rPr lang="en-US" dirty="0"/>
              <a:t> yang </a:t>
            </a:r>
            <a:r>
              <a:rPr lang="en-US" dirty="0" err="1"/>
              <a:t>keras</a:t>
            </a:r>
            <a:r>
              <a:rPr lang="en-US" dirty="0"/>
              <a:t> yang </a:t>
            </a:r>
            <a:r>
              <a:rPr lang="en-US" dirty="0" err="1"/>
              <a:t>diajukan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mutlak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CA1BB70-C59B-E7FD-D486-2E358EBF0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/>
              <a:t>IDEOLOGI PARTIKULAR DAN IDEOLOGI KOMPREHENSIF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101AADB-A924-0A31-7F14-05CFDB93BD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8978" y="1600200"/>
            <a:ext cx="10635176" cy="4266028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Dari </a:t>
            </a:r>
            <a:r>
              <a:rPr lang="en-US" sz="2400" dirty="0" err="1"/>
              <a:t>segi</a:t>
            </a:r>
            <a:r>
              <a:rPr lang="en-US" sz="2400" dirty="0"/>
              <a:t> </a:t>
            </a:r>
            <a:r>
              <a:rPr lang="en-US" sz="2400" dirty="0" err="1"/>
              <a:t>sosiologis</a:t>
            </a:r>
            <a:r>
              <a:rPr lang="en-US" sz="2400" dirty="0"/>
              <a:t> Karl Mannheim </a:t>
            </a:r>
            <a:r>
              <a:rPr lang="en-US" sz="2400" dirty="0" err="1"/>
              <a:t>membedakan</a:t>
            </a:r>
            <a:r>
              <a:rPr lang="en-US" sz="2400" dirty="0"/>
              <a:t> </a:t>
            </a:r>
            <a:r>
              <a:rPr lang="en-US" sz="2400" dirty="0" err="1"/>
              <a:t>ideologi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2 </a:t>
            </a:r>
            <a:r>
              <a:rPr lang="en-US" sz="2400" dirty="0" err="1"/>
              <a:t>macam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 : </a:t>
            </a:r>
            <a:r>
              <a:rPr lang="en-US" sz="2400" dirty="0" err="1"/>
              <a:t>ideologi</a:t>
            </a:r>
            <a:r>
              <a:rPr lang="en-US" sz="2400" dirty="0"/>
              <a:t> yang </a:t>
            </a:r>
            <a:r>
              <a:rPr lang="en-US" sz="2400" dirty="0" err="1"/>
              <a:t>bersifat</a:t>
            </a:r>
            <a:r>
              <a:rPr lang="en-US" sz="2400" dirty="0"/>
              <a:t> </a:t>
            </a:r>
            <a:r>
              <a:rPr lang="en-US" sz="2400" dirty="0" err="1"/>
              <a:t>partikular</a:t>
            </a:r>
            <a:r>
              <a:rPr lang="en-US" sz="2400" dirty="0"/>
              <a:t> dan </a:t>
            </a:r>
            <a:r>
              <a:rPr lang="en-US" sz="2400" dirty="0" err="1"/>
              <a:t>ideologi</a:t>
            </a:r>
            <a:r>
              <a:rPr lang="en-US" sz="2400" dirty="0"/>
              <a:t> yang </a:t>
            </a:r>
            <a:r>
              <a:rPr lang="en-US" sz="2400" dirty="0" err="1"/>
              <a:t>bersifat</a:t>
            </a:r>
            <a:r>
              <a:rPr lang="en-US" sz="2400" dirty="0"/>
              <a:t> </a:t>
            </a:r>
            <a:r>
              <a:rPr lang="en-US" sz="2400" dirty="0" err="1"/>
              <a:t>komprehensif</a:t>
            </a: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err="1"/>
              <a:t>Ideologi</a:t>
            </a:r>
            <a:r>
              <a:rPr lang="en-US" sz="2400" dirty="0"/>
              <a:t> </a:t>
            </a:r>
            <a:r>
              <a:rPr lang="en-US" sz="2400" dirty="0" err="1"/>
              <a:t>partikular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keyakinan-keyakinan</a:t>
            </a:r>
            <a:r>
              <a:rPr lang="en-US" sz="2400" dirty="0"/>
              <a:t> yang </a:t>
            </a:r>
            <a:r>
              <a:rPr lang="en-US" sz="2400" dirty="0" err="1"/>
              <a:t>tersusun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sistematis</a:t>
            </a:r>
            <a:r>
              <a:rPr lang="en-US" sz="2400" dirty="0"/>
              <a:t> dan </a:t>
            </a:r>
            <a:r>
              <a:rPr lang="en-US" sz="2400" dirty="0" err="1"/>
              <a:t>terkait</a:t>
            </a:r>
            <a:r>
              <a:rPr lang="en-US" sz="2400" dirty="0"/>
              <a:t> </a:t>
            </a:r>
            <a:r>
              <a:rPr lang="en-US" sz="2400" dirty="0" err="1"/>
              <a:t>erat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kepentingan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masyarakat</a:t>
            </a:r>
            <a:r>
              <a:rPr lang="en-US" sz="2400" dirty="0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/>
              <a:t>	</a:t>
            </a:r>
            <a:r>
              <a:rPr lang="en-US" sz="2400" dirty="0" err="1"/>
              <a:t>Contoh</a:t>
            </a:r>
            <a:r>
              <a:rPr lang="en-US" sz="2400" dirty="0"/>
              <a:t> : </a:t>
            </a:r>
            <a:r>
              <a:rPr lang="en-US" sz="2400" dirty="0" err="1"/>
              <a:t>ideologi</a:t>
            </a:r>
            <a:r>
              <a:rPr lang="en-US" sz="2400" dirty="0"/>
              <a:t> </a:t>
            </a:r>
            <a:r>
              <a:rPr lang="en-US" sz="2400" dirty="0" err="1"/>
              <a:t>komunis</a:t>
            </a:r>
            <a:r>
              <a:rPr lang="en-US" sz="2400" dirty="0"/>
              <a:t> dan liberal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err="1"/>
              <a:t>Ideologi</a:t>
            </a:r>
            <a:r>
              <a:rPr lang="en-US" sz="2400" dirty="0"/>
              <a:t> </a:t>
            </a:r>
            <a:r>
              <a:rPr lang="en-US" sz="2400" dirty="0" err="1"/>
              <a:t>komprehensif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pemikiran</a:t>
            </a:r>
            <a:r>
              <a:rPr lang="en-US" sz="2400" dirty="0"/>
              <a:t> </a:t>
            </a:r>
            <a:r>
              <a:rPr lang="en-US" sz="2400" dirty="0" err="1"/>
              <a:t>menyeluruh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aspek</a:t>
            </a:r>
            <a:r>
              <a:rPr lang="en-US" sz="2400" dirty="0"/>
              <a:t> </a:t>
            </a:r>
            <a:r>
              <a:rPr lang="en-US" sz="2400" dirty="0" err="1"/>
              <a:t>kehidupan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. </a:t>
            </a:r>
            <a:r>
              <a:rPr lang="en-US" sz="2400" dirty="0" err="1"/>
              <a:t>Ideologi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kategori</a:t>
            </a:r>
            <a:r>
              <a:rPr lang="en-US" sz="2400" dirty="0"/>
              <a:t> </a:t>
            </a:r>
            <a:r>
              <a:rPr lang="en-US" sz="2400" dirty="0" err="1"/>
              <a:t>kedua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bercita-cita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transformasi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besar-besaran</a:t>
            </a:r>
            <a:r>
              <a:rPr lang="en-US" sz="2400" dirty="0"/>
              <a:t> </a:t>
            </a:r>
            <a:r>
              <a:rPr lang="en-US" sz="2400" dirty="0" err="1"/>
              <a:t>menuju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487</Words>
  <Application>Microsoft Office PowerPoint</Application>
  <PresentationFormat>Widescreen</PresentationFormat>
  <Paragraphs>52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Noto Sans Symbols</vt:lpstr>
      <vt:lpstr>Times New Roman</vt:lpstr>
      <vt:lpstr>Wingdings</vt:lpstr>
      <vt:lpstr>Office Theme</vt:lpstr>
      <vt:lpstr>Pancasila sebagai Ideologi dan Urgensi Pancasila sebagai Ideologi Bangsa</vt:lpstr>
      <vt:lpstr>PENGERTIA IDEOLOGI</vt:lpstr>
      <vt:lpstr>PowerPoint Presentation</vt:lpstr>
      <vt:lpstr>MAKNA IDEOLOGI BAGI NEGARA</vt:lpstr>
      <vt:lpstr>ALASAN YANG PRINSIPIL PANCASILA DIJADIKAN SEBAGAI PANDANGAN HIDUP / IDEOLOGI</vt:lpstr>
      <vt:lpstr>IDEOLOGI TERBUKA DAN IDEOLOGI TERTUTUP</vt:lpstr>
      <vt:lpstr>Ciri-ciri Ideologi Terbuka</vt:lpstr>
      <vt:lpstr>Ciri-ciri Ideologi Tertutup</vt:lpstr>
      <vt:lpstr>IDEOLOGI PARTIKULAR DAN IDEOLOGI KOMPREHENSIF</vt:lpstr>
      <vt:lpstr>PANCASILA SEBAGAI IDEOLOGI TERBUKA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Pancasila sebagai Ideologi dan Urgensi Pancasila sebagai Ideologi Bangsa</dc:title>
  <dc:creator>Humas dan Protokol UAD</dc:creator>
  <cp:lastModifiedBy>ASUS</cp:lastModifiedBy>
  <cp:revision>2</cp:revision>
  <dcterms:created xsi:type="dcterms:W3CDTF">2020-12-23T02:54:40Z</dcterms:created>
  <dcterms:modified xsi:type="dcterms:W3CDTF">2022-10-14T02:28:32Z</dcterms:modified>
</cp:coreProperties>
</file>