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+jzzWpRE6Xw03f+Wx42b7npFW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526B9C-532C-48A8-91F1-F4D80AF39AF2}">
  <a:tblStyle styleId="{76526B9C-532C-48A8-91F1-F4D80AF39A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609600" y="292100"/>
            <a:ext cx="109728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/>
          <p:nvPr>
            <p:ph idx="2" type="clipArt"/>
          </p:nvPr>
        </p:nvSpPr>
        <p:spPr>
          <a:xfrm>
            <a:off x="609600" y="1905000"/>
            <a:ext cx="53848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197600" y="1905000"/>
            <a:ext cx="538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838092" y="1033340"/>
            <a:ext cx="6011594" cy="2570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id-ID" sz="4400">
                <a:solidFill>
                  <a:schemeClr val="lt1"/>
                </a:solidFill>
              </a:rPr>
              <a:t>PERBEDAAN KONSEP IDEOLOGI PANCASILA DENGAN IDEOLOGI BESAR DI DUNIA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838092" y="4252595"/>
            <a:ext cx="6011594" cy="114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 sz="2800">
                <a:solidFill>
                  <a:schemeClr val="lt1"/>
                </a:solidFill>
              </a:rPr>
              <a:t>Oleh: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 sz="2800">
                <a:solidFill>
                  <a:schemeClr val="lt1"/>
                </a:solidFill>
              </a:rPr>
              <a:t>Tim Dosen MKI Pancasila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900333" y="292100"/>
            <a:ext cx="10466362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MACAM MACAM IDEOLOGI DI DUNIA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900333" y="1828801"/>
            <a:ext cx="1057890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LIBERALISME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Liberalisme </a:t>
            </a:r>
            <a:r>
              <a:rPr b="0" i="0" lang="id-ID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adalah suatu ideologi atau ajaran tentang negara, ekonomi dan masyarakat yang mengharapkan kemajuan di bidang budaya, hukum, ekonomi dan tata kemasyarakatan </a:t>
            </a:r>
            <a:r>
              <a:rPr b="1" i="0" lang="id-ID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atas dasar kebebasan individu yang dapat mengembangkan bakat dan kemampuannya sebebas mungkin</a:t>
            </a:r>
            <a:r>
              <a:rPr b="0" i="0" lang="id-ID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787791" y="1480628"/>
            <a:ext cx="1050856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SOSIALISME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Dapat pula kita definisikan </a:t>
            </a:r>
            <a:r>
              <a:rPr b="1" i="0" lang="id-ID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Sosialisme adalah sistem hidup yang menjamin hak asasi manusia, hak sama rata (equality), demokrasi, kebebasan dan sekularisme. </a:t>
            </a:r>
            <a:r>
              <a:rPr b="0" i="0" lang="id-ID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Jaminan ini akan mewujudkan keadilan secara keseluruhan.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886265" y="1765280"/>
            <a:ext cx="104241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KOMUNISME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Ideologi dimana </a:t>
            </a:r>
            <a:r>
              <a:rPr b="1" i="0" lang="id-ID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sistem pemerintahannya tunggal dengan satu partai</a:t>
            </a:r>
            <a:r>
              <a:rPr b="0" i="0" lang="id-ID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Seluruh kekayaan </a:t>
            </a:r>
            <a:r>
              <a:rPr b="1" i="0" lang="id-ID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dikuasai dan dimonopoli oleh negara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5"/>
          <p:cNvGraphicFramePr/>
          <p:nvPr/>
        </p:nvGraphicFramePr>
        <p:xfrm>
          <a:off x="661182" y="8951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{76526B9C-532C-48A8-91F1-F4D80AF39AF2}</a:tableStyleId>
              </a:tblPr>
              <a:tblGrid>
                <a:gridCol w="1376025"/>
                <a:gridCol w="2293375"/>
                <a:gridCol w="2385125"/>
                <a:gridCol w="2660325"/>
                <a:gridCol w="2201650"/>
              </a:tblGrid>
              <a:tr h="5703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 u="none" cap="none" strike="noStrike"/>
                        <a:t>ASPEK</a:t>
                      </a:r>
                      <a:endParaRPr b="1" sz="2400" u="none" cap="none" strike="noStrike"/>
                    </a:p>
                  </a:txBody>
                  <a:tcPr marT="34275" marB="34275" marR="68575" marL="68575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800" u="none" cap="none" strike="noStrike"/>
                        <a:t>IDEOLOGI</a:t>
                      </a:r>
                      <a:endParaRPr b="1" sz="2800" u="none" cap="none" strike="noStrike"/>
                    </a:p>
                  </a:txBody>
                  <a:tcPr marT="34275" marB="34275" marR="68575" marL="68575" anchor="ctr"/>
                </a:tc>
                <a:tc hMerge="1"/>
                <a:tc hMerge="1"/>
                <a:tc hMerge="1"/>
              </a:tr>
              <a:tr h="390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 u="none" cap="none" strike="noStrike"/>
                        <a:t>Liberalisme</a:t>
                      </a:r>
                      <a:endParaRPr b="1" sz="2000" u="none" cap="none" strike="noStrike"/>
                    </a:p>
                  </a:txBody>
                  <a:tcPr marT="34275" marB="342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 u="none" cap="none" strike="noStrike"/>
                        <a:t>Komunisme</a:t>
                      </a:r>
                      <a:endParaRPr b="1" sz="2000" u="none" cap="none" strike="noStrike"/>
                    </a:p>
                  </a:txBody>
                  <a:tcPr marT="34275" marB="342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 u="none" cap="none" strike="noStrike"/>
                        <a:t>Sosialisme</a:t>
                      </a:r>
                      <a:endParaRPr b="1" sz="2000" u="none" cap="none" strike="noStrike"/>
                    </a:p>
                  </a:txBody>
                  <a:tcPr marT="34275" marB="342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 u="none" cap="none" strike="noStrike"/>
                        <a:t>Pancasila</a:t>
                      </a:r>
                      <a:endParaRPr b="1" sz="2000" u="none" cap="none" strike="noStrike"/>
                    </a:p>
                  </a:txBody>
                  <a:tcPr marT="34275" marB="34275" marR="68575" marL="68575" anchor="ctr"/>
                </a:tc>
              </a:tr>
              <a:tr h="199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cap="none" strike="noStrike"/>
                        <a:t>Politik Hukum</a:t>
                      </a:r>
                      <a:endParaRPr/>
                    </a:p>
                  </a:txBody>
                  <a:tcPr marT="34275" marB="34275" marR="68575" marL="68575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Demokrasi liberal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Hukum untuk melindungi individu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Dalam politik mementingkan individu</a:t>
                      </a:r>
                      <a:endParaRPr sz="1800" u="none" cap="none" strike="noStrike"/>
                    </a:p>
                  </a:txBody>
                  <a:tcPr marT="34275" marB="34275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Demokrasi rakyat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Berkuasa mutlak satu parpol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Hukum untuk melanggengkan komunis</a:t>
                      </a:r>
                      <a:endParaRPr sz="1800" u="none" cap="none" strike="noStrike"/>
                    </a:p>
                  </a:txBody>
                  <a:tcPr marT="34275" marB="34275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Demokrasi untuk kolektivitas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Diutamakan kebersamaan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Masyarakat sama dengan negara</a:t>
                      </a:r>
                      <a:endParaRPr sz="1800" u="none" cap="none" strike="noStrike"/>
                    </a:p>
                  </a:txBody>
                  <a:tcPr marT="34275" marB="34275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Demokrasi Pancasila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Hukum untuk menjunjung tinggi keadilan dan keberadaan individu dan masyarakat</a:t>
                      </a:r>
                      <a:endParaRPr sz="1800" u="none" cap="none" strike="noStrike"/>
                    </a:p>
                  </a:txBody>
                  <a:tcPr marT="34275" marB="34275" marR="68575" marL="68575"/>
                </a:tc>
              </a:tr>
              <a:tr h="1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cap="none" strike="noStrike"/>
                        <a:t>Ekonomi</a:t>
                      </a:r>
                      <a:endParaRPr/>
                    </a:p>
                  </a:txBody>
                  <a:tcPr marT="34275" marB="34275" marR="68575" marL="68575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Peran negara kecil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Swasta mendominasi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Kapitalisme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Monopolisme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Persaingan bebas</a:t>
                      </a:r>
                      <a:endParaRPr sz="1800" u="none" cap="none" strike="noStrike"/>
                    </a:p>
                  </a:txBody>
                  <a:tcPr marT="34275" marB="34275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Peran negara dominan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Demi kolektivitas berarti demi negara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Monopoli negara</a:t>
                      </a:r>
                      <a:endParaRPr sz="1800" u="none" cap="none" strike="noStrike"/>
                    </a:p>
                  </a:txBody>
                  <a:tcPr marT="34275" marB="34275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Peran negara ada untuk pemerataan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Keadilan distributif yang diutamakan</a:t>
                      </a:r>
                      <a:endParaRPr sz="1800" u="none" cap="none" strike="noStrike"/>
                    </a:p>
                  </a:txBody>
                  <a:tcPr marT="34275" marB="34275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id-ID" sz="1800" u="none" cap="none" strike="noStrike"/>
                        <a:t> Peran negara ada untuk tidak terjadi monopoli, dan lain-lain yang merugikan rakyat</a:t>
                      </a:r>
                      <a:endParaRPr sz="1800" u="none" cap="none" strike="noStrike"/>
                    </a:p>
                  </a:txBody>
                  <a:tcPr marT="34275" marB="34275" marR="68575" marL="68575"/>
                </a:tc>
              </a:tr>
            </a:tbl>
          </a:graphicData>
        </a:graphic>
      </p:graphicFrame>
      <p:sp>
        <p:nvSpPr>
          <p:cNvPr id="123" name="Google Shape;123;p5"/>
          <p:cNvSpPr/>
          <p:nvPr/>
        </p:nvSpPr>
        <p:spPr>
          <a:xfrm>
            <a:off x="661182" y="384361"/>
            <a:ext cx="10916530" cy="5107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PERBANDINGAN IDEOLOGI PANCASILA DENGAN IDEOLOGI LAIN </a:t>
            </a:r>
            <a:endParaRPr/>
          </a:p>
        </p:txBody>
      </p:sp>
    </p:spTree>
  </p:cSld>
  <p:clrMapOvr>
    <a:masterClrMapping/>
  </p:clrMapOvr>
  <p:transition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6"/>
          <p:cNvGraphicFramePr/>
          <p:nvPr/>
        </p:nvGraphicFramePr>
        <p:xfrm>
          <a:off x="527538" y="385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{76526B9C-532C-48A8-91F1-F4D80AF39AF2}</a:tableStyleId>
              </a:tblPr>
              <a:tblGrid>
                <a:gridCol w="1403825"/>
                <a:gridCol w="2129650"/>
                <a:gridCol w="2276700"/>
                <a:gridCol w="2676000"/>
                <a:gridCol w="2650775"/>
              </a:tblGrid>
              <a:tr h="411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800" u="none" cap="none" strike="noStrike"/>
                        <a:t>ASPEK</a:t>
                      </a:r>
                      <a:endParaRPr b="1" sz="2800" u="none" cap="none" strike="noStrike"/>
                    </a:p>
                  </a:txBody>
                  <a:tcPr marT="34300" marB="34300" marR="68575" marL="68575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800" u="none" cap="none" strike="noStrike"/>
                        <a:t>IDEOLOGI</a:t>
                      </a:r>
                      <a:endParaRPr b="1" sz="2800" u="none" cap="none" strike="noStrike"/>
                    </a:p>
                  </a:txBody>
                  <a:tcPr marT="34300" marB="34300" marR="68575" marL="68575" anchor="ctr"/>
                </a:tc>
                <a:tc hMerge="1"/>
                <a:tc hMerge="1"/>
                <a:tc hMerge="1"/>
              </a:tr>
              <a:tr h="411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cap="none" strike="noStrike"/>
                        <a:t>Liberalisme</a:t>
                      </a:r>
                      <a:endParaRPr b="1" sz="18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cap="none" strike="noStrike"/>
                        <a:t>Komunisme</a:t>
                      </a:r>
                      <a:endParaRPr b="1" sz="18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cap="none" strike="noStrike"/>
                        <a:t>Sosialisme</a:t>
                      </a:r>
                      <a:endParaRPr b="1" sz="18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cap="none" strike="noStrike"/>
                        <a:t>Pancasila</a:t>
                      </a:r>
                      <a:endParaRPr b="1" sz="1800" u="none" cap="none" strike="noStrike"/>
                    </a:p>
                  </a:txBody>
                  <a:tcPr marT="34300" marB="34300" marR="68575" marL="68575" anchor="ctr"/>
                </a:tc>
              </a:tr>
              <a:tr h="17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600" u="none" cap="none" strike="noStrike"/>
                        <a:t>Agama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Agama urusan pribadi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Bebas beragama</a:t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Bebas memilih agama</a:t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Bebas tidak beragama   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Agama candu masyarakat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Agama harus dijauhkan dari masyarakat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Atheis</a:t>
                      </a:r>
                      <a:endParaRPr sz="16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Agama harus mendorong berkembangnya kebersamaan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Diutamakan kebersamaan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Masyarakat sama dengan negara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Bebas memilih salah satu agama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Agama harus menjiwai dalam kehidupan bermasyarakat, berbangsa dan bernegara</a:t>
                      </a:r>
                      <a:endParaRPr sz="1600" u="none" cap="none" strike="noStrike"/>
                    </a:p>
                  </a:txBody>
                  <a:tcPr marT="34300" marB="34300" marR="68575" marL="68575"/>
                </a:tc>
              </a:tr>
              <a:tr h="23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600" u="none" cap="none" strike="noStrike"/>
                        <a:t>Pandangan terhadap individu dan masyarakat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Individual lebih penting dari pada masyarakat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Masyarakat diabdikan bagi individu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Individu tidak penting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Masyarakat tidak penting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Kolektivitas yang dibentuk negara lebih penting</a:t>
                      </a:r>
                      <a:endParaRPr sz="16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Masyarakat lebih penting dari pada individu</a:t>
                      </a:r>
                      <a:endParaRPr sz="16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Individu diakui keberadaannya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Hubungan individu dan masyarakat dilandasi selaras,serasi,seimbang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❑"/>
                      </a:pPr>
                      <a:r>
                        <a:rPr lang="id-ID" sz="1600" u="none" cap="none" strike="noStrike"/>
                        <a:t>Masyarakat ada karena ada individu – individu akan punya arti apabila hidup ditengah masayarakat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</p:spTree>
  </p:cSld>
  <p:clrMapOvr>
    <a:masterClrMapping/>
  </p:clrMapOvr>
  <p:transition>
    <p:strips dir="l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7"/>
          <p:cNvGraphicFramePr/>
          <p:nvPr/>
        </p:nvGraphicFramePr>
        <p:xfrm>
          <a:off x="722141" y="12118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{76526B9C-532C-48A8-91F1-F4D80AF39AF2}</a:tableStyleId>
              </a:tblPr>
              <a:tblGrid>
                <a:gridCol w="1411600"/>
                <a:gridCol w="2352675"/>
                <a:gridCol w="2446775"/>
                <a:gridCol w="2278125"/>
                <a:gridCol w="2258550"/>
              </a:tblGrid>
              <a:tr h="6534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 u="none" cap="none" strike="noStrike"/>
                        <a:t>ASPEK</a:t>
                      </a:r>
                      <a:endParaRPr b="1" sz="2400" u="none" cap="none" strike="noStrike"/>
                    </a:p>
                  </a:txBody>
                  <a:tcPr marT="34275" marB="34275" marR="68575" marL="68575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800" u="none" cap="none" strike="noStrike"/>
                        <a:t>IDEOLOGI</a:t>
                      </a:r>
                      <a:endParaRPr b="1" sz="2800" u="none" cap="none" strike="noStrike"/>
                    </a:p>
                  </a:txBody>
                  <a:tcPr marT="34275" marB="34275" marR="68575" marL="68575" anchor="ctr"/>
                </a:tc>
                <a:tc hMerge="1"/>
                <a:tc hMerge="1"/>
                <a:tc hMerge="1"/>
              </a:tr>
              <a:tr h="6534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 u="none" cap="none" strike="noStrike"/>
                        <a:t>Liberalisme</a:t>
                      </a:r>
                      <a:endParaRPr b="1" sz="2400" u="none" cap="none" strike="noStrike"/>
                    </a:p>
                  </a:txBody>
                  <a:tcPr marT="34275" marB="342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 u="none" cap="none" strike="noStrike"/>
                        <a:t>Komunisme</a:t>
                      </a:r>
                      <a:endParaRPr b="1" sz="2400" u="none" cap="none" strike="noStrike"/>
                    </a:p>
                  </a:txBody>
                  <a:tcPr marT="34275" marB="342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 u="none" cap="none" strike="noStrike"/>
                        <a:t>Sosialisme</a:t>
                      </a:r>
                      <a:endParaRPr b="1" sz="2400" u="none" cap="none" strike="noStrike"/>
                    </a:p>
                  </a:txBody>
                  <a:tcPr marT="34275" marB="342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400" u="none" cap="none" strike="noStrike"/>
                        <a:t>Pancasila</a:t>
                      </a:r>
                      <a:endParaRPr b="1" sz="2400" u="none" cap="none" strike="noStrike"/>
                    </a:p>
                  </a:txBody>
                  <a:tcPr marT="34275" marB="34275" marR="68575" marL="68575" anchor="ctr"/>
                </a:tc>
              </a:tr>
              <a:tr h="272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 u="none" cap="none" strike="noStrike"/>
                        <a:t>Ciri Khas</a:t>
                      </a:r>
                      <a:endParaRPr/>
                    </a:p>
                  </a:txBody>
                  <a:tcPr marT="34275" marB="34275" marR="68575" marL="68575" anchor="ctr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Penghargaan atas HAM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Demokrasi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Negara hukum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Menolak dogmatis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Reaksi terhadap absolutisme</a:t>
                      </a:r>
                      <a:endParaRPr sz="2000" u="none" cap="none" strike="noStrike"/>
                    </a:p>
                  </a:txBody>
                  <a:tcPr marT="34275" marB="34275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Atheisme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Dogmatis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Otoriter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Ingkar HAM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Reaksi terhadap liberalisme dan kapitalisme</a:t>
                      </a:r>
                      <a:endParaRPr sz="2000" u="none" cap="none" strike="noStrike"/>
                    </a:p>
                  </a:txBody>
                  <a:tcPr marT="34275" marB="34275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Kebersamaan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Akomodasi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Jalan tengah</a:t>
                      </a:r>
                      <a:endParaRPr sz="2000" u="none" cap="none" strike="noStrike"/>
                    </a:p>
                  </a:txBody>
                  <a:tcPr marT="34275" marB="34275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Bebas memilih salah satu agama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id-ID" sz="2000" u="none" cap="none" strike="noStrike"/>
                        <a:t>Agama harus menjiawi dalam kehidupan bermasyarakat, berbangsa dan bernegara</a:t>
                      </a:r>
                      <a:endParaRPr sz="2000" u="none" cap="none" strike="noStrike"/>
                    </a:p>
                  </a:txBody>
                  <a:tcPr marT="34275" marB="34275" marR="68575" marL="68575"/>
                </a:tc>
              </a:tr>
            </a:tbl>
          </a:graphicData>
        </a:graphic>
      </p:graphicFrame>
    </p:spTree>
  </p:cSld>
  <p:clrMapOvr>
    <a:masterClrMapping/>
  </p:clrMapOvr>
  <p:transition>
    <p:strips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2324100" y="2650421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id-ID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MATUR NUWUN SANGET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2020-12-23T02:54:40Z</dcterms:created>
  <dc:creator>Humas dan Protokol UAD</dc:creator>
</cp:coreProperties>
</file>