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gy2JBs+xot5b8NMyjruhBkWS6u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1851B0-6BD9-4EBF-BABE-30BFB31D47CB}">
  <a:tblStyle styleId="{211851B0-6BD9-4EBF-BABE-30BFB31D47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6371771" y="1041400"/>
            <a:ext cx="5449455" cy="2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alibri"/>
              <a:buNone/>
            </a:pPr>
            <a:r>
              <a:rPr lang="en-US">
                <a:solidFill>
                  <a:schemeClr val="lt1"/>
                </a:solidFill>
              </a:rPr>
              <a:t>Pokok-Pokok Pancasila Sebagai Sistem Filsafat</a:t>
            </a:r>
            <a:endParaRPr>
              <a:solidFill>
                <a:schemeClr val="lt1"/>
              </a:solidFill>
            </a:endParaRPr>
          </a:p>
        </p:txBody>
      </p:sp>
      <p:sp>
        <p:nvSpPr>
          <p:cNvPr id="85" name="Google Shape;85;p1"/>
          <p:cNvSpPr txBox="1"/>
          <p:nvPr>
            <p:ph idx="1" type="subTitle"/>
          </p:nvPr>
        </p:nvSpPr>
        <p:spPr>
          <a:xfrm>
            <a:off x="5580083" y="3951516"/>
            <a:ext cx="6241143" cy="132669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b="1" lang="en-US">
                <a:solidFill>
                  <a:schemeClr val="lt1"/>
                </a:solidFill>
              </a:rPr>
              <a:t>Oleh</a:t>
            </a:r>
            <a:endParaRPr b="1">
              <a:solidFill>
                <a:schemeClr val="lt1"/>
              </a:solidFill>
            </a:endParaRPr>
          </a:p>
          <a:p>
            <a:pPr indent="0" lvl="0" marL="0" rtl="0" algn="r">
              <a:lnSpc>
                <a:spcPct val="90000"/>
              </a:lnSpc>
              <a:spcBef>
                <a:spcPts val="1000"/>
              </a:spcBef>
              <a:spcAft>
                <a:spcPts val="0"/>
              </a:spcAft>
              <a:buClr>
                <a:schemeClr val="lt1"/>
              </a:buClr>
              <a:buSzPts val="2400"/>
              <a:buNone/>
            </a:pPr>
            <a:r>
              <a:rPr b="1" lang="en-US">
                <a:solidFill>
                  <a:schemeClr val="lt1"/>
                </a:solidFill>
              </a:rPr>
              <a:t>Tim Dosen MKI Pancasila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0"/>
          <p:cNvSpPr txBox="1"/>
          <p:nvPr>
            <p:ph type="title"/>
          </p:nvPr>
        </p:nvSpPr>
        <p:spPr>
          <a:xfrm>
            <a:off x="489858" y="3820054"/>
            <a:ext cx="341448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Memiliki Sifat Universal</a:t>
            </a:r>
            <a:endParaRPr/>
          </a:p>
        </p:txBody>
      </p:sp>
      <p:grpSp>
        <p:nvGrpSpPr>
          <p:cNvPr id="285" name="Google Shape;285;p10"/>
          <p:cNvGrpSpPr/>
          <p:nvPr/>
        </p:nvGrpSpPr>
        <p:grpSpPr>
          <a:xfrm>
            <a:off x="3905313" y="693322"/>
            <a:ext cx="7937375" cy="4913613"/>
            <a:chOff x="969" y="328197"/>
            <a:chExt cx="7937375" cy="4913613"/>
          </a:xfrm>
        </p:grpSpPr>
        <p:sp>
          <p:nvSpPr>
            <p:cNvPr id="286" name="Google Shape;286;p10"/>
            <p:cNvSpPr/>
            <p:nvPr/>
          </p:nvSpPr>
          <p:spPr>
            <a:xfrm>
              <a:off x="969" y="328197"/>
              <a:ext cx="3779702" cy="2267821"/>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txBox="1"/>
            <p:nvPr/>
          </p:nvSpPr>
          <p:spPr>
            <a:xfrm>
              <a:off x="969" y="328197"/>
              <a:ext cx="3779702" cy="2267821"/>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b="1" i="0" lang="en-US" sz="2300" u="none" cap="none" strike="noStrike">
                  <a:solidFill>
                    <a:schemeClr val="lt1"/>
                  </a:solidFill>
                  <a:latin typeface="Calibri"/>
                  <a:ea typeface="Calibri"/>
                  <a:cs typeface="Calibri"/>
                  <a:sym typeface="Calibri"/>
                </a:rPr>
                <a:t>Tidak dibatasi oleh ruang dan waktu, sehingga bersifat abstrak dan umum</a:t>
              </a:r>
              <a:endParaRPr b="0" i="0" sz="2300" u="none" cap="none" strike="noStrike">
                <a:solidFill>
                  <a:schemeClr val="lt1"/>
                </a:solidFill>
                <a:latin typeface="Calibri"/>
                <a:ea typeface="Calibri"/>
                <a:cs typeface="Calibri"/>
                <a:sym typeface="Calibri"/>
              </a:endParaRPr>
            </a:p>
          </p:txBody>
        </p:sp>
        <p:sp>
          <p:nvSpPr>
            <p:cNvPr id="288" name="Google Shape;288;p10"/>
            <p:cNvSpPr/>
            <p:nvPr/>
          </p:nvSpPr>
          <p:spPr>
            <a:xfrm>
              <a:off x="4158642" y="328197"/>
              <a:ext cx="3779702" cy="2267821"/>
            </a:xfrm>
            <a:prstGeom prst="rect">
              <a:avLst/>
            </a:prstGeom>
            <a:solidFill>
              <a:srgbClr val="44B7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txBox="1"/>
            <p:nvPr/>
          </p:nvSpPr>
          <p:spPr>
            <a:xfrm>
              <a:off x="4158642" y="328197"/>
              <a:ext cx="3779702" cy="2267821"/>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Sifat universal filsafat : Berlaku umum adalah sifat dari pengetahuan ilmiah, dan universal adalah sifat dari kajian filsafat. </a:t>
              </a:r>
              <a:endParaRPr b="0" i="0" sz="2300" u="none" cap="none" strike="noStrike">
                <a:solidFill>
                  <a:schemeClr val="lt1"/>
                </a:solidFill>
                <a:latin typeface="Calibri"/>
                <a:ea typeface="Calibri"/>
                <a:cs typeface="Calibri"/>
                <a:sym typeface="Calibri"/>
              </a:endParaRPr>
            </a:p>
          </p:txBody>
        </p:sp>
        <p:sp>
          <p:nvSpPr>
            <p:cNvPr id="290" name="Google Shape;290;p10"/>
            <p:cNvSpPr/>
            <p:nvPr/>
          </p:nvSpPr>
          <p:spPr>
            <a:xfrm>
              <a:off x="2079805" y="2973989"/>
              <a:ext cx="3779702" cy="2267821"/>
            </a:xfrm>
            <a:prstGeom prst="rect">
              <a:avLst/>
            </a:prstGeom>
            <a:solidFill>
              <a:srgbClr val="6FAA4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txBox="1"/>
            <p:nvPr/>
          </p:nvSpPr>
          <p:spPr>
            <a:xfrm>
              <a:off x="2079805" y="2973989"/>
              <a:ext cx="3779702" cy="2267821"/>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Bagaimana dengan Pancasila? Hakikat Tuhan, manusia, satu, rakyat, dan adil 🡪 bersifat umum universal, dalam artian berlaku di manapun, dan sampai kapanpun.</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type="title"/>
          </p:nvPr>
        </p:nvSpPr>
        <p:spPr>
          <a:xfrm>
            <a:off x="838199" y="292555"/>
            <a:ext cx="10515600" cy="60733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Filsafat</a:t>
            </a:r>
            <a:endParaRPr b="1"/>
          </a:p>
        </p:txBody>
      </p:sp>
      <p:graphicFrame>
        <p:nvGraphicFramePr>
          <p:cNvPr id="297" name="Google Shape;297;p11"/>
          <p:cNvGraphicFramePr/>
          <p:nvPr/>
        </p:nvGraphicFramePr>
        <p:xfrm>
          <a:off x="1286212" y="1008841"/>
          <a:ext cx="3000000" cy="3000000"/>
        </p:xfrm>
        <a:graphic>
          <a:graphicData uri="http://schemas.openxmlformats.org/drawingml/2006/table">
            <a:tbl>
              <a:tblPr bandRow="1" firstRow="1">
                <a:noFill/>
                <a:tableStyleId>{211851B0-6BD9-4EBF-BABE-30BFB31D47CB}</a:tableStyleId>
              </a:tblPr>
              <a:tblGrid>
                <a:gridCol w="603150"/>
                <a:gridCol w="2514025"/>
                <a:gridCol w="3541475"/>
                <a:gridCol w="2960925"/>
              </a:tblGrid>
              <a:tr h="634125">
                <a:tc>
                  <a:txBody>
                    <a:bodyPr/>
                    <a:lstStyle/>
                    <a:p>
                      <a:pPr indent="0" lvl="0" marL="0" marR="0" rtl="0" algn="ctr">
                        <a:spcBef>
                          <a:spcPts val="0"/>
                        </a:spcBef>
                        <a:spcAft>
                          <a:spcPts val="0"/>
                        </a:spcAft>
                        <a:buNone/>
                      </a:pPr>
                      <a:r>
                        <a:rPr lang="en-US" sz="2400" u="none" cap="none" strike="noStrike"/>
                        <a:t>No</a:t>
                      </a:r>
                      <a:endParaRPr/>
                    </a:p>
                  </a:txBody>
                  <a:tcPr marT="45725" marB="45725" marR="91450" marL="91450" anchor="ctr"/>
                </a:tc>
                <a:tc>
                  <a:txBody>
                    <a:bodyPr/>
                    <a:lstStyle/>
                    <a:p>
                      <a:pPr indent="0" lvl="0" marL="0" marR="0" rtl="0" algn="ctr">
                        <a:spcBef>
                          <a:spcPts val="0"/>
                        </a:spcBef>
                        <a:spcAft>
                          <a:spcPts val="0"/>
                        </a:spcAft>
                        <a:buNone/>
                      </a:pPr>
                      <a:r>
                        <a:rPr lang="en-US" sz="2400" u="none" cap="none" strike="noStrike"/>
                        <a:t>Sistematika Filsafat</a:t>
                      </a:r>
                      <a:endParaRPr sz="2400" u="none" cap="none" strike="noStrike"/>
                    </a:p>
                  </a:txBody>
                  <a:tcPr marT="45725" marB="45725" marR="91450" marL="91450" anchor="ctr"/>
                </a:tc>
                <a:tc>
                  <a:txBody>
                    <a:bodyPr/>
                    <a:lstStyle/>
                    <a:p>
                      <a:pPr indent="0" lvl="0" marL="0" marR="0" rtl="0" algn="ctr">
                        <a:spcBef>
                          <a:spcPts val="0"/>
                        </a:spcBef>
                        <a:spcAft>
                          <a:spcPts val="0"/>
                        </a:spcAft>
                        <a:buNone/>
                      </a:pPr>
                      <a:r>
                        <a:rPr lang="en-US" sz="2400" u="none" cap="none" strike="noStrike"/>
                        <a:t>Cabang</a:t>
                      </a:r>
                      <a:endParaRPr sz="2400" u="none" cap="none" strike="noStrike"/>
                    </a:p>
                  </a:txBody>
                  <a:tcPr marT="45725" marB="45725" marR="91450" marL="91450" anchor="ctr"/>
                </a:tc>
                <a:tc>
                  <a:txBody>
                    <a:bodyPr/>
                    <a:lstStyle/>
                    <a:p>
                      <a:pPr indent="0" lvl="0" marL="0" marR="0" rtl="0" algn="ctr">
                        <a:spcBef>
                          <a:spcPts val="0"/>
                        </a:spcBef>
                        <a:spcAft>
                          <a:spcPts val="0"/>
                        </a:spcAft>
                        <a:buNone/>
                      </a:pPr>
                      <a:r>
                        <a:rPr lang="en-US" sz="2400" u="none" cap="none" strike="noStrike"/>
                        <a:t>Aliran</a:t>
                      </a:r>
                      <a:endParaRPr sz="2400" u="none" cap="none" strike="noStrike"/>
                    </a:p>
                  </a:txBody>
                  <a:tcPr marT="45725" marB="45725" marR="91450" marL="91450" anchor="ctr"/>
                </a:tc>
              </a:tr>
              <a:tr h="1024950">
                <a:tc>
                  <a:txBody>
                    <a:bodyPr/>
                    <a:lstStyle/>
                    <a:p>
                      <a:pPr indent="0" lvl="0" marL="0" marR="0" rtl="0" algn="l">
                        <a:spcBef>
                          <a:spcPts val="0"/>
                        </a:spcBef>
                        <a:spcAft>
                          <a:spcPts val="0"/>
                        </a:spcAft>
                        <a:buNone/>
                      </a:pPr>
                      <a:r>
                        <a:rPr lang="en-US" sz="2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Ontologi</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Metafisika</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Monotheisme</a:t>
                      </a:r>
                      <a:endParaRPr sz="2400"/>
                    </a:p>
                    <a:p>
                      <a:pPr indent="0" lvl="0" marL="0" marR="0" rtl="0" algn="l">
                        <a:spcBef>
                          <a:spcPts val="0"/>
                        </a:spcBef>
                        <a:spcAft>
                          <a:spcPts val="0"/>
                        </a:spcAft>
                        <a:buNone/>
                      </a:pPr>
                      <a:r>
                        <a:rPr lang="en-US" sz="2400"/>
                        <a:t>Politheisme</a:t>
                      </a:r>
                      <a:endParaRPr sz="2400"/>
                    </a:p>
                    <a:p>
                      <a:pPr indent="0" lvl="0" marL="0" marR="0" rtl="0" algn="l">
                        <a:spcBef>
                          <a:spcPts val="0"/>
                        </a:spcBef>
                        <a:spcAft>
                          <a:spcPts val="0"/>
                        </a:spcAft>
                        <a:buNone/>
                      </a:pPr>
                      <a:r>
                        <a:t/>
                      </a:r>
                      <a:endParaRPr sz="2400"/>
                    </a:p>
                  </a:txBody>
                  <a:tcPr marT="45725" marB="45725" marR="91450" marL="91450"/>
                </a:tc>
              </a:tr>
              <a:tr h="1024950">
                <a:tc>
                  <a:txBody>
                    <a:bodyPr/>
                    <a:lstStyle/>
                    <a:p>
                      <a:pPr indent="0" lvl="0" marL="0" marR="0" rtl="0" algn="l">
                        <a:spcBef>
                          <a:spcPts val="0"/>
                        </a:spcBef>
                        <a:spcAft>
                          <a:spcPts val="0"/>
                        </a:spcAft>
                        <a:buNone/>
                      </a:pPr>
                      <a:r>
                        <a:rPr lang="en-US" sz="2400"/>
                        <a:t>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Epistimologi</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Metodologi</a:t>
                      </a:r>
                      <a:endParaRPr sz="2400"/>
                    </a:p>
                    <a:p>
                      <a:pPr indent="0" lvl="0" marL="0" marR="0" rtl="0" algn="l">
                        <a:spcBef>
                          <a:spcPts val="0"/>
                        </a:spcBef>
                        <a:spcAft>
                          <a:spcPts val="0"/>
                        </a:spcAft>
                        <a:buNone/>
                      </a:pPr>
                      <a:r>
                        <a:rPr lang="en-US" sz="2400"/>
                        <a:t>Logika</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Rasionalisme</a:t>
                      </a:r>
                      <a:endParaRPr sz="2400"/>
                    </a:p>
                    <a:p>
                      <a:pPr indent="0" lvl="0" marL="0" marR="0" rtl="0" algn="l">
                        <a:spcBef>
                          <a:spcPts val="0"/>
                        </a:spcBef>
                        <a:spcAft>
                          <a:spcPts val="0"/>
                        </a:spcAft>
                        <a:buNone/>
                      </a:pPr>
                      <a:r>
                        <a:rPr lang="en-US" sz="2400"/>
                        <a:t>Empirisme</a:t>
                      </a:r>
                      <a:endParaRPr sz="2400"/>
                    </a:p>
                    <a:p>
                      <a:pPr indent="0" lvl="0" marL="0" marR="0" rtl="0" algn="l">
                        <a:spcBef>
                          <a:spcPts val="0"/>
                        </a:spcBef>
                        <a:spcAft>
                          <a:spcPts val="0"/>
                        </a:spcAft>
                        <a:buNone/>
                      </a:pPr>
                      <a:r>
                        <a:t/>
                      </a:r>
                      <a:endParaRPr sz="2400"/>
                    </a:p>
                  </a:txBody>
                  <a:tcPr marT="45725" marB="45725" marR="91450" marL="91450"/>
                </a:tc>
              </a:tr>
              <a:tr h="1639925">
                <a:tc>
                  <a:txBody>
                    <a:bodyPr/>
                    <a:lstStyle/>
                    <a:p>
                      <a:pPr indent="0" lvl="0" marL="0" marR="0" rtl="0" algn="l">
                        <a:spcBef>
                          <a:spcPts val="0"/>
                        </a:spcBef>
                        <a:spcAft>
                          <a:spcPts val="0"/>
                        </a:spcAft>
                        <a:buNone/>
                      </a:pPr>
                      <a:r>
                        <a:rPr lang="en-US" sz="24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Aksiologi</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Etika</a:t>
                      </a:r>
                      <a:endParaRPr sz="2400"/>
                    </a:p>
                    <a:p>
                      <a:pPr indent="0" lvl="0" marL="0" marR="0" rtl="0" algn="l">
                        <a:spcBef>
                          <a:spcPts val="0"/>
                        </a:spcBef>
                        <a:spcAft>
                          <a:spcPts val="0"/>
                        </a:spcAft>
                        <a:buNone/>
                      </a:pPr>
                      <a:r>
                        <a:rPr lang="en-US" sz="2400"/>
                        <a:t>Estetika</a:t>
                      </a:r>
                      <a:endParaRPr sz="24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Materialisme</a:t>
                      </a:r>
                      <a:endParaRPr sz="2400"/>
                    </a:p>
                    <a:p>
                      <a:pPr indent="0" lvl="0" marL="0" marR="0" rtl="0" algn="l">
                        <a:spcBef>
                          <a:spcPts val="0"/>
                        </a:spcBef>
                        <a:spcAft>
                          <a:spcPts val="0"/>
                        </a:spcAft>
                        <a:buNone/>
                      </a:pPr>
                      <a:r>
                        <a:rPr lang="en-US" sz="2400"/>
                        <a:t>Hedonisme</a:t>
                      </a:r>
                      <a:endParaRPr sz="2400"/>
                    </a:p>
                    <a:p>
                      <a:pPr indent="0" lvl="0" marL="0" marR="0" rtl="0" algn="l">
                        <a:spcBef>
                          <a:spcPts val="0"/>
                        </a:spcBef>
                        <a:spcAft>
                          <a:spcPts val="0"/>
                        </a:spcAft>
                        <a:buNone/>
                      </a:pPr>
                      <a:r>
                        <a:rPr lang="en-US" sz="2400"/>
                        <a:t>Romantisme</a:t>
                      </a:r>
                      <a:endParaRPr sz="2400"/>
                    </a:p>
                    <a:p>
                      <a:pPr indent="0" lvl="0" marL="0" marR="0" rtl="0" algn="l">
                        <a:spcBef>
                          <a:spcPts val="0"/>
                        </a:spcBef>
                        <a:spcAft>
                          <a:spcPts val="0"/>
                        </a:spcAft>
                        <a:buNone/>
                      </a:pPr>
                      <a:r>
                        <a:rPr lang="en-US" sz="2400"/>
                        <a:t>Radikalisme</a:t>
                      </a:r>
                      <a:endParaRPr sz="24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2"/>
          <p:cNvPicPr preferRelativeResize="0"/>
          <p:nvPr>
            <p:ph idx="1" type="body"/>
          </p:nvPr>
        </p:nvPicPr>
        <p:blipFill rotWithShape="1">
          <a:blip r:embed="rId3">
            <a:alphaModFix/>
          </a:blip>
          <a:srcRect b="0" l="0" r="0" t="0"/>
          <a:stretch/>
        </p:blipFill>
        <p:spPr>
          <a:xfrm>
            <a:off x="2493819" y="296883"/>
            <a:ext cx="7100610" cy="53310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type="title"/>
          </p:nvPr>
        </p:nvSpPr>
        <p:spPr>
          <a:xfrm>
            <a:off x="824552" y="296887"/>
            <a:ext cx="10515600" cy="1067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Sistem Filsafat Pancasila</a:t>
            </a:r>
            <a:endParaRPr b="1"/>
          </a:p>
        </p:txBody>
      </p:sp>
      <p:sp>
        <p:nvSpPr>
          <p:cNvPr id="308" name="Google Shape;308;p13"/>
          <p:cNvSpPr txBox="1"/>
          <p:nvPr>
            <p:ph idx="1" type="body"/>
          </p:nvPr>
        </p:nvSpPr>
        <p:spPr>
          <a:xfrm>
            <a:off x="851848" y="1320658"/>
            <a:ext cx="10515600" cy="435133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Adanya kesatuan dari kelima unsur sila-silanya, yang satu sama lain tak dapat dipisahkan.</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Adanya keteraturan dari sila-silanya, yaitu bereksistensi secara hierarkhis konsisten, dan sila-sila berada dalam satu urutan tingkat yang runtut.</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Adanya keterkaitan antara sila yang satu dengan sila yang lain, saling berhubungan dan saling berkaitan. Sehingga merupakan satu kesatuan yang utuh.</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Adanya kerjasama antara sila yang satu dengan yang lain.</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Adanya tujuan bersama, dimana untuk mewujudkan pemerintah yang stabil.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Ontologi Pancasila</a:t>
            </a:r>
            <a:endParaRPr b="1"/>
          </a:p>
        </p:txBody>
      </p:sp>
      <p:sp>
        <p:nvSpPr>
          <p:cNvPr id="314" name="Google Shape;314;p14"/>
          <p:cNvSpPr txBox="1"/>
          <p:nvPr>
            <p:ph idx="1" type="body"/>
          </p:nvPr>
        </p:nvSpPr>
        <p:spPr>
          <a:xfrm>
            <a:off x="838200" y="2043339"/>
            <a:ext cx="10515600" cy="30076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Onto : Ada </a:t>
            </a:r>
            <a:endParaRPr/>
          </a:p>
          <a:p>
            <a:pPr indent="-228600" lvl="0" marL="228600" rtl="0" algn="just">
              <a:lnSpc>
                <a:spcPct val="90000"/>
              </a:lnSpc>
              <a:spcBef>
                <a:spcPts val="100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Logi : Ilmu</a:t>
            </a:r>
            <a:endParaRPr sz="3200"/>
          </a:p>
          <a:p>
            <a:pPr indent="-228600" lvl="0" marL="228600" rtl="0" algn="just">
              <a:lnSpc>
                <a:spcPct val="90000"/>
              </a:lnSpc>
              <a:spcBef>
                <a:spcPts val="100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Ontologi Pancasila: Upaya mengetahui hakikat dasar sila-sila pancasila, menurut Notonegoro hakikat dasar ontologi pancasila adalah manusia, karena manusia adalag subjek hukum pokok sila – sila Pancasila.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838200" y="725714"/>
            <a:ext cx="10515600" cy="10665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Epistimologi Pancasila</a:t>
            </a:r>
            <a:endParaRPr b="1"/>
          </a:p>
        </p:txBody>
      </p:sp>
      <p:sp>
        <p:nvSpPr>
          <p:cNvPr id="320" name="Google Shape;320;p15"/>
          <p:cNvSpPr txBox="1"/>
          <p:nvPr>
            <p:ph idx="1" type="body"/>
          </p:nvPr>
        </p:nvSpPr>
        <p:spPr>
          <a:xfrm>
            <a:off x="838200" y="2112735"/>
            <a:ext cx="10515600" cy="3225346"/>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lang="en-US" sz="3200">
                <a:solidFill>
                  <a:schemeClr val="dk1"/>
                </a:solidFill>
                <a:latin typeface="Calibri"/>
                <a:ea typeface="Calibri"/>
                <a:cs typeface="Calibri"/>
                <a:sym typeface="Calibri"/>
              </a:rPr>
              <a:t>Upaya untuk mencari hakikat pancasila sebagai suatu sistem pengetahuan. Pancasila sebagai salah satu paham epistemologi mendasarkan pandangannya bahwa ilmu pengetahuan pada hakikatnya tidak bebas nilai karena harus diletakan pada kerangka moralitas kodrat manusia serta kodrat religius dalam upaya untuk mendapatkan suatu tingkatan pengetahuan dalam kehidupan manusia.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Aksiologi Pancasila</a:t>
            </a:r>
            <a:endParaRPr b="1"/>
          </a:p>
        </p:txBody>
      </p:sp>
      <p:sp>
        <p:nvSpPr>
          <p:cNvPr id="326" name="Google Shape;326;p16"/>
          <p:cNvSpPr txBox="1"/>
          <p:nvPr>
            <p:ph idx="1" type="body"/>
          </p:nvPr>
        </p:nvSpPr>
        <p:spPr>
          <a:xfrm>
            <a:off x="838200" y="1825625"/>
            <a:ext cx="10515600" cy="376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Aksiologi – Ilmu tentang nilai/</a:t>
            </a:r>
            <a:r>
              <a:rPr i="1" lang="en-US"/>
              <a:t>value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Filsafat Pancasila pada hakikatnya membahas tentang nilai praksis manfaat suatu pengetahuan.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Aksiologi Pancasila mengandung arti nilai pada Pancasila merupakan kesatuan yang utuh, kita sebagai pendukung nilai nilai pancasila harus mendukung, menghargai serta menerima dan penghargaan Pancasila sebagai sesuatu yang bernilai tampak menggejala pada sikap tingkah laku serta perbuatan bangsa indonesia.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7"/>
          <p:cNvSpPr txBox="1"/>
          <p:nvPr>
            <p:ph type="title"/>
          </p:nvPr>
        </p:nvSpPr>
        <p:spPr>
          <a:xfrm>
            <a:off x="838200" y="58283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Pentingnya Pancasila Sebagai Sistem Filsafat</a:t>
            </a:r>
            <a:endParaRPr b="1"/>
          </a:p>
        </p:txBody>
      </p:sp>
      <p:sp>
        <p:nvSpPr>
          <p:cNvPr id="332" name="Google Shape;332;p17"/>
          <p:cNvSpPr txBox="1"/>
          <p:nvPr>
            <p:ph idx="1" type="body"/>
          </p:nvPr>
        </p:nvSpPr>
        <p:spPr>
          <a:xfrm>
            <a:off x="838200" y="2149022"/>
            <a:ext cx="10515600" cy="3297918"/>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sz="3600">
                <a:solidFill>
                  <a:schemeClr val="dk1"/>
                </a:solidFill>
                <a:latin typeface="Calibri"/>
                <a:ea typeface="Calibri"/>
                <a:cs typeface="Calibri"/>
                <a:sym typeface="Calibri"/>
              </a:rPr>
              <a:t>Filsafat Pancasila Sebagai </a:t>
            </a:r>
            <a:r>
              <a:rPr i="1" lang="en-US" sz="3600">
                <a:solidFill>
                  <a:schemeClr val="dk1"/>
                </a:solidFill>
                <a:latin typeface="Calibri"/>
                <a:ea typeface="Calibri"/>
                <a:cs typeface="Calibri"/>
                <a:sym typeface="Calibri"/>
              </a:rPr>
              <a:t>Genetivus Objectivus </a:t>
            </a:r>
            <a:r>
              <a:rPr lang="en-US" sz="3600">
                <a:solidFill>
                  <a:schemeClr val="dk1"/>
                </a:solidFill>
                <a:latin typeface="Calibri"/>
                <a:ea typeface="Calibri"/>
                <a:cs typeface="Calibri"/>
                <a:sym typeface="Calibri"/>
              </a:rPr>
              <a:t>dan </a:t>
            </a:r>
            <a:r>
              <a:rPr i="1" lang="en-US" sz="3600">
                <a:solidFill>
                  <a:schemeClr val="dk1"/>
                </a:solidFill>
                <a:latin typeface="Calibri"/>
                <a:ea typeface="Calibri"/>
                <a:cs typeface="Calibri"/>
                <a:sym typeface="Calibri"/>
              </a:rPr>
              <a:t>Genetivus Subjectivus</a:t>
            </a:r>
            <a:endParaRPr i="1" sz="3600"/>
          </a:p>
          <a:p>
            <a:pPr indent="-228600" lvl="1" marL="685800" rtl="0" algn="just">
              <a:lnSpc>
                <a:spcPct val="90000"/>
              </a:lnSpc>
              <a:spcBef>
                <a:spcPts val="500"/>
              </a:spcBef>
              <a:spcAft>
                <a:spcPts val="0"/>
              </a:spcAft>
              <a:buClr>
                <a:schemeClr val="dk1"/>
              </a:buClr>
              <a:buSzPct val="100000"/>
              <a:buChar char="•"/>
            </a:pPr>
            <a:r>
              <a:rPr i="1" lang="en-US" sz="3200">
                <a:solidFill>
                  <a:schemeClr val="dk1"/>
                </a:solidFill>
                <a:latin typeface="Calibri"/>
                <a:ea typeface="Calibri"/>
                <a:cs typeface="Calibri"/>
                <a:sym typeface="Calibri"/>
              </a:rPr>
              <a:t>Genetivus Objectivus</a:t>
            </a:r>
            <a:r>
              <a:rPr lang="en-US" sz="3200">
                <a:solidFill>
                  <a:schemeClr val="dk1"/>
                </a:solidFill>
                <a:latin typeface="Calibri"/>
                <a:ea typeface="Calibri"/>
                <a:cs typeface="Calibri"/>
                <a:sym typeface="Calibri"/>
              </a:rPr>
              <a:t>, Pancasila dijadikan sebagai objek untuk dicari landasan filosofisnya berdasarkan sistem-sistem dan cabang filsafat.</a:t>
            </a:r>
            <a:endParaRPr/>
          </a:p>
          <a:p>
            <a:pPr indent="-228600" lvl="1" marL="685800" rtl="0" algn="just">
              <a:lnSpc>
                <a:spcPct val="90000"/>
              </a:lnSpc>
              <a:spcBef>
                <a:spcPts val="500"/>
              </a:spcBef>
              <a:spcAft>
                <a:spcPts val="0"/>
              </a:spcAft>
              <a:buClr>
                <a:schemeClr val="dk1"/>
              </a:buClr>
              <a:buSzPct val="100000"/>
              <a:buChar char="•"/>
            </a:pPr>
            <a:r>
              <a:rPr i="1" lang="en-US" sz="3200">
                <a:solidFill>
                  <a:schemeClr val="dk1"/>
                </a:solidFill>
                <a:latin typeface="Calibri"/>
                <a:ea typeface="Calibri"/>
                <a:cs typeface="Calibri"/>
                <a:sym typeface="Calibri"/>
              </a:rPr>
              <a:t>Genetivus Subjectivus, </a:t>
            </a:r>
            <a:r>
              <a:rPr lang="en-US" sz="3200">
                <a:solidFill>
                  <a:schemeClr val="dk1"/>
                </a:solidFill>
                <a:latin typeface="Calibri"/>
                <a:ea typeface="Calibri"/>
                <a:cs typeface="Calibri"/>
                <a:sym typeface="Calibri"/>
              </a:rPr>
              <a:t>Nilai – nilai Pancasila digunakan untuk mengkritisi aliran filsafat lain, baik untuk menemukan hal yang sesuai atau membandingkan nilai yang tidak sesuai dengan prinsip-prinsip Pancasila.</a:t>
            </a:r>
            <a:endParaRPr i="1"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txBox="1"/>
          <p:nvPr>
            <p:ph type="title"/>
          </p:nvPr>
        </p:nvSpPr>
        <p:spPr>
          <a:xfrm>
            <a:off x="489857" y="1899935"/>
            <a:ext cx="3530600" cy="234904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Hakikat Pancasila Sebagai Sistem Filsafat</a:t>
            </a:r>
            <a:endParaRPr b="1"/>
          </a:p>
        </p:txBody>
      </p:sp>
      <p:grpSp>
        <p:nvGrpSpPr>
          <p:cNvPr id="338" name="Google Shape;338;p18"/>
          <p:cNvGrpSpPr/>
          <p:nvPr/>
        </p:nvGrpSpPr>
        <p:grpSpPr>
          <a:xfrm>
            <a:off x="3701142" y="727378"/>
            <a:ext cx="8128000" cy="4694160"/>
            <a:chOff x="0" y="362253"/>
            <a:chExt cx="8128000" cy="4694160"/>
          </a:xfrm>
        </p:grpSpPr>
        <p:sp>
          <p:nvSpPr>
            <p:cNvPr id="339" name="Google Shape;339;p18"/>
            <p:cNvSpPr/>
            <p:nvPr/>
          </p:nvSpPr>
          <p:spPr>
            <a:xfrm>
              <a:off x="0" y="895833"/>
              <a:ext cx="8128000" cy="1638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406400" y="362253"/>
              <a:ext cx="5689600" cy="149297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txBox="1"/>
            <p:nvPr/>
          </p:nvSpPr>
          <p:spPr>
            <a:xfrm>
              <a:off x="479281" y="435134"/>
              <a:ext cx="5543838" cy="1347217"/>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Pertama : hakikat sila pertama terletak pada tuhan sebagai prinsip utama semua makhluk</a:t>
              </a:r>
              <a:endParaRPr b="0" i="0" sz="2800" u="none" cap="none" strike="noStrike">
                <a:solidFill>
                  <a:schemeClr val="lt1"/>
                </a:solidFill>
                <a:latin typeface="Calibri"/>
                <a:ea typeface="Calibri"/>
                <a:cs typeface="Calibri"/>
                <a:sym typeface="Calibri"/>
              </a:endParaRPr>
            </a:p>
          </p:txBody>
        </p:sp>
        <p:sp>
          <p:nvSpPr>
            <p:cNvPr id="342" name="Google Shape;342;p18"/>
            <p:cNvSpPr/>
            <p:nvPr/>
          </p:nvSpPr>
          <p:spPr>
            <a:xfrm>
              <a:off x="0" y="3418413"/>
              <a:ext cx="8128000" cy="1638000"/>
            </a:xfrm>
            <a:prstGeom prst="rect">
              <a:avLst/>
            </a:prstGeom>
            <a:solidFill>
              <a:schemeClr val="lt1">
                <a:alpha val="89803"/>
              </a:schemeClr>
            </a:solidFill>
            <a:ln cap="flat" cmpd="sng" w="12700">
              <a:solidFill>
                <a:srgbClr val="6FAA4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406400" y="2884833"/>
              <a:ext cx="5689600" cy="1492979"/>
            </a:xfrm>
            <a:prstGeom prst="roundRect">
              <a:avLst>
                <a:gd fmla="val 16667" name="adj"/>
              </a:avLst>
            </a:prstGeom>
            <a:solidFill>
              <a:srgbClr val="6FAA4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txBox="1"/>
            <p:nvPr/>
          </p:nvSpPr>
          <p:spPr>
            <a:xfrm>
              <a:off x="479281" y="2957714"/>
              <a:ext cx="5543838" cy="1347217"/>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Kedua : hakikat sila kedua yaitu manusia adalah makhluk Monopluralis.</a:t>
              </a:r>
              <a:endParaRPr b="0" i="0" sz="2800" u="none" cap="none" strike="noStrike">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9"/>
          <p:cNvSpPr/>
          <p:nvPr/>
        </p:nvSpPr>
        <p:spPr>
          <a:xfrm>
            <a:off x="1592760" y="1320090"/>
            <a:ext cx="1079500" cy="503237"/>
          </a:xfrm>
          <a:prstGeom prst="wedgeRectCallout">
            <a:avLst>
              <a:gd fmla="val -39704" name="adj1"/>
              <a:gd fmla="val 35171" name="adj2"/>
            </a:avLst>
          </a:prstGeom>
          <a:solidFill>
            <a:srgbClr val="FFFF0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Susunan</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Kodrat</a:t>
            </a:r>
            <a:endParaRPr/>
          </a:p>
        </p:txBody>
      </p:sp>
      <p:sp>
        <p:nvSpPr>
          <p:cNvPr id="350" name="Google Shape;350;p19"/>
          <p:cNvSpPr/>
          <p:nvPr/>
        </p:nvSpPr>
        <p:spPr>
          <a:xfrm>
            <a:off x="1592760" y="3359422"/>
            <a:ext cx="1079500" cy="503238"/>
          </a:xfrm>
          <a:prstGeom prst="wedgeRectCallout">
            <a:avLst>
              <a:gd fmla="val -33088" name="adj1"/>
              <a:gd fmla="val 35171" name="adj2"/>
            </a:avLst>
          </a:prstGeom>
          <a:solidFill>
            <a:srgbClr val="0000CC"/>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400"/>
              <a:buFont typeface="Noto Sans Symbols"/>
              <a:buNone/>
            </a:pPr>
            <a:r>
              <a:rPr b="0" i="0" lang="en-US" sz="1400" u="none" cap="none" strike="noStrike">
                <a:solidFill>
                  <a:schemeClr val="lt1"/>
                </a:solidFill>
                <a:latin typeface="Tahoma"/>
                <a:ea typeface="Tahoma"/>
                <a:cs typeface="Tahoma"/>
                <a:sym typeface="Tahoma"/>
              </a:rPr>
              <a:t>Sifat </a:t>
            </a:r>
            <a:endParaRPr/>
          </a:p>
          <a:p>
            <a:pPr indent="0" lvl="0" marL="0" marR="0" rtl="0" algn="ctr">
              <a:spcBef>
                <a:spcPts val="0"/>
              </a:spcBef>
              <a:spcAft>
                <a:spcPts val="0"/>
              </a:spcAft>
              <a:buClr>
                <a:schemeClr val="lt1"/>
              </a:buClr>
              <a:buSzPts val="1400"/>
              <a:buFont typeface="Noto Sans Symbols"/>
              <a:buNone/>
            </a:pPr>
            <a:r>
              <a:rPr b="0" i="0" lang="en-US" sz="1400" u="none" cap="none" strike="noStrike">
                <a:solidFill>
                  <a:schemeClr val="lt1"/>
                </a:solidFill>
                <a:latin typeface="Tahoma"/>
                <a:ea typeface="Tahoma"/>
                <a:cs typeface="Tahoma"/>
                <a:sym typeface="Tahoma"/>
              </a:rPr>
              <a:t>Kodrat</a:t>
            </a:r>
            <a:endParaRPr b="0" i="0" sz="1400" u="none" cap="none" strike="noStrike">
              <a:solidFill>
                <a:schemeClr val="lt1"/>
              </a:solidFill>
              <a:latin typeface="Tahoma"/>
              <a:ea typeface="Tahoma"/>
              <a:cs typeface="Tahoma"/>
              <a:sym typeface="Tahoma"/>
            </a:endParaRPr>
          </a:p>
        </p:txBody>
      </p:sp>
      <p:sp>
        <p:nvSpPr>
          <p:cNvPr id="351" name="Google Shape;351;p19"/>
          <p:cNvSpPr/>
          <p:nvPr/>
        </p:nvSpPr>
        <p:spPr>
          <a:xfrm>
            <a:off x="1592760" y="5266803"/>
            <a:ext cx="1079500" cy="503238"/>
          </a:xfrm>
          <a:prstGeom prst="wedgeRectCallout">
            <a:avLst>
              <a:gd fmla="val -33088" name="adj1"/>
              <a:gd fmla="val 35171" name="adj2"/>
            </a:avLst>
          </a:prstGeom>
          <a:solidFill>
            <a:srgbClr val="FF330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Kedudukan </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Kodrat</a:t>
            </a:r>
            <a:endParaRPr/>
          </a:p>
        </p:txBody>
      </p:sp>
      <p:sp>
        <p:nvSpPr>
          <p:cNvPr id="352" name="Google Shape;352;p19"/>
          <p:cNvSpPr/>
          <p:nvPr/>
        </p:nvSpPr>
        <p:spPr>
          <a:xfrm>
            <a:off x="3181729" y="330462"/>
            <a:ext cx="1079500" cy="503237"/>
          </a:xfrm>
          <a:prstGeom prst="wedgeRectCallout">
            <a:avLst>
              <a:gd fmla="val -39704" name="adj1"/>
              <a:gd fmla="val 35171" name="adj2"/>
            </a:avLst>
          </a:prstGeom>
          <a:solidFill>
            <a:srgbClr val="CCFF33"/>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Jasmani/</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Tubuh</a:t>
            </a:r>
            <a:endParaRPr b="0" i="0" sz="1400" u="none" cap="none" strike="noStrike">
              <a:solidFill>
                <a:schemeClr val="dk1"/>
              </a:solidFill>
              <a:latin typeface="Tahoma"/>
              <a:ea typeface="Tahoma"/>
              <a:cs typeface="Tahoma"/>
              <a:sym typeface="Tahoma"/>
            </a:endParaRPr>
          </a:p>
        </p:txBody>
      </p:sp>
      <p:sp>
        <p:nvSpPr>
          <p:cNvPr id="353" name="Google Shape;353;p19"/>
          <p:cNvSpPr/>
          <p:nvPr/>
        </p:nvSpPr>
        <p:spPr>
          <a:xfrm>
            <a:off x="3294109" y="1739377"/>
            <a:ext cx="1079500" cy="503238"/>
          </a:xfrm>
          <a:prstGeom prst="wedgeRectCallout">
            <a:avLst>
              <a:gd fmla="val -33088" name="adj1"/>
              <a:gd fmla="val 35171" name="adj2"/>
            </a:avLst>
          </a:prstGeom>
          <a:solidFill>
            <a:srgbClr val="9DEE0A"/>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Jiwa</a:t>
            </a:r>
            <a:endParaRPr/>
          </a:p>
        </p:txBody>
      </p:sp>
      <p:sp>
        <p:nvSpPr>
          <p:cNvPr id="354" name="Google Shape;354;p19"/>
          <p:cNvSpPr/>
          <p:nvPr/>
        </p:nvSpPr>
        <p:spPr>
          <a:xfrm>
            <a:off x="3294109" y="2674415"/>
            <a:ext cx="1079500" cy="503237"/>
          </a:xfrm>
          <a:prstGeom prst="wedgeRectCallout">
            <a:avLst>
              <a:gd fmla="val -33088" name="adj1"/>
              <a:gd fmla="val 35171" name="adj2"/>
            </a:avLst>
          </a:prstGeom>
          <a:solidFill>
            <a:srgbClr val="1781E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Makhluk</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Individu</a:t>
            </a:r>
            <a:endParaRPr/>
          </a:p>
        </p:txBody>
      </p:sp>
      <p:sp>
        <p:nvSpPr>
          <p:cNvPr id="355" name="Google Shape;355;p19"/>
          <p:cNvSpPr/>
          <p:nvPr/>
        </p:nvSpPr>
        <p:spPr>
          <a:xfrm>
            <a:off x="3294109" y="3520635"/>
            <a:ext cx="1079500" cy="503238"/>
          </a:xfrm>
          <a:prstGeom prst="wedgeRectCallout">
            <a:avLst>
              <a:gd fmla="val -33088" name="adj1"/>
              <a:gd fmla="val 35171" name="adj2"/>
            </a:avLst>
          </a:prstGeom>
          <a:solidFill>
            <a:srgbClr val="3AAEBE"/>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Makhluk</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Sosial</a:t>
            </a:r>
            <a:endParaRPr/>
          </a:p>
        </p:txBody>
      </p:sp>
      <p:sp>
        <p:nvSpPr>
          <p:cNvPr id="356" name="Google Shape;356;p19"/>
          <p:cNvSpPr/>
          <p:nvPr/>
        </p:nvSpPr>
        <p:spPr>
          <a:xfrm>
            <a:off x="3196395" y="4469772"/>
            <a:ext cx="1079500" cy="503237"/>
          </a:xfrm>
          <a:prstGeom prst="wedgeRectCallout">
            <a:avLst>
              <a:gd fmla="val -33088" name="adj1"/>
              <a:gd fmla="val 35171" name="adj2"/>
            </a:avLst>
          </a:prstGeom>
          <a:solidFill>
            <a:srgbClr val="E25F16"/>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Makhluk Otonom</a:t>
            </a:r>
            <a:endParaRPr/>
          </a:p>
        </p:txBody>
      </p:sp>
      <p:sp>
        <p:nvSpPr>
          <p:cNvPr id="357" name="Google Shape;357;p19"/>
          <p:cNvSpPr/>
          <p:nvPr/>
        </p:nvSpPr>
        <p:spPr>
          <a:xfrm>
            <a:off x="3196395" y="5266803"/>
            <a:ext cx="1079500" cy="503238"/>
          </a:xfrm>
          <a:prstGeom prst="wedgeRectCallout">
            <a:avLst>
              <a:gd fmla="val -33088" name="adj1"/>
              <a:gd fmla="val 35171"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Makhluk Tuhan</a:t>
            </a:r>
            <a:endParaRPr/>
          </a:p>
        </p:txBody>
      </p:sp>
      <p:sp>
        <p:nvSpPr>
          <p:cNvPr id="358" name="Google Shape;358;p19"/>
          <p:cNvSpPr/>
          <p:nvPr/>
        </p:nvSpPr>
        <p:spPr>
          <a:xfrm>
            <a:off x="4769205" y="325323"/>
            <a:ext cx="1584325" cy="288925"/>
          </a:xfrm>
          <a:prstGeom prst="wedgeRectCallout">
            <a:avLst>
              <a:gd fmla="val -38477" name="adj1"/>
              <a:gd fmla="val 18130" name="adj2"/>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Unsur Anorganis</a:t>
            </a:r>
            <a:endParaRPr/>
          </a:p>
        </p:txBody>
      </p:sp>
      <p:sp>
        <p:nvSpPr>
          <p:cNvPr id="359" name="Google Shape;359;p19"/>
          <p:cNvSpPr/>
          <p:nvPr/>
        </p:nvSpPr>
        <p:spPr>
          <a:xfrm>
            <a:off x="7116240" y="3107304"/>
            <a:ext cx="1079500" cy="287337"/>
          </a:xfrm>
          <a:prstGeom prst="wedgeRectCallout">
            <a:avLst>
              <a:gd fmla="val -31764" name="adj1"/>
              <a:gd fmla="val 28454"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Monodualis</a:t>
            </a:r>
            <a:endParaRPr/>
          </a:p>
        </p:txBody>
      </p:sp>
      <p:sp>
        <p:nvSpPr>
          <p:cNvPr id="360" name="Google Shape;360;p19"/>
          <p:cNvSpPr/>
          <p:nvPr/>
        </p:nvSpPr>
        <p:spPr>
          <a:xfrm>
            <a:off x="6993435" y="1389286"/>
            <a:ext cx="1079500" cy="287338"/>
          </a:xfrm>
          <a:prstGeom prst="wedgeRectCallout">
            <a:avLst>
              <a:gd fmla="val -37648" name="adj1"/>
              <a:gd fmla="val 33426"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Monodualis</a:t>
            </a:r>
            <a:endParaRPr b="0" i="0" sz="1400" u="none" cap="none" strike="noStrike">
              <a:solidFill>
                <a:schemeClr val="dk1"/>
              </a:solidFill>
              <a:latin typeface="Tahoma"/>
              <a:ea typeface="Tahoma"/>
              <a:cs typeface="Tahoma"/>
              <a:sym typeface="Tahoma"/>
            </a:endParaRPr>
          </a:p>
        </p:txBody>
      </p:sp>
      <p:sp>
        <p:nvSpPr>
          <p:cNvPr id="361" name="Google Shape;361;p19"/>
          <p:cNvSpPr/>
          <p:nvPr/>
        </p:nvSpPr>
        <p:spPr>
          <a:xfrm>
            <a:off x="4769205" y="745721"/>
            <a:ext cx="1584325" cy="288925"/>
          </a:xfrm>
          <a:prstGeom prst="wedgeRectCallout">
            <a:avLst>
              <a:gd fmla="val -38477" name="adj1"/>
              <a:gd fmla="val 18130" name="adj2"/>
            </a:avLst>
          </a:prstGeom>
          <a:solidFill>
            <a:srgbClr val="D2E612"/>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Unsur Vegetatif</a:t>
            </a:r>
            <a:endParaRPr/>
          </a:p>
        </p:txBody>
      </p:sp>
      <p:sp>
        <p:nvSpPr>
          <p:cNvPr id="362" name="Google Shape;362;p19"/>
          <p:cNvSpPr/>
          <p:nvPr/>
        </p:nvSpPr>
        <p:spPr>
          <a:xfrm>
            <a:off x="4761410" y="1195660"/>
            <a:ext cx="1584325" cy="288925"/>
          </a:xfrm>
          <a:prstGeom prst="wedgeRectCallout">
            <a:avLst>
              <a:gd fmla="val -18338" name="adj1"/>
              <a:gd fmla="val 1648" name="adj2"/>
            </a:avLst>
          </a:prstGeom>
          <a:solidFill>
            <a:srgbClr val="CCFF99"/>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Unsur Animal</a:t>
            </a:r>
            <a:endParaRPr/>
          </a:p>
        </p:txBody>
      </p:sp>
      <p:sp>
        <p:nvSpPr>
          <p:cNvPr id="363" name="Google Shape;363;p19"/>
          <p:cNvSpPr/>
          <p:nvPr/>
        </p:nvSpPr>
        <p:spPr>
          <a:xfrm>
            <a:off x="4761409" y="1639447"/>
            <a:ext cx="1584325" cy="288925"/>
          </a:xfrm>
          <a:prstGeom prst="wedgeRectCallout">
            <a:avLst>
              <a:gd fmla="val -18338" name="adj1"/>
              <a:gd fmla="val 1648"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Akal</a:t>
            </a:r>
            <a:endParaRPr/>
          </a:p>
        </p:txBody>
      </p:sp>
      <p:sp>
        <p:nvSpPr>
          <p:cNvPr id="364" name="Google Shape;364;p19"/>
          <p:cNvSpPr/>
          <p:nvPr/>
        </p:nvSpPr>
        <p:spPr>
          <a:xfrm>
            <a:off x="4761407" y="2087489"/>
            <a:ext cx="1584325" cy="288925"/>
          </a:xfrm>
          <a:prstGeom prst="wedgeRectCallout">
            <a:avLst>
              <a:gd fmla="val -18338" name="adj1"/>
              <a:gd fmla="val 1648"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Rasa</a:t>
            </a:r>
            <a:endParaRPr/>
          </a:p>
        </p:txBody>
      </p:sp>
      <p:sp>
        <p:nvSpPr>
          <p:cNvPr id="365" name="Google Shape;365;p19"/>
          <p:cNvSpPr/>
          <p:nvPr/>
        </p:nvSpPr>
        <p:spPr>
          <a:xfrm>
            <a:off x="4761405" y="2541716"/>
            <a:ext cx="1584325" cy="288925"/>
          </a:xfrm>
          <a:prstGeom prst="wedgeRectCallout">
            <a:avLst>
              <a:gd fmla="val -18338" name="adj1"/>
              <a:gd fmla="val 1648"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Karsa/Kehendak</a:t>
            </a:r>
            <a:endParaRPr b="0" i="0" sz="1400" u="none" cap="none" strike="noStrike">
              <a:solidFill>
                <a:schemeClr val="dk1"/>
              </a:solidFill>
              <a:latin typeface="Tahoma"/>
              <a:ea typeface="Tahoma"/>
              <a:cs typeface="Tahoma"/>
              <a:sym typeface="Tahoma"/>
            </a:endParaRPr>
          </a:p>
        </p:txBody>
      </p:sp>
      <p:sp>
        <p:nvSpPr>
          <p:cNvPr id="366" name="Google Shape;366;p19"/>
          <p:cNvSpPr/>
          <p:nvPr/>
        </p:nvSpPr>
        <p:spPr>
          <a:xfrm>
            <a:off x="6993435" y="4684084"/>
            <a:ext cx="1079500" cy="288925"/>
          </a:xfrm>
          <a:prstGeom prst="wedgeRectCallout">
            <a:avLst>
              <a:gd fmla="val -41028" name="adj1"/>
              <a:gd fmla="val 13185" name="adj2"/>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Monodualis</a:t>
            </a:r>
            <a:endParaRPr/>
          </a:p>
        </p:txBody>
      </p:sp>
      <p:sp>
        <p:nvSpPr>
          <p:cNvPr id="367" name="Google Shape;367;p19"/>
          <p:cNvSpPr/>
          <p:nvPr/>
        </p:nvSpPr>
        <p:spPr>
          <a:xfrm>
            <a:off x="1274028" y="1533997"/>
            <a:ext cx="144462" cy="3889375"/>
          </a:xfrm>
          <a:prstGeom prst="leftBrace">
            <a:avLst>
              <a:gd fmla="val 22436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68" name="Google Shape;368;p19"/>
          <p:cNvSpPr/>
          <p:nvPr/>
        </p:nvSpPr>
        <p:spPr>
          <a:xfrm>
            <a:off x="2977320" y="4581797"/>
            <a:ext cx="73025" cy="936625"/>
          </a:xfrm>
          <a:prstGeom prst="leftBrace">
            <a:avLst>
              <a:gd fmla="val 106884"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69" name="Google Shape;369;p19"/>
          <p:cNvSpPr/>
          <p:nvPr/>
        </p:nvSpPr>
        <p:spPr>
          <a:xfrm>
            <a:off x="3017008" y="981347"/>
            <a:ext cx="142875" cy="1439863"/>
          </a:xfrm>
          <a:prstGeom prst="leftBrace">
            <a:avLst>
              <a:gd fmla="val 83982"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0" name="Google Shape;370;p19"/>
          <p:cNvSpPr/>
          <p:nvPr/>
        </p:nvSpPr>
        <p:spPr>
          <a:xfrm>
            <a:off x="3123370" y="2818084"/>
            <a:ext cx="73025" cy="936625"/>
          </a:xfrm>
          <a:prstGeom prst="leftBrace">
            <a:avLst>
              <a:gd fmla="val 106884"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1" name="Google Shape;371;p19"/>
          <p:cNvSpPr/>
          <p:nvPr/>
        </p:nvSpPr>
        <p:spPr>
          <a:xfrm>
            <a:off x="6561895" y="611140"/>
            <a:ext cx="144463" cy="2016125"/>
          </a:xfrm>
          <a:prstGeom prst="rightBrace">
            <a:avLst>
              <a:gd fmla="val 11630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2" name="Google Shape;372;p19"/>
          <p:cNvSpPr/>
          <p:nvPr/>
        </p:nvSpPr>
        <p:spPr>
          <a:xfrm>
            <a:off x="6561895" y="2746646"/>
            <a:ext cx="215900" cy="1079500"/>
          </a:xfrm>
          <a:prstGeom prst="rightBrace">
            <a:avLst>
              <a:gd fmla="val 4166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3" name="Google Shape;373;p19"/>
          <p:cNvSpPr/>
          <p:nvPr/>
        </p:nvSpPr>
        <p:spPr>
          <a:xfrm>
            <a:off x="6453945" y="4406260"/>
            <a:ext cx="215900" cy="1079500"/>
          </a:xfrm>
          <a:prstGeom prst="rightBrace">
            <a:avLst>
              <a:gd fmla="val 4166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4" name="Google Shape;374;p19"/>
          <p:cNvSpPr/>
          <p:nvPr/>
        </p:nvSpPr>
        <p:spPr>
          <a:xfrm>
            <a:off x="8582048" y="1953690"/>
            <a:ext cx="431800" cy="3744912"/>
          </a:xfrm>
          <a:prstGeom prst="rightBrace">
            <a:avLst>
              <a:gd fmla="val 7227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Verdana"/>
              <a:ea typeface="Verdana"/>
              <a:cs typeface="Verdana"/>
              <a:sym typeface="Verdana"/>
            </a:endParaRPr>
          </a:p>
        </p:txBody>
      </p:sp>
      <p:sp>
        <p:nvSpPr>
          <p:cNvPr id="375" name="Google Shape;375;p19"/>
          <p:cNvSpPr/>
          <p:nvPr/>
        </p:nvSpPr>
        <p:spPr>
          <a:xfrm>
            <a:off x="9334334" y="2231951"/>
            <a:ext cx="288925" cy="3024188"/>
          </a:xfrm>
          <a:prstGeom prst="wedgeRectCallout">
            <a:avLst>
              <a:gd fmla="val -3847" name="adj1"/>
              <a:gd fmla="val 50000" name="adj2"/>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M</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O</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N</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O</a:t>
            </a:r>
            <a:endParaRPr/>
          </a:p>
          <a:p>
            <a:pPr indent="0" lvl="0" marL="0" marR="0" rtl="0" algn="ctr">
              <a:spcBef>
                <a:spcPts val="0"/>
              </a:spcBef>
              <a:spcAft>
                <a:spcPts val="0"/>
              </a:spcAft>
              <a:buClr>
                <a:schemeClr val="dk1"/>
              </a:buClr>
              <a:buSzPts val="1400"/>
              <a:buFont typeface="Noto Sans Symbols"/>
              <a:buNone/>
            </a:pPr>
            <a:r>
              <a:t/>
            </a:r>
            <a:endParaRPr b="0" i="0" sz="1400" u="none" cap="none" strike="noStrike">
              <a:solidFill>
                <a:schemeClr val="dk1"/>
              </a:solidFill>
              <a:latin typeface="Tahoma"/>
              <a:ea typeface="Tahoma"/>
              <a:cs typeface="Tahoma"/>
              <a:sym typeface="Tahoma"/>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P</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L</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U</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R</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A</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L</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I</a:t>
            </a:r>
            <a:endParaRPr/>
          </a:p>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Tahoma"/>
                <a:ea typeface="Tahoma"/>
                <a:cs typeface="Tahoma"/>
                <a:sym typeface="Tahoma"/>
              </a:rPr>
              <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10904" y="924873"/>
            <a:ext cx="10515600" cy="1190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latin typeface="Arial"/>
                <a:ea typeface="Arial"/>
                <a:cs typeface="Arial"/>
                <a:sym typeface="Arial"/>
              </a:rPr>
              <a:t>Apakah Pancasila memenuhi syarat sebagai sistem filsafat?</a:t>
            </a:r>
            <a:endParaRPr/>
          </a:p>
          <a:p>
            <a:pPr indent="0" lvl="0" marL="0" rtl="0" algn="ctr">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50800" lvl="0" marL="228600" rtl="0" algn="ctr">
              <a:lnSpc>
                <a:spcPct val="90000"/>
              </a:lnSpc>
              <a:spcBef>
                <a:spcPts val="1000"/>
              </a:spcBef>
              <a:spcAft>
                <a:spcPts val="0"/>
              </a:spcAft>
              <a:buClr>
                <a:schemeClr val="dk1"/>
              </a:buClr>
              <a:buSzPts val="2800"/>
              <a:buFont typeface="Noto Sans Symbols"/>
              <a:buNone/>
            </a:pPr>
            <a:r>
              <a:t/>
            </a:r>
            <a:endParaRPr>
              <a:latin typeface="Arial"/>
              <a:ea typeface="Arial"/>
              <a:cs typeface="Arial"/>
              <a:sym typeface="Arial"/>
            </a:endParaRPr>
          </a:p>
          <a:p>
            <a:pPr indent="-50800" lvl="0" marL="228600" rtl="0" algn="ctr">
              <a:lnSpc>
                <a:spcPct val="90000"/>
              </a:lnSpc>
              <a:spcBef>
                <a:spcPts val="1000"/>
              </a:spcBef>
              <a:spcAft>
                <a:spcPts val="0"/>
              </a:spcAft>
              <a:buClr>
                <a:schemeClr val="dk1"/>
              </a:buClr>
              <a:buSzPts val="2800"/>
              <a:buFont typeface="Noto Sans Symbols"/>
              <a:buNone/>
            </a:pPr>
            <a:r>
              <a:t/>
            </a:r>
            <a:endParaRPr>
              <a:latin typeface="Arial"/>
              <a:ea typeface="Arial"/>
              <a:cs typeface="Arial"/>
              <a:sym typeface="Arial"/>
            </a:endParaRPr>
          </a:p>
          <a:p>
            <a:pPr indent="-50800" lvl="0" marL="228600" rtl="0" algn="ctr">
              <a:lnSpc>
                <a:spcPct val="90000"/>
              </a:lnSpc>
              <a:spcBef>
                <a:spcPts val="1000"/>
              </a:spcBef>
              <a:spcAft>
                <a:spcPts val="0"/>
              </a:spcAft>
              <a:buClr>
                <a:schemeClr val="dk1"/>
              </a:buClr>
              <a:buSzPts val="2800"/>
              <a:buFont typeface="Noto Sans Symbols"/>
              <a:buNone/>
            </a:pPr>
            <a:r>
              <a:t/>
            </a:r>
            <a:endParaRPr>
              <a:latin typeface="Arial"/>
              <a:ea typeface="Arial"/>
              <a:cs typeface="Arial"/>
              <a:sym typeface="Arial"/>
            </a:endParaRPr>
          </a:p>
          <a:p>
            <a:pPr indent="-50800" lvl="0" marL="228600" rtl="0" algn="ctr">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2800"/>
              <a:buNone/>
            </a:pPr>
            <a:r>
              <a:t/>
            </a:r>
            <a:endParaRPr/>
          </a:p>
        </p:txBody>
      </p:sp>
      <p:pic>
        <p:nvPicPr>
          <p:cNvPr descr="C:\Users\acer\Pictures\New folder\084734700_1577706943-5-Pertanyaan-Kesehatan-Populer-di-Google-Sepanjang-Tahun-2019-shutterstock_178351865.jpg" id="91" name="Google Shape;91;p2"/>
          <p:cNvPicPr preferRelativeResize="0"/>
          <p:nvPr/>
        </p:nvPicPr>
        <p:blipFill rotWithShape="1">
          <a:blip r:embed="rId3">
            <a:alphaModFix/>
          </a:blip>
          <a:srcRect b="0" l="0" r="0" t="0"/>
          <a:stretch/>
        </p:blipFill>
        <p:spPr>
          <a:xfrm>
            <a:off x="2646528" y="2094078"/>
            <a:ext cx="6947848" cy="39081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type="title"/>
          </p:nvPr>
        </p:nvSpPr>
        <p:spPr>
          <a:xfrm>
            <a:off x="838200" y="176439"/>
            <a:ext cx="10515600" cy="12180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Hakikat Pancasila Sebagai Sistem Filsafat</a:t>
            </a:r>
            <a:endParaRPr/>
          </a:p>
        </p:txBody>
      </p:sp>
      <p:sp>
        <p:nvSpPr>
          <p:cNvPr id="381" name="Google Shape;381;p20"/>
          <p:cNvSpPr txBox="1"/>
          <p:nvPr>
            <p:ph idx="1" type="body"/>
          </p:nvPr>
        </p:nvSpPr>
        <p:spPr>
          <a:xfrm>
            <a:off x="838200" y="1394454"/>
            <a:ext cx="10515600" cy="435133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a:solidFill>
                  <a:schemeClr val="dk1"/>
                </a:solidFill>
                <a:latin typeface="Calibri"/>
                <a:ea typeface="Calibri"/>
                <a:cs typeface="Calibri"/>
                <a:sym typeface="Calibri"/>
              </a:rPr>
              <a:t>Ketiga : Hakikat sila persatuan yaitu tentang semangat kebangsaan, rasa kebangsaan terwujud dalam 3 Jenis, yaitu tanah air real adalah bumi tempat dilahirkan, Tanah air Formal adalah Negara yang berundang-undang dasar dan menggariskan hukum, dan yang terakhir tanah air mental bukan bersifat teritorial yang tidak dibatasi oleh ruang dan waktu tetapi dibentuk oleh imajinasi dan idiologi serta gagasan vital.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Calibri"/>
                <a:ea typeface="Calibri"/>
                <a:cs typeface="Calibri"/>
                <a:sym typeface="Calibri"/>
              </a:rPr>
              <a:t>Keempat : Hakikat sila keempat terletak pada prinsip musyawarah</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solidFill>
                  <a:schemeClr val="dk1"/>
                </a:solidFill>
                <a:latin typeface="Calibri"/>
                <a:ea typeface="Calibri"/>
                <a:cs typeface="Calibri"/>
                <a:sym typeface="Calibri"/>
              </a:rPr>
              <a:t>Kelima : Hakikat sila keadilan terwujud dalam 3 hal yaitu keadilan distributif (negara pada warga negara), keadilan legal (kewajiban warganegara pada negara), Keadilan komutatif (Keadilan warga negara dengan warga negara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838200" y="250496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sz="6000"/>
              <a:t>Terima Kasih</a:t>
            </a:r>
            <a:endParaRPr b="1"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504371" y="562429"/>
            <a:ext cx="4778829" cy="106679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Peta Perkembangan Filsafat</a:t>
            </a:r>
            <a:endParaRPr b="1"/>
          </a:p>
        </p:txBody>
      </p:sp>
      <p:grpSp>
        <p:nvGrpSpPr>
          <p:cNvPr id="97" name="Google Shape;97;p3"/>
          <p:cNvGrpSpPr/>
          <p:nvPr/>
        </p:nvGrpSpPr>
        <p:grpSpPr>
          <a:xfrm>
            <a:off x="2962007" y="219458"/>
            <a:ext cx="8630183" cy="5540970"/>
            <a:chOff x="599808" y="1742"/>
            <a:chExt cx="8630183" cy="5540970"/>
          </a:xfrm>
        </p:grpSpPr>
        <p:sp>
          <p:nvSpPr>
            <p:cNvPr id="98" name="Google Shape;98;p3"/>
            <p:cNvSpPr/>
            <p:nvPr/>
          </p:nvSpPr>
          <p:spPr>
            <a:xfrm>
              <a:off x="599808" y="3291183"/>
              <a:ext cx="1307603" cy="653801"/>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txBox="1"/>
            <p:nvPr/>
          </p:nvSpPr>
          <p:spPr>
            <a:xfrm>
              <a:off x="618957" y="3310332"/>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Filsafat</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rot="-4009472">
              <a:off x="1504412" y="2996575"/>
              <a:ext cx="1329040" cy="21225"/>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txBox="1"/>
            <p:nvPr/>
          </p:nvSpPr>
          <p:spPr>
            <a:xfrm rot="-4009472">
              <a:off x="2135706" y="2973962"/>
              <a:ext cx="66452" cy="6645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02" name="Google Shape;102;p3"/>
            <p:cNvSpPr/>
            <p:nvPr/>
          </p:nvSpPr>
          <p:spPr>
            <a:xfrm>
              <a:off x="2430453" y="2069391"/>
              <a:ext cx="1307603" cy="653801"/>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txBox="1"/>
            <p:nvPr/>
          </p:nvSpPr>
          <p:spPr>
            <a:xfrm>
              <a:off x="2449602" y="2088540"/>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FF0000"/>
                </a:buClr>
                <a:buSzPts val="1800"/>
                <a:buFont typeface="Calibri"/>
                <a:buNone/>
              </a:pPr>
              <a:r>
                <a:rPr b="0" i="0" lang="en-US" sz="1800" u="none" cap="none" strike="noStrike">
                  <a:solidFill>
                    <a:srgbClr val="FF0000"/>
                  </a:solidFill>
                  <a:latin typeface="Calibri"/>
                  <a:ea typeface="Calibri"/>
                  <a:cs typeface="Calibri"/>
                  <a:sym typeface="Calibri"/>
                </a:rPr>
                <a:t>Proses</a:t>
              </a:r>
              <a:endParaRPr/>
            </a:p>
          </p:txBody>
        </p:sp>
        <p:sp>
          <p:nvSpPr>
            <p:cNvPr id="104" name="Google Shape;104;p3"/>
            <p:cNvSpPr/>
            <p:nvPr/>
          </p:nvSpPr>
          <p:spPr>
            <a:xfrm rot="-3654187">
              <a:off x="3461788" y="1915759"/>
              <a:ext cx="1075579" cy="21225"/>
            </a:xfrm>
            <a:custGeom>
              <a:rect b="b" l="l" r="r" t="t"/>
              <a:pathLst>
                <a:path extrusionOk="0" h="120000" w="120000">
                  <a:moveTo>
                    <a:pt x="0" y="59997"/>
                  </a:moveTo>
                  <a:lnTo>
                    <a:pt x="120000" y="59997"/>
                  </a:lnTo>
                </a:path>
              </a:pathLst>
            </a:custGeom>
            <a:no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txBox="1"/>
            <p:nvPr/>
          </p:nvSpPr>
          <p:spPr>
            <a:xfrm rot="-3654187">
              <a:off x="3972688" y="1899482"/>
              <a:ext cx="53778" cy="537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06" name="Google Shape;106;p3"/>
            <p:cNvSpPr/>
            <p:nvPr/>
          </p:nvSpPr>
          <p:spPr>
            <a:xfrm>
              <a:off x="4261098" y="1129550"/>
              <a:ext cx="1307603" cy="653801"/>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txBox="1"/>
            <p:nvPr/>
          </p:nvSpPr>
          <p:spPr>
            <a:xfrm>
              <a:off x="4280247" y="1148699"/>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Pengantar</a:t>
              </a:r>
              <a:endParaRPr b="0" i="0" sz="1800" u="none" cap="none" strike="noStrike">
                <a:solidFill>
                  <a:schemeClr val="lt1"/>
                </a:solidFill>
                <a:latin typeface="Calibri"/>
                <a:ea typeface="Calibri"/>
                <a:cs typeface="Calibri"/>
                <a:sym typeface="Calibri"/>
              </a:endParaRPr>
            </a:p>
          </p:txBody>
        </p:sp>
        <p:sp>
          <p:nvSpPr>
            <p:cNvPr id="108" name="Google Shape;108;p3"/>
            <p:cNvSpPr/>
            <p:nvPr/>
          </p:nvSpPr>
          <p:spPr>
            <a:xfrm rot="-3310531">
              <a:off x="5372269" y="1069903"/>
              <a:ext cx="915906"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rot="-3310531">
              <a:off x="5807325" y="1057618"/>
              <a:ext cx="45795" cy="457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0" name="Google Shape;110;p3"/>
            <p:cNvSpPr/>
            <p:nvPr/>
          </p:nvSpPr>
          <p:spPr>
            <a:xfrm>
              <a:off x="6091743" y="377678"/>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txBox="1"/>
            <p:nvPr/>
          </p:nvSpPr>
          <p:spPr>
            <a:xfrm>
              <a:off x="6110892" y="396827"/>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Historis</a:t>
              </a:r>
              <a:endParaRPr b="0" i="0" sz="1800" u="none" cap="none" strike="noStrike">
                <a:solidFill>
                  <a:schemeClr val="lt1"/>
                </a:solidFill>
                <a:latin typeface="Calibri"/>
                <a:ea typeface="Calibri"/>
                <a:cs typeface="Calibri"/>
                <a:sym typeface="Calibri"/>
              </a:endParaRPr>
            </a:p>
          </p:txBody>
        </p:sp>
        <p:sp>
          <p:nvSpPr>
            <p:cNvPr id="112" name="Google Shape;112;p3"/>
            <p:cNvSpPr/>
            <p:nvPr/>
          </p:nvSpPr>
          <p:spPr>
            <a:xfrm rot="-2142401">
              <a:off x="7338804" y="505998"/>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txBox="1"/>
            <p:nvPr/>
          </p:nvSpPr>
          <p:spPr>
            <a:xfrm rot="-2142401">
              <a:off x="7644764" y="500508"/>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4" name="Google Shape;114;p3"/>
            <p:cNvSpPr/>
            <p:nvPr/>
          </p:nvSpPr>
          <p:spPr>
            <a:xfrm>
              <a:off x="7922388" y="1742"/>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7941537" y="20891"/>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Barat</a:t>
              </a:r>
              <a:endParaRPr/>
            </a:p>
          </p:txBody>
        </p:sp>
        <p:sp>
          <p:nvSpPr>
            <p:cNvPr id="116" name="Google Shape;116;p3"/>
            <p:cNvSpPr/>
            <p:nvPr/>
          </p:nvSpPr>
          <p:spPr>
            <a:xfrm rot="2142401">
              <a:off x="7338804" y="881934"/>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rot="2142401">
              <a:off x="7644764" y="876444"/>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8" name="Google Shape;118;p3"/>
            <p:cNvSpPr/>
            <p:nvPr/>
          </p:nvSpPr>
          <p:spPr>
            <a:xfrm>
              <a:off x="7922388" y="753614"/>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7941537" y="772763"/>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Timur</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rot="3310531">
              <a:off x="5372269" y="1821775"/>
              <a:ext cx="915906"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rot="3310531">
              <a:off x="5807325" y="1809490"/>
              <a:ext cx="45795" cy="457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2" name="Google Shape;122;p3"/>
            <p:cNvSpPr/>
            <p:nvPr/>
          </p:nvSpPr>
          <p:spPr>
            <a:xfrm>
              <a:off x="6091743" y="1881423"/>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6110892" y="1900572"/>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Sistematis</a:t>
              </a:r>
              <a:endParaRPr b="0" i="0" sz="1800" u="none" cap="none" strike="noStrike">
                <a:solidFill>
                  <a:schemeClr val="lt1"/>
                </a:solidFill>
                <a:latin typeface="Calibri"/>
                <a:ea typeface="Calibri"/>
                <a:cs typeface="Calibri"/>
                <a:sym typeface="Calibri"/>
              </a:endParaRPr>
            </a:p>
          </p:txBody>
        </p:sp>
        <p:sp>
          <p:nvSpPr>
            <p:cNvPr id="124" name="Google Shape;124;p3"/>
            <p:cNvSpPr/>
            <p:nvPr/>
          </p:nvSpPr>
          <p:spPr>
            <a:xfrm rot="-2142401">
              <a:off x="7338804" y="2009743"/>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rot="-2142401">
              <a:off x="7644764" y="2004252"/>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6" name="Google Shape;126;p3"/>
            <p:cNvSpPr/>
            <p:nvPr/>
          </p:nvSpPr>
          <p:spPr>
            <a:xfrm>
              <a:off x="7922388" y="1505486"/>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7941537" y="1524635"/>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Cabang</a:t>
              </a:r>
              <a:endParaRPr b="0" i="0" sz="1800" u="none" cap="none" strike="noStrike">
                <a:solidFill>
                  <a:schemeClr val="lt1"/>
                </a:solidFill>
                <a:latin typeface="Calibri"/>
                <a:ea typeface="Calibri"/>
                <a:cs typeface="Calibri"/>
                <a:sym typeface="Calibri"/>
              </a:endParaRPr>
            </a:p>
          </p:txBody>
        </p:sp>
        <p:sp>
          <p:nvSpPr>
            <p:cNvPr id="128" name="Google Shape;128;p3"/>
            <p:cNvSpPr/>
            <p:nvPr/>
          </p:nvSpPr>
          <p:spPr>
            <a:xfrm rot="2142401">
              <a:off x="7338804" y="2385679"/>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rot="2142401">
              <a:off x="7644764" y="2380188"/>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0" name="Google Shape;130;p3"/>
            <p:cNvSpPr/>
            <p:nvPr/>
          </p:nvSpPr>
          <p:spPr>
            <a:xfrm>
              <a:off x="7922388" y="2257359"/>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7941537" y="2276508"/>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Aliran</a:t>
              </a:r>
              <a:endParaRPr b="0" i="0" sz="1800" u="none" cap="none" strike="noStrike">
                <a:solidFill>
                  <a:schemeClr val="lt1"/>
                </a:solidFill>
                <a:latin typeface="Calibri"/>
                <a:ea typeface="Calibri"/>
                <a:cs typeface="Calibri"/>
                <a:sym typeface="Calibri"/>
              </a:endParaRPr>
            </a:p>
          </p:txBody>
        </p:sp>
        <p:sp>
          <p:nvSpPr>
            <p:cNvPr id="132" name="Google Shape;132;p3"/>
            <p:cNvSpPr/>
            <p:nvPr/>
          </p:nvSpPr>
          <p:spPr>
            <a:xfrm rot="3654187">
              <a:off x="3461788" y="2855599"/>
              <a:ext cx="1075579" cy="21225"/>
            </a:xfrm>
            <a:custGeom>
              <a:rect b="b" l="l" r="r" t="t"/>
              <a:pathLst>
                <a:path extrusionOk="0" h="120000" w="120000">
                  <a:moveTo>
                    <a:pt x="0" y="59997"/>
                  </a:moveTo>
                  <a:lnTo>
                    <a:pt x="120000" y="59997"/>
                  </a:lnTo>
                </a:path>
              </a:pathLst>
            </a:custGeom>
            <a:no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rot="3654187">
              <a:off x="3972688" y="2839322"/>
              <a:ext cx="53778" cy="537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4" name="Google Shape;134;p3"/>
            <p:cNvSpPr/>
            <p:nvPr/>
          </p:nvSpPr>
          <p:spPr>
            <a:xfrm>
              <a:off x="4261098" y="3009231"/>
              <a:ext cx="1307603" cy="653801"/>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4280247" y="3028380"/>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Azaz</a:t>
              </a:r>
              <a:endParaRPr b="0" i="0" sz="1800" u="none" cap="none" strike="noStrike">
                <a:solidFill>
                  <a:schemeClr val="lt1"/>
                </a:solidFill>
                <a:latin typeface="Calibri"/>
                <a:ea typeface="Calibri"/>
                <a:cs typeface="Calibri"/>
                <a:sym typeface="Calibri"/>
              </a:endParaRPr>
            </a:p>
          </p:txBody>
        </p:sp>
        <p:sp>
          <p:nvSpPr>
            <p:cNvPr id="136" name="Google Shape;136;p3"/>
            <p:cNvSpPr/>
            <p:nvPr/>
          </p:nvSpPr>
          <p:spPr>
            <a:xfrm rot="-2142401">
              <a:off x="5508159" y="3137551"/>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rot="-2142401">
              <a:off x="5814119" y="3132060"/>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8" name="Google Shape;138;p3"/>
            <p:cNvSpPr/>
            <p:nvPr/>
          </p:nvSpPr>
          <p:spPr>
            <a:xfrm>
              <a:off x="6091743" y="2633295"/>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6110892" y="2652444"/>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Wahyu Ilahi</a:t>
              </a:r>
              <a:endParaRPr b="0" i="0" sz="1800" u="none" cap="none" strike="noStrike">
                <a:solidFill>
                  <a:schemeClr val="lt1"/>
                </a:solidFill>
                <a:latin typeface="Calibri"/>
                <a:ea typeface="Calibri"/>
                <a:cs typeface="Calibri"/>
                <a:sym typeface="Calibri"/>
              </a:endParaRPr>
            </a:p>
          </p:txBody>
        </p:sp>
        <p:sp>
          <p:nvSpPr>
            <p:cNvPr id="140" name="Google Shape;140;p3"/>
            <p:cNvSpPr/>
            <p:nvPr/>
          </p:nvSpPr>
          <p:spPr>
            <a:xfrm rot="2142401">
              <a:off x="5508159" y="3513487"/>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rot="2142401">
              <a:off x="5814119" y="3507996"/>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2" name="Google Shape;142;p3"/>
            <p:cNvSpPr/>
            <p:nvPr/>
          </p:nvSpPr>
          <p:spPr>
            <a:xfrm>
              <a:off x="6091743" y="3385167"/>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6110892" y="3404316"/>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Ilmu Pengetahuan</a:t>
              </a:r>
              <a:endParaRPr b="0" i="0" sz="1800" u="none" cap="none" strike="noStrike">
                <a:solidFill>
                  <a:schemeClr val="lt1"/>
                </a:solidFill>
                <a:latin typeface="Calibri"/>
                <a:ea typeface="Calibri"/>
                <a:cs typeface="Calibri"/>
                <a:sym typeface="Calibri"/>
              </a:endParaRPr>
            </a:p>
          </p:txBody>
        </p:sp>
        <p:sp>
          <p:nvSpPr>
            <p:cNvPr id="144" name="Google Shape;144;p3"/>
            <p:cNvSpPr/>
            <p:nvPr/>
          </p:nvSpPr>
          <p:spPr>
            <a:xfrm rot="4009472">
              <a:off x="1504412" y="4218367"/>
              <a:ext cx="1329040" cy="21225"/>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rot="4009472">
              <a:off x="2135706" y="4195754"/>
              <a:ext cx="66452" cy="6645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6" name="Google Shape;146;p3"/>
            <p:cNvSpPr/>
            <p:nvPr/>
          </p:nvSpPr>
          <p:spPr>
            <a:xfrm>
              <a:off x="2430453" y="4512975"/>
              <a:ext cx="1307603" cy="653801"/>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2449602" y="4532124"/>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FF0000"/>
                </a:buClr>
                <a:buSzPts val="1800"/>
                <a:buFont typeface="Calibri"/>
                <a:buNone/>
              </a:pPr>
              <a:r>
                <a:rPr b="0" i="0" lang="en-US" sz="1800" u="none" cap="none" strike="noStrike">
                  <a:solidFill>
                    <a:srgbClr val="FF0000"/>
                  </a:solidFill>
                  <a:latin typeface="Calibri"/>
                  <a:ea typeface="Calibri"/>
                  <a:cs typeface="Calibri"/>
                  <a:sym typeface="Calibri"/>
                </a:rPr>
                <a:t>Produk</a:t>
              </a:r>
              <a:endParaRPr b="0" i="0" sz="1800" u="none" cap="none" strike="noStrike">
                <a:solidFill>
                  <a:srgbClr val="FF0000"/>
                </a:solidFill>
                <a:latin typeface="Calibri"/>
                <a:ea typeface="Calibri"/>
                <a:cs typeface="Calibri"/>
                <a:sym typeface="Calibri"/>
              </a:endParaRPr>
            </a:p>
          </p:txBody>
        </p:sp>
        <p:sp>
          <p:nvSpPr>
            <p:cNvPr id="148" name="Google Shape;148;p3"/>
            <p:cNvSpPr/>
            <p:nvPr/>
          </p:nvSpPr>
          <p:spPr>
            <a:xfrm>
              <a:off x="3738057" y="4829263"/>
              <a:ext cx="523041" cy="21225"/>
            </a:xfrm>
            <a:custGeom>
              <a:rect b="b" l="l" r="r" t="t"/>
              <a:pathLst>
                <a:path extrusionOk="0" h="120000" w="120000">
                  <a:moveTo>
                    <a:pt x="0" y="59997"/>
                  </a:moveTo>
                  <a:lnTo>
                    <a:pt x="120000" y="59997"/>
                  </a:lnTo>
                </a:path>
              </a:pathLst>
            </a:custGeom>
            <a:no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3986501" y="4826800"/>
              <a:ext cx="26152" cy="2615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0" name="Google Shape;150;p3"/>
            <p:cNvSpPr/>
            <p:nvPr/>
          </p:nvSpPr>
          <p:spPr>
            <a:xfrm>
              <a:off x="4261098" y="4512975"/>
              <a:ext cx="1307603" cy="653801"/>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4280247" y="4532124"/>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Etika</a:t>
              </a:r>
              <a:endParaRPr b="0" i="0" sz="1800" u="none" cap="none" strike="noStrike">
                <a:solidFill>
                  <a:schemeClr val="lt1"/>
                </a:solidFill>
                <a:latin typeface="Calibri"/>
                <a:ea typeface="Calibri"/>
                <a:cs typeface="Calibri"/>
                <a:sym typeface="Calibri"/>
              </a:endParaRPr>
            </a:p>
          </p:txBody>
        </p:sp>
        <p:sp>
          <p:nvSpPr>
            <p:cNvPr id="152" name="Google Shape;152;p3"/>
            <p:cNvSpPr/>
            <p:nvPr/>
          </p:nvSpPr>
          <p:spPr>
            <a:xfrm rot="-2142401">
              <a:off x="5508159" y="4641295"/>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txBox="1"/>
            <p:nvPr/>
          </p:nvSpPr>
          <p:spPr>
            <a:xfrm rot="-2142401">
              <a:off x="5814119" y="4635805"/>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4" name="Google Shape;154;p3"/>
            <p:cNvSpPr/>
            <p:nvPr/>
          </p:nvSpPr>
          <p:spPr>
            <a:xfrm>
              <a:off x="6091743" y="4137039"/>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6110892" y="4156188"/>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Umum</a:t>
              </a:r>
              <a:endParaRPr b="0" i="0" sz="1800" u="none" cap="none" strike="noStrike">
                <a:solidFill>
                  <a:schemeClr val="lt1"/>
                </a:solidFill>
                <a:latin typeface="Calibri"/>
                <a:ea typeface="Calibri"/>
                <a:cs typeface="Calibri"/>
                <a:sym typeface="Calibri"/>
              </a:endParaRPr>
            </a:p>
          </p:txBody>
        </p:sp>
        <p:sp>
          <p:nvSpPr>
            <p:cNvPr id="156" name="Google Shape;156;p3"/>
            <p:cNvSpPr/>
            <p:nvPr/>
          </p:nvSpPr>
          <p:spPr>
            <a:xfrm rot="2142401">
              <a:off x="5508159" y="5017231"/>
              <a:ext cx="644127" cy="21225"/>
            </a:xfrm>
            <a:custGeom>
              <a:rect b="b" l="l" r="r" t="t"/>
              <a:pathLst>
                <a:path extrusionOk="0" h="120000" w="120000">
                  <a:moveTo>
                    <a:pt x="0" y="59997"/>
                  </a:moveTo>
                  <a:lnTo>
                    <a:pt x="120000" y="59997"/>
                  </a:lnTo>
                </a:path>
              </a:pathLst>
            </a:custGeom>
            <a:no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rot="2142401">
              <a:off x="5814119" y="5011741"/>
              <a:ext cx="32206" cy="322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8" name="Google Shape;158;p3"/>
            <p:cNvSpPr/>
            <p:nvPr/>
          </p:nvSpPr>
          <p:spPr>
            <a:xfrm>
              <a:off x="6091743" y="4888911"/>
              <a:ext cx="1307603" cy="653801"/>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txBox="1"/>
            <p:nvPr/>
          </p:nvSpPr>
          <p:spPr>
            <a:xfrm>
              <a:off x="6110892" y="4908060"/>
              <a:ext cx="1269305" cy="6155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Khusus</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nvSpPr>
        <p:spPr>
          <a:xfrm>
            <a:off x="4735285" y="747486"/>
            <a:ext cx="7012215" cy="4516196"/>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Untuk mengetahui bahwa Pancasila sebagai sistem filsafat, maka perlu dijabarkan tentang syarat-syarat filsafat terhadap Pancasila tersebut, jika syarat-syarat sistem filsafat cocok pada Pancasila, maka Pancasila merupakan sistem filsafat, etapi jika tidak maka bukan sistem filsafat.</a:t>
            </a:r>
            <a:endParaRPr b="0" i="0" sz="3200" u="none" cap="none" strike="noStrike">
              <a:solidFill>
                <a:schemeClr val="dk1"/>
              </a:solidFill>
              <a:latin typeface="Calibri"/>
              <a:ea typeface="Calibri"/>
              <a:cs typeface="Calibri"/>
              <a:sym typeface="Calibri"/>
            </a:endParaRPr>
          </a:p>
        </p:txBody>
      </p:sp>
      <p:sp>
        <p:nvSpPr>
          <p:cNvPr id="165" name="Google Shape;165;p4"/>
          <p:cNvSpPr/>
          <p:nvPr/>
        </p:nvSpPr>
        <p:spPr>
          <a:xfrm>
            <a:off x="647700" y="1600200"/>
            <a:ext cx="2810768" cy="2810768"/>
          </a:xfrm>
          <a:prstGeom prst="ellipse">
            <a:avLst/>
          </a:prstGeom>
          <a:blipFill rotWithShape="1">
            <a:blip r:embed="rId3">
              <a:alphaModFix/>
            </a:blip>
            <a:stretch>
              <a:fillRect b="0" l="-23999" r="-23999"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txBox="1"/>
          <p:nvPr/>
        </p:nvSpPr>
        <p:spPr>
          <a:xfrm>
            <a:off x="0" y="4609406"/>
            <a:ext cx="4334768" cy="563562"/>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898074" y="2547360"/>
            <a:ext cx="3748314" cy="12117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Syarat Ilmiah Berpikir Filsafat</a:t>
            </a:r>
            <a:endParaRPr b="1"/>
          </a:p>
        </p:txBody>
      </p:sp>
      <p:grpSp>
        <p:nvGrpSpPr>
          <p:cNvPr id="172" name="Google Shape;172;p5"/>
          <p:cNvGrpSpPr/>
          <p:nvPr/>
        </p:nvGrpSpPr>
        <p:grpSpPr>
          <a:xfrm>
            <a:off x="5321897" y="64434"/>
            <a:ext cx="5982324" cy="5834647"/>
            <a:chOff x="675509" y="-336276"/>
            <a:chExt cx="5982324" cy="5834647"/>
          </a:xfrm>
        </p:grpSpPr>
        <p:sp>
          <p:nvSpPr>
            <p:cNvPr id="173" name="Google Shape;173;p5"/>
            <p:cNvSpPr/>
            <p:nvPr/>
          </p:nvSpPr>
          <p:spPr>
            <a:xfrm>
              <a:off x="2234996" y="1149372"/>
              <a:ext cx="2863350" cy="2863350"/>
            </a:xfrm>
            <a:prstGeom prst="ellipse">
              <a:avLst/>
            </a:prstGeom>
            <a:solidFill>
              <a:schemeClr val="accent4">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txBox="1"/>
            <p:nvPr/>
          </p:nvSpPr>
          <p:spPr>
            <a:xfrm>
              <a:off x="2654324" y="1568700"/>
              <a:ext cx="2024694" cy="202469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Syarat Ilmiah Filsafat</a:t>
              </a:r>
              <a:endParaRPr b="0" i="0" sz="2800" u="none" cap="none" strike="noStrike">
                <a:solidFill>
                  <a:schemeClr val="dk1"/>
                </a:solidFill>
                <a:latin typeface="Calibri"/>
                <a:ea typeface="Calibri"/>
                <a:cs typeface="Calibri"/>
                <a:sym typeface="Calibri"/>
              </a:endParaRPr>
            </a:p>
          </p:txBody>
        </p:sp>
        <p:sp>
          <p:nvSpPr>
            <p:cNvPr id="175" name="Google Shape;175;p5"/>
            <p:cNvSpPr/>
            <p:nvPr/>
          </p:nvSpPr>
          <p:spPr>
            <a:xfrm>
              <a:off x="2540208" y="-336276"/>
              <a:ext cx="2252926" cy="2105249"/>
            </a:xfrm>
            <a:prstGeom prst="ellipse">
              <a:avLst/>
            </a:prstGeom>
            <a:solidFill>
              <a:srgbClr val="85F010">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txBox="1"/>
            <p:nvPr/>
          </p:nvSpPr>
          <p:spPr>
            <a:xfrm>
              <a:off x="2870141" y="-27969"/>
              <a:ext cx="1593060" cy="1488635"/>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Berobjek</a:t>
              </a:r>
              <a:endParaRPr b="0" i="0" sz="2800" u="none" cap="none" strike="noStrike">
                <a:solidFill>
                  <a:schemeClr val="dk1"/>
                </a:solidFill>
                <a:latin typeface="Calibri"/>
                <a:ea typeface="Calibri"/>
                <a:cs typeface="Calibri"/>
                <a:sym typeface="Calibri"/>
              </a:endParaRPr>
            </a:p>
          </p:txBody>
        </p:sp>
        <p:sp>
          <p:nvSpPr>
            <p:cNvPr id="177" name="Google Shape;177;p5"/>
            <p:cNvSpPr/>
            <p:nvPr/>
          </p:nvSpPr>
          <p:spPr>
            <a:xfrm>
              <a:off x="4404907" y="1528423"/>
              <a:ext cx="2252926" cy="2105249"/>
            </a:xfrm>
            <a:prstGeom prst="ellipse">
              <a:avLst/>
            </a:prstGeom>
            <a:solidFill>
              <a:srgbClr val="21E146">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txBox="1"/>
            <p:nvPr/>
          </p:nvSpPr>
          <p:spPr>
            <a:xfrm>
              <a:off x="4734840" y="1836730"/>
              <a:ext cx="1593060" cy="1488635"/>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Clr>
                  <a:schemeClr val="dk1"/>
                </a:buClr>
                <a:buSzPts val="2600"/>
                <a:buFont typeface="Calibri"/>
                <a:buNone/>
              </a:pPr>
              <a:r>
                <a:rPr b="0" i="0" lang="en-US" sz="2600" u="none" cap="none" strike="noStrike">
                  <a:solidFill>
                    <a:schemeClr val="dk1"/>
                  </a:solidFill>
                  <a:latin typeface="Calibri"/>
                  <a:ea typeface="Calibri"/>
                  <a:cs typeface="Calibri"/>
                  <a:sym typeface="Calibri"/>
                </a:rPr>
                <a:t>Bermetode</a:t>
              </a:r>
              <a:endParaRPr b="0" i="0" sz="2600" u="none" cap="none" strike="noStrike">
                <a:solidFill>
                  <a:schemeClr val="dk1"/>
                </a:solidFill>
                <a:latin typeface="Calibri"/>
                <a:ea typeface="Calibri"/>
                <a:cs typeface="Calibri"/>
                <a:sym typeface="Calibri"/>
              </a:endParaRPr>
            </a:p>
          </p:txBody>
        </p:sp>
        <p:sp>
          <p:nvSpPr>
            <p:cNvPr id="179" name="Google Shape;179;p5"/>
            <p:cNvSpPr/>
            <p:nvPr/>
          </p:nvSpPr>
          <p:spPr>
            <a:xfrm>
              <a:off x="2540208" y="3393122"/>
              <a:ext cx="2252926" cy="2105249"/>
            </a:xfrm>
            <a:prstGeom prst="ellipse">
              <a:avLst/>
            </a:prstGeom>
            <a:solidFill>
              <a:srgbClr val="31D2C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txBox="1"/>
            <p:nvPr/>
          </p:nvSpPr>
          <p:spPr>
            <a:xfrm>
              <a:off x="2870141" y="3701429"/>
              <a:ext cx="1593060" cy="1488635"/>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Bersistem</a:t>
              </a:r>
              <a:endParaRPr b="0" i="0" sz="2800" u="none" cap="none" strike="noStrike">
                <a:solidFill>
                  <a:schemeClr val="dk1"/>
                </a:solidFill>
                <a:latin typeface="Calibri"/>
                <a:ea typeface="Calibri"/>
                <a:cs typeface="Calibri"/>
                <a:sym typeface="Calibri"/>
              </a:endParaRPr>
            </a:p>
          </p:txBody>
        </p:sp>
        <p:sp>
          <p:nvSpPr>
            <p:cNvPr id="181" name="Google Shape;181;p5"/>
            <p:cNvSpPr/>
            <p:nvPr/>
          </p:nvSpPr>
          <p:spPr>
            <a:xfrm>
              <a:off x="675509" y="1528423"/>
              <a:ext cx="2252926" cy="2105249"/>
            </a:xfrm>
            <a:prstGeom prst="ellipse">
              <a:avLst/>
            </a:prstGeom>
            <a:solidFill>
              <a:srgbClr val="4371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txBox="1"/>
            <p:nvPr/>
          </p:nvSpPr>
          <p:spPr>
            <a:xfrm>
              <a:off x="1005442" y="1836730"/>
              <a:ext cx="1593060" cy="1488635"/>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Bersifat Universal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6"/>
          <p:cNvGrpSpPr/>
          <p:nvPr/>
        </p:nvGrpSpPr>
        <p:grpSpPr>
          <a:xfrm>
            <a:off x="2083971" y="1991854"/>
            <a:ext cx="3006763" cy="990865"/>
            <a:chOff x="1398171" y="1407654"/>
            <a:chExt cx="3006763" cy="990865"/>
          </a:xfrm>
        </p:grpSpPr>
        <p:sp>
          <p:nvSpPr>
            <p:cNvPr id="188" name="Google Shape;188;p6"/>
            <p:cNvSpPr/>
            <p:nvPr/>
          </p:nvSpPr>
          <p:spPr>
            <a:xfrm>
              <a:off x="1398171" y="1407654"/>
              <a:ext cx="3006763" cy="9908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1398171" y="1407654"/>
              <a:ext cx="3006763" cy="990865"/>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rPr b="1" i="0" lang="en-US" sz="2500" u="none" cap="none" strike="noStrike">
                  <a:solidFill>
                    <a:schemeClr val="dk1"/>
                  </a:solidFill>
                  <a:latin typeface="Calibri"/>
                  <a:ea typeface="Calibri"/>
                  <a:cs typeface="Calibri"/>
                  <a:sym typeface="Calibri"/>
                </a:rPr>
                <a:t>Objek Material Filsafat</a:t>
              </a:r>
              <a:endParaRPr b="1" i="0" sz="2500" u="none" cap="none" strike="noStrike">
                <a:solidFill>
                  <a:schemeClr val="dk1"/>
                </a:solidFill>
                <a:latin typeface="Calibri"/>
                <a:ea typeface="Calibri"/>
                <a:cs typeface="Calibri"/>
                <a:sym typeface="Calibri"/>
              </a:endParaRPr>
            </a:p>
          </p:txBody>
        </p:sp>
      </p:grpSp>
      <p:grpSp>
        <p:nvGrpSpPr>
          <p:cNvPr id="190" name="Google Shape;190;p6"/>
          <p:cNvGrpSpPr/>
          <p:nvPr/>
        </p:nvGrpSpPr>
        <p:grpSpPr>
          <a:xfrm>
            <a:off x="690050" y="4081248"/>
            <a:ext cx="5794605" cy="1856398"/>
            <a:chOff x="4250" y="3497048"/>
            <a:chExt cx="5794605" cy="1856398"/>
          </a:xfrm>
        </p:grpSpPr>
        <p:sp>
          <p:nvSpPr>
            <p:cNvPr id="191" name="Google Shape;191;p6"/>
            <p:cNvSpPr/>
            <p:nvPr/>
          </p:nvSpPr>
          <p:spPr>
            <a:xfrm>
              <a:off x="4250" y="3497048"/>
              <a:ext cx="5794605" cy="1856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4250" y="3497048"/>
              <a:ext cx="5794605" cy="1856398"/>
            </a:xfrm>
            <a:prstGeom prst="rect">
              <a:avLst/>
            </a:prstGeom>
            <a:noFill/>
            <a:ln>
              <a:noFill/>
            </a:ln>
          </p:spPr>
          <p:txBody>
            <a:bodyPr anchorCtr="0" anchor="ctr" bIns="31750" lIns="31750" spcFirstLastPara="1" rIns="31750" wrap="square" tIns="31750">
              <a:no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Objek yang demikian ini dapat digolongkan ke dalam tiga hal yakni :</a:t>
              </a:r>
              <a:endParaRPr/>
            </a:p>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 yaitu ada </a:t>
              </a:r>
              <a:r>
                <a:rPr b="1" i="0" lang="en-US" sz="2400" u="none" cap="none" strike="noStrike">
                  <a:solidFill>
                    <a:schemeClr val="accent1"/>
                  </a:solidFill>
                  <a:latin typeface="Arial"/>
                  <a:ea typeface="Arial"/>
                  <a:cs typeface="Arial"/>
                  <a:sym typeface="Arial"/>
                </a:rPr>
                <a:t>Tuhan</a:t>
              </a:r>
              <a:r>
                <a:rPr b="0" i="0" lang="en-US" sz="2400" u="none" cap="none" strike="noStrike">
                  <a:solidFill>
                    <a:schemeClr val="dk1"/>
                  </a:solidFill>
                  <a:latin typeface="Arial"/>
                  <a:ea typeface="Arial"/>
                  <a:cs typeface="Arial"/>
                  <a:sym typeface="Arial"/>
                </a:rPr>
                <a:t>, ada</a:t>
              </a:r>
              <a:r>
                <a:rPr b="0" i="0" lang="en-US" sz="2400" u="none" cap="none" strike="noStrike">
                  <a:solidFill>
                    <a:srgbClr val="833C0B"/>
                  </a:solidFill>
                  <a:latin typeface="Arial"/>
                  <a:ea typeface="Arial"/>
                  <a:cs typeface="Arial"/>
                  <a:sym typeface="Arial"/>
                </a:rPr>
                <a:t> </a:t>
              </a:r>
              <a:r>
                <a:rPr b="1" i="0" lang="en-US" sz="2400" u="none" cap="none" strike="noStrike">
                  <a:solidFill>
                    <a:srgbClr val="833C0B"/>
                  </a:solidFill>
                  <a:latin typeface="Arial"/>
                  <a:ea typeface="Arial"/>
                  <a:cs typeface="Arial"/>
                  <a:sym typeface="Arial"/>
                </a:rPr>
                <a:t>manusia</a:t>
              </a:r>
              <a:r>
                <a:rPr b="0" i="0" lang="en-US" sz="2400" u="none" cap="none" strike="noStrike">
                  <a:solidFill>
                    <a:schemeClr val="dk1"/>
                  </a:solidFill>
                  <a:latin typeface="Arial"/>
                  <a:ea typeface="Arial"/>
                  <a:cs typeface="Arial"/>
                  <a:sym typeface="Arial"/>
                </a:rPr>
                <a:t>, dan ada </a:t>
              </a:r>
              <a:r>
                <a:rPr b="1" i="0" lang="en-US" sz="2400" u="none" cap="none" strike="noStrike">
                  <a:solidFill>
                    <a:schemeClr val="dk1"/>
                  </a:solidFill>
                  <a:latin typeface="Arial"/>
                  <a:ea typeface="Arial"/>
                  <a:cs typeface="Arial"/>
                  <a:sym typeface="Arial"/>
                </a:rPr>
                <a:t>alam </a:t>
              </a:r>
              <a:r>
                <a:rPr b="1" i="0" lang="en-US" sz="2400" u="none" cap="none" strike="noStrike">
                  <a:solidFill>
                    <a:srgbClr val="548135"/>
                  </a:solidFill>
                  <a:latin typeface="Arial"/>
                  <a:ea typeface="Arial"/>
                  <a:cs typeface="Arial"/>
                  <a:sym typeface="Arial"/>
                </a:rPr>
                <a:t>semesta</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grpSp>
      <p:sp>
        <p:nvSpPr>
          <p:cNvPr id="193" name="Google Shape;193;p6"/>
          <p:cNvSpPr/>
          <p:nvPr/>
        </p:nvSpPr>
        <p:spPr>
          <a:xfrm>
            <a:off x="2080554" y="1690494"/>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2247976" y="1355650"/>
            <a:ext cx="239174" cy="239174"/>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649789" y="1422619"/>
            <a:ext cx="375845" cy="375845"/>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984633" y="1054290"/>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3419931" y="920353"/>
            <a:ext cx="239174" cy="239174"/>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3955681" y="1154744"/>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4290525" y="1322166"/>
            <a:ext cx="375845" cy="375845"/>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4759307" y="1690494"/>
            <a:ext cx="239174" cy="239174"/>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4960214" y="2058823"/>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3219024" y="1355650"/>
            <a:ext cx="615019" cy="615019"/>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913132" y="2628058"/>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2114038" y="2929418"/>
            <a:ext cx="375845" cy="375845"/>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2616305" y="3197293"/>
            <a:ext cx="546684" cy="546684"/>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3319477" y="3632590"/>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3453415" y="3197293"/>
            <a:ext cx="375845" cy="375845"/>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3788259" y="3666075"/>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4089619" y="3130324"/>
            <a:ext cx="546684" cy="546684"/>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826276" y="2996386"/>
            <a:ext cx="375845" cy="375845"/>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484655" y="1422062"/>
            <a:ext cx="1103804" cy="2107283"/>
          </a:xfrm>
          <a:prstGeom prst="chevron">
            <a:avLst>
              <a:gd fmla="val 6231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7387768" y="1422062"/>
            <a:ext cx="1103804" cy="2107283"/>
          </a:xfrm>
          <a:prstGeom prst="chevron">
            <a:avLst>
              <a:gd fmla="val 6231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6"/>
          <p:cNvGrpSpPr/>
          <p:nvPr/>
        </p:nvGrpSpPr>
        <p:grpSpPr>
          <a:xfrm>
            <a:off x="8717351" y="1272567"/>
            <a:ext cx="2558819" cy="2558819"/>
            <a:chOff x="8031551" y="688367"/>
            <a:chExt cx="2558819" cy="2558819"/>
          </a:xfrm>
        </p:grpSpPr>
        <p:sp>
          <p:nvSpPr>
            <p:cNvPr id="214" name="Google Shape;214;p6"/>
            <p:cNvSpPr/>
            <p:nvPr/>
          </p:nvSpPr>
          <p:spPr>
            <a:xfrm>
              <a:off x="8031551" y="688367"/>
              <a:ext cx="2558819" cy="2558819"/>
            </a:xfrm>
            <a:prstGeom prst="ellipse">
              <a:avLst/>
            </a:prstGeom>
            <a:solidFill>
              <a:schemeClr val="accent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8406281" y="1063097"/>
              <a:ext cx="1809359" cy="1809359"/>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0" lIns="0" spcFirstLastPara="1" rIns="0" wrap="square" tIns="0">
              <a:noAutofit/>
            </a:bodyPr>
            <a:lstStyle/>
            <a:p>
              <a:pPr indent="-342900" lvl="0" marL="342900" marR="0" rtl="0" algn="just">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Objek Empirik</a:t>
              </a:r>
              <a:endParaRPr b="0" i="0" sz="2400" u="none" cap="none" strike="noStrike">
                <a:solidFill>
                  <a:schemeClr val="lt1"/>
                </a:solidFill>
                <a:latin typeface="Arial"/>
                <a:ea typeface="Arial"/>
                <a:cs typeface="Arial"/>
                <a:sym typeface="Arial"/>
              </a:endParaRPr>
            </a:p>
            <a:p>
              <a:pPr indent="-342900" lvl="0" marL="342900" marR="0" rtl="0" algn="just">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Objek Non   Empirik </a:t>
              </a:r>
              <a:endParaRPr b="0" i="0" sz="2400" u="none" cap="none" strike="noStrike">
                <a:solidFill>
                  <a:schemeClr val="lt1"/>
                </a:solidFill>
                <a:latin typeface="Arial"/>
                <a:ea typeface="Arial"/>
                <a:cs typeface="Arial"/>
                <a:sym typeface="Arial"/>
              </a:endParaRPr>
            </a:p>
          </p:txBody>
        </p:sp>
      </p:grpSp>
      <p:grpSp>
        <p:nvGrpSpPr>
          <p:cNvPr id="216" name="Google Shape;216;p6"/>
          <p:cNvGrpSpPr/>
          <p:nvPr/>
        </p:nvGrpSpPr>
        <p:grpSpPr>
          <a:xfrm>
            <a:off x="8491573" y="4081248"/>
            <a:ext cx="3010376" cy="1856398"/>
            <a:chOff x="7805773" y="3497048"/>
            <a:chExt cx="3010376" cy="1856398"/>
          </a:xfrm>
        </p:grpSpPr>
        <p:sp>
          <p:nvSpPr>
            <p:cNvPr id="217" name="Google Shape;217;p6"/>
            <p:cNvSpPr/>
            <p:nvPr/>
          </p:nvSpPr>
          <p:spPr>
            <a:xfrm>
              <a:off x="7805773" y="3497048"/>
              <a:ext cx="3010376" cy="1856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7805773" y="3497048"/>
              <a:ext cx="3010376" cy="185639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219" name="Google Shape;219;p6"/>
          <p:cNvSpPr txBox="1"/>
          <p:nvPr>
            <p:ph type="title"/>
          </p:nvPr>
        </p:nvSpPr>
        <p:spPr>
          <a:xfrm>
            <a:off x="5079800" y="365125"/>
            <a:ext cx="6273999" cy="7896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Memiliki Objek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7"/>
          <p:cNvGrpSpPr/>
          <p:nvPr/>
        </p:nvGrpSpPr>
        <p:grpSpPr>
          <a:xfrm>
            <a:off x="2083971" y="1991854"/>
            <a:ext cx="3006763" cy="990865"/>
            <a:chOff x="1398171" y="1407654"/>
            <a:chExt cx="3006763" cy="990865"/>
          </a:xfrm>
        </p:grpSpPr>
        <p:sp>
          <p:nvSpPr>
            <p:cNvPr id="225" name="Google Shape;225;p7"/>
            <p:cNvSpPr/>
            <p:nvPr/>
          </p:nvSpPr>
          <p:spPr>
            <a:xfrm>
              <a:off x="1398171" y="1407654"/>
              <a:ext cx="3006763" cy="9908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1398171" y="1407654"/>
              <a:ext cx="3006763" cy="990865"/>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rPr b="1" i="0" lang="en-US" sz="2500" u="none" cap="none" strike="noStrike">
                  <a:solidFill>
                    <a:schemeClr val="dk1"/>
                  </a:solidFill>
                  <a:latin typeface="Calibri"/>
                  <a:ea typeface="Calibri"/>
                  <a:cs typeface="Calibri"/>
                  <a:sym typeface="Calibri"/>
                </a:rPr>
                <a:t>Objek Formal </a:t>
              </a:r>
              <a:endParaRPr/>
            </a:p>
            <a:p>
              <a:pPr indent="0" lvl="0" marL="0" marR="0" rtl="0" algn="ctr">
                <a:lnSpc>
                  <a:spcPct val="90000"/>
                </a:lnSpc>
                <a:spcBef>
                  <a:spcPts val="875"/>
                </a:spcBef>
                <a:spcAft>
                  <a:spcPts val="0"/>
                </a:spcAft>
                <a:buNone/>
              </a:pPr>
              <a:r>
                <a:rPr b="1" i="0" lang="en-US" sz="2500" u="none" cap="none" strike="noStrike">
                  <a:solidFill>
                    <a:schemeClr val="dk1"/>
                  </a:solidFill>
                  <a:latin typeface="Calibri"/>
                  <a:ea typeface="Calibri"/>
                  <a:cs typeface="Calibri"/>
                  <a:sym typeface="Calibri"/>
                </a:rPr>
                <a:t>Filsafat</a:t>
              </a:r>
              <a:endParaRPr b="1" i="0" sz="2500" u="none" cap="none" strike="noStrike">
                <a:solidFill>
                  <a:schemeClr val="dk1"/>
                </a:solidFill>
                <a:latin typeface="Calibri"/>
                <a:ea typeface="Calibri"/>
                <a:cs typeface="Calibri"/>
                <a:sym typeface="Calibri"/>
              </a:endParaRPr>
            </a:p>
          </p:txBody>
        </p:sp>
      </p:grpSp>
      <p:grpSp>
        <p:nvGrpSpPr>
          <p:cNvPr id="227" name="Google Shape;227;p7"/>
          <p:cNvGrpSpPr/>
          <p:nvPr/>
        </p:nvGrpSpPr>
        <p:grpSpPr>
          <a:xfrm>
            <a:off x="661348" y="4204513"/>
            <a:ext cx="5794605" cy="1856398"/>
            <a:chOff x="4250" y="3497048"/>
            <a:chExt cx="5794605" cy="1856398"/>
          </a:xfrm>
        </p:grpSpPr>
        <p:sp>
          <p:nvSpPr>
            <p:cNvPr id="228" name="Google Shape;228;p7"/>
            <p:cNvSpPr/>
            <p:nvPr/>
          </p:nvSpPr>
          <p:spPr>
            <a:xfrm>
              <a:off x="4250" y="3497048"/>
              <a:ext cx="5794605" cy="1856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4250" y="3743578"/>
              <a:ext cx="5794605" cy="1609868"/>
            </a:xfrm>
            <a:prstGeom prst="rect">
              <a:avLst/>
            </a:prstGeom>
            <a:noFill/>
            <a:ln>
              <a:noFill/>
            </a:ln>
          </p:spPr>
          <p:txBody>
            <a:bodyPr anchorCtr="0" anchor="ctr" bIns="31750" lIns="31750" spcFirstLastPara="1" rIns="31750" wrap="square" tIns="31750">
              <a:no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Objek formal filsafat </a:t>
              </a:r>
              <a:r>
                <a:rPr b="0" i="0" lang="en-US" sz="2400" u="none" cap="none" strike="noStrike">
                  <a:solidFill>
                    <a:schemeClr val="dk1"/>
                  </a:solidFill>
                  <a:latin typeface="Arial"/>
                  <a:ea typeface="Arial"/>
                  <a:cs typeface="Arial"/>
                  <a:sym typeface="Arial"/>
                </a:rPr>
                <a:t>adalah </a:t>
              </a:r>
              <a:r>
                <a:rPr b="1" i="0" lang="en-US" sz="2400" u="none" cap="none" strike="noStrike">
                  <a:solidFill>
                    <a:schemeClr val="dk1"/>
                  </a:solidFill>
                  <a:latin typeface="Arial"/>
                  <a:ea typeface="Arial"/>
                  <a:cs typeface="Arial"/>
                  <a:sym typeface="Arial"/>
                </a:rPr>
                <a:t>hakikat</a:t>
              </a:r>
              <a:r>
                <a:rPr b="0" i="0" lang="en-US" sz="2400" u="none" cap="none" strike="noStrike">
                  <a:solidFill>
                    <a:schemeClr val="dk1"/>
                  </a:solidFill>
                  <a:latin typeface="Arial"/>
                  <a:ea typeface="Arial"/>
                  <a:cs typeface="Arial"/>
                  <a:sym typeface="Arial"/>
                </a:rPr>
                <a:t> dari segala sesuatu yang ada, Dalam hal objek formal, Pancasila memenuhi syarat sebagai sistem filsafat.</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230" name="Google Shape;230;p7"/>
          <p:cNvSpPr/>
          <p:nvPr/>
        </p:nvSpPr>
        <p:spPr>
          <a:xfrm>
            <a:off x="2080554" y="1690494"/>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2247976" y="1355650"/>
            <a:ext cx="239174" cy="239174"/>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2649789" y="1422619"/>
            <a:ext cx="375845" cy="375845"/>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2984633" y="1054290"/>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3419931" y="920353"/>
            <a:ext cx="239174" cy="239174"/>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3955681" y="1154744"/>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4290525" y="1322166"/>
            <a:ext cx="375845" cy="375845"/>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4759307" y="1690494"/>
            <a:ext cx="239174" cy="239174"/>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960214" y="2058823"/>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3219024" y="1355650"/>
            <a:ext cx="615019" cy="615019"/>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1913132" y="2628058"/>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2114038" y="2929418"/>
            <a:ext cx="375845" cy="375845"/>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2616305" y="3197293"/>
            <a:ext cx="546684" cy="546684"/>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3319477" y="3632590"/>
            <a:ext cx="239174" cy="239174"/>
          </a:xfrm>
          <a:prstGeom prst="ellipse">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453415" y="3197293"/>
            <a:ext cx="375845" cy="375845"/>
          </a:xfrm>
          <a:prstGeom prst="ellipse">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3788259" y="3666075"/>
            <a:ext cx="239174" cy="239174"/>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4089619" y="3130324"/>
            <a:ext cx="546684" cy="546684"/>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4826276" y="2996386"/>
            <a:ext cx="375845" cy="375845"/>
          </a:xfrm>
          <a:prstGeom prst="ellipse">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6484655" y="1422062"/>
            <a:ext cx="1103804" cy="2107283"/>
          </a:xfrm>
          <a:prstGeom prst="chevron">
            <a:avLst>
              <a:gd fmla="val 6231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387768" y="1422062"/>
            <a:ext cx="1103804" cy="2107283"/>
          </a:xfrm>
          <a:prstGeom prst="chevron">
            <a:avLst>
              <a:gd fmla="val 6231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7"/>
          <p:cNvGrpSpPr/>
          <p:nvPr/>
        </p:nvGrpSpPr>
        <p:grpSpPr>
          <a:xfrm>
            <a:off x="8717351" y="1272567"/>
            <a:ext cx="2784598" cy="2808681"/>
            <a:chOff x="8031551" y="688367"/>
            <a:chExt cx="2558819" cy="2558819"/>
          </a:xfrm>
        </p:grpSpPr>
        <p:sp>
          <p:nvSpPr>
            <p:cNvPr id="251" name="Google Shape;251;p7"/>
            <p:cNvSpPr/>
            <p:nvPr/>
          </p:nvSpPr>
          <p:spPr>
            <a:xfrm>
              <a:off x="8031551" y="688367"/>
              <a:ext cx="2558819" cy="2558819"/>
            </a:xfrm>
            <a:prstGeom prst="ellipse">
              <a:avLst/>
            </a:prstGeom>
            <a:solidFill>
              <a:schemeClr val="accent6"/>
            </a:solidFill>
            <a:ln cap="flat" cmpd="sng" w="12700">
              <a:solidFill>
                <a:srgbClr val="517E3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8288018" y="1088790"/>
              <a:ext cx="2042905" cy="1796346"/>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0" lIns="0" spcFirstLastPara="1" rIns="0" wrap="square" tIns="0">
              <a:noAutofit/>
            </a:bodyPr>
            <a:lstStyle/>
            <a:p>
              <a:pPr indent="0" lvl="1" marL="457200" marR="0" rtl="0" algn="l">
                <a:spcBef>
                  <a:spcPts val="0"/>
                </a:spcBef>
                <a:spcAft>
                  <a:spcPts val="0"/>
                </a:spcAft>
                <a:buNone/>
              </a:pPr>
              <a:r>
                <a:rPr b="1" i="0" lang="en-US" sz="1800" u="none" cap="none" strike="noStrike">
                  <a:solidFill>
                    <a:schemeClr val="lt1"/>
                  </a:solidFill>
                  <a:latin typeface="Arial"/>
                  <a:ea typeface="Arial"/>
                  <a:cs typeface="Arial"/>
                  <a:sym typeface="Arial"/>
                </a:rPr>
                <a:t>Ke-Tuhan-an</a:t>
              </a:r>
              <a:endParaRPr/>
            </a:p>
            <a:p>
              <a:pPr indent="0" lvl="1" marL="457200" marR="0" rtl="0" algn="l">
                <a:spcBef>
                  <a:spcPts val="0"/>
                </a:spcBef>
                <a:spcAft>
                  <a:spcPts val="0"/>
                </a:spcAft>
                <a:buNone/>
              </a:pPr>
              <a:r>
                <a:rPr b="1" i="0" lang="en-US" sz="1800" u="none" cap="none" strike="noStrike">
                  <a:solidFill>
                    <a:schemeClr val="lt1"/>
                  </a:solidFill>
                  <a:latin typeface="Arial"/>
                  <a:ea typeface="Arial"/>
                  <a:cs typeface="Arial"/>
                  <a:sym typeface="Arial"/>
                </a:rPr>
                <a:t>Ke-manusia-an</a:t>
              </a:r>
              <a:endParaRPr/>
            </a:p>
            <a:p>
              <a:pPr indent="0" lvl="1" marL="457200" marR="0" rtl="0" algn="l">
                <a:spcBef>
                  <a:spcPts val="0"/>
                </a:spcBef>
                <a:spcAft>
                  <a:spcPts val="0"/>
                </a:spcAft>
                <a:buNone/>
              </a:pPr>
              <a:r>
                <a:rPr b="1" i="0" lang="en-US" sz="1800" u="none" cap="none" strike="noStrike">
                  <a:solidFill>
                    <a:schemeClr val="lt1"/>
                  </a:solidFill>
                  <a:latin typeface="Arial"/>
                  <a:ea typeface="Arial"/>
                  <a:cs typeface="Arial"/>
                  <a:sym typeface="Arial"/>
                </a:rPr>
                <a:t>Per-satu-an                </a:t>
              </a:r>
              <a:endParaRPr/>
            </a:p>
            <a:p>
              <a:pPr indent="0" lvl="1" marL="457200" marR="0" rtl="0" algn="l">
                <a:spcBef>
                  <a:spcPts val="0"/>
                </a:spcBef>
                <a:spcAft>
                  <a:spcPts val="0"/>
                </a:spcAft>
                <a:buNone/>
              </a:pPr>
              <a:r>
                <a:rPr b="1" i="0" lang="en-US" sz="1800" u="none" cap="none" strike="noStrike">
                  <a:solidFill>
                    <a:schemeClr val="lt1"/>
                  </a:solidFill>
                  <a:latin typeface="Arial"/>
                  <a:ea typeface="Arial"/>
                  <a:cs typeface="Arial"/>
                  <a:sym typeface="Arial"/>
                </a:rPr>
                <a:t>Ke-rakyat-an</a:t>
              </a:r>
              <a:endParaRPr b="1" i="0" sz="1800" u="none" cap="none" strike="noStrike">
                <a:solidFill>
                  <a:schemeClr val="lt1"/>
                </a:solidFill>
                <a:latin typeface="Arial"/>
                <a:ea typeface="Arial"/>
                <a:cs typeface="Arial"/>
                <a:sym typeface="Arial"/>
              </a:endParaRPr>
            </a:p>
            <a:p>
              <a:pPr indent="0" lvl="1" marL="457200" marR="0" rtl="0" algn="l">
                <a:spcBef>
                  <a:spcPts val="0"/>
                </a:spcBef>
                <a:spcAft>
                  <a:spcPts val="0"/>
                </a:spcAft>
                <a:buNone/>
              </a:pPr>
              <a:r>
                <a:rPr b="1" i="0" lang="en-US" sz="1800" u="none" cap="none" strike="noStrike">
                  <a:solidFill>
                    <a:schemeClr val="lt1"/>
                  </a:solidFill>
                  <a:latin typeface="Arial"/>
                  <a:ea typeface="Arial"/>
                  <a:cs typeface="Arial"/>
                  <a:sym typeface="Arial"/>
                </a:rPr>
                <a:t>Ke-adil-an </a:t>
              </a:r>
              <a:endParaRPr b="1" i="0" sz="1800" u="none" cap="none" strike="noStrike">
                <a:solidFill>
                  <a:schemeClr val="lt1"/>
                </a:solidFill>
                <a:latin typeface="Arial"/>
                <a:ea typeface="Arial"/>
                <a:cs typeface="Arial"/>
                <a:sym typeface="Arial"/>
              </a:endParaRPr>
            </a:p>
          </p:txBody>
        </p:sp>
      </p:grpSp>
      <p:grpSp>
        <p:nvGrpSpPr>
          <p:cNvPr id="253" name="Google Shape;253;p7"/>
          <p:cNvGrpSpPr/>
          <p:nvPr/>
        </p:nvGrpSpPr>
        <p:grpSpPr>
          <a:xfrm>
            <a:off x="8491573" y="4081248"/>
            <a:ext cx="3010376" cy="1856398"/>
            <a:chOff x="7805773" y="3497048"/>
            <a:chExt cx="3010376" cy="1856398"/>
          </a:xfrm>
        </p:grpSpPr>
        <p:sp>
          <p:nvSpPr>
            <p:cNvPr id="254" name="Google Shape;254;p7"/>
            <p:cNvSpPr/>
            <p:nvPr/>
          </p:nvSpPr>
          <p:spPr>
            <a:xfrm>
              <a:off x="7805773" y="3497048"/>
              <a:ext cx="3010376" cy="1856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7805773" y="3497048"/>
              <a:ext cx="3010376" cy="185639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547914" y="2360876"/>
            <a:ext cx="280488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Memiliki Sistem</a:t>
            </a:r>
            <a:endParaRPr b="1"/>
          </a:p>
        </p:txBody>
      </p:sp>
      <p:grpSp>
        <p:nvGrpSpPr>
          <p:cNvPr id="261" name="Google Shape;261;p8"/>
          <p:cNvGrpSpPr/>
          <p:nvPr/>
        </p:nvGrpSpPr>
        <p:grpSpPr>
          <a:xfrm>
            <a:off x="3837201" y="174171"/>
            <a:ext cx="8030050" cy="5698975"/>
            <a:chOff x="194117" y="0"/>
            <a:chExt cx="8030050" cy="5698975"/>
          </a:xfrm>
        </p:grpSpPr>
        <p:sp>
          <p:nvSpPr>
            <p:cNvPr id="262" name="Google Shape;262;p8"/>
            <p:cNvSpPr/>
            <p:nvPr/>
          </p:nvSpPr>
          <p:spPr>
            <a:xfrm>
              <a:off x="631371" y="0"/>
              <a:ext cx="7155542" cy="5698975"/>
            </a:xfrm>
            <a:prstGeom prst="rightArrow">
              <a:avLst>
                <a:gd fmla="val 50000" name="adj1"/>
                <a:gd fmla="val 50000" name="adj2"/>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194117" y="1562624"/>
              <a:ext cx="3912365" cy="257372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txBox="1"/>
            <p:nvPr/>
          </p:nvSpPr>
          <p:spPr>
            <a:xfrm>
              <a:off x="319756" y="1688263"/>
              <a:ext cx="3661087" cy="232244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Sistem filsafat : setiap ilmu maupun filsafat dalam dirinya merupakan suatu sistem, artinya merupakan suatu kebulatan dan keutuhan tersendiri, terpisah dengan sistem lainnya</a:t>
              </a:r>
              <a:endParaRPr b="0" i="0" sz="2000" u="none" cap="none" strike="noStrike">
                <a:solidFill>
                  <a:schemeClr val="lt1"/>
                </a:solidFill>
                <a:latin typeface="Calibri"/>
                <a:ea typeface="Calibri"/>
                <a:cs typeface="Calibri"/>
                <a:sym typeface="Calibri"/>
              </a:endParaRPr>
            </a:p>
          </p:txBody>
        </p:sp>
        <p:sp>
          <p:nvSpPr>
            <p:cNvPr id="265" name="Google Shape;265;p8"/>
            <p:cNvSpPr/>
            <p:nvPr/>
          </p:nvSpPr>
          <p:spPr>
            <a:xfrm>
              <a:off x="4311802" y="1562624"/>
              <a:ext cx="3912365" cy="2573725"/>
            </a:xfrm>
            <a:prstGeom prst="roundRect">
              <a:avLst>
                <a:gd fmla="val 16667" name="adj"/>
              </a:avLst>
            </a:prstGeom>
            <a:solidFill>
              <a:srgbClr val="6FAA4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txBox="1"/>
            <p:nvPr/>
          </p:nvSpPr>
          <p:spPr>
            <a:xfrm>
              <a:off x="4437441" y="1688263"/>
              <a:ext cx="3661087" cy="2322447"/>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Pancasila sebagai suatu Dasar Negara, merupakan suatu kebulatan. Memang terdiri dari lima, tetapi sila-sila tersebut saling ada hubungannya satu dengan lainnya secara keseluruhan, tidak ada satupun sila yang terpisah dengan yang lainnya.</a:t>
              </a:r>
              <a:endParaRPr b="0" i="0" sz="1900" u="none" cap="none" strike="noStrik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0" y="2411676"/>
            <a:ext cx="344351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Memiliki Metode</a:t>
            </a:r>
            <a:endParaRPr b="1"/>
          </a:p>
        </p:txBody>
      </p:sp>
      <p:grpSp>
        <p:nvGrpSpPr>
          <p:cNvPr id="272" name="Google Shape;272;p9"/>
          <p:cNvGrpSpPr/>
          <p:nvPr/>
        </p:nvGrpSpPr>
        <p:grpSpPr>
          <a:xfrm>
            <a:off x="-2635468" y="-572287"/>
            <a:ext cx="14178398" cy="7293488"/>
            <a:chOff x="-6078982" y="-937410"/>
            <a:chExt cx="14178398" cy="7293488"/>
          </a:xfrm>
        </p:grpSpPr>
        <p:sp>
          <p:nvSpPr>
            <p:cNvPr id="273" name="Google Shape;273;p9"/>
            <p:cNvSpPr/>
            <p:nvPr/>
          </p:nvSpPr>
          <p:spPr>
            <a:xfrm>
              <a:off x="-6078982" y="-937410"/>
              <a:ext cx="7293488" cy="7293488"/>
            </a:xfrm>
            <a:prstGeom prst="blockArc">
              <a:avLst>
                <a:gd fmla="val 18900000" name="adj1"/>
                <a:gd fmla="val 2700000" name="adj2"/>
                <a:gd fmla="val 296" name="adj3"/>
              </a:avLst>
            </a:prstGeom>
            <a:no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996086" y="774110"/>
              <a:ext cx="7103330" cy="1548004"/>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txBox="1"/>
            <p:nvPr/>
          </p:nvSpPr>
          <p:spPr>
            <a:xfrm>
              <a:off x="996086" y="774110"/>
              <a:ext cx="7103330" cy="1548004"/>
            </a:xfrm>
            <a:prstGeom prst="rect">
              <a:avLst/>
            </a:prstGeom>
            <a:noFill/>
            <a:ln>
              <a:noFill/>
            </a:ln>
          </p:spPr>
          <p:txBody>
            <a:bodyPr anchorCtr="0" anchor="ctr" bIns="81275" lIns="1228725" spcFirstLastPara="1" rIns="81275" wrap="square" tIns="81275">
              <a:noAutofit/>
            </a:bodyPr>
            <a:lstStyle/>
            <a:p>
              <a:pPr indent="0" lvl="0" marL="0" marR="0" rtl="0" algn="l">
                <a:lnSpc>
                  <a:spcPct val="9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Seperangkat cara atau sistem pendekatan untuk mendapatkan kebenaran yang bersifat objektif.</a:t>
              </a:r>
              <a:endParaRPr/>
            </a:p>
          </p:txBody>
        </p:sp>
        <p:sp>
          <p:nvSpPr>
            <p:cNvPr id="276" name="Google Shape;276;p9"/>
            <p:cNvSpPr/>
            <p:nvPr/>
          </p:nvSpPr>
          <p:spPr>
            <a:xfrm>
              <a:off x="28583" y="580610"/>
              <a:ext cx="1935005" cy="1935005"/>
            </a:xfrm>
            <a:prstGeom prst="ellipse">
              <a:avLst/>
            </a:prstGeom>
            <a:solidFill>
              <a:schemeClr val="lt1"/>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996086" y="3096551"/>
              <a:ext cx="7103330" cy="1548004"/>
            </a:xfrm>
            <a:prstGeom prst="rect">
              <a:avLst/>
            </a:prstGeom>
            <a:solidFill>
              <a:srgbClr val="4371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txBox="1"/>
            <p:nvPr/>
          </p:nvSpPr>
          <p:spPr>
            <a:xfrm>
              <a:off x="996086" y="3096551"/>
              <a:ext cx="7103330" cy="1548004"/>
            </a:xfrm>
            <a:prstGeom prst="rect">
              <a:avLst/>
            </a:prstGeom>
            <a:noFill/>
            <a:ln>
              <a:noFill/>
            </a:ln>
          </p:spPr>
          <p:txBody>
            <a:bodyPr anchorCtr="0" anchor="ctr" bIns="81275" lIns="12287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Contoh metode diantaranya Hermenuetika – metode menggali makna terdalam dari pancasila.</a:t>
              </a:r>
              <a:endParaRPr/>
            </a:p>
          </p:txBody>
        </p:sp>
        <p:sp>
          <p:nvSpPr>
            <p:cNvPr id="279" name="Google Shape;279;p9"/>
            <p:cNvSpPr/>
            <p:nvPr/>
          </p:nvSpPr>
          <p:spPr>
            <a:xfrm>
              <a:off x="28583" y="2903050"/>
              <a:ext cx="1935005" cy="1935005"/>
            </a:xfrm>
            <a:prstGeom prst="ellipse">
              <a:avLst/>
            </a:prstGeom>
            <a:solidFill>
              <a:schemeClr val="lt1"/>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2020-12-23T02:54:40Z</dcterms:created>
  <dc:creator>Humas dan Protokol UAD</dc:creator>
</cp:coreProperties>
</file>