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Tahoma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i6VWvDw6Sc0o3G1MuzaMPM09Rn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Tahoma-regular.fntdata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font" Target="fonts/Tahom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4978401" y="1190171"/>
            <a:ext cx="6842826" cy="17163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lt1"/>
                </a:solidFill>
              </a:rPr>
              <a:t>Pancasila Sebagai Suatu Sistem</a:t>
            </a:r>
            <a:endParaRPr b="1" sz="4400">
              <a:solidFill>
                <a:schemeClr val="lt1"/>
              </a:solidFill>
            </a:endParaRPr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5580083" y="3951516"/>
            <a:ext cx="6241143" cy="1326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b="1" lang="en-US">
                <a:solidFill>
                  <a:schemeClr val="lt1"/>
                </a:solidFill>
              </a:rPr>
              <a:t>Oleh</a:t>
            </a:r>
            <a:endParaRPr b="1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b="1" lang="en-US">
                <a:solidFill>
                  <a:schemeClr val="lt1"/>
                </a:solidFill>
              </a:rPr>
              <a:t>Tim Dosen MKI Pancasila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>
            <a:off x="6218335" y="294297"/>
            <a:ext cx="5438371" cy="5438133"/>
          </a:xfrm>
          <a:prstGeom prst="donut">
            <a:avLst>
              <a:gd fmla="val 11010" name="adj"/>
            </a:avLst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392790" y="484741"/>
            <a:ext cx="6688671" cy="505724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6998" r="-6999" t="0"/>
            </a:stretch>
          </a:blip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" name="Google Shape;96;p2"/>
          <p:cNvGrpSpPr/>
          <p:nvPr/>
        </p:nvGrpSpPr>
        <p:grpSpPr>
          <a:xfrm>
            <a:off x="6816630" y="892566"/>
            <a:ext cx="4241779" cy="4241594"/>
            <a:chOff x="5902725" y="1201684"/>
            <a:chExt cx="4241779" cy="4241594"/>
          </a:xfrm>
        </p:grpSpPr>
        <p:sp>
          <p:nvSpPr>
            <p:cNvPr id="97" name="Google Shape;97;p2"/>
            <p:cNvSpPr/>
            <p:nvPr/>
          </p:nvSpPr>
          <p:spPr>
            <a:xfrm>
              <a:off x="5902725" y="1201684"/>
              <a:ext cx="4241779" cy="4241594"/>
            </a:xfrm>
            <a:prstGeom prst="ellipse">
              <a:avLst/>
            </a:prstGeom>
            <a:solidFill>
              <a:srgbClr val="F7D5CB">
                <a:alpha val="89803"/>
              </a:srgbClr>
            </a:solidFill>
            <a:ln cap="flat" cmpd="sng" w="12700">
              <a:solidFill>
                <a:srgbClr val="F7D5CB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523919" y="1822851"/>
              <a:ext cx="2999391" cy="29992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Sistem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🡪 Merupakan </a:t>
              </a:r>
              <a:r>
                <a:rPr b="1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satu kesatuan bagian-bagian, yang saling berhubungan dan memiliki ketergantungan satu sama lain 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🡪 untuk tujuan tertentu secara keseluruhan menjadi satu kesatuan yang utuh.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Ciri-ciri sistem: 1). Kesatuan dari bagian-bagian,2).bagian-bagian ini memiliki fungsi sendiri,3). Saling berhubungan dan saling ketergantungan, 4). Mencapai tujuan tertentu, 5). Terjadi dalam satu lingkungan tertentu. 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3"/>
          <p:cNvGrpSpPr/>
          <p:nvPr/>
        </p:nvGrpSpPr>
        <p:grpSpPr>
          <a:xfrm>
            <a:off x="5117358" y="763505"/>
            <a:ext cx="5100285" cy="4946366"/>
            <a:chOff x="1974356" y="-366"/>
            <a:chExt cx="5100285" cy="4946366"/>
          </a:xfrm>
        </p:grpSpPr>
        <p:sp>
          <p:nvSpPr>
            <p:cNvPr id="104" name="Google Shape;104;p3"/>
            <p:cNvSpPr/>
            <p:nvPr/>
          </p:nvSpPr>
          <p:spPr>
            <a:xfrm>
              <a:off x="5110407" y="35438"/>
              <a:ext cx="1223912" cy="12239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 txBox="1"/>
            <p:nvPr/>
          </p:nvSpPr>
          <p:spPr>
            <a:xfrm>
              <a:off x="5110407" y="35438"/>
              <a:ext cx="1223912" cy="12239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Merupakan tata yang konsiten &amp;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Koheren tidak mengandung kontradiksi</a:t>
              </a:r>
              <a:endPara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228017" y="-366"/>
              <a:ext cx="4592962" cy="4592962"/>
            </a:xfrm>
            <a:custGeom>
              <a:rect b="b" l="l" r="r" t="t"/>
              <a:pathLst>
                <a:path extrusionOk="0" h="120000" w="120000">
                  <a:moveTo>
                    <a:pt x="108077" y="31591"/>
                  </a:moveTo>
                  <a:lnTo>
                    <a:pt x="108077" y="31591"/>
                  </a:lnTo>
                  <a:cubicBezTo>
                    <a:pt x="112359" y="38837"/>
                    <a:pt x="114948" y="46958"/>
                    <a:pt x="115649" y="55346"/>
                  </a:cubicBezTo>
                  <a:lnTo>
                    <a:pt x="119792" y="55383"/>
                  </a:lnTo>
                  <a:lnTo>
                    <a:pt x="112724" y="60460"/>
                  </a:lnTo>
                  <a:lnTo>
                    <a:pt x="105243" y="55255"/>
                  </a:lnTo>
                  <a:lnTo>
                    <a:pt x="109384" y="55292"/>
                  </a:lnTo>
                  <a:lnTo>
                    <a:pt x="109384" y="55292"/>
                  </a:lnTo>
                  <a:cubicBezTo>
                    <a:pt x="108693" y="48042"/>
                    <a:pt x="106414" y="41033"/>
                    <a:pt x="102709" y="34763"/>
                  </a:cubicBezTo>
                  <a:close/>
                </a:path>
              </a:pathLst>
            </a:cu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5850729" y="2313913"/>
              <a:ext cx="1223912" cy="12239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 txBox="1"/>
            <p:nvPr/>
          </p:nvSpPr>
          <p:spPr>
            <a:xfrm>
              <a:off x="5850729" y="2313913"/>
              <a:ext cx="1223912" cy="12239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Ada kaitan antara bagian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Yang satu dengan lainnya</a:t>
              </a:r>
              <a:endPara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2228017" y="-366"/>
              <a:ext cx="4592962" cy="4592962"/>
            </a:xfrm>
            <a:custGeom>
              <a:rect b="b" l="l" r="r" t="t"/>
              <a:pathLst>
                <a:path extrusionOk="0" h="120000" w="120000">
                  <a:moveTo>
                    <a:pt x="104280" y="94025"/>
                  </a:moveTo>
                  <a:cubicBezTo>
                    <a:pt x="98367" y="101721"/>
                    <a:pt x="90550" y="107743"/>
                    <a:pt x="81600" y="111497"/>
                  </a:cubicBezTo>
                  <a:lnTo>
                    <a:pt x="82844" y="115448"/>
                  </a:lnTo>
                  <a:lnTo>
                    <a:pt x="75833" y="110292"/>
                  </a:lnTo>
                  <a:lnTo>
                    <a:pt x="78475" y="101571"/>
                  </a:lnTo>
                  <a:lnTo>
                    <a:pt x="79719" y="105521"/>
                  </a:lnTo>
                  <a:cubicBezTo>
                    <a:pt x="87451" y="102171"/>
                    <a:pt x="94202" y="96908"/>
                    <a:pt x="99336" y="90226"/>
                  </a:cubicBezTo>
                  <a:close/>
                </a:path>
              </a:pathLst>
            </a:cu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3912542" y="3722088"/>
              <a:ext cx="1223912" cy="12239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 txBox="1"/>
            <p:nvPr/>
          </p:nvSpPr>
          <p:spPr>
            <a:xfrm>
              <a:off x="3912542" y="3722088"/>
              <a:ext cx="1223912" cy="12239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Ada kerja sama yang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Serasi dan seimbang</a:t>
              </a:r>
              <a:endPara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228017" y="-366"/>
              <a:ext cx="4592962" cy="4592962"/>
            </a:xfrm>
            <a:custGeom>
              <a:rect b="b" l="l" r="r" t="t"/>
              <a:pathLst>
                <a:path extrusionOk="0" h="120000" w="120000">
                  <a:moveTo>
                    <a:pt x="43231" y="113266"/>
                  </a:moveTo>
                  <a:lnTo>
                    <a:pt x="43231" y="113266"/>
                  </a:lnTo>
                  <a:cubicBezTo>
                    <a:pt x="33974" y="110352"/>
                    <a:pt x="25636" y="105075"/>
                    <a:pt x="19039" y="97956"/>
                  </a:cubicBezTo>
                  <a:lnTo>
                    <a:pt x="15754" y="100480"/>
                  </a:lnTo>
                  <a:lnTo>
                    <a:pt x="18192" y="92126"/>
                  </a:lnTo>
                  <a:lnTo>
                    <a:pt x="27291" y="91616"/>
                  </a:lnTo>
                  <a:lnTo>
                    <a:pt x="24007" y="94139"/>
                  </a:lnTo>
                  <a:lnTo>
                    <a:pt x="24007" y="94139"/>
                  </a:lnTo>
                  <a:cubicBezTo>
                    <a:pt x="29806" y="100252"/>
                    <a:pt x="37066" y="104788"/>
                    <a:pt x="45104" y="107319"/>
                  </a:cubicBezTo>
                  <a:close/>
                </a:path>
              </a:pathLst>
            </a:cu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1974356" y="2313913"/>
              <a:ext cx="1223912" cy="12239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 txBox="1"/>
            <p:nvPr/>
          </p:nvSpPr>
          <p:spPr>
            <a:xfrm>
              <a:off x="1974356" y="2313913"/>
              <a:ext cx="1223912" cy="12239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Segala sesuatunya mengarah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Pada tujuan yang satu dan sama</a:t>
              </a:r>
              <a:endPara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228017" y="-366"/>
              <a:ext cx="4592962" cy="4592962"/>
            </a:xfrm>
            <a:custGeom>
              <a:rect b="b" l="l" r="r" t="t"/>
              <a:pathLst>
                <a:path extrusionOk="0" h="120000" w="120000">
                  <a:moveTo>
                    <a:pt x="4159" y="60488"/>
                  </a:moveTo>
                  <a:lnTo>
                    <a:pt x="4159" y="60488"/>
                  </a:lnTo>
                  <a:cubicBezTo>
                    <a:pt x="4085" y="52071"/>
                    <a:pt x="5916" y="43746"/>
                    <a:pt x="9513" y="36136"/>
                  </a:cubicBezTo>
                  <a:lnTo>
                    <a:pt x="5946" y="34028"/>
                  </a:lnTo>
                  <a:lnTo>
                    <a:pt x="14607" y="33177"/>
                  </a:lnTo>
                  <a:lnTo>
                    <a:pt x="18472" y="41430"/>
                  </a:lnTo>
                  <a:lnTo>
                    <a:pt x="14906" y="39323"/>
                  </a:lnTo>
                  <a:lnTo>
                    <a:pt x="14906" y="39323"/>
                  </a:lnTo>
                  <a:cubicBezTo>
                    <a:pt x="11871" y="45943"/>
                    <a:pt x="10330" y="53151"/>
                    <a:pt x="10394" y="60433"/>
                  </a:cubicBezTo>
                  <a:close/>
                </a:path>
              </a:pathLst>
            </a:cu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714677" y="35438"/>
              <a:ext cx="1223912" cy="12239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 txBox="1"/>
            <p:nvPr/>
          </p:nvSpPr>
          <p:spPr>
            <a:xfrm>
              <a:off x="2714677" y="35438"/>
              <a:ext cx="1223912" cy="12239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Merupakan satu kesatuan</a:t>
              </a:r>
              <a:endPara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228017" y="-366"/>
              <a:ext cx="4592962" cy="4592962"/>
            </a:xfrm>
            <a:custGeom>
              <a:rect b="b" l="l" r="r" t="t"/>
              <a:pathLst>
                <a:path extrusionOk="0" h="120000" w="120000">
                  <a:moveTo>
                    <a:pt x="43945" y="6514"/>
                  </a:moveTo>
                  <a:lnTo>
                    <a:pt x="43945" y="6514"/>
                  </a:lnTo>
                  <a:cubicBezTo>
                    <a:pt x="52744" y="3873"/>
                    <a:pt x="62059" y="3444"/>
                    <a:pt x="71064" y="5264"/>
                  </a:cubicBezTo>
                  <a:lnTo>
                    <a:pt x="72255" y="1296"/>
                  </a:lnTo>
                  <a:lnTo>
                    <a:pt x="75159" y="9500"/>
                  </a:lnTo>
                  <a:lnTo>
                    <a:pt x="68073" y="15231"/>
                  </a:lnTo>
                  <a:lnTo>
                    <a:pt x="69263" y="11265"/>
                  </a:lnTo>
                  <a:lnTo>
                    <a:pt x="69263" y="11265"/>
                  </a:lnTo>
                  <a:cubicBezTo>
                    <a:pt x="61437" y="9777"/>
                    <a:pt x="53368" y="10196"/>
                    <a:pt x="45738" y="12486"/>
                  </a:cubicBezTo>
                  <a:close/>
                </a:path>
              </a:pathLst>
            </a:cu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3"/>
          <p:cNvSpPr txBox="1"/>
          <p:nvPr>
            <p:ph type="title"/>
          </p:nvPr>
        </p:nvSpPr>
        <p:spPr>
          <a:xfrm>
            <a:off x="576943" y="1146965"/>
            <a:ext cx="4038600" cy="526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APA ITU SISTEM?</a:t>
            </a:r>
            <a:endParaRPr b="1"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/>
          <p:nvPr/>
        </p:nvSpPr>
        <p:spPr>
          <a:xfrm>
            <a:off x="7260964" y="484662"/>
            <a:ext cx="487213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BENTUK SUSUNAN PANCASILA</a:t>
            </a:r>
            <a:b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Kesatuan Majemuk Tunggal Bersifat Organis )</a:t>
            </a:r>
            <a:endParaRPr/>
          </a:p>
        </p:txBody>
      </p:sp>
      <p:sp>
        <p:nvSpPr>
          <p:cNvPr id="125" name="Google Shape;125;p4"/>
          <p:cNvSpPr txBox="1"/>
          <p:nvPr/>
        </p:nvSpPr>
        <p:spPr>
          <a:xfrm>
            <a:off x="5821692" y="2166651"/>
            <a:ext cx="34429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1156447" y="740446"/>
            <a:ext cx="4888093" cy="506463"/>
          </a:xfrm>
          <a:prstGeom prst="wedgeRectCallout">
            <a:avLst>
              <a:gd fmla="val -45449" name="adj1"/>
              <a:gd fmla="val 27685" name="adj2"/>
            </a:avLst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Masing-masing sila tidak terpisahkan satu sama lain dalam hal kesatuannya</a:t>
            </a:r>
            <a:endParaRPr b="0" i="0" sz="1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7" name="Google Shape;127;p4"/>
          <p:cNvSpPr/>
          <p:nvPr/>
        </p:nvSpPr>
        <p:spPr>
          <a:xfrm>
            <a:off x="1137130" y="1723354"/>
            <a:ext cx="4907410" cy="443297"/>
          </a:xfrm>
          <a:prstGeom prst="wedgeRectCallout">
            <a:avLst>
              <a:gd fmla="val -40616" name="adj1"/>
              <a:gd fmla="val -44764" name="adj2"/>
            </a:avLst>
          </a:prstGeom>
          <a:solidFill>
            <a:srgbClr val="99FF3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Masing-masing sila mempunyai kedudukan dan fungsi sendiri-sendiri</a:t>
            </a:r>
            <a:endParaRPr b="0" i="0" sz="1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1123169" y="2541746"/>
            <a:ext cx="5084016" cy="379726"/>
          </a:xfrm>
          <a:prstGeom prst="wedgeRectCallout">
            <a:avLst>
              <a:gd fmla="val -40616" name="adj1"/>
              <a:gd fmla="val -44764" name="adj2"/>
            </a:avLst>
          </a:prstGeom>
          <a:solidFill>
            <a:srgbClr val="99FF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Masing-masing sila berbeda namun tidak bertentangan</a:t>
            </a:r>
            <a:endParaRPr b="0" i="0" sz="1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9" name="Google Shape;129;p4"/>
          <p:cNvSpPr/>
          <p:nvPr/>
        </p:nvSpPr>
        <p:spPr>
          <a:xfrm>
            <a:off x="1146788" y="3295178"/>
            <a:ext cx="5060397" cy="450487"/>
          </a:xfrm>
          <a:prstGeom prst="wedgeRectCallout">
            <a:avLst>
              <a:gd fmla="val -40616" name="adj1"/>
              <a:gd fmla="val -44764" name="adj2"/>
            </a:avLst>
          </a:prstGeom>
          <a:solidFill>
            <a:srgbClr val="00CC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Masing-masing sila atau bagian saling melengkapi</a:t>
            </a:r>
            <a:endParaRPr b="0" i="0" sz="1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1156447" y="4008731"/>
            <a:ext cx="5050738" cy="444516"/>
          </a:xfrm>
          <a:prstGeom prst="wedgeRectCallout">
            <a:avLst>
              <a:gd fmla="val -40616" name="adj1"/>
              <a:gd fmla="val -44764" name="adj2"/>
            </a:avLst>
          </a:prstGeom>
          <a:solidFill>
            <a:srgbClr val="33993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Masing-masing sila atau bagian tidak boleh dilepas-pisahkan satu sama lain</a:t>
            </a:r>
            <a:endParaRPr/>
          </a:p>
        </p:txBody>
      </p:sp>
      <p:sp>
        <p:nvSpPr>
          <p:cNvPr id="131" name="Google Shape;131;p4"/>
          <p:cNvSpPr/>
          <p:nvPr/>
        </p:nvSpPr>
        <p:spPr>
          <a:xfrm>
            <a:off x="1146788" y="4897527"/>
            <a:ext cx="4897752" cy="755128"/>
          </a:xfrm>
          <a:prstGeom prst="wedgeRectCallout">
            <a:avLst>
              <a:gd fmla="val -24403" name="adj1"/>
              <a:gd fmla="val -41986" name="adj2"/>
            </a:avLst>
          </a:prstGeom>
          <a:solidFill>
            <a:srgbClr val="E8F90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Masing-masing sila atau bagian bersatu untuk terwujudnya keseluruhan, dan keseluruhan membina bagian-bagian</a:t>
            </a:r>
            <a:endParaRPr b="0" i="0" sz="1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6277777" y="581892"/>
            <a:ext cx="983187" cy="5296396"/>
          </a:xfrm>
          <a:prstGeom prst="rightBrace">
            <a:avLst>
              <a:gd fmla="val 35447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3" name="Google Shape;133;p4"/>
          <p:cNvSpPr/>
          <p:nvPr/>
        </p:nvSpPr>
        <p:spPr>
          <a:xfrm>
            <a:off x="7543172" y="2022046"/>
            <a:ext cx="2868230" cy="2316926"/>
          </a:xfrm>
          <a:prstGeom prst="wedgeRectCallout">
            <a:avLst>
              <a:gd fmla="val -5074" name="adj1"/>
              <a:gd fmla="val 15394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Kesatuan organis dari kemajemukan akan menghidupkan  keduduakn dan fungsi-fungsi sila dalam satu kesatuanyang utuh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/>
          <p:nvPr/>
        </p:nvSpPr>
        <p:spPr>
          <a:xfrm>
            <a:off x="246529" y="2901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BENTUK SUSUNAN PANCASILA</a:t>
            </a:r>
            <a:b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Hierarkis Piramidal )</a:t>
            </a:r>
            <a:endParaRPr/>
          </a:p>
        </p:txBody>
      </p:sp>
      <p:grpSp>
        <p:nvGrpSpPr>
          <p:cNvPr id="139" name="Google Shape;139;p5"/>
          <p:cNvGrpSpPr/>
          <p:nvPr/>
        </p:nvGrpSpPr>
        <p:grpSpPr>
          <a:xfrm>
            <a:off x="1874492" y="1396809"/>
            <a:ext cx="2808287" cy="3455987"/>
            <a:chOff x="0" y="0"/>
            <a:chExt cx="2808287" cy="3455987"/>
          </a:xfrm>
        </p:grpSpPr>
        <p:sp>
          <p:nvSpPr>
            <p:cNvPr id="140" name="Google Shape;140;p5"/>
            <p:cNvSpPr/>
            <p:nvPr/>
          </p:nvSpPr>
          <p:spPr>
            <a:xfrm>
              <a:off x="1123314" y="0"/>
              <a:ext cx="561657" cy="691197"/>
            </a:xfrm>
            <a:prstGeom prst="trapezoid">
              <a:avLst>
                <a:gd fmla="val 5000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5"/>
            <p:cNvSpPr txBox="1"/>
            <p:nvPr/>
          </p:nvSpPr>
          <p:spPr>
            <a:xfrm>
              <a:off x="1123314" y="0"/>
              <a:ext cx="561657" cy="691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Sila V</a:t>
              </a: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842486" y="691197"/>
              <a:ext cx="1123314" cy="691197"/>
            </a:xfrm>
            <a:prstGeom prst="trapezoid">
              <a:avLst>
                <a:gd fmla="val 40629" name="adj"/>
              </a:avLst>
            </a:prstGeom>
            <a:solidFill>
              <a:srgbClr val="FF000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5"/>
            <p:cNvSpPr txBox="1"/>
            <p:nvPr/>
          </p:nvSpPr>
          <p:spPr>
            <a:xfrm>
              <a:off x="1039066" y="691197"/>
              <a:ext cx="730154" cy="691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Sila IV</a:t>
              </a: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561657" y="1382395"/>
              <a:ext cx="1684972" cy="691197"/>
            </a:xfrm>
            <a:prstGeom prst="trapezoid">
              <a:avLst>
                <a:gd fmla="val 40629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5"/>
            <p:cNvSpPr txBox="1"/>
            <p:nvPr/>
          </p:nvSpPr>
          <p:spPr>
            <a:xfrm>
              <a:off x="856527" y="1382395"/>
              <a:ext cx="1095231" cy="691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Sila III</a:t>
              </a: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280828" y="2073592"/>
              <a:ext cx="2246629" cy="691197"/>
            </a:xfrm>
            <a:prstGeom prst="trapezoid">
              <a:avLst>
                <a:gd fmla="val 40629" name="adj"/>
              </a:avLst>
            </a:prstGeom>
            <a:solidFill>
              <a:srgbClr val="FF000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5"/>
            <p:cNvSpPr txBox="1"/>
            <p:nvPr/>
          </p:nvSpPr>
          <p:spPr>
            <a:xfrm>
              <a:off x="673988" y="2073592"/>
              <a:ext cx="1460309" cy="691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Sila II</a:t>
              </a: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0" y="2764790"/>
              <a:ext cx="2808287" cy="691197"/>
            </a:xfrm>
            <a:prstGeom prst="trapezoid">
              <a:avLst>
                <a:gd fmla="val 40629" name="adj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 txBox="1"/>
            <p:nvPr/>
          </p:nvSpPr>
          <p:spPr>
            <a:xfrm>
              <a:off x="491450" y="2764790"/>
              <a:ext cx="1825386" cy="691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Sila I</a:t>
              </a:r>
              <a:endParaRPr/>
            </a:p>
          </p:txBody>
        </p:sp>
      </p:grpSp>
      <p:sp>
        <p:nvSpPr>
          <p:cNvPr id="150" name="Google Shape;150;p5"/>
          <p:cNvSpPr/>
          <p:nvPr/>
        </p:nvSpPr>
        <p:spPr>
          <a:xfrm>
            <a:off x="722761" y="4933530"/>
            <a:ext cx="5111750" cy="950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Sila yang 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 depan  mendasari, meliputi  dan menjiwai sila-sila dibelakangnya atau sila dibelakang didasari, diliputi, dan dijiwai sila didepannya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5"/>
          <p:cNvSpPr txBox="1"/>
          <p:nvPr/>
        </p:nvSpPr>
        <p:spPr>
          <a:xfrm>
            <a:off x="7208648" y="1737100"/>
            <a:ext cx="3024187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2" name="Google Shape;152;p5"/>
          <p:cNvSpPr txBox="1"/>
          <p:nvPr/>
        </p:nvSpPr>
        <p:spPr>
          <a:xfrm>
            <a:off x="8088916" y="3809117"/>
            <a:ext cx="29876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Sila 1 menjiwai sila 2,3,4,&amp;5</a:t>
            </a:r>
            <a:endParaRPr/>
          </a:p>
        </p:txBody>
      </p:sp>
      <p:sp>
        <p:nvSpPr>
          <p:cNvPr id="153" name="Google Shape;153;p5"/>
          <p:cNvSpPr txBox="1"/>
          <p:nvPr/>
        </p:nvSpPr>
        <p:spPr>
          <a:xfrm>
            <a:off x="6919722" y="3101854"/>
            <a:ext cx="50768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Sila 2 dijiwai sila 1 dan  menjiwai sila 3,4 &amp; 5</a:t>
            </a:r>
            <a:endParaRPr/>
          </a:p>
        </p:txBody>
      </p:sp>
      <p:sp>
        <p:nvSpPr>
          <p:cNvPr id="154" name="Google Shape;154;p5"/>
          <p:cNvSpPr txBox="1"/>
          <p:nvPr/>
        </p:nvSpPr>
        <p:spPr>
          <a:xfrm>
            <a:off x="6325085" y="2487822"/>
            <a:ext cx="46815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Sila 3 dijiwai sila 1,2  dan  menjiwai sila 4 &amp; 5</a:t>
            </a:r>
            <a:endParaRPr/>
          </a:p>
        </p:txBody>
      </p:sp>
      <p:sp>
        <p:nvSpPr>
          <p:cNvPr id="155" name="Google Shape;155;p5"/>
          <p:cNvSpPr txBox="1"/>
          <p:nvPr/>
        </p:nvSpPr>
        <p:spPr>
          <a:xfrm>
            <a:off x="5964723" y="1737100"/>
            <a:ext cx="50419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Sila 4 dijiwai sila 1,2,3  dan  menjiwai sila  5</a:t>
            </a:r>
            <a:endParaRPr/>
          </a:p>
        </p:txBody>
      </p:sp>
      <p:sp>
        <p:nvSpPr>
          <p:cNvPr id="156" name="Google Shape;156;p5"/>
          <p:cNvSpPr txBox="1"/>
          <p:nvPr/>
        </p:nvSpPr>
        <p:spPr>
          <a:xfrm>
            <a:off x="5964723" y="1018024"/>
            <a:ext cx="50419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Sila 5 dijiwai sila 1,2,3,4</a:t>
            </a:r>
            <a:endParaRPr/>
          </a:p>
        </p:txBody>
      </p:sp>
      <p:sp>
        <p:nvSpPr>
          <p:cNvPr id="157" name="Google Shape;157;p5"/>
          <p:cNvSpPr/>
          <p:nvPr/>
        </p:nvSpPr>
        <p:spPr>
          <a:xfrm>
            <a:off x="7960752" y="4327105"/>
            <a:ext cx="3529012" cy="1557337"/>
          </a:xfrm>
          <a:prstGeom prst="wedgeRectCallout">
            <a:avLst>
              <a:gd fmla="val -32412" name="adj1"/>
              <a:gd fmla="val 1463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Sila dibelakang sila lainnya itu adalah pengjelmaan / pengkususan sila-sila dimukanya</a:t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Lebih sempit “luasnya” tapi lebih luasa “sifatnya”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 txBox="1"/>
          <p:nvPr>
            <p:ph type="title"/>
          </p:nvPr>
        </p:nvSpPr>
        <p:spPr>
          <a:xfrm>
            <a:off x="838200" y="40108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-US" sz="2800"/>
              <a:t>BENTUK SUSUNAN PANCASILA</a:t>
            </a:r>
            <a:br>
              <a:rPr b="1" lang="en-US" sz="2800"/>
            </a:br>
            <a:r>
              <a:rPr b="1" lang="en-US" sz="2800"/>
              <a:t>( Saling Mengkualifikasi/Mengisi )</a:t>
            </a:r>
            <a:endParaRPr/>
          </a:p>
        </p:txBody>
      </p:sp>
      <p:sp>
        <p:nvSpPr>
          <p:cNvPr id="164" name="Google Shape;164;p6"/>
          <p:cNvSpPr/>
          <p:nvPr/>
        </p:nvSpPr>
        <p:spPr>
          <a:xfrm>
            <a:off x="2855119" y="2605527"/>
            <a:ext cx="1782366" cy="325041"/>
          </a:xfrm>
          <a:prstGeom prst="wedgeRectCallout">
            <a:avLst>
              <a:gd fmla="val -43722" name="adj1"/>
              <a:gd fmla="val -3847" name="adj2"/>
            </a:avLst>
          </a:prstGeom>
          <a:solidFill>
            <a:srgbClr val="FF33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Masing-Masing Sila</a:t>
            </a:r>
            <a:endParaRPr b="0" i="0" sz="135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5" name="Google Shape;165;p6"/>
          <p:cNvSpPr/>
          <p:nvPr/>
        </p:nvSpPr>
        <p:spPr>
          <a:xfrm>
            <a:off x="5178029" y="2443602"/>
            <a:ext cx="2862263" cy="325041"/>
          </a:xfrm>
          <a:prstGeom prst="wedgeRectCallout">
            <a:avLst>
              <a:gd fmla="val -46088" name="adj1"/>
              <a:gd fmla="val -3847" name="adj2"/>
            </a:avLst>
          </a:prstGeom>
          <a:solidFill>
            <a:srgbClr val="FF7C8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Mengandung 4 sila lainnya </a:t>
            </a:r>
            <a:endParaRPr/>
          </a:p>
        </p:txBody>
      </p:sp>
      <p:sp>
        <p:nvSpPr>
          <p:cNvPr id="166" name="Google Shape;166;p6"/>
          <p:cNvSpPr/>
          <p:nvPr/>
        </p:nvSpPr>
        <p:spPr>
          <a:xfrm>
            <a:off x="5178029" y="2984145"/>
            <a:ext cx="2862263" cy="325041"/>
          </a:xfrm>
          <a:prstGeom prst="wedgeRectCallout">
            <a:avLst>
              <a:gd fmla="val -35481" name="adj1"/>
              <a:gd fmla="val -29852" name="adj2"/>
            </a:avLst>
          </a:prstGeom>
          <a:solidFill>
            <a:srgbClr val="FFCC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Dikualifikasi oleh 4 sila lainnya</a:t>
            </a:r>
            <a:endParaRPr/>
          </a:p>
        </p:txBody>
      </p:sp>
      <p:sp>
        <p:nvSpPr>
          <p:cNvPr id="167" name="Google Shape;167;p6"/>
          <p:cNvSpPr/>
          <p:nvPr/>
        </p:nvSpPr>
        <p:spPr>
          <a:xfrm>
            <a:off x="5717382" y="3469920"/>
            <a:ext cx="3294460" cy="325041"/>
          </a:xfrm>
          <a:prstGeom prst="wedgeRectCallout">
            <a:avLst>
              <a:gd fmla="val -37389" name="adj1"/>
              <a:gd fmla="val -29852" name="adj2"/>
            </a:avLst>
          </a:prstGeom>
          <a:solidFill>
            <a:srgbClr val="F77DA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Sila 1 juga mengandung sila 2,3,4,5</a:t>
            </a:r>
            <a:endParaRPr/>
          </a:p>
        </p:txBody>
      </p:sp>
      <p:sp>
        <p:nvSpPr>
          <p:cNvPr id="168" name="Google Shape;168;p6"/>
          <p:cNvSpPr/>
          <p:nvPr/>
        </p:nvSpPr>
        <p:spPr>
          <a:xfrm>
            <a:off x="5717382" y="3902118"/>
            <a:ext cx="3294460" cy="325040"/>
          </a:xfrm>
          <a:prstGeom prst="wedgeRectCallout">
            <a:avLst>
              <a:gd fmla="val -37389" name="adj1"/>
              <a:gd fmla="val -29852" name="adj2"/>
            </a:avLst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Sila 2 juga mengandung sila 1,3,4,5</a:t>
            </a:r>
            <a:endParaRPr/>
          </a:p>
        </p:txBody>
      </p:sp>
      <p:sp>
        <p:nvSpPr>
          <p:cNvPr id="169" name="Google Shape;169;p6"/>
          <p:cNvSpPr/>
          <p:nvPr/>
        </p:nvSpPr>
        <p:spPr>
          <a:xfrm>
            <a:off x="5717382" y="4334314"/>
            <a:ext cx="3294460" cy="325041"/>
          </a:xfrm>
          <a:prstGeom prst="wedgeRectCallout">
            <a:avLst>
              <a:gd fmla="val -37389" name="adj1"/>
              <a:gd fmla="val -29852" name="adj2"/>
            </a:avLst>
          </a:prstGeom>
          <a:solidFill>
            <a:srgbClr val="E8F90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Sila 3 juga mengandung sila 1,2,4,5</a:t>
            </a:r>
            <a:endParaRPr/>
          </a:p>
        </p:txBody>
      </p:sp>
      <p:sp>
        <p:nvSpPr>
          <p:cNvPr id="170" name="Google Shape;170;p6"/>
          <p:cNvSpPr/>
          <p:nvPr/>
        </p:nvSpPr>
        <p:spPr>
          <a:xfrm>
            <a:off x="5717382" y="4766512"/>
            <a:ext cx="3294460" cy="325040"/>
          </a:xfrm>
          <a:prstGeom prst="wedgeRectCallout">
            <a:avLst>
              <a:gd fmla="val -37389" name="adj1"/>
              <a:gd fmla="val -29852" name="adj2"/>
            </a:avLst>
          </a:prstGeom>
          <a:solidFill>
            <a:srgbClr val="FF99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Sila 4 juga mengandung sila 1,2,3,5</a:t>
            </a:r>
            <a:endParaRPr/>
          </a:p>
        </p:txBody>
      </p:sp>
      <p:sp>
        <p:nvSpPr>
          <p:cNvPr id="171" name="Google Shape;171;p6"/>
          <p:cNvSpPr/>
          <p:nvPr/>
        </p:nvSpPr>
        <p:spPr>
          <a:xfrm>
            <a:off x="5717382" y="5197518"/>
            <a:ext cx="3294460" cy="325040"/>
          </a:xfrm>
          <a:prstGeom prst="wedgeRectCallout">
            <a:avLst>
              <a:gd fmla="val -37389" name="adj1"/>
              <a:gd fmla="val -29852" name="adj2"/>
            </a:avLst>
          </a:prstGeom>
          <a:solidFill>
            <a:schemeClr val="hlink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Sila 5 juga mengandung sila 1,2,3,4</a:t>
            </a:r>
            <a:endParaRPr/>
          </a:p>
        </p:txBody>
      </p:sp>
      <p:sp>
        <p:nvSpPr>
          <p:cNvPr id="172" name="Google Shape;172;p6"/>
          <p:cNvSpPr/>
          <p:nvPr/>
        </p:nvSpPr>
        <p:spPr>
          <a:xfrm>
            <a:off x="4745832" y="2551949"/>
            <a:ext cx="161925" cy="540544"/>
          </a:xfrm>
          <a:prstGeom prst="leftBrace">
            <a:avLst>
              <a:gd fmla="val 27819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73" name="Google Shape;173;p6"/>
          <p:cNvCxnSpPr/>
          <p:nvPr/>
        </p:nvCxnSpPr>
        <p:spPr>
          <a:xfrm>
            <a:off x="5339954" y="3307994"/>
            <a:ext cx="0" cy="210621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6"/>
          <p:cNvCxnSpPr/>
          <p:nvPr/>
        </p:nvCxnSpPr>
        <p:spPr>
          <a:xfrm>
            <a:off x="5339954" y="5414210"/>
            <a:ext cx="3238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6"/>
          <p:cNvCxnSpPr/>
          <p:nvPr/>
        </p:nvCxnSpPr>
        <p:spPr>
          <a:xfrm>
            <a:off x="5339954" y="4928435"/>
            <a:ext cx="3238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6"/>
          <p:cNvCxnSpPr/>
          <p:nvPr/>
        </p:nvCxnSpPr>
        <p:spPr>
          <a:xfrm>
            <a:off x="5339954" y="4496238"/>
            <a:ext cx="3238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6"/>
          <p:cNvCxnSpPr/>
          <p:nvPr/>
        </p:nvCxnSpPr>
        <p:spPr>
          <a:xfrm>
            <a:off x="5339954" y="4064042"/>
            <a:ext cx="3238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6"/>
          <p:cNvCxnSpPr/>
          <p:nvPr/>
        </p:nvCxnSpPr>
        <p:spPr>
          <a:xfrm>
            <a:off x="5339954" y="3631844"/>
            <a:ext cx="3238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"/>
          <p:cNvSpPr txBox="1"/>
          <p:nvPr/>
        </p:nvSpPr>
        <p:spPr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Fungsi Sila-sila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4" name="Google Shape;184;p7"/>
          <p:cNvGrpSpPr/>
          <p:nvPr/>
        </p:nvGrpSpPr>
        <p:grpSpPr>
          <a:xfrm>
            <a:off x="1620260" y="1154275"/>
            <a:ext cx="5160550" cy="3865045"/>
            <a:chOff x="0" y="440745"/>
            <a:chExt cx="5160550" cy="3865045"/>
          </a:xfrm>
        </p:grpSpPr>
        <p:sp>
          <p:nvSpPr>
            <p:cNvPr id="185" name="Google Shape;185;p7"/>
            <p:cNvSpPr/>
            <p:nvPr/>
          </p:nvSpPr>
          <p:spPr>
            <a:xfrm>
              <a:off x="0" y="1209460"/>
              <a:ext cx="3096330" cy="3096330"/>
            </a:xfrm>
            <a:prstGeom prst="ellipse">
              <a:avLst/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343950" y="1553411"/>
              <a:ext cx="2408428" cy="2408428"/>
            </a:xfrm>
            <a:prstGeom prst="ellipse">
              <a:avLst/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687901" y="1897362"/>
              <a:ext cx="1720527" cy="1720527"/>
            </a:xfrm>
            <a:prstGeom prst="ellipse">
              <a:avLst/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1032110" y="2241570"/>
              <a:ext cx="1032109" cy="1032109"/>
            </a:xfrm>
            <a:prstGeom prst="ellipse">
              <a:avLst/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1376060" y="2585521"/>
              <a:ext cx="344208" cy="344208"/>
            </a:xfrm>
            <a:prstGeom prst="ellipse">
              <a:avLst/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3612385" y="440745"/>
              <a:ext cx="1548165" cy="5466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7"/>
            <p:cNvSpPr txBox="1"/>
            <p:nvPr/>
          </p:nvSpPr>
          <p:spPr>
            <a:xfrm>
              <a:off x="3612385" y="440745"/>
              <a:ext cx="1548165" cy="5466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spcFirstLastPara="1" rIns="17775" wrap="square" tIns="17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Sila 1 sbg MORAL NEGARA</a:t>
              </a:r>
              <a:endParaRPr/>
            </a:p>
          </p:txBody>
        </p:sp>
        <p:cxnSp>
          <p:nvCxnSpPr>
            <p:cNvPr id="192" name="Google Shape;192;p7"/>
            <p:cNvCxnSpPr/>
            <p:nvPr/>
          </p:nvCxnSpPr>
          <p:spPr>
            <a:xfrm>
              <a:off x="3225343" y="714047"/>
              <a:ext cx="387041" cy="0"/>
            </a:xfrm>
            <a:prstGeom prst="straightConnector1">
              <a:avLst/>
            </a:prstGeom>
            <a:solidFill>
              <a:srgbClr val="599BD5"/>
            </a:solidFill>
            <a:ln cap="flat" cmpd="sng" w="12700">
              <a:solidFill>
                <a:srgbClr val="C3D4E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3" name="Google Shape;193;p7"/>
            <p:cNvCxnSpPr/>
            <p:nvPr/>
          </p:nvCxnSpPr>
          <p:spPr>
            <a:xfrm rot="5400000">
              <a:off x="1363675" y="898537"/>
              <a:ext cx="2043577" cy="1674598"/>
            </a:xfrm>
            <a:prstGeom prst="straightConnector1">
              <a:avLst/>
            </a:prstGeom>
            <a:solidFill>
              <a:srgbClr val="599BD5"/>
            </a:solidFill>
            <a:ln cap="flat" cmpd="sng" w="12700">
              <a:solidFill>
                <a:srgbClr val="C3D4E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94" name="Google Shape;194;p7"/>
            <p:cNvSpPr/>
            <p:nvPr/>
          </p:nvSpPr>
          <p:spPr>
            <a:xfrm>
              <a:off x="3612385" y="1018726"/>
              <a:ext cx="1548165" cy="5466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7"/>
            <p:cNvSpPr txBox="1"/>
            <p:nvPr/>
          </p:nvSpPr>
          <p:spPr>
            <a:xfrm>
              <a:off x="3612385" y="1018726"/>
              <a:ext cx="1548165" cy="5466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spcFirstLastPara="1" rIns="17775" wrap="square" tIns="17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Sila 2 sbg MORAL NEGARA</a:t>
              </a:r>
              <a:endParaRPr/>
            </a:p>
          </p:txBody>
        </p:sp>
        <p:cxnSp>
          <p:nvCxnSpPr>
            <p:cNvPr id="196" name="Google Shape;196;p7"/>
            <p:cNvCxnSpPr/>
            <p:nvPr/>
          </p:nvCxnSpPr>
          <p:spPr>
            <a:xfrm>
              <a:off x="3225343" y="1292029"/>
              <a:ext cx="387041" cy="0"/>
            </a:xfrm>
            <a:prstGeom prst="straightConnector1">
              <a:avLst/>
            </a:prstGeom>
            <a:solidFill>
              <a:srgbClr val="599BD5"/>
            </a:solidFill>
            <a:ln cap="flat" cmpd="sng" w="12700">
              <a:solidFill>
                <a:srgbClr val="C3D4E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" name="Google Shape;197;p7"/>
            <p:cNvCxnSpPr/>
            <p:nvPr/>
          </p:nvCxnSpPr>
          <p:spPr>
            <a:xfrm rot="5400000">
              <a:off x="1663967" y="1432602"/>
              <a:ext cx="1701536" cy="1419151"/>
            </a:xfrm>
            <a:prstGeom prst="straightConnector1">
              <a:avLst/>
            </a:prstGeom>
            <a:solidFill>
              <a:srgbClr val="599BD5"/>
            </a:solidFill>
            <a:ln cap="flat" cmpd="sng" w="12700">
              <a:solidFill>
                <a:srgbClr val="C3D4E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98" name="Google Shape;198;p7"/>
            <p:cNvSpPr/>
            <p:nvPr/>
          </p:nvSpPr>
          <p:spPr>
            <a:xfrm>
              <a:off x="3612385" y="1596708"/>
              <a:ext cx="1548165" cy="5466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7"/>
            <p:cNvSpPr txBox="1"/>
            <p:nvPr/>
          </p:nvSpPr>
          <p:spPr>
            <a:xfrm>
              <a:off x="3612385" y="1596708"/>
              <a:ext cx="1548165" cy="5466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spcFirstLastPara="1" rIns="17775" wrap="square" tIns="17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Sila 3 sbg DASAR NEGARA</a:t>
              </a:r>
              <a:endParaRPr/>
            </a:p>
          </p:txBody>
        </p:sp>
        <p:cxnSp>
          <p:nvCxnSpPr>
            <p:cNvPr id="200" name="Google Shape;200;p7"/>
            <p:cNvCxnSpPr/>
            <p:nvPr/>
          </p:nvCxnSpPr>
          <p:spPr>
            <a:xfrm>
              <a:off x="3225343" y="1870011"/>
              <a:ext cx="387041" cy="0"/>
            </a:xfrm>
            <a:prstGeom prst="straightConnector1">
              <a:avLst/>
            </a:prstGeom>
            <a:solidFill>
              <a:srgbClr val="599BD5"/>
            </a:solidFill>
            <a:ln cap="flat" cmpd="sng" w="12700">
              <a:solidFill>
                <a:srgbClr val="C3D4E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" name="Google Shape;201;p7"/>
            <p:cNvCxnSpPr/>
            <p:nvPr/>
          </p:nvCxnSpPr>
          <p:spPr>
            <a:xfrm rot="5400000">
              <a:off x="1958428" y="1944839"/>
              <a:ext cx="1341743" cy="1192087"/>
            </a:xfrm>
            <a:prstGeom prst="straightConnector1">
              <a:avLst/>
            </a:prstGeom>
            <a:solidFill>
              <a:srgbClr val="599BD5"/>
            </a:solidFill>
            <a:ln cap="flat" cmpd="sng" w="12700">
              <a:solidFill>
                <a:srgbClr val="C3D4E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02" name="Google Shape;202;p7"/>
            <p:cNvSpPr/>
            <p:nvPr/>
          </p:nvSpPr>
          <p:spPr>
            <a:xfrm>
              <a:off x="3612385" y="2162304"/>
              <a:ext cx="1548165" cy="5466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7"/>
            <p:cNvSpPr txBox="1"/>
            <p:nvPr/>
          </p:nvSpPr>
          <p:spPr>
            <a:xfrm>
              <a:off x="3612385" y="2162304"/>
              <a:ext cx="1548165" cy="5466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spcFirstLastPara="1" rIns="17775" wrap="square" tIns="17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Sila 4 sbg SISTEM NEGARA</a:t>
              </a:r>
              <a:endParaRPr/>
            </a:p>
          </p:txBody>
        </p:sp>
        <p:cxnSp>
          <p:nvCxnSpPr>
            <p:cNvPr id="204" name="Google Shape;204;p7"/>
            <p:cNvCxnSpPr/>
            <p:nvPr/>
          </p:nvCxnSpPr>
          <p:spPr>
            <a:xfrm>
              <a:off x="3225343" y="2435607"/>
              <a:ext cx="387041" cy="0"/>
            </a:xfrm>
            <a:prstGeom prst="straightConnector1">
              <a:avLst/>
            </a:prstGeom>
            <a:solidFill>
              <a:srgbClr val="599BD5"/>
            </a:solidFill>
            <a:ln cap="flat" cmpd="sng" w="12700">
              <a:solidFill>
                <a:srgbClr val="C3D4E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5" name="Google Shape;205;p7"/>
            <p:cNvCxnSpPr/>
            <p:nvPr/>
          </p:nvCxnSpPr>
          <p:spPr>
            <a:xfrm rot="5400000">
              <a:off x="2251547" y="2485664"/>
              <a:ext cx="1023853" cy="923738"/>
            </a:xfrm>
            <a:prstGeom prst="straightConnector1">
              <a:avLst/>
            </a:prstGeom>
            <a:solidFill>
              <a:srgbClr val="599BD5"/>
            </a:solidFill>
            <a:ln cap="flat" cmpd="sng" w="12700">
              <a:solidFill>
                <a:srgbClr val="C3D4E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06" name="Google Shape;206;p7"/>
            <p:cNvSpPr/>
            <p:nvPr/>
          </p:nvSpPr>
          <p:spPr>
            <a:xfrm>
              <a:off x="3612385" y="2711387"/>
              <a:ext cx="1548165" cy="5466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7"/>
            <p:cNvSpPr txBox="1"/>
            <p:nvPr/>
          </p:nvSpPr>
          <p:spPr>
            <a:xfrm>
              <a:off x="3612385" y="2711387"/>
              <a:ext cx="1548165" cy="5466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99550" spcFirstLastPara="1" rIns="17775" wrap="square" tIns="17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ahoma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Sila 5 sbg TUJUAN NEGARA</a:t>
              </a:r>
              <a:endParaRPr/>
            </a:p>
          </p:txBody>
        </p:sp>
        <p:cxnSp>
          <p:nvCxnSpPr>
            <p:cNvPr id="208" name="Google Shape;208;p7"/>
            <p:cNvCxnSpPr/>
            <p:nvPr/>
          </p:nvCxnSpPr>
          <p:spPr>
            <a:xfrm>
              <a:off x="3225343" y="2984689"/>
              <a:ext cx="387041" cy="0"/>
            </a:xfrm>
            <a:prstGeom prst="straightConnector1">
              <a:avLst/>
            </a:prstGeom>
            <a:solidFill>
              <a:srgbClr val="599BD5"/>
            </a:solidFill>
            <a:ln cap="flat" cmpd="sng" w="12700">
              <a:solidFill>
                <a:srgbClr val="C3D4E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" name="Google Shape;209;p7"/>
            <p:cNvCxnSpPr/>
            <p:nvPr/>
          </p:nvCxnSpPr>
          <p:spPr>
            <a:xfrm rot="5400000">
              <a:off x="2528669" y="3010492"/>
              <a:ext cx="722477" cy="670871"/>
            </a:xfrm>
            <a:prstGeom prst="straightConnector1">
              <a:avLst/>
            </a:prstGeom>
            <a:solidFill>
              <a:srgbClr val="599BD5"/>
            </a:solidFill>
            <a:ln cap="flat" cmpd="sng" w="12700">
              <a:solidFill>
                <a:srgbClr val="C3D4E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10" name="Google Shape;210;p7"/>
          <p:cNvSpPr/>
          <p:nvPr/>
        </p:nvSpPr>
        <p:spPr>
          <a:xfrm>
            <a:off x="7003637" y="1457739"/>
            <a:ext cx="433387" cy="503238"/>
          </a:xfrm>
          <a:prstGeom prst="rightBrace">
            <a:avLst>
              <a:gd fmla="val 9676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1" name="Google Shape;211;p7"/>
          <p:cNvSpPr/>
          <p:nvPr/>
        </p:nvSpPr>
        <p:spPr>
          <a:xfrm>
            <a:off x="7003636" y="2551084"/>
            <a:ext cx="433388" cy="1008063"/>
          </a:xfrm>
          <a:prstGeom prst="rightBrace">
            <a:avLst>
              <a:gd fmla="val 1938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2" name="Google Shape;212;p7"/>
          <p:cNvSpPr/>
          <p:nvPr/>
        </p:nvSpPr>
        <p:spPr>
          <a:xfrm>
            <a:off x="7933165" y="989427"/>
            <a:ext cx="1223963" cy="936625"/>
          </a:xfrm>
          <a:prstGeom prst="wedgeRectCallout">
            <a:avLst>
              <a:gd fmla="val -20949" name="adj1"/>
              <a:gd fmla="val 26778" name="adj2"/>
            </a:avLst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FUNDAMEN MORAL NEGARA (FMN)</a:t>
            </a:r>
            <a:endParaRPr/>
          </a:p>
        </p:txBody>
      </p:sp>
      <p:sp>
        <p:nvSpPr>
          <p:cNvPr id="213" name="Google Shape;213;p7"/>
          <p:cNvSpPr/>
          <p:nvPr/>
        </p:nvSpPr>
        <p:spPr>
          <a:xfrm>
            <a:off x="7933164" y="2484849"/>
            <a:ext cx="1223963" cy="1008063"/>
          </a:xfrm>
          <a:prstGeom prst="wedgeRectCallout">
            <a:avLst>
              <a:gd fmla="val -5644" name="adj1"/>
              <a:gd fmla="val -42755" name="adj2"/>
            </a:avLst>
          </a:prstGeom>
          <a:solidFill>
            <a:schemeClr val="folHlink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FUNDAMEN POLITIK NEGARA (FPN)</a:t>
            </a:r>
            <a:endParaRPr/>
          </a:p>
        </p:txBody>
      </p:sp>
      <p:sp>
        <p:nvSpPr>
          <p:cNvPr id="214" name="Google Shape;214;p7"/>
          <p:cNvSpPr txBox="1"/>
          <p:nvPr/>
        </p:nvSpPr>
        <p:spPr>
          <a:xfrm>
            <a:off x="6114664" y="4304655"/>
            <a:ext cx="439261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Fundamen Moral Negara (FMN) menjiwai Fundamen Politik Negara (FPN)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8"/>
          <p:cNvSpPr txBox="1"/>
          <p:nvPr>
            <p:ph type="title"/>
          </p:nvPr>
        </p:nvSpPr>
        <p:spPr>
          <a:xfrm>
            <a:off x="1000979" y="520304"/>
            <a:ext cx="10406741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 sz="3200"/>
              <a:t>Hubungan Fundamen Moral Negara &amp; Fundamen Politik Negara</a:t>
            </a:r>
            <a:endParaRPr b="1" sz="3200"/>
          </a:p>
        </p:txBody>
      </p:sp>
      <p:grpSp>
        <p:nvGrpSpPr>
          <p:cNvPr id="221" name="Google Shape;221;p8"/>
          <p:cNvGrpSpPr/>
          <p:nvPr/>
        </p:nvGrpSpPr>
        <p:grpSpPr>
          <a:xfrm>
            <a:off x="2855120" y="1925240"/>
            <a:ext cx="6535341" cy="3942160"/>
            <a:chOff x="1331119" y="2001440"/>
            <a:chExt cx="6535341" cy="3942160"/>
          </a:xfrm>
        </p:grpSpPr>
        <p:sp>
          <p:nvSpPr>
            <p:cNvPr id="222" name="Google Shape;222;p8"/>
            <p:cNvSpPr/>
            <p:nvPr/>
          </p:nvSpPr>
          <p:spPr>
            <a:xfrm>
              <a:off x="3221831" y="2001440"/>
              <a:ext cx="2862263" cy="1404938"/>
            </a:xfrm>
            <a:prstGeom prst="wedgeRectCallout">
              <a:avLst>
                <a:gd fmla="val -22255" name="adj1"/>
                <a:gd fmla="val 3051" name="adj2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Ketuhanan Yang Maha Esa</a:t>
              </a:r>
              <a:endPara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Kemanusiaan Yang Adil &amp; Beradab</a:t>
              </a:r>
              <a:endPara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( Terkandung 3 Hukum: Hk Tuhan, Hk Kodrat, Hk Etik )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Menjiwai</a:t>
              </a:r>
              <a:endPara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(4)</a:t>
              </a:r>
              <a:endParaRPr/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1439467" y="4107656"/>
              <a:ext cx="1512094" cy="863204"/>
            </a:xfrm>
            <a:prstGeom prst="wedgeRectCallout">
              <a:avLst>
                <a:gd fmla="val -42361" name="adj1"/>
                <a:gd fmla="val 24898" name="adj2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35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Pokok Pikiran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35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Persatuan (1)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35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(Sila 3)</a:t>
              </a:r>
              <a:endParaRPr/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3221831" y="4269581"/>
              <a:ext cx="2268141" cy="701279"/>
            </a:xfrm>
            <a:prstGeom prst="wedgeRectCallout">
              <a:avLst>
                <a:gd fmla="val -44907" name="adj1"/>
                <a:gd fmla="val 19102" name="adj2"/>
              </a:avLst>
            </a:prstGeom>
            <a:solidFill>
              <a:srgbClr val="66FF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35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Kerakyatan,Permusyawaratan Perwakilan (3)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35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(Sila 4)</a:t>
              </a: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5813824" y="4269581"/>
              <a:ext cx="1944290" cy="701279"/>
            </a:xfrm>
            <a:prstGeom prst="wedgeRectCallout">
              <a:avLst>
                <a:gd fmla="val -38241" name="adj1"/>
                <a:gd fmla="val 26912" name="adj2"/>
              </a:avLst>
            </a:prstGeom>
            <a:solidFill>
              <a:srgbClr val="FF33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35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Pokok Pikiran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35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Keadilan Sosial (2)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35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(Sila 5)</a:t>
              </a:r>
              <a:endParaRPr/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5436394" y="4161234"/>
              <a:ext cx="323850" cy="917972"/>
            </a:xfrm>
            <a:prstGeom prst="rightArrow">
              <a:avLst>
                <a:gd fmla="val 50000" name="adj1"/>
                <a:gd fmla="val 25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1439467" y="5403056"/>
              <a:ext cx="1512094" cy="539354"/>
            </a:xfrm>
            <a:prstGeom prst="wedgeRectCallout">
              <a:avLst>
                <a:gd fmla="val -43069" name="adj1"/>
                <a:gd fmla="val 43819" name="adj2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35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Sebagai Dasar Negara</a:t>
              </a:r>
              <a:endParaRPr/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3762376" y="5403056"/>
              <a:ext cx="1512094" cy="539354"/>
            </a:xfrm>
            <a:prstGeom prst="wedgeRectCallout">
              <a:avLst>
                <a:gd fmla="val -43778" name="adj1"/>
                <a:gd fmla="val 33444" name="adj2"/>
              </a:avLst>
            </a:prstGeom>
            <a:solidFill>
              <a:srgbClr val="66FF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35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Sebagai Sistem Negara</a:t>
              </a:r>
              <a:endParaRPr/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6192442" y="5349478"/>
              <a:ext cx="1512094" cy="594122"/>
            </a:xfrm>
            <a:prstGeom prst="wedgeRectCallout">
              <a:avLst>
                <a:gd fmla="val -29449" name="adj1"/>
                <a:gd fmla="val 14130" name="adj2"/>
              </a:avLst>
            </a:prstGeom>
            <a:solidFill>
              <a:srgbClr val="FF33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35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Sebagai Tujuan Negara</a:t>
              </a:r>
              <a:endParaRPr/>
            </a:p>
          </p:txBody>
        </p:sp>
        <p:sp>
          <p:nvSpPr>
            <p:cNvPr id="230" name="Google Shape;230;p8"/>
            <p:cNvSpPr txBox="1"/>
            <p:nvPr/>
          </p:nvSpPr>
          <p:spPr>
            <a:xfrm>
              <a:off x="3437336" y="3567113"/>
              <a:ext cx="2753915" cy="3000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35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Fundamen Politik Negara/FPN</a:t>
              </a:r>
              <a:endParaRPr/>
            </a:p>
          </p:txBody>
        </p:sp>
        <p:sp>
          <p:nvSpPr>
            <p:cNvPr id="231" name="Google Shape;231;p8"/>
            <p:cNvSpPr txBox="1"/>
            <p:nvPr/>
          </p:nvSpPr>
          <p:spPr>
            <a:xfrm>
              <a:off x="6354366" y="2055019"/>
              <a:ext cx="1403747" cy="7155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35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Fundamen Moral Negara/FMN</a:t>
              </a:r>
              <a:endParaRPr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4680349" y="3405188"/>
              <a:ext cx="364331" cy="216694"/>
            </a:xfrm>
            <a:prstGeom prst="downArrow">
              <a:avLst>
                <a:gd fmla="val 50000" name="adj1"/>
                <a:gd fmla="val 2500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233" name="Google Shape;233;p8"/>
            <p:cNvCxnSpPr/>
            <p:nvPr/>
          </p:nvCxnSpPr>
          <p:spPr>
            <a:xfrm rot="10800000">
              <a:off x="1331119" y="3729037"/>
              <a:ext cx="2052638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" name="Google Shape;234;p8"/>
            <p:cNvCxnSpPr/>
            <p:nvPr/>
          </p:nvCxnSpPr>
          <p:spPr>
            <a:xfrm rot="10800000">
              <a:off x="5894785" y="3675459"/>
              <a:ext cx="1971675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" name="Google Shape;235;p8"/>
            <p:cNvCxnSpPr/>
            <p:nvPr/>
          </p:nvCxnSpPr>
          <p:spPr>
            <a:xfrm rot="10800000">
              <a:off x="1331119" y="5187553"/>
              <a:ext cx="6535341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" name="Google Shape;236;p8"/>
            <p:cNvCxnSpPr/>
            <p:nvPr/>
          </p:nvCxnSpPr>
          <p:spPr>
            <a:xfrm rot="10800000">
              <a:off x="1331119" y="3729037"/>
              <a:ext cx="0" cy="1458516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8"/>
            <p:cNvCxnSpPr/>
            <p:nvPr/>
          </p:nvCxnSpPr>
          <p:spPr>
            <a:xfrm rot="10800000">
              <a:off x="7866460" y="3675460"/>
              <a:ext cx="0" cy="1512094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9"/>
          <p:cNvSpPr txBox="1"/>
          <p:nvPr/>
        </p:nvSpPr>
        <p:spPr>
          <a:xfrm>
            <a:off x="2324100" y="2884966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1" i="0" lang="en-US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MATUR NUWUN SANGET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2020-12-23T02:54:40Z</dcterms:created>
  <dc:creator>Humas dan Protokol UAD</dc:creator>
</cp:coreProperties>
</file>