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68" r:id="rId4"/>
    <p:sldId id="267" r:id="rId5"/>
    <p:sldId id="257" r:id="rId6"/>
    <p:sldId id="261" r:id="rId7"/>
    <p:sldId id="276" r:id="rId8"/>
    <p:sldId id="263" r:id="rId9"/>
    <p:sldId id="269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D73BAB-EE77-4DBA-BCBF-BBFEE913045B}" v="29" dt="2024-03-11T13:50:36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fiani khusna" userId="53aacb44daf4163e" providerId="LiveId" clId="{D3D73BAB-EE77-4DBA-BCBF-BBFEE913045B}"/>
    <pc:docChg chg="custSel addSld delSld modSld sldOrd">
      <pc:chgData name="arfiani khusna" userId="53aacb44daf4163e" providerId="LiveId" clId="{D3D73BAB-EE77-4DBA-BCBF-BBFEE913045B}" dt="2024-03-11T13:50:36.017" v="449"/>
      <pc:docMkLst>
        <pc:docMk/>
      </pc:docMkLst>
      <pc:sldChg chg="modSp mod">
        <pc:chgData name="arfiani khusna" userId="53aacb44daf4163e" providerId="LiveId" clId="{D3D73BAB-EE77-4DBA-BCBF-BBFEE913045B}" dt="2024-03-11T13:50:36.017" v="449"/>
        <pc:sldMkLst>
          <pc:docMk/>
          <pc:sldMk cId="2396330499" sldId="257"/>
        </pc:sldMkLst>
        <pc:spChg chg="mod">
          <ac:chgData name="arfiani khusna" userId="53aacb44daf4163e" providerId="LiveId" clId="{D3D73BAB-EE77-4DBA-BCBF-BBFEE913045B}" dt="2024-03-11T13:50:36.017" v="449"/>
          <ac:spMkLst>
            <pc:docMk/>
            <pc:sldMk cId="2396330499" sldId="257"/>
            <ac:spMk id="2" creationId="{00000000-0000-0000-0000-000000000000}"/>
          </ac:spMkLst>
        </pc:spChg>
        <pc:spChg chg="mod">
          <ac:chgData name="arfiani khusna" userId="53aacb44daf4163e" providerId="LiveId" clId="{D3D73BAB-EE77-4DBA-BCBF-BBFEE913045B}" dt="2024-03-11T13:50:36.017" v="449"/>
          <ac:spMkLst>
            <pc:docMk/>
            <pc:sldMk cId="2396330499" sldId="257"/>
            <ac:spMk id="3" creationId="{00000000-0000-0000-0000-000000000000}"/>
          </ac:spMkLst>
        </pc:spChg>
      </pc:sldChg>
      <pc:sldChg chg="modSp del ord">
        <pc:chgData name="arfiani khusna" userId="53aacb44daf4163e" providerId="LiveId" clId="{D3D73BAB-EE77-4DBA-BCBF-BBFEE913045B}" dt="2024-03-03T23:52:11.036" v="238" actId="47"/>
        <pc:sldMkLst>
          <pc:docMk/>
          <pc:sldMk cId="3128979711" sldId="258"/>
        </pc:sldMkLst>
        <pc:graphicFrameChg chg="mod">
          <ac:chgData name="arfiani khusna" userId="53aacb44daf4163e" providerId="LiveId" clId="{D3D73BAB-EE77-4DBA-BCBF-BBFEE913045B}" dt="2023-03-13T00:11:44.496" v="110" actId="20577"/>
          <ac:graphicFrameMkLst>
            <pc:docMk/>
            <pc:sldMk cId="3128979711" sldId="258"/>
            <ac:graphicFrameMk id="6" creationId="{00000000-0000-0000-0000-000000000000}"/>
          </ac:graphicFrameMkLst>
        </pc:graphicFrameChg>
      </pc:sldChg>
      <pc:sldChg chg="modSp mod">
        <pc:chgData name="arfiani khusna" userId="53aacb44daf4163e" providerId="LiveId" clId="{D3D73BAB-EE77-4DBA-BCBF-BBFEE913045B}" dt="2024-03-03T23:43:07.383" v="237" actId="20577"/>
        <pc:sldMkLst>
          <pc:docMk/>
          <pc:sldMk cId="3256176767" sldId="267"/>
        </pc:sldMkLst>
        <pc:spChg chg="mod">
          <ac:chgData name="arfiani khusna" userId="53aacb44daf4163e" providerId="LiveId" clId="{D3D73BAB-EE77-4DBA-BCBF-BBFEE913045B}" dt="2024-03-03T23:43:07.383" v="237" actId="20577"/>
          <ac:spMkLst>
            <pc:docMk/>
            <pc:sldMk cId="3256176767" sldId="267"/>
            <ac:spMk id="3" creationId="{9D9E28D1-03C1-4CE8-9FFE-DE252927E61A}"/>
          </ac:spMkLst>
        </pc:spChg>
      </pc:sldChg>
      <pc:sldChg chg="addSp delSp modSp mod">
        <pc:chgData name="arfiani khusna" userId="53aacb44daf4163e" providerId="LiveId" clId="{D3D73BAB-EE77-4DBA-BCBF-BBFEE913045B}" dt="2024-03-03T23:57:30.067" v="448" actId="14100"/>
        <pc:sldMkLst>
          <pc:docMk/>
          <pc:sldMk cId="1318349771" sldId="268"/>
        </pc:sldMkLst>
        <pc:graphicFrameChg chg="del modGraphic">
          <ac:chgData name="arfiani khusna" userId="53aacb44daf4163e" providerId="LiveId" clId="{D3D73BAB-EE77-4DBA-BCBF-BBFEE913045B}" dt="2024-03-03T23:57:11.643" v="442" actId="478"/>
          <ac:graphicFrameMkLst>
            <pc:docMk/>
            <pc:sldMk cId="1318349771" sldId="268"/>
            <ac:graphicFrameMk id="4" creationId="{788A2FBA-DCF6-4182-98D6-E5C843FC656A}"/>
          </ac:graphicFrameMkLst>
        </pc:graphicFrameChg>
        <pc:picChg chg="add mod">
          <ac:chgData name="arfiani khusna" userId="53aacb44daf4163e" providerId="LiveId" clId="{D3D73BAB-EE77-4DBA-BCBF-BBFEE913045B}" dt="2024-03-03T23:57:30.067" v="448" actId="14100"/>
          <ac:picMkLst>
            <pc:docMk/>
            <pc:sldMk cId="1318349771" sldId="268"/>
            <ac:picMk id="6" creationId="{6CA54673-1D46-DD4D-323C-48FC1CC4F77A}"/>
          </ac:picMkLst>
        </pc:picChg>
      </pc:sldChg>
      <pc:sldChg chg="modSp mod">
        <pc:chgData name="arfiani khusna" userId="53aacb44daf4163e" providerId="LiveId" clId="{D3D73BAB-EE77-4DBA-BCBF-BBFEE913045B}" dt="2023-03-13T00:12:39.917" v="113" actId="207"/>
        <pc:sldMkLst>
          <pc:docMk/>
          <pc:sldMk cId="584998417" sldId="269"/>
        </pc:sldMkLst>
        <pc:spChg chg="mod">
          <ac:chgData name="arfiani khusna" userId="53aacb44daf4163e" providerId="LiveId" clId="{D3D73BAB-EE77-4DBA-BCBF-BBFEE913045B}" dt="2023-03-13T00:12:39.917" v="113" actId="207"/>
          <ac:spMkLst>
            <pc:docMk/>
            <pc:sldMk cId="584998417" sldId="269"/>
            <ac:spMk id="3" creationId="{00000000-0000-0000-0000-000000000000}"/>
          </ac:spMkLst>
        </pc:spChg>
      </pc:sldChg>
      <pc:sldChg chg="modSp">
        <pc:chgData name="arfiani khusna" userId="53aacb44daf4163e" providerId="LiveId" clId="{D3D73BAB-EE77-4DBA-BCBF-BBFEE913045B}" dt="2024-03-11T13:50:36.017" v="449"/>
        <pc:sldMkLst>
          <pc:docMk/>
          <pc:sldMk cId="1575137396" sldId="274"/>
        </pc:sldMkLst>
        <pc:spChg chg="mod">
          <ac:chgData name="arfiani khusna" userId="53aacb44daf4163e" providerId="LiveId" clId="{D3D73BAB-EE77-4DBA-BCBF-BBFEE913045B}" dt="2024-03-11T13:50:36.017" v="449"/>
          <ac:spMkLst>
            <pc:docMk/>
            <pc:sldMk cId="1575137396" sldId="274"/>
            <ac:spMk id="2" creationId="{00000000-0000-0000-0000-000000000000}"/>
          </ac:spMkLst>
        </pc:spChg>
      </pc:sldChg>
      <pc:sldChg chg="modSp new mod">
        <pc:chgData name="arfiani khusna" userId="53aacb44daf4163e" providerId="LiveId" clId="{D3D73BAB-EE77-4DBA-BCBF-BBFEE913045B}" dt="2024-03-11T13:50:36.017" v="449"/>
        <pc:sldMkLst>
          <pc:docMk/>
          <pc:sldMk cId="4130898069" sldId="276"/>
        </pc:sldMkLst>
        <pc:spChg chg="mod">
          <ac:chgData name="arfiani khusna" userId="53aacb44daf4163e" providerId="LiveId" clId="{D3D73BAB-EE77-4DBA-BCBF-BBFEE913045B}" dt="2024-03-11T13:50:36.017" v="449"/>
          <ac:spMkLst>
            <pc:docMk/>
            <pc:sldMk cId="4130898069" sldId="276"/>
            <ac:spMk id="2" creationId="{07404756-E134-5D14-AE6B-F8A203333600}"/>
          </ac:spMkLst>
        </pc:spChg>
        <pc:spChg chg="mod">
          <ac:chgData name="arfiani khusna" userId="53aacb44daf4163e" providerId="LiveId" clId="{D3D73BAB-EE77-4DBA-BCBF-BBFEE913045B}" dt="2024-03-11T13:50:36.017" v="449"/>
          <ac:spMkLst>
            <pc:docMk/>
            <pc:sldMk cId="4130898069" sldId="276"/>
            <ac:spMk id="3" creationId="{EF23215A-08E2-A9DC-1959-52580F9101EB}"/>
          </ac:spMkLst>
        </pc:spChg>
      </pc:sldChg>
      <pc:sldChg chg="delSp modSp new mod">
        <pc:chgData name="arfiani khusna" userId="53aacb44daf4163e" providerId="LiveId" clId="{D3D73BAB-EE77-4DBA-BCBF-BBFEE913045B}" dt="2023-03-13T00:13:43.352" v="160" actId="14100"/>
        <pc:sldMkLst>
          <pc:docMk/>
          <pc:sldMk cId="3004769591" sldId="277"/>
        </pc:sldMkLst>
        <pc:spChg chg="mod">
          <ac:chgData name="arfiani khusna" userId="53aacb44daf4163e" providerId="LiveId" clId="{D3D73BAB-EE77-4DBA-BCBF-BBFEE913045B}" dt="2023-03-13T00:13:43.352" v="160" actId="14100"/>
          <ac:spMkLst>
            <pc:docMk/>
            <pc:sldMk cId="3004769591" sldId="277"/>
            <ac:spMk id="2" creationId="{A535D54F-6E9B-51D5-3616-673A9283A227}"/>
          </ac:spMkLst>
        </pc:spChg>
        <pc:spChg chg="del">
          <ac:chgData name="arfiani khusna" userId="53aacb44daf4163e" providerId="LiveId" clId="{D3D73BAB-EE77-4DBA-BCBF-BBFEE913045B}" dt="2023-03-13T00:13:27.042" v="131" actId="21"/>
          <ac:spMkLst>
            <pc:docMk/>
            <pc:sldMk cId="3004769591" sldId="277"/>
            <ac:spMk id="3" creationId="{258E1BA9-DFEC-D4A0-00E1-F48681DB5D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7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6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6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6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3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8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51B9-90B7-431F-B59C-7D3EDD6ACA6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6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51B9-90B7-431F-B59C-7D3EDD6ACA6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A7980-0AEC-4D7C-98FD-990F5B1E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4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0127" y="2824040"/>
            <a:ext cx="7011873" cy="2387600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Analisis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Perancangan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Perangkat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Lunak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8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22" y="9667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07922" y="1376515"/>
            <a:ext cx="13484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249"/>
          <a:stretch/>
        </p:blipFill>
        <p:spPr>
          <a:xfrm>
            <a:off x="53766" y="1007417"/>
            <a:ext cx="11823911" cy="50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6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3017"/>
            <a:ext cx="9720262" cy="435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3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0369"/>
            <a:ext cx="10515600" cy="1325563"/>
          </a:xfrm>
        </p:spPr>
        <p:txBody>
          <a:bodyPr/>
          <a:lstStyle/>
          <a:p>
            <a:r>
              <a:rPr lang="en-US" dirty="0" err="1"/>
              <a:t>Sekian-Terimakasih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9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D54F-6E9B-51D5-3616-673A9283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7158"/>
          </a:xfrm>
        </p:spPr>
        <p:txBody>
          <a:bodyPr/>
          <a:lstStyle/>
          <a:p>
            <a:r>
              <a:rPr lang="en-US" dirty="0" err="1"/>
              <a:t>Kenalan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Tata </a:t>
            </a:r>
            <a:r>
              <a:rPr lang="en-US" dirty="0" err="1"/>
              <a:t>tertib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476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0EC8-07D7-4C15-86B7-D1C6EC68A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33" y="0"/>
            <a:ext cx="10515600" cy="1325563"/>
          </a:xfrm>
        </p:spPr>
        <p:txBody>
          <a:bodyPr/>
          <a:lstStyle/>
          <a:p>
            <a:r>
              <a:rPr lang="en-US" dirty="0" err="1"/>
              <a:t>Capaian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APPL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28D1-03C1-4CE8-9FFE-DE252927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5" y="1220434"/>
            <a:ext cx="10628488" cy="441713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A54673-1D46-DD4D-323C-48FC1CC4F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1663469"/>
            <a:ext cx="11680371" cy="167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4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0EC8-07D7-4C15-86B7-D1C6EC68A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33" y="0"/>
            <a:ext cx="10515600" cy="1325563"/>
          </a:xfrm>
        </p:spPr>
        <p:txBody>
          <a:bodyPr/>
          <a:lstStyle/>
          <a:p>
            <a:r>
              <a:rPr lang="en-US" dirty="0" err="1"/>
              <a:t>Perkuliahan</a:t>
            </a:r>
            <a:r>
              <a:rPr lang="en-US" dirty="0"/>
              <a:t> APPL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28D1-03C1-4CE8-9FFE-DE252927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45" y="1027290"/>
            <a:ext cx="11060288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Minggu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Pendahuluan</a:t>
            </a:r>
            <a:r>
              <a:rPr lang="en-US" dirty="0"/>
              <a:t> (</a:t>
            </a:r>
            <a:r>
              <a:rPr lang="en-US" dirty="0" err="1"/>
              <a:t>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)</a:t>
            </a:r>
          </a:p>
          <a:p>
            <a:r>
              <a:rPr lang="en-US" dirty="0" err="1"/>
              <a:t>Minggu</a:t>
            </a:r>
            <a:r>
              <a:rPr lang="en-US" dirty="0"/>
              <a:t> 2-4</a:t>
            </a:r>
          </a:p>
          <a:p>
            <a:pPr lvl="1"/>
            <a:r>
              <a:rPr lang="en-US" dirty="0" err="1"/>
              <a:t>SDLC,Diagram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, Software Requirement Specifications, UML</a:t>
            </a:r>
          </a:p>
          <a:p>
            <a:r>
              <a:rPr lang="en-US" dirty="0" err="1"/>
              <a:t>Minggu</a:t>
            </a:r>
            <a:r>
              <a:rPr lang="en-US" dirty="0"/>
              <a:t> 5-7</a:t>
            </a:r>
          </a:p>
          <a:p>
            <a:pPr lvl="1"/>
            <a:r>
              <a:rPr lang="en-US" dirty="0"/>
              <a:t>Use case, Activity Diagram</a:t>
            </a:r>
          </a:p>
          <a:p>
            <a:r>
              <a:rPr lang="en-US" dirty="0"/>
              <a:t>UTS</a:t>
            </a:r>
          </a:p>
          <a:p>
            <a:r>
              <a:rPr lang="en-US" dirty="0" err="1"/>
              <a:t>Minggu</a:t>
            </a:r>
            <a:r>
              <a:rPr lang="en-US" dirty="0"/>
              <a:t> 8-10</a:t>
            </a:r>
          </a:p>
          <a:p>
            <a:pPr lvl="1"/>
            <a:r>
              <a:rPr lang="en-US" dirty="0"/>
              <a:t>Class diagram</a:t>
            </a:r>
          </a:p>
          <a:p>
            <a:r>
              <a:rPr lang="en-US" dirty="0" err="1"/>
              <a:t>Minggu</a:t>
            </a:r>
            <a:r>
              <a:rPr lang="en-US" dirty="0"/>
              <a:t> 11-14</a:t>
            </a:r>
          </a:p>
          <a:p>
            <a:pPr lvl="1"/>
            <a:r>
              <a:rPr lang="en-US" dirty="0"/>
              <a:t>Sequence diagram, software costing,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rancangan</a:t>
            </a:r>
            <a:endParaRPr lang="en-US" dirty="0"/>
          </a:p>
          <a:p>
            <a:r>
              <a:rPr lang="en-US" dirty="0"/>
              <a:t>UAS (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5617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Prosentase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Tugas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individu,tim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proyek,presentasi</a:t>
            </a:r>
            <a:r>
              <a:rPr lang="en-US" dirty="0">
                <a:sym typeface="Wingdings" panose="05000000000000000000" pitchFamily="2" charset="2"/>
              </a:rPr>
              <a:t>)  20 %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UK 1  5%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UK 2  5 %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UTS  20 %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UAS  30 %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Praktikum</a:t>
            </a:r>
            <a:r>
              <a:rPr lang="en-US" dirty="0">
                <a:sym typeface="Wingdings" panose="05000000000000000000" pitchFamily="2" charset="2"/>
              </a:rPr>
              <a:t>  20 %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3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731" y="515757"/>
            <a:ext cx="1933712" cy="942188"/>
          </a:xfrm>
        </p:spPr>
        <p:txBody>
          <a:bodyPr>
            <a:normAutofit fontScale="90000"/>
          </a:bodyPr>
          <a:lstStyle/>
          <a:p>
            <a:r>
              <a:rPr lang="id-ID" dirty="0"/>
              <a:t>Buku Teks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06" y="1167467"/>
            <a:ext cx="1589115" cy="20095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57" y="1126034"/>
            <a:ext cx="1545881" cy="20628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24" y="1164907"/>
            <a:ext cx="1469994" cy="2024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701" y="1155419"/>
            <a:ext cx="1545455" cy="20205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643" y="3613860"/>
            <a:ext cx="1563545" cy="22055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03" y="3574032"/>
            <a:ext cx="1768842" cy="22851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87" y="3574032"/>
            <a:ext cx="1447467" cy="23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8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4756-E134-5D14-AE6B-F8A20333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3215A-08E2-A9DC-1959-52580F910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Strategi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mengorganisasikan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data dan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diberlakukan</a:t>
            </a:r>
            <a:endParaRPr lang="en-US" dirty="0"/>
          </a:p>
          <a:p>
            <a:r>
              <a:rPr lang="en-US" dirty="0" err="1"/>
              <a:t>Menyembunyikan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dan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operasi-operasi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 yang lain (</a:t>
            </a:r>
            <a:r>
              <a:rPr lang="en-US" dirty="0" err="1"/>
              <a:t>Enkapsulasi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089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905000" y="171452"/>
            <a:ext cx="8153400" cy="6441991"/>
            <a:chOff x="381000" y="171451"/>
            <a:chExt cx="8153400" cy="6441991"/>
          </a:xfrm>
        </p:grpSpPr>
        <p:sp>
          <p:nvSpPr>
            <p:cNvPr id="4" name="Rectangle 3"/>
            <p:cNvSpPr/>
            <p:nvPr/>
          </p:nvSpPr>
          <p:spPr>
            <a:xfrm>
              <a:off x="381000" y="191963"/>
              <a:ext cx="1968364" cy="5538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solidFill>
                    <a:schemeClr val="tx1"/>
                  </a:solidFill>
                </a:rPr>
                <a:t>Tujuan-tujuan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Bisnis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80258" y="2148802"/>
              <a:ext cx="1968364" cy="5538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solidFill>
                    <a:schemeClr val="tx1"/>
                  </a:solidFill>
                </a:rPr>
                <a:t>Organisasi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4686" y="1184741"/>
              <a:ext cx="1968364" cy="5538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solidFill>
                    <a:schemeClr val="tx1"/>
                  </a:solidFill>
                </a:rPr>
                <a:t>Proses-proses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Bisnis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705" y="4007184"/>
              <a:ext cx="1968364" cy="5538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File-file data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27836" y="2590800"/>
              <a:ext cx="1968364" cy="5538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solidFill>
                    <a:schemeClr val="tx1"/>
                  </a:solidFill>
                </a:rPr>
                <a:t>Sistem-sistem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informasi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46836" y="3657600"/>
              <a:ext cx="1968364" cy="5538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solidFill>
                    <a:schemeClr val="tx1"/>
                  </a:solidFill>
                </a:rPr>
                <a:t>Kelas-kelas</a:t>
              </a:r>
              <a:r>
                <a:rPr lang="en-US" dirty="0">
                  <a:solidFill>
                    <a:schemeClr val="tx1"/>
                  </a:solidFill>
                </a:rPr>
                <a:t> data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46636" y="4876800"/>
              <a:ext cx="1968364" cy="5538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26420" y="3080045"/>
              <a:ext cx="1968364" cy="5538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solidFill>
                    <a:schemeClr val="tx1"/>
                  </a:solidFill>
                </a:rPr>
                <a:t>Dukungan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pemrosesan</a:t>
              </a:r>
              <a:r>
                <a:rPr lang="en-US" dirty="0">
                  <a:solidFill>
                    <a:schemeClr val="tx1"/>
                  </a:solidFill>
                </a:rPr>
                <a:t> data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16105" y="1135513"/>
              <a:ext cx="1968364" cy="5538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solidFill>
                    <a:schemeClr val="tx1"/>
                  </a:solidFill>
                </a:rPr>
                <a:t>Proses-proses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Bisnis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66036" y="171451"/>
              <a:ext cx="1968364" cy="5538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solidFill>
                    <a:schemeClr val="tx1"/>
                  </a:solidFill>
                </a:rPr>
                <a:t>Tujuan-tujuan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Bisnis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4" idx="2"/>
              <a:endCxn id="6" idx="0"/>
            </p:cNvCxnSpPr>
            <p:nvPr/>
          </p:nvCxnSpPr>
          <p:spPr>
            <a:xfrm rot="16200000" flipH="1">
              <a:off x="1307547" y="803420"/>
              <a:ext cx="438956" cy="32368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2"/>
              <a:endCxn id="5" idx="0"/>
            </p:cNvCxnSpPr>
            <p:nvPr/>
          </p:nvCxnSpPr>
          <p:spPr>
            <a:xfrm rot="16200000" flipH="1">
              <a:off x="1621535" y="1805897"/>
              <a:ext cx="410239" cy="27557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2"/>
              <a:endCxn id="12" idx="0"/>
            </p:cNvCxnSpPr>
            <p:nvPr/>
          </p:nvCxnSpPr>
          <p:spPr>
            <a:xfrm rot="16200000" flipH="1">
              <a:off x="1998811" y="2668254"/>
              <a:ext cx="377420" cy="44616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2"/>
              <a:endCxn id="7" idx="0"/>
            </p:cNvCxnSpPr>
            <p:nvPr/>
          </p:nvCxnSpPr>
          <p:spPr>
            <a:xfrm rot="16200000" flipH="1">
              <a:off x="2453586" y="3590882"/>
              <a:ext cx="373317" cy="45928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2"/>
              <a:endCxn id="11" idx="0"/>
            </p:cNvCxnSpPr>
            <p:nvPr/>
          </p:nvCxnSpPr>
          <p:spPr>
            <a:xfrm rot="16200000" flipH="1">
              <a:off x="3642455" y="3788437"/>
              <a:ext cx="315794" cy="186093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0"/>
              <a:endCxn id="10" idx="2"/>
            </p:cNvCxnSpPr>
            <p:nvPr/>
          </p:nvCxnSpPr>
          <p:spPr>
            <a:xfrm rot="5400000" flipH="1" flipV="1">
              <a:off x="5198230" y="3744012"/>
              <a:ext cx="665377" cy="16002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0" idx="0"/>
              <a:endCxn id="9" idx="2"/>
            </p:cNvCxnSpPr>
            <p:nvPr/>
          </p:nvCxnSpPr>
          <p:spPr>
            <a:xfrm rot="5400000" flipH="1" flipV="1">
              <a:off x="6265029" y="3210611"/>
              <a:ext cx="512978" cy="3810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9" idx="0"/>
              <a:endCxn id="13" idx="2"/>
            </p:cNvCxnSpPr>
            <p:nvPr/>
          </p:nvCxnSpPr>
          <p:spPr>
            <a:xfrm rot="5400000" flipH="1" flipV="1">
              <a:off x="6505420" y="1895934"/>
              <a:ext cx="901465" cy="48826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0"/>
              <a:endCxn id="14" idx="2"/>
            </p:cNvCxnSpPr>
            <p:nvPr/>
          </p:nvCxnSpPr>
          <p:spPr>
            <a:xfrm rot="5400000" flipH="1" flipV="1">
              <a:off x="7170133" y="755429"/>
              <a:ext cx="410239" cy="34993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597" name="TextBox 46"/>
            <p:cNvSpPr txBox="1">
              <a:spLocks noChangeArrowheads="1"/>
            </p:cNvSpPr>
            <p:nvPr/>
          </p:nvSpPr>
          <p:spPr bwMode="auto">
            <a:xfrm>
              <a:off x="1854009" y="6151777"/>
              <a:ext cx="661726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schemeClr val="bg1"/>
                  </a:solidFill>
                </a:rPr>
                <a:t>Analisis</a:t>
              </a:r>
              <a:r>
                <a:rPr lang="en-US" sz="2400" dirty="0">
                  <a:solidFill>
                    <a:schemeClr val="bg1"/>
                  </a:solidFill>
                </a:rPr>
                <a:t> Top Down </a:t>
              </a:r>
              <a:r>
                <a:rPr lang="en-US" sz="2400" dirty="0" err="1">
                  <a:solidFill>
                    <a:schemeClr val="bg1"/>
                  </a:solidFill>
                </a:rPr>
                <a:t>dengan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implementasi</a:t>
              </a:r>
              <a:r>
                <a:rPr lang="en-US" sz="2400" dirty="0">
                  <a:solidFill>
                    <a:schemeClr val="bg1"/>
                  </a:solidFill>
                </a:rPr>
                <a:t> bottom-up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5400000">
              <a:off x="152400" y="58674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267994" y="59428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8154194" y="5866606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57200" y="5867400"/>
              <a:ext cx="411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572000" y="5867400"/>
              <a:ext cx="38862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67731" y="5474841"/>
              <a:ext cx="1981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Perencanaan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57800" y="548640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Implementasi</a:t>
              </a:r>
              <a:r>
                <a:rPr lang="en-US" dirty="0"/>
                <a:t> </a:t>
              </a:r>
              <a:r>
                <a:rPr lang="en-US" dirty="0" err="1"/>
                <a:t>dan</a:t>
              </a:r>
              <a:r>
                <a:rPr lang="en-US" dirty="0"/>
                <a:t> </a:t>
              </a:r>
              <a:r>
                <a:rPr lang="en-US" dirty="0" err="1"/>
                <a:t>Desain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166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068" y="220232"/>
            <a:ext cx="9742310" cy="1325563"/>
          </a:xfrm>
        </p:spPr>
        <p:txBody>
          <a:bodyPr>
            <a:normAutofit/>
          </a:bodyPr>
          <a:lstStyle/>
          <a:p>
            <a:r>
              <a:rPr lang="id-ID" dirty="0">
                <a:latin typeface="Times New Roman"/>
                <a:cs typeface="Times New Roman"/>
              </a:rPr>
              <a:t>Siklus Pengembangan Perangkat Lunak (SDLC)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78" y="154579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solidFill>
                  <a:srgbClr val="00B050"/>
                </a:solidFill>
              </a:rPr>
              <a:t>Perencanaan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id-ID" sz="2400" dirty="0">
                <a:solidFill>
                  <a:srgbClr val="0070C0"/>
                </a:solidFill>
              </a:rPr>
              <a:t>Mengapa</a:t>
            </a:r>
            <a:r>
              <a:rPr lang="en-US" sz="2400" dirty="0"/>
              <a:t> </a:t>
            </a:r>
            <a:r>
              <a:rPr lang="id-ID" sz="2400" dirty="0"/>
              <a:t>sistem dibangun</a:t>
            </a:r>
            <a:r>
              <a:rPr lang="en-US" sz="2400" dirty="0"/>
              <a:t>?</a:t>
            </a:r>
          </a:p>
          <a:p>
            <a:pPr marL="800100" lvl="1" indent="-263525"/>
            <a:r>
              <a:rPr lang="id-ID" dirty="0">
                <a:solidFill>
                  <a:srgbClr val="008000"/>
                </a:solidFill>
              </a:rPr>
              <a:t>Permintaan sistem</a:t>
            </a:r>
            <a:r>
              <a:rPr lang="id-ID" dirty="0"/>
              <a:t>, analisis </a:t>
            </a:r>
            <a:r>
              <a:rPr lang="id-ID" dirty="0">
                <a:solidFill>
                  <a:srgbClr val="008000"/>
                </a:solidFill>
              </a:rPr>
              <a:t>kelayakan</a:t>
            </a:r>
            <a:endParaRPr lang="en-US" dirty="0"/>
          </a:p>
          <a:p>
            <a:pPr marL="801687" lvl="1" indent="-457200"/>
            <a:endParaRPr lang="en-US" dirty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solidFill>
                  <a:srgbClr val="FF0000"/>
                </a:solidFill>
              </a:rPr>
              <a:t>Analisis</a:t>
            </a:r>
            <a:r>
              <a:rPr lang="en-US" b="1" dirty="0"/>
              <a:t>: </a:t>
            </a:r>
            <a:r>
              <a:rPr lang="en-US" dirty="0"/>
              <a:t>{</a:t>
            </a:r>
            <a:r>
              <a:rPr lang="id-ID" sz="2400" dirty="0">
                <a:solidFill>
                  <a:srgbClr val="0070C0"/>
                </a:solidFill>
              </a:rPr>
              <a:t>Siapa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id-ID" sz="2400" dirty="0">
                <a:solidFill>
                  <a:srgbClr val="0070C0"/>
                </a:solidFill>
              </a:rPr>
              <a:t>Apa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id-ID" sz="2400" dirty="0">
                <a:solidFill>
                  <a:srgbClr val="0070C0"/>
                </a:solidFill>
              </a:rPr>
              <a:t>Kapan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id-ID" sz="2400" dirty="0">
                <a:solidFill>
                  <a:srgbClr val="0070C0"/>
                </a:solidFill>
              </a:rPr>
              <a:t>di mana}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will the system be?</a:t>
            </a:r>
          </a:p>
          <a:p>
            <a:pPr marL="800100" lvl="1" indent="-263525"/>
            <a:r>
              <a:rPr lang="en-US" dirty="0" err="1">
                <a:solidFill>
                  <a:srgbClr val="008000"/>
                </a:solidFill>
              </a:rPr>
              <a:t>Analisis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dan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pengumpulan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kebutuhan</a:t>
            </a:r>
            <a:r>
              <a:rPr lang="id-ID" dirty="0"/>
              <a:t>, </a:t>
            </a:r>
            <a:r>
              <a:rPr lang="id-ID" dirty="0">
                <a:solidFill>
                  <a:srgbClr val="008000"/>
                </a:solidFill>
              </a:rPr>
              <a:t>pemodelan proses bisnis</a:t>
            </a:r>
            <a:endParaRPr lang="en-US" dirty="0"/>
          </a:p>
          <a:p>
            <a:pPr marL="801687" lvl="1" indent="-457200"/>
            <a:endParaRPr lang="en-US" dirty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solidFill>
                  <a:srgbClr val="FF0000"/>
                </a:solidFill>
              </a:rPr>
              <a:t>Desain</a:t>
            </a:r>
            <a:r>
              <a:rPr lang="en-US" b="1" dirty="0"/>
              <a:t>: </a:t>
            </a:r>
            <a:r>
              <a:rPr lang="id-ID" sz="2400" dirty="0">
                <a:solidFill>
                  <a:srgbClr val="0070C0"/>
                </a:solidFill>
              </a:rPr>
              <a:t>Bagaimana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id-ID" sz="2400" dirty="0"/>
              <a:t>sistem akan bekerja</a:t>
            </a:r>
            <a:r>
              <a:rPr lang="en-US" sz="2400" dirty="0"/>
              <a:t>?</a:t>
            </a:r>
          </a:p>
          <a:p>
            <a:pPr marL="800100" lvl="1" indent="-263525"/>
            <a:r>
              <a:rPr lang="en-US" dirty="0" err="1">
                <a:solidFill>
                  <a:srgbClr val="008000"/>
                </a:solidFill>
              </a:rPr>
              <a:t>Desain</a:t>
            </a:r>
            <a:r>
              <a:rPr lang="en-US" dirty="0">
                <a:solidFill>
                  <a:srgbClr val="008000"/>
                </a:solidFill>
              </a:rPr>
              <a:t> program</a:t>
            </a:r>
            <a:r>
              <a:rPr lang="en-US" dirty="0"/>
              <a:t>,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,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id-ID" dirty="0">
                <a:solidFill>
                  <a:srgbClr val="008000"/>
                </a:solidFill>
              </a:rPr>
              <a:t>d</a:t>
            </a:r>
            <a:r>
              <a:rPr lang="en-US" dirty="0" err="1">
                <a:solidFill>
                  <a:srgbClr val="008000"/>
                </a:solidFill>
              </a:rPr>
              <a:t>ata</a:t>
            </a:r>
            <a:endParaRPr lang="en-US" dirty="0"/>
          </a:p>
          <a:p>
            <a:pPr marL="801687" lvl="1" indent="-45720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solidFill>
                  <a:srgbClr val="FF0000"/>
                </a:solidFill>
              </a:rPr>
              <a:t>Implementasi</a:t>
            </a:r>
            <a:r>
              <a:rPr lang="en-US" b="1" dirty="0"/>
              <a:t>: </a:t>
            </a:r>
            <a:r>
              <a:rPr lang="en-US" sz="2400" dirty="0" err="1"/>
              <a:t>konstruksi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id-ID" sz="2400" dirty="0"/>
              <a:t> and </a:t>
            </a:r>
            <a:r>
              <a:rPr lang="en-US" sz="2400" dirty="0" err="1">
                <a:solidFill>
                  <a:srgbClr val="0070C0"/>
                </a:solidFill>
              </a:rPr>
              <a:t>pengiriman</a:t>
            </a:r>
            <a:endParaRPr lang="en-US" sz="2400" dirty="0">
              <a:solidFill>
                <a:srgbClr val="0070C0"/>
              </a:solidFill>
            </a:endParaRPr>
          </a:p>
          <a:p>
            <a:pPr marL="863600" lvl="1" indent="-327025"/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>
                <a:solidFill>
                  <a:srgbClr val="008000"/>
                </a:solidFill>
              </a:rPr>
              <a:t>pengujian</a:t>
            </a:r>
            <a:r>
              <a:rPr lang="en-US" dirty="0"/>
              <a:t>,</a:t>
            </a:r>
            <a:r>
              <a:rPr lang="id-ID" dirty="0"/>
              <a:t> </a:t>
            </a:r>
            <a:r>
              <a:rPr lang="id-ID" dirty="0">
                <a:solidFill>
                  <a:srgbClr val="008000"/>
                </a:solidFill>
              </a:rPr>
              <a:t>dokumentasi</a:t>
            </a:r>
            <a:r>
              <a:rPr lang="id-ID" dirty="0"/>
              <a:t> dan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instalasi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9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2537</TotalTime>
  <Words>257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Analisis Perancangan Perangkat Lunak </vt:lpstr>
      <vt:lpstr>Kenalan dulu… Tata tertib selanjutnya…</vt:lpstr>
      <vt:lpstr>Capaian Mata kuliah APPL</vt:lpstr>
      <vt:lpstr>Perkuliahan APPL</vt:lpstr>
      <vt:lpstr>Prosentase nilai akhir</vt:lpstr>
      <vt:lpstr>Buku Teks</vt:lpstr>
      <vt:lpstr>Metodologi Orientasi Objek</vt:lpstr>
      <vt:lpstr>PowerPoint Presentation</vt:lpstr>
      <vt:lpstr>Siklus Pengembangan Perangkat Lunak (SDLC)</vt:lpstr>
      <vt:lpstr>Contoh kondisi saat ini</vt:lpstr>
      <vt:lpstr>Contoh kondisi yang diharapkan</vt:lpstr>
      <vt:lpstr>Sekian-Terimakasih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Humas dan Protokol UAD</dc:creator>
  <cp:keywords>Universitas Ahmad Dahlan</cp:keywords>
  <cp:lastModifiedBy>arfiani khusna</cp:lastModifiedBy>
  <cp:revision>68</cp:revision>
  <dcterms:created xsi:type="dcterms:W3CDTF">2020-12-23T02:54:40Z</dcterms:created>
  <dcterms:modified xsi:type="dcterms:W3CDTF">2024-03-11T13:50:47Z</dcterms:modified>
</cp:coreProperties>
</file>